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88" r:id="rId3"/>
    <p:sldId id="257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2" r:id="rId16"/>
    <p:sldId id="314" r:id="rId17"/>
    <p:sldId id="305" r:id="rId18"/>
    <p:sldId id="312" r:id="rId19"/>
    <p:sldId id="306" r:id="rId20"/>
    <p:sldId id="307" r:id="rId21"/>
    <p:sldId id="308" r:id="rId22"/>
    <p:sldId id="313" r:id="rId23"/>
    <p:sldId id="309" r:id="rId24"/>
    <p:sldId id="310" r:id="rId25"/>
    <p:sldId id="311" r:id="rId26"/>
    <p:sldId id="303" r:id="rId27"/>
    <p:sldId id="300" r:id="rId28"/>
    <p:sldId id="30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99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42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0144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90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90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61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85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4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4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3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19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6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5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6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2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4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F6786FC-A0E3-4BEC-92D6-090E281BC9FE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75948-F7BA-47CE-8569-DC1921D6D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911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JB4RMIWroMY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Hebrew Vowels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61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36289" cy="1400530"/>
          </a:xfrm>
        </p:spPr>
        <p:txBody>
          <a:bodyPr/>
          <a:lstStyle/>
          <a:p>
            <a:r>
              <a:rPr lang="en-US" sz="4400" dirty="0" smtClean="0">
                <a:latin typeface="Times New Roman" panose="02020603050405020304" pitchFamily="18" charset="0"/>
              </a:rPr>
              <a:t>Vowel Pointing with vowel letters</a:t>
            </a:r>
            <a:r>
              <a:rPr lang="el-GR" sz="4400" dirty="0" smtClean="0">
                <a:latin typeface="Times New Roman" panose="02020603050405020304" pitchFamily="18" charset="0"/>
              </a:rPr>
              <a:t> </a:t>
            </a:r>
            <a:r>
              <a:rPr lang="he-IL" sz="4400" dirty="0" smtClean="0">
                <a:latin typeface="Times New Roman" panose="02020603050405020304" pitchFamily="18" charset="0"/>
              </a:rPr>
              <a:t>ה</a:t>
            </a:r>
            <a:r>
              <a:rPr lang="el-GR" sz="4400" dirty="0" smtClean="0">
                <a:latin typeface="Times New Roman" panose="02020603050405020304" pitchFamily="18" charset="0"/>
              </a:rPr>
              <a:t>, </a:t>
            </a:r>
            <a:r>
              <a:rPr lang="he-IL" sz="4400" dirty="0" smtClean="0">
                <a:latin typeface="Times New Roman" panose="02020603050405020304" pitchFamily="18" charset="0"/>
              </a:rPr>
              <a:t>ו</a:t>
            </a:r>
            <a:r>
              <a:rPr lang="el-GR" sz="4400" dirty="0" smtClean="0">
                <a:latin typeface="Times New Roman" panose="02020603050405020304" pitchFamily="18" charset="0"/>
              </a:rPr>
              <a:t>,  </a:t>
            </a:r>
            <a:r>
              <a:rPr lang="en-US" sz="4400" dirty="0" smtClean="0">
                <a:latin typeface="Times New Roman" panose="02020603050405020304" pitchFamily="18" charset="0"/>
              </a:rPr>
              <a:t>and </a:t>
            </a:r>
            <a:r>
              <a:rPr lang="he-IL" sz="4400" dirty="0" smtClean="0">
                <a:latin typeface="Times New Roman" panose="02020603050405020304" pitchFamily="18" charset="0"/>
              </a:rPr>
              <a:t>י </a:t>
            </a:r>
            <a:endParaRPr lang="en-US" sz="440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50" y="1674227"/>
            <a:ext cx="10177059" cy="4911300"/>
          </a:xfrm>
        </p:spPr>
        <p:txBody>
          <a:bodyPr>
            <a:normAutofit/>
          </a:bodyPr>
          <a:lstStyle/>
          <a:p>
            <a:r>
              <a:rPr lang="he-IL" sz="6000" dirty="0" smtClean="0"/>
              <a:t>ו</a:t>
            </a:r>
            <a:r>
              <a:rPr lang="ar-SA" sz="6000" dirty="0"/>
              <a:t>	</a:t>
            </a:r>
            <a:r>
              <a:rPr lang="el-GR" sz="6000" dirty="0"/>
              <a:t>	</a:t>
            </a:r>
            <a:r>
              <a:rPr lang="he-IL" sz="6000" dirty="0"/>
              <a:t>						אוֹ</a:t>
            </a:r>
            <a:r>
              <a:rPr lang="el-GR" sz="6000" dirty="0"/>
              <a:t> 	</a:t>
            </a:r>
            <a:r>
              <a:rPr lang="en-US" sz="6000" dirty="0" smtClean="0"/>
              <a:t>   </a:t>
            </a:r>
            <a:r>
              <a:rPr lang="he-IL" sz="6000" dirty="0"/>
              <a:t>	אוּ</a:t>
            </a:r>
            <a:endParaRPr lang="en-US" sz="6000" dirty="0"/>
          </a:p>
          <a:p>
            <a:r>
              <a:rPr lang="el-GR" sz="3200" dirty="0"/>
              <a:t> </a:t>
            </a:r>
            <a:r>
              <a:rPr lang="el-GR" sz="3200" dirty="0" smtClean="0"/>
              <a:t>                   </a:t>
            </a:r>
            <a:r>
              <a:rPr lang="en-US" sz="3200" dirty="0" smtClean="0"/>
              <a:t>  </a:t>
            </a:r>
            <a:r>
              <a:rPr lang="el-GR" sz="3200" dirty="0" smtClean="0"/>
              <a:t>   </a:t>
            </a:r>
            <a:r>
              <a:rPr lang="en-US" sz="3200" dirty="0" err="1"/>
              <a:t>Ḥôlem</a:t>
            </a:r>
            <a:r>
              <a:rPr lang="en-US" sz="3200" dirty="0"/>
              <a:t> </a:t>
            </a:r>
            <a:r>
              <a:rPr lang="en-US" sz="3200" dirty="0" err="1"/>
              <a:t>Vav</a:t>
            </a:r>
            <a:r>
              <a:rPr lang="en-US" sz="3200" dirty="0"/>
              <a:t>     </a:t>
            </a:r>
            <a:r>
              <a:rPr lang="en-US" sz="3200" dirty="0" err="1"/>
              <a:t>Šûreq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sz="3200" dirty="0" smtClean="0"/>
              <a:t>                          </a:t>
            </a:r>
            <a:r>
              <a:rPr lang="en-US" sz="3200" dirty="0"/>
              <a:t>ô in so          û in rule</a:t>
            </a:r>
          </a:p>
        </p:txBody>
      </p:sp>
    </p:spTree>
    <p:extLst>
      <p:ext uri="{BB962C8B-B14F-4D97-AF65-F5344CB8AC3E}">
        <p14:creationId xmlns:p14="http://schemas.microsoft.com/office/powerpoint/2010/main" val="222960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Vowel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615" y="1336432"/>
            <a:ext cx="11526715" cy="5380892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1. Q</a:t>
            </a:r>
            <a:r>
              <a:rPr lang="el-GR" sz="3200" dirty="0"/>
              <a:t>ā</a:t>
            </a:r>
            <a:r>
              <a:rPr lang="en-US" sz="3200" dirty="0" err="1"/>
              <a:t>meṣ</a:t>
            </a:r>
            <a:r>
              <a:rPr lang="el-GR" sz="3200" dirty="0"/>
              <a:t> </a:t>
            </a:r>
            <a:r>
              <a:rPr lang="en-US" sz="3200" dirty="0"/>
              <a:t> </a:t>
            </a:r>
            <a:r>
              <a:rPr lang="el-GR" sz="3200" dirty="0" smtClean="0"/>
              <a:t>  </a:t>
            </a:r>
            <a:r>
              <a:rPr lang="el-GR" sz="3200" dirty="0"/>
              <a:t>	</a:t>
            </a:r>
            <a:r>
              <a:rPr lang="en-US" sz="3200" dirty="0" smtClean="0"/>
              <a:t>     </a:t>
            </a:r>
            <a:r>
              <a:rPr lang="he-IL" sz="3200" dirty="0"/>
              <a:t>	</a:t>
            </a:r>
            <a:r>
              <a:rPr lang="he-IL" sz="4400" dirty="0"/>
              <a:t>ָ</a:t>
            </a:r>
            <a:r>
              <a:rPr lang="el-GR" sz="4400" dirty="0"/>
              <a:t>	</a:t>
            </a:r>
            <a:r>
              <a:rPr lang="el-GR" sz="3200" dirty="0"/>
              <a:t>“</a:t>
            </a:r>
            <a:r>
              <a:rPr lang="en-US" sz="3200" dirty="0"/>
              <a:t>a</a:t>
            </a:r>
            <a:r>
              <a:rPr lang="el-GR" sz="3200" dirty="0"/>
              <a:t>” </a:t>
            </a:r>
            <a:r>
              <a:rPr lang="en-US" sz="3200" dirty="0"/>
              <a:t>as in far </a:t>
            </a:r>
            <a:r>
              <a:rPr lang="el-GR" sz="3200" dirty="0"/>
              <a:t>	     </a:t>
            </a:r>
            <a:r>
              <a:rPr lang="en-US" sz="3200" dirty="0"/>
              <a:t>ā    		</a:t>
            </a:r>
            <a:r>
              <a:rPr lang="he-IL" sz="5000" dirty="0"/>
              <a:t>אָ</a:t>
            </a:r>
            <a:r>
              <a:rPr lang="en-US" sz="5000" dirty="0"/>
              <a:t> </a:t>
            </a:r>
            <a:r>
              <a:rPr lang="en-US" sz="3200" dirty="0"/>
              <a:t>   	(Long)</a:t>
            </a:r>
          </a:p>
          <a:p>
            <a:pPr lvl="0"/>
            <a:r>
              <a:rPr lang="en-US" sz="3200" dirty="0" smtClean="0"/>
              <a:t>2. </a:t>
            </a:r>
            <a:r>
              <a:rPr lang="en-US" sz="3200" dirty="0" err="1" smtClean="0"/>
              <a:t>Qāmeṣ</a:t>
            </a:r>
            <a:r>
              <a:rPr lang="en-US" sz="3200" dirty="0" smtClean="0"/>
              <a:t> </a:t>
            </a:r>
            <a:r>
              <a:rPr lang="en-US" sz="3200" dirty="0" err="1"/>
              <a:t>hê</a:t>
            </a:r>
            <a:r>
              <a:rPr lang="en-US" sz="3200" dirty="0"/>
              <a:t> </a:t>
            </a:r>
            <a:r>
              <a:rPr lang="he-IL" sz="3200" dirty="0" smtClean="0"/>
              <a:t>		</a:t>
            </a:r>
            <a:r>
              <a:rPr lang="he-IL" sz="4300" dirty="0" smtClean="0"/>
              <a:t>ָה</a:t>
            </a:r>
            <a:r>
              <a:rPr lang="en-US" sz="4300" dirty="0"/>
              <a:t>	</a:t>
            </a:r>
            <a:r>
              <a:rPr lang="en-US" sz="3200" dirty="0"/>
              <a:t>“a” as in far 	  </a:t>
            </a:r>
            <a:r>
              <a:rPr lang="he-IL" sz="3200" dirty="0"/>
              <a:t>   </a:t>
            </a:r>
            <a:r>
              <a:rPr lang="en-US" sz="3200" dirty="0"/>
              <a:t>â  </a:t>
            </a:r>
            <a:r>
              <a:rPr lang="en-US" sz="3200" dirty="0" smtClean="0"/>
              <a:t>   </a:t>
            </a:r>
            <a:r>
              <a:rPr lang="en-US" sz="3200" dirty="0"/>
              <a:t>	</a:t>
            </a:r>
            <a:r>
              <a:rPr lang="he-IL" sz="5000" dirty="0"/>
              <a:t>אָה</a:t>
            </a:r>
            <a:r>
              <a:rPr lang="en-US" sz="3200" dirty="0"/>
              <a:t>  	(Long)</a:t>
            </a:r>
          </a:p>
          <a:p>
            <a:pPr lvl="0"/>
            <a:r>
              <a:rPr lang="en-US" sz="3200" dirty="0" smtClean="0"/>
              <a:t>3. </a:t>
            </a:r>
            <a:r>
              <a:rPr lang="en-US" sz="3200" dirty="0" err="1" smtClean="0"/>
              <a:t>Pataḥ</a:t>
            </a:r>
            <a:r>
              <a:rPr lang="en-US" sz="3200" dirty="0"/>
              <a:t>			</a:t>
            </a:r>
            <a:r>
              <a:rPr lang="he-IL" sz="3200" dirty="0"/>
              <a:t>	</a:t>
            </a:r>
            <a:r>
              <a:rPr lang="he-IL" sz="4000" dirty="0"/>
              <a:t>ַ</a:t>
            </a:r>
            <a:r>
              <a:rPr lang="en-US" sz="4800" dirty="0"/>
              <a:t> </a:t>
            </a:r>
            <a:r>
              <a:rPr lang="en-US" sz="3200" dirty="0"/>
              <a:t>         “a” as in </a:t>
            </a:r>
            <a:r>
              <a:rPr lang="en-US" sz="3200" dirty="0" smtClean="0"/>
              <a:t>far</a:t>
            </a:r>
            <a:r>
              <a:rPr lang="he-IL" sz="3200" dirty="0" smtClean="0"/>
              <a:t>   </a:t>
            </a:r>
            <a:r>
              <a:rPr lang="en-US" sz="3200" dirty="0" smtClean="0"/>
              <a:t>a</a:t>
            </a:r>
            <a:r>
              <a:rPr lang="en-US" sz="3200" dirty="0"/>
              <a:t>	</a:t>
            </a:r>
            <a:r>
              <a:rPr lang="en-US" sz="3200" dirty="0" smtClean="0"/>
              <a:t>     </a:t>
            </a:r>
            <a:r>
              <a:rPr lang="en-US" sz="3200" dirty="0"/>
              <a:t>	</a:t>
            </a:r>
            <a:r>
              <a:rPr lang="he-IL" sz="5000" dirty="0"/>
              <a:t>אַ</a:t>
            </a:r>
            <a:r>
              <a:rPr lang="en-US" sz="5000" dirty="0"/>
              <a:t> </a:t>
            </a:r>
            <a:r>
              <a:rPr lang="en-US" sz="3200" dirty="0"/>
              <a:t>	(short)</a:t>
            </a:r>
          </a:p>
          <a:p>
            <a:pPr lvl="0"/>
            <a:r>
              <a:rPr lang="en-US" sz="3200" dirty="0" smtClean="0"/>
              <a:t>4. </a:t>
            </a:r>
            <a:r>
              <a:rPr lang="en-US" sz="3200" dirty="0" err="1" smtClean="0"/>
              <a:t>Ḥatēf-pa</a:t>
            </a:r>
            <a:r>
              <a:rPr lang="en-US" sz="3200" u="sng" dirty="0" err="1" smtClean="0"/>
              <a:t>t</a:t>
            </a:r>
            <a:r>
              <a:rPr lang="en-US" sz="3200" dirty="0" err="1" smtClean="0"/>
              <a:t>aḥ</a:t>
            </a:r>
            <a:r>
              <a:rPr lang="en-US" sz="3200" dirty="0" smtClean="0"/>
              <a:t>  </a:t>
            </a:r>
            <a:r>
              <a:rPr lang="he-IL" sz="3200" dirty="0"/>
              <a:t>	ֲֲ </a:t>
            </a:r>
            <a:r>
              <a:rPr lang="en-US" sz="5400" dirty="0"/>
              <a:t>	</a:t>
            </a:r>
            <a:r>
              <a:rPr lang="en-US" sz="3200" dirty="0"/>
              <a:t>“a” as in attach</a:t>
            </a:r>
            <a:r>
              <a:rPr lang="he-IL" sz="3200" dirty="0"/>
              <a:t>   </a:t>
            </a:r>
            <a:r>
              <a:rPr lang="en-US" sz="3200" dirty="0" err="1" smtClean="0"/>
              <a:t>x</a:t>
            </a:r>
            <a:r>
              <a:rPr lang="en-US" sz="3200" baseline="30000" dirty="0" err="1" smtClean="0"/>
              <a:t>ă</a:t>
            </a:r>
            <a:r>
              <a:rPr lang="en-US" sz="3200" dirty="0"/>
              <a:t>		</a:t>
            </a:r>
            <a:r>
              <a:rPr lang="he-IL" sz="3200" dirty="0"/>
              <a:t>א</a:t>
            </a:r>
            <a:r>
              <a:rPr lang="he-IL" sz="5000" dirty="0"/>
              <a:t>ֲ</a:t>
            </a:r>
            <a:r>
              <a:rPr lang="en-US" sz="3200" dirty="0"/>
              <a:t>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                                                            </a:t>
            </a:r>
            <a:r>
              <a:rPr lang="en-US" sz="3200" dirty="0"/>
              <a:t>	(half vowel)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06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Vowel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292" y="1257300"/>
            <a:ext cx="11377245" cy="499109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dirty="0" smtClean="0"/>
              <a:t>5. </a:t>
            </a:r>
            <a:r>
              <a:rPr lang="en-US" sz="3200" dirty="0" err="1" smtClean="0"/>
              <a:t>Ṣerê</a:t>
            </a:r>
            <a:r>
              <a:rPr lang="en-US" sz="3200" dirty="0" smtClean="0"/>
              <a:t> 	</a:t>
            </a:r>
            <a:r>
              <a:rPr lang="en-US" sz="3200" dirty="0"/>
              <a:t>		</a:t>
            </a:r>
            <a:r>
              <a:rPr lang="en-US" sz="3200" dirty="0" smtClean="0"/>
              <a:t>     </a:t>
            </a:r>
            <a:r>
              <a:rPr lang="he-IL" sz="4800" dirty="0" smtClean="0"/>
              <a:t>ֵ</a:t>
            </a:r>
            <a:r>
              <a:rPr lang="en-US" sz="4800" dirty="0"/>
              <a:t>	</a:t>
            </a:r>
            <a:r>
              <a:rPr lang="en-US" sz="3200" dirty="0"/>
              <a:t>“e” as in they	</a:t>
            </a:r>
            <a:r>
              <a:rPr lang="he-IL" sz="3200" dirty="0"/>
              <a:t>      </a:t>
            </a:r>
            <a:r>
              <a:rPr lang="en-US" sz="3200" dirty="0"/>
              <a:t>ē		</a:t>
            </a:r>
            <a:r>
              <a:rPr lang="he-IL" sz="5000" dirty="0"/>
              <a:t>אֵ</a:t>
            </a:r>
            <a:r>
              <a:rPr lang="en-US" sz="5000" dirty="0"/>
              <a:t> </a:t>
            </a:r>
            <a:r>
              <a:rPr lang="en-US" sz="3200" dirty="0"/>
              <a:t>   (long)</a:t>
            </a:r>
          </a:p>
          <a:p>
            <a:pPr lvl="0"/>
            <a:r>
              <a:rPr lang="en-US" sz="3200" dirty="0" smtClean="0"/>
              <a:t>6. </a:t>
            </a:r>
            <a:r>
              <a:rPr lang="en-US" sz="3200" dirty="0" err="1" smtClean="0"/>
              <a:t>Ṣerê</a:t>
            </a:r>
            <a:r>
              <a:rPr lang="en-US" sz="3200" dirty="0" smtClean="0"/>
              <a:t> </a:t>
            </a:r>
            <a:r>
              <a:rPr lang="en-US" sz="3200" dirty="0" err="1"/>
              <a:t>Yôd</a:t>
            </a:r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he-IL" sz="3200" dirty="0"/>
              <a:t>	</a:t>
            </a:r>
            <a:r>
              <a:rPr lang="he-IL" sz="4400" dirty="0"/>
              <a:t>ֵי</a:t>
            </a:r>
            <a:r>
              <a:rPr lang="en-US" sz="4400" dirty="0"/>
              <a:t>	</a:t>
            </a:r>
            <a:r>
              <a:rPr lang="en-US" sz="3200" dirty="0"/>
              <a:t>“e” as in they	</a:t>
            </a:r>
            <a:r>
              <a:rPr lang="he-IL" sz="3200" dirty="0"/>
              <a:t>      </a:t>
            </a:r>
            <a:r>
              <a:rPr lang="en-US" sz="3200" dirty="0"/>
              <a:t>ê		</a:t>
            </a:r>
            <a:r>
              <a:rPr lang="he-IL" sz="5000" dirty="0"/>
              <a:t>אֵי</a:t>
            </a:r>
            <a:r>
              <a:rPr lang="en-US" sz="3200" dirty="0"/>
              <a:t>   (vowel let.)</a:t>
            </a:r>
          </a:p>
          <a:p>
            <a:pPr lvl="0"/>
            <a:r>
              <a:rPr lang="en-US" sz="3200" dirty="0" smtClean="0"/>
              <a:t>7. </a:t>
            </a:r>
            <a:r>
              <a:rPr lang="en-US" sz="3200" dirty="0" err="1" smtClean="0"/>
              <a:t>Seghôl</a:t>
            </a:r>
            <a:r>
              <a:rPr lang="en-US" sz="3200" dirty="0" smtClean="0"/>
              <a:t> </a:t>
            </a:r>
            <a:r>
              <a:rPr lang="he-IL" sz="3200" dirty="0"/>
              <a:t>		</a:t>
            </a:r>
            <a:r>
              <a:rPr lang="en-US" sz="3200" dirty="0" smtClean="0"/>
              <a:t>     </a:t>
            </a:r>
            <a:r>
              <a:rPr lang="he-IL" sz="4300" dirty="0" smtClean="0"/>
              <a:t>ֶ</a:t>
            </a:r>
            <a:r>
              <a:rPr lang="en-US" sz="4300" dirty="0"/>
              <a:t>	</a:t>
            </a:r>
            <a:r>
              <a:rPr lang="en-US" sz="3200" dirty="0"/>
              <a:t>“e” as in set 	</a:t>
            </a:r>
            <a:r>
              <a:rPr lang="he-IL" sz="3200" dirty="0"/>
              <a:t> </a:t>
            </a:r>
            <a:r>
              <a:rPr lang="he-IL" sz="3200" dirty="0" smtClean="0"/>
              <a:t>         </a:t>
            </a:r>
            <a:r>
              <a:rPr lang="en-US" sz="3200" dirty="0"/>
              <a:t>e		</a:t>
            </a:r>
            <a:r>
              <a:rPr lang="he-IL" sz="5000" dirty="0"/>
              <a:t>אֶ</a:t>
            </a:r>
            <a:r>
              <a:rPr lang="en-US" sz="5000" dirty="0"/>
              <a:t> </a:t>
            </a:r>
            <a:r>
              <a:rPr lang="en-US" sz="3200" dirty="0"/>
              <a:t>   (short)</a:t>
            </a:r>
          </a:p>
          <a:p>
            <a:pPr lvl="0"/>
            <a:r>
              <a:rPr lang="en-US" sz="3200" dirty="0" smtClean="0"/>
              <a:t>8. </a:t>
            </a:r>
            <a:r>
              <a:rPr lang="en-US" sz="3200" dirty="0" err="1" smtClean="0"/>
              <a:t>Seghôl</a:t>
            </a:r>
            <a:r>
              <a:rPr lang="en-US" sz="3200" dirty="0" smtClean="0"/>
              <a:t> </a:t>
            </a:r>
            <a:r>
              <a:rPr lang="en-US" sz="3200" dirty="0" err="1"/>
              <a:t>Yôd</a:t>
            </a:r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he-IL" sz="3200" dirty="0"/>
              <a:t>	</a:t>
            </a:r>
            <a:r>
              <a:rPr lang="he-IL" sz="4300" dirty="0"/>
              <a:t>ֶי</a:t>
            </a:r>
            <a:r>
              <a:rPr lang="en-US" sz="4300" dirty="0"/>
              <a:t>	</a:t>
            </a:r>
            <a:r>
              <a:rPr lang="en-US" sz="3200" dirty="0"/>
              <a:t>“e” as in set </a:t>
            </a:r>
            <a:r>
              <a:rPr lang="he-IL" sz="3200" dirty="0" smtClean="0"/>
              <a:t> </a:t>
            </a:r>
            <a:r>
              <a:rPr lang="en-US" sz="3200" dirty="0" smtClean="0"/>
              <a:t>ê</a:t>
            </a:r>
            <a:r>
              <a:rPr lang="he-IL" sz="3200" dirty="0" smtClean="0"/>
              <a:t>   </a:t>
            </a:r>
            <a:r>
              <a:rPr lang="en-US" sz="3200" dirty="0" smtClean="0"/>
              <a:t> </a:t>
            </a:r>
            <a:r>
              <a:rPr lang="he-IL" sz="5000" dirty="0" smtClean="0"/>
              <a:t>אֶי</a:t>
            </a:r>
            <a:r>
              <a:rPr lang="en-US" sz="3200" dirty="0" smtClean="0"/>
              <a:t>   </a:t>
            </a:r>
            <a:r>
              <a:rPr lang="en-US" sz="3200" dirty="0"/>
              <a:t>(vowel let.)</a:t>
            </a:r>
          </a:p>
          <a:p>
            <a:r>
              <a:rPr lang="en-US" sz="3200" dirty="0" smtClean="0"/>
              <a:t>9. </a:t>
            </a:r>
            <a:r>
              <a:rPr lang="en-US" sz="3200" dirty="0" err="1" smtClean="0"/>
              <a:t>Ḥatēf-Seghôl</a:t>
            </a:r>
            <a:r>
              <a:rPr lang="en-US" sz="3200" dirty="0" smtClean="0"/>
              <a:t>     </a:t>
            </a:r>
            <a:r>
              <a:rPr lang="he-IL" sz="4000" dirty="0" smtClean="0"/>
              <a:t>ֱ</a:t>
            </a:r>
            <a:r>
              <a:rPr lang="en-US" sz="4800" dirty="0"/>
              <a:t>	</a:t>
            </a:r>
            <a:r>
              <a:rPr lang="he-IL" sz="4300" dirty="0" smtClean="0"/>
              <a:t> </a:t>
            </a:r>
            <a:r>
              <a:rPr lang="en-US" sz="3200" dirty="0" smtClean="0"/>
              <a:t>“</a:t>
            </a:r>
            <a:r>
              <a:rPr lang="en-US" sz="3200" dirty="0"/>
              <a:t>e” as in set </a:t>
            </a:r>
            <a:r>
              <a:rPr lang="en-US" sz="3200" dirty="0" err="1" smtClean="0"/>
              <a:t>x</a:t>
            </a:r>
            <a:r>
              <a:rPr lang="en-US" sz="3200" baseline="30000" dirty="0" err="1" smtClean="0"/>
              <a:t>ĕ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he-IL" sz="5400" dirty="0" smtClean="0"/>
              <a:t>אֱ</a:t>
            </a:r>
            <a:r>
              <a:rPr lang="en-US" sz="5400" dirty="0" smtClean="0"/>
              <a:t>  </a:t>
            </a:r>
            <a:r>
              <a:rPr lang="en-US" sz="3200" dirty="0"/>
              <a:t>(half vowel)</a:t>
            </a:r>
          </a:p>
          <a:p>
            <a:pPr lvl="0"/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he-IL" sz="5400" dirty="0" smtClean="0"/>
              <a:t>                                              </a:t>
            </a:r>
            <a:r>
              <a:rPr lang="en-US" sz="5400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6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Vowel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40" y="1551756"/>
            <a:ext cx="12520246" cy="4195481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10. </a:t>
            </a:r>
            <a:r>
              <a:rPr lang="en-US" sz="3200" dirty="0" err="1" smtClean="0"/>
              <a:t>Ḥîreq</a:t>
            </a:r>
            <a:r>
              <a:rPr lang="he-IL" sz="3200" dirty="0"/>
              <a:t>	</a:t>
            </a:r>
            <a:r>
              <a:rPr lang="en-US" sz="3200" dirty="0" smtClean="0"/>
              <a:t> </a:t>
            </a:r>
            <a:r>
              <a:rPr lang="he-IL" sz="3200" dirty="0"/>
              <a:t>	</a:t>
            </a:r>
            <a:r>
              <a:rPr lang="en-US" sz="3200" dirty="0" smtClean="0"/>
              <a:t>           </a:t>
            </a:r>
            <a:r>
              <a:rPr lang="he-IL" sz="4000" dirty="0" smtClean="0"/>
              <a:t>ִ</a:t>
            </a:r>
            <a:r>
              <a:rPr lang="en-US" sz="4000" dirty="0"/>
              <a:t>	</a:t>
            </a:r>
            <a:r>
              <a:rPr lang="en-US" sz="3200" dirty="0"/>
              <a:t>“</a:t>
            </a:r>
            <a:r>
              <a:rPr lang="en-US" sz="3200" dirty="0" err="1"/>
              <a:t>i</a:t>
            </a:r>
            <a:r>
              <a:rPr lang="en-US" sz="3200" dirty="0"/>
              <a:t>” as in </a:t>
            </a:r>
            <a:r>
              <a:rPr lang="en-US" sz="3200" dirty="0" smtClean="0"/>
              <a:t>fit  </a:t>
            </a:r>
            <a:r>
              <a:rPr lang="en-US" sz="3200" dirty="0"/>
              <a:t>	</a:t>
            </a:r>
            <a:r>
              <a:rPr lang="en-US" sz="3200" dirty="0" smtClean="0"/>
              <a:t>     </a:t>
            </a:r>
            <a:r>
              <a:rPr lang="en-US" sz="3200" dirty="0" err="1"/>
              <a:t>i</a:t>
            </a:r>
            <a:r>
              <a:rPr lang="en-US" sz="3200" dirty="0"/>
              <a:t>  		</a:t>
            </a:r>
            <a:r>
              <a:rPr lang="he-IL" sz="5000" dirty="0"/>
              <a:t>אִ</a:t>
            </a:r>
            <a:r>
              <a:rPr lang="en-US" sz="3200" dirty="0"/>
              <a:t>    (short)</a:t>
            </a:r>
          </a:p>
          <a:p>
            <a:pPr lvl="0"/>
            <a:r>
              <a:rPr lang="en-US" sz="3200" dirty="0" smtClean="0"/>
              <a:t>11. </a:t>
            </a:r>
            <a:r>
              <a:rPr lang="en-US" sz="3200" dirty="0" err="1" smtClean="0"/>
              <a:t>Ḥîreq</a:t>
            </a:r>
            <a:r>
              <a:rPr lang="en-US" sz="3200" dirty="0" smtClean="0"/>
              <a:t> </a:t>
            </a:r>
            <a:r>
              <a:rPr lang="en-US" sz="3200" dirty="0" err="1" smtClean="0"/>
              <a:t>Yôd</a:t>
            </a:r>
            <a:r>
              <a:rPr lang="en-US" sz="3200" dirty="0" smtClean="0"/>
              <a:t>          </a:t>
            </a:r>
            <a:r>
              <a:rPr lang="he-IL" sz="4000" dirty="0" smtClean="0"/>
              <a:t>ִי</a:t>
            </a:r>
            <a:r>
              <a:rPr lang="en-US" sz="4000" dirty="0" smtClean="0"/>
              <a:t>  </a:t>
            </a:r>
            <a:r>
              <a:rPr lang="en-US" sz="3200" dirty="0" smtClean="0"/>
              <a:t>“</a:t>
            </a:r>
            <a:r>
              <a:rPr lang="en-US" sz="3200" dirty="0" err="1"/>
              <a:t>i</a:t>
            </a:r>
            <a:r>
              <a:rPr lang="en-US" sz="3200" dirty="0"/>
              <a:t>” as in ski   </a:t>
            </a:r>
            <a:r>
              <a:rPr lang="en-US" sz="3200" dirty="0" smtClean="0"/>
              <a:t>   </a:t>
            </a:r>
            <a:r>
              <a:rPr lang="en-US" sz="3200" dirty="0"/>
              <a:t>î 		</a:t>
            </a:r>
            <a:r>
              <a:rPr lang="he-IL" sz="5000" dirty="0"/>
              <a:t>אִי</a:t>
            </a:r>
            <a:r>
              <a:rPr lang="en-US" sz="3200" dirty="0"/>
              <a:t>   (vowel let.)</a:t>
            </a:r>
          </a:p>
          <a:p>
            <a:pPr lvl="0"/>
            <a:r>
              <a:rPr lang="en-US" sz="3200" dirty="0" smtClean="0"/>
              <a:t>12. </a:t>
            </a:r>
            <a:r>
              <a:rPr lang="en-US" sz="3200" dirty="0" err="1" smtClean="0"/>
              <a:t>Ḥôlem</a:t>
            </a:r>
            <a:r>
              <a:rPr lang="en-US" sz="3200" dirty="0" smtClean="0"/>
              <a:t>                  </a:t>
            </a:r>
            <a:r>
              <a:rPr lang="he-IL" sz="4000" dirty="0" smtClean="0"/>
              <a:t>ֹ</a:t>
            </a:r>
            <a:r>
              <a:rPr lang="en-US" sz="4000" dirty="0" smtClean="0"/>
              <a:t>  </a:t>
            </a:r>
            <a:r>
              <a:rPr lang="en-US" sz="3200" dirty="0" smtClean="0"/>
              <a:t>“</a:t>
            </a:r>
            <a:r>
              <a:rPr lang="en-US" sz="3200" dirty="0"/>
              <a:t>o” as in so </a:t>
            </a:r>
            <a:r>
              <a:rPr lang="en-US" sz="3200" dirty="0" smtClean="0"/>
              <a:t>   </a:t>
            </a:r>
            <a:r>
              <a:rPr lang="en-US" sz="3200" dirty="0"/>
              <a:t>ō	</a:t>
            </a:r>
            <a:r>
              <a:rPr lang="en-US" sz="3200" dirty="0" smtClean="0"/>
              <a:t>      </a:t>
            </a:r>
            <a:r>
              <a:rPr lang="he-IL" sz="5000" dirty="0" smtClean="0"/>
              <a:t>אֹ</a:t>
            </a:r>
            <a:r>
              <a:rPr lang="en-US" sz="5000" dirty="0" smtClean="0"/>
              <a:t> </a:t>
            </a:r>
            <a:r>
              <a:rPr lang="en-US" sz="3200" dirty="0" smtClean="0"/>
              <a:t>   </a:t>
            </a:r>
            <a:r>
              <a:rPr lang="en-US" sz="3200" dirty="0"/>
              <a:t>(long) </a:t>
            </a:r>
          </a:p>
          <a:p>
            <a:pPr lvl="0"/>
            <a:r>
              <a:rPr lang="en-US" sz="3200" dirty="0" smtClean="0"/>
              <a:t>13. </a:t>
            </a:r>
            <a:r>
              <a:rPr lang="en-US" sz="3200" dirty="0" err="1" smtClean="0"/>
              <a:t>Ḥôlem</a:t>
            </a:r>
            <a:r>
              <a:rPr lang="en-US" sz="3200" dirty="0" smtClean="0"/>
              <a:t> </a:t>
            </a:r>
            <a:r>
              <a:rPr lang="en-US" sz="3200" dirty="0" err="1"/>
              <a:t>Vāv</a:t>
            </a:r>
            <a:r>
              <a:rPr lang="en-US" sz="3200" dirty="0"/>
              <a:t>  </a:t>
            </a:r>
            <a:r>
              <a:rPr lang="en-US" sz="3200" dirty="0" smtClean="0"/>
              <a:t>     </a:t>
            </a:r>
            <a:r>
              <a:rPr lang="he-IL" sz="3200" dirty="0"/>
              <a:t>	</a:t>
            </a:r>
            <a:r>
              <a:rPr lang="he-IL" sz="4000" dirty="0"/>
              <a:t>וֹ</a:t>
            </a:r>
            <a:r>
              <a:rPr lang="en-US" sz="3200" dirty="0"/>
              <a:t>	“o” as in so	  </a:t>
            </a:r>
            <a:r>
              <a:rPr lang="en-US" sz="3200" dirty="0" smtClean="0"/>
              <a:t>   ô   </a:t>
            </a:r>
            <a:r>
              <a:rPr lang="he-IL" sz="5000" dirty="0" smtClean="0"/>
              <a:t>אוֹ</a:t>
            </a:r>
            <a:r>
              <a:rPr lang="en-US" sz="5000" dirty="0" smtClean="0"/>
              <a:t> </a:t>
            </a:r>
            <a:r>
              <a:rPr lang="en-US" sz="3200" dirty="0" smtClean="0"/>
              <a:t>  </a:t>
            </a:r>
            <a:r>
              <a:rPr lang="en-US" sz="3200" dirty="0"/>
              <a:t>(vowel let.))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02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Vowel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14365"/>
            <a:ext cx="11963400" cy="5429335"/>
          </a:xfrm>
        </p:spPr>
        <p:txBody>
          <a:bodyPr>
            <a:noAutofit/>
          </a:bodyPr>
          <a:lstStyle/>
          <a:p>
            <a:pPr lvl="0"/>
            <a:r>
              <a:rPr lang="en-US" sz="3200" dirty="0" smtClean="0"/>
              <a:t>14. </a:t>
            </a:r>
            <a:r>
              <a:rPr lang="en-US" sz="3200" dirty="0" err="1" smtClean="0"/>
              <a:t>Qibbûṣ</a:t>
            </a:r>
            <a:r>
              <a:rPr lang="en-US" sz="3200" dirty="0" smtClean="0"/>
              <a:t>    </a:t>
            </a:r>
            <a:r>
              <a:rPr lang="he-IL" sz="3200" dirty="0"/>
              <a:t>	</a:t>
            </a:r>
            <a:r>
              <a:rPr lang="en-US" sz="3200" dirty="0" smtClean="0"/>
              <a:t>  </a:t>
            </a:r>
            <a:r>
              <a:rPr lang="he-IL" sz="4000" dirty="0" smtClean="0"/>
              <a:t>ֻ</a:t>
            </a:r>
            <a:r>
              <a:rPr lang="en-US" sz="4000" dirty="0" smtClean="0"/>
              <a:t> </a:t>
            </a:r>
            <a:r>
              <a:rPr lang="en-US" sz="4000" dirty="0"/>
              <a:t>	</a:t>
            </a:r>
            <a:r>
              <a:rPr lang="en-US" sz="4000" dirty="0" smtClean="0"/>
              <a:t> </a:t>
            </a:r>
            <a:r>
              <a:rPr lang="en-US" sz="3200" dirty="0" smtClean="0"/>
              <a:t>“</a:t>
            </a:r>
            <a:r>
              <a:rPr lang="en-US" sz="3200" dirty="0"/>
              <a:t>u” as in rule	 </a:t>
            </a:r>
            <a:r>
              <a:rPr lang="en-US" sz="3200" dirty="0" smtClean="0"/>
              <a:t>    </a:t>
            </a:r>
            <a:r>
              <a:rPr lang="en-US" sz="3200" dirty="0"/>
              <a:t>u 	</a:t>
            </a:r>
            <a:r>
              <a:rPr lang="he-IL" sz="5000" dirty="0" smtClean="0"/>
              <a:t>אֻ</a:t>
            </a:r>
            <a:r>
              <a:rPr lang="en-US" sz="3200" dirty="0" smtClean="0"/>
              <a:t>    </a:t>
            </a:r>
            <a:r>
              <a:rPr lang="en-US" sz="3200" dirty="0"/>
              <a:t>(short)</a:t>
            </a:r>
          </a:p>
          <a:p>
            <a:pPr lvl="0"/>
            <a:r>
              <a:rPr lang="en-US" sz="3200" dirty="0" smtClean="0"/>
              <a:t>15. </a:t>
            </a:r>
            <a:r>
              <a:rPr lang="en-US" sz="3200" dirty="0" err="1" smtClean="0"/>
              <a:t>Šûreq</a:t>
            </a:r>
            <a:r>
              <a:rPr lang="he-IL" sz="3200" dirty="0"/>
              <a:t>	</a:t>
            </a:r>
            <a:r>
              <a:rPr lang="en-US" sz="3200" dirty="0"/>
              <a:t> </a:t>
            </a:r>
            <a:r>
              <a:rPr lang="en-US" sz="3200" dirty="0" smtClean="0"/>
              <a:t>     </a:t>
            </a:r>
            <a:r>
              <a:rPr lang="he-IL" sz="3200" dirty="0"/>
              <a:t>	</a:t>
            </a:r>
            <a:r>
              <a:rPr lang="en-US" sz="3200" dirty="0" smtClean="0"/>
              <a:t>  </a:t>
            </a:r>
            <a:r>
              <a:rPr lang="he-IL" sz="4000" dirty="0" smtClean="0"/>
              <a:t>וּ</a:t>
            </a:r>
            <a:r>
              <a:rPr lang="en-US" sz="4000" dirty="0" smtClean="0"/>
              <a:t>  </a:t>
            </a:r>
            <a:r>
              <a:rPr lang="en-US" sz="3200" dirty="0" smtClean="0"/>
              <a:t>“</a:t>
            </a:r>
            <a:r>
              <a:rPr lang="en-US" sz="3200" dirty="0"/>
              <a:t>u” as in rule	</a:t>
            </a:r>
            <a:r>
              <a:rPr lang="en-US" sz="3200" dirty="0" smtClean="0"/>
              <a:t>     </a:t>
            </a:r>
            <a:r>
              <a:rPr lang="en-US" sz="3200" dirty="0"/>
              <a:t>û 	</a:t>
            </a:r>
            <a:r>
              <a:rPr lang="he-IL" sz="5000" dirty="0"/>
              <a:t>אוּ</a:t>
            </a:r>
            <a:r>
              <a:rPr lang="en-US" sz="3200" dirty="0"/>
              <a:t>   (vowel let.)</a:t>
            </a:r>
          </a:p>
          <a:p>
            <a:pPr lvl="0"/>
            <a:r>
              <a:rPr lang="en-US" sz="3200" dirty="0" smtClean="0"/>
              <a:t>16. </a:t>
            </a:r>
            <a:r>
              <a:rPr lang="en-US" sz="3200" dirty="0" err="1" smtClean="0"/>
              <a:t>Qāmeṣ</a:t>
            </a:r>
            <a:r>
              <a:rPr lang="en-US" sz="3200" dirty="0" smtClean="0"/>
              <a:t> </a:t>
            </a:r>
            <a:r>
              <a:rPr lang="en-US" sz="3200" dirty="0" err="1" smtClean="0"/>
              <a:t>Ḥatûf</a:t>
            </a:r>
            <a:r>
              <a:rPr lang="en-US" sz="3200" dirty="0" smtClean="0"/>
              <a:t>      </a:t>
            </a:r>
            <a:r>
              <a:rPr lang="he-IL" sz="3200" dirty="0"/>
              <a:t>	ָ</a:t>
            </a:r>
            <a:r>
              <a:rPr lang="en-US" sz="4000" dirty="0"/>
              <a:t> </a:t>
            </a:r>
            <a:r>
              <a:rPr lang="en-US" sz="3200" dirty="0"/>
              <a:t>	“o” as in so	</a:t>
            </a:r>
            <a:r>
              <a:rPr lang="en-US" sz="3200" dirty="0" smtClean="0"/>
              <a:t>    </a:t>
            </a:r>
            <a:r>
              <a:rPr lang="en-US" sz="3200" dirty="0"/>
              <a:t>o </a:t>
            </a:r>
            <a:r>
              <a:rPr lang="en-US" sz="3200" dirty="0" smtClean="0"/>
              <a:t> </a:t>
            </a:r>
            <a:r>
              <a:rPr lang="he-IL" sz="5000" dirty="0" smtClean="0"/>
              <a:t>אָ</a:t>
            </a:r>
            <a:r>
              <a:rPr lang="en-US" sz="5000" dirty="0" smtClean="0"/>
              <a:t> </a:t>
            </a:r>
            <a:r>
              <a:rPr lang="en-US" sz="3200" dirty="0" smtClean="0"/>
              <a:t>(</a:t>
            </a:r>
            <a:r>
              <a:rPr lang="en-US" sz="3200" dirty="0"/>
              <a:t>short)</a:t>
            </a:r>
          </a:p>
          <a:p>
            <a:pPr lvl="0"/>
            <a:r>
              <a:rPr lang="en-US" sz="3200" dirty="0" smtClean="0"/>
              <a:t>17. </a:t>
            </a:r>
            <a:r>
              <a:rPr lang="en-US" sz="3200" dirty="0" err="1" smtClean="0"/>
              <a:t>Ḥatēf</a:t>
            </a:r>
            <a:r>
              <a:rPr lang="en-US" sz="3200" dirty="0" smtClean="0"/>
              <a:t> </a:t>
            </a:r>
            <a:r>
              <a:rPr lang="en-US" sz="3200" dirty="0" err="1"/>
              <a:t>Qāmeṣ</a:t>
            </a:r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he-IL" sz="4000" dirty="0"/>
              <a:t>	ֳ</a:t>
            </a:r>
            <a:r>
              <a:rPr lang="en-US" sz="4000" dirty="0"/>
              <a:t> 	</a:t>
            </a:r>
            <a:r>
              <a:rPr lang="en-US" sz="3200" dirty="0"/>
              <a:t>“o” as in commit  </a:t>
            </a:r>
            <a:r>
              <a:rPr lang="en-US" sz="3200" dirty="0" err="1"/>
              <a:t>x</a:t>
            </a:r>
            <a:r>
              <a:rPr lang="en-US" sz="3200" baseline="30000" dirty="0" err="1"/>
              <a:t>ŏ</a:t>
            </a:r>
            <a:r>
              <a:rPr lang="en-US" sz="3200" baseline="30000" dirty="0"/>
              <a:t> </a:t>
            </a:r>
            <a:r>
              <a:rPr lang="en-US" sz="3200" dirty="0"/>
              <a:t>  </a:t>
            </a:r>
            <a:r>
              <a:rPr lang="he-IL" sz="5000" dirty="0" smtClean="0"/>
              <a:t>אֳ</a:t>
            </a:r>
            <a:r>
              <a:rPr lang="en-US" sz="5000" dirty="0" smtClean="0"/>
              <a:t> </a:t>
            </a:r>
            <a:r>
              <a:rPr lang="en-US" sz="3200" dirty="0" smtClean="0"/>
              <a:t>(</a:t>
            </a:r>
            <a:r>
              <a:rPr lang="en-US" sz="3200" dirty="0"/>
              <a:t>half vowel)</a:t>
            </a:r>
          </a:p>
          <a:p>
            <a:pPr lvl="0"/>
            <a:r>
              <a:rPr lang="en-US" sz="3200" dirty="0" smtClean="0"/>
              <a:t>18. </a:t>
            </a:r>
            <a:r>
              <a:rPr lang="en-US" sz="3200" dirty="0" err="1" smtClean="0"/>
              <a:t>Š</a:t>
            </a:r>
            <a:r>
              <a:rPr lang="en-US" sz="3200" baseline="30000" dirty="0" err="1" smtClean="0"/>
              <a:t>e</a:t>
            </a:r>
            <a:r>
              <a:rPr lang="en-US" sz="3200" dirty="0" err="1" smtClean="0"/>
              <a:t>vā</a:t>
            </a:r>
            <a:r>
              <a:rPr lang="en-US" sz="3200" dirty="0"/>
              <a:t>’</a:t>
            </a:r>
            <a:r>
              <a:rPr lang="he-IL" sz="3200" dirty="0"/>
              <a:t>	</a:t>
            </a:r>
            <a:r>
              <a:rPr lang="en-US" sz="3200" dirty="0" smtClean="0"/>
              <a:t>         </a:t>
            </a:r>
            <a:r>
              <a:rPr lang="en-US" sz="3200" dirty="0"/>
              <a:t>	</a:t>
            </a:r>
            <a:r>
              <a:rPr lang="he-IL" sz="4000" dirty="0"/>
              <a:t>ְ</a:t>
            </a:r>
            <a:r>
              <a:rPr lang="en-US" sz="4000" dirty="0"/>
              <a:t> </a:t>
            </a:r>
            <a:r>
              <a:rPr lang="en-US" sz="3200" dirty="0"/>
              <a:t>	“e” as in met	 </a:t>
            </a:r>
            <a:r>
              <a:rPr lang="en-US" sz="3200" dirty="0" smtClean="0"/>
              <a:t>    </a:t>
            </a:r>
            <a:r>
              <a:rPr lang="en-US" sz="3200" dirty="0" err="1"/>
              <a:t>x</a:t>
            </a:r>
            <a:r>
              <a:rPr lang="en-US" sz="3200" baseline="30000" dirty="0" err="1"/>
              <a:t>e</a:t>
            </a:r>
            <a:r>
              <a:rPr lang="en-US" sz="3200" dirty="0"/>
              <a:t> 	</a:t>
            </a:r>
            <a:r>
              <a:rPr lang="he-IL" sz="5000" dirty="0"/>
              <a:t>אְ</a:t>
            </a:r>
            <a:r>
              <a:rPr lang="en-US" sz="5000" dirty="0"/>
              <a:t> </a:t>
            </a:r>
            <a:r>
              <a:rPr lang="en-US" sz="3200" dirty="0" smtClean="0"/>
              <a:t>(</a:t>
            </a:r>
            <a:r>
              <a:rPr lang="en-US" sz="3200" dirty="0"/>
              <a:t>half vowel)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7471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Hevenu</a:t>
            </a:r>
            <a:r>
              <a:rPr lang="en-US" dirty="0" smtClean="0"/>
              <a:t> Shalom Aleichem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youtu.be/JB4RMIWroMY</a:t>
            </a:r>
            <a:endParaRPr lang="en-US" u="sng" dirty="0" smtClean="0"/>
          </a:p>
          <a:p>
            <a:r>
              <a:rPr lang="en-US" dirty="0" smtClean="0"/>
              <a:t>                 to </a:t>
            </a:r>
            <a:r>
              <a:rPr lang="en-US" dirty="0"/>
              <a:t>you     </a:t>
            </a:r>
            <a:r>
              <a:rPr lang="en-US" dirty="0" smtClean="0"/>
              <a:t> </a:t>
            </a:r>
            <a:r>
              <a:rPr lang="en-US" dirty="0"/>
              <a:t>peace     </a:t>
            </a:r>
            <a:r>
              <a:rPr lang="en-US" dirty="0" smtClean="0"/>
              <a:t>we bring</a:t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he-IL" sz="4000" dirty="0"/>
              <a:t>הֵבֵאנוּ  שָׁלוֹם  עֲלֵיכֶם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166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with Vowel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162906" cy="4195481"/>
          </a:xfrm>
        </p:spPr>
        <p:txBody>
          <a:bodyPr>
            <a:normAutofit/>
          </a:bodyPr>
          <a:lstStyle/>
          <a:p>
            <a:r>
              <a:rPr lang="he-IL" sz="4000" dirty="0"/>
              <a:t> אֶ֫רֶץ </a:t>
            </a:r>
            <a:r>
              <a:rPr lang="en-US" sz="4000" dirty="0"/>
              <a:t>				</a:t>
            </a:r>
            <a:r>
              <a:rPr lang="he-IL" sz="4000" dirty="0" smtClean="0"/>
              <a:t>אִישׁ </a:t>
            </a:r>
            <a:r>
              <a:rPr lang="en-US" sz="4000" dirty="0"/>
              <a:t>	</a:t>
            </a:r>
            <a:r>
              <a:rPr lang="en-US" dirty="0"/>
              <a:t>	</a:t>
            </a:r>
            <a:r>
              <a:rPr lang="he-IL" sz="4000" dirty="0" smtClean="0"/>
              <a:t>אִשָּׁה </a:t>
            </a:r>
            <a:r>
              <a:rPr lang="en-US" sz="4000" dirty="0"/>
              <a:t>	</a:t>
            </a:r>
            <a:r>
              <a:rPr lang="en-US" dirty="0"/>
              <a:t>	</a:t>
            </a:r>
            <a:r>
              <a:rPr lang="he-IL" sz="4000" dirty="0" smtClean="0"/>
              <a:t>דָּבָר </a:t>
            </a:r>
            <a:r>
              <a:rPr lang="en-US" sz="4000" dirty="0"/>
              <a:t>	</a:t>
            </a:r>
            <a:r>
              <a:rPr lang="en-US" dirty="0"/>
              <a:t>	</a:t>
            </a:r>
            <a:r>
              <a:rPr lang="he-IL" sz="4000" dirty="0" smtClean="0"/>
              <a:t>הָלַךְ </a:t>
            </a:r>
            <a:r>
              <a:rPr lang="en-US" sz="4000" dirty="0"/>
              <a:t>	</a:t>
            </a:r>
            <a:endParaRPr lang="en-US" sz="4000" dirty="0" smtClean="0"/>
          </a:p>
          <a:p>
            <a:r>
              <a:rPr lang="he-IL" sz="4000" dirty="0"/>
              <a:t>יְהוָה</a:t>
            </a:r>
            <a:r>
              <a:rPr lang="en-US" sz="4000" dirty="0"/>
              <a:t> </a:t>
            </a:r>
            <a:r>
              <a:rPr lang="he-IL" sz="4000" dirty="0"/>
              <a:t>	</a:t>
            </a:r>
            <a:r>
              <a:rPr lang="he-IL" dirty="0"/>
              <a:t>		</a:t>
            </a:r>
            <a:r>
              <a:rPr lang="he-IL" sz="4000" dirty="0" smtClean="0"/>
              <a:t>יוֺם </a:t>
            </a:r>
            <a:r>
              <a:rPr lang="en-US" dirty="0"/>
              <a:t>			</a:t>
            </a:r>
            <a:r>
              <a:rPr lang="he-IL" sz="4000" dirty="0" smtClean="0"/>
              <a:t>יִשְׂרָאֵל </a:t>
            </a:r>
            <a:r>
              <a:rPr lang="en-US" sz="4000" dirty="0"/>
              <a:t>	</a:t>
            </a:r>
            <a:r>
              <a:rPr lang="en-US" dirty="0"/>
              <a:t>	</a:t>
            </a:r>
            <a:r>
              <a:rPr lang="he-IL" sz="4000" dirty="0" smtClean="0"/>
              <a:t>לֹא </a:t>
            </a:r>
            <a:r>
              <a:rPr lang="en-US" sz="4000" dirty="0"/>
              <a:t>	</a:t>
            </a:r>
            <a:r>
              <a:rPr lang="en-US" dirty="0"/>
              <a:t>	</a:t>
            </a:r>
            <a:r>
              <a:rPr lang="he-IL" sz="4000" dirty="0" smtClean="0"/>
              <a:t>מֶ֫לֶךְ </a:t>
            </a:r>
            <a:r>
              <a:rPr lang="en-US" sz="4000" dirty="0"/>
              <a:t>	</a:t>
            </a:r>
            <a:r>
              <a:rPr lang="en-US" dirty="0"/>
              <a:t>	</a:t>
            </a:r>
            <a:endParaRPr lang="en-US" dirty="0" smtClean="0"/>
          </a:p>
          <a:p>
            <a:r>
              <a:rPr lang="he-IL" sz="4000" dirty="0"/>
              <a:t> </a:t>
            </a:r>
            <a:r>
              <a:rPr lang="he-IL" sz="4000" dirty="0" smtClean="0"/>
              <a:t>בְּרֵאשִׁית  בָּרָא  </a:t>
            </a:r>
            <a:r>
              <a:rPr lang="he-IL" sz="4000" dirty="0"/>
              <a:t>אֱלֹהִ֑ים </a:t>
            </a:r>
            <a:r>
              <a:rPr lang="he-IL" sz="4000" dirty="0" smtClean="0"/>
              <a:t> אֵת  הַשָּׁמַיִם  וְאֵת  הָאָֽרֶץ</a:t>
            </a:r>
          </a:p>
          <a:p>
            <a:r>
              <a:rPr lang="he-IL" sz="4000" dirty="0"/>
              <a:t> </a:t>
            </a:r>
            <a:r>
              <a:rPr lang="he-IL" sz="4000" dirty="0" smtClean="0"/>
              <a:t>וְהָאָרֶץ הָיְתָה תֹהוּ וָבֹהוּ וְחֹשֶׁךְ עַל־פְּנֵי </a:t>
            </a:r>
            <a:r>
              <a:rPr lang="he-IL" sz="4000" dirty="0"/>
              <a:t>תְה֑וֹם </a:t>
            </a:r>
            <a:r>
              <a:rPr lang="he-IL" sz="4000" dirty="0" smtClean="0"/>
              <a:t>וְרוּחַ אֱלֹהִים מְרַחֶפֶת עַל־פְּנֵי </a:t>
            </a:r>
            <a:r>
              <a:rPr lang="he-IL" sz="4000" dirty="0"/>
              <a:t>הַמָּֽיִם׃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1705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and Closed Syllables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1) </a:t>
            </a:r>
            <a:r>
              <a:rPr lang="en-US" sz="2800" b="1" dirty="0"/>
              <a:t>Open</a:t>
            </a:r>
            <a:r>
              <a:rPr lang="en-US" sz="2800" dirty="0"/>
              <a:t> syllable (begins with a consonant and finishes with a vowel, [CV =consonant vowel pattern]  </a:t>
            </a:r>
            <a:r>
              <a:rPr lang="he-IL" sz="4800" dirty="0"/>
              <a:t>שָׁ </a:t>
            </a:r>
            <a:r>
              <a:rPr lang="en-US" sz="4800" dirty="0" smtClean="0"/>
              <a:t> </a:t>
            </a:r>
            <a:r>
              <a:rPr lang="en-US" sz="3600" dirty="0" smtClean="0"/>
              <a:t> </a:t>
            </a:r>
            <a:r>
              <a:rPr lang="en-US" sz="2800" dirty="0" smtClean="0"/>
              <a:t>in </a:t>
            </a:r>
            <a:r>
              <a:rPr lang="he-IL" sz="4800" dirty="0"/>
              <a:t>שָׁלוֹם </a:t>
            </a:r>
            <a:r>
              <a:rPr lang="en-US" sz="4800" dirty="0" smtClean="0"/>
              <a:t> </a:t>
            </a:r>
            <a:r>
              <a:rPr lang="en-US" sz="3200" dirty="0" smtClean="0"/>
              <a:t> </a:t>
            </a:r>
            <a:r>
              <a:rPr lang="en-US" sz="2800" dirty="0" smtClean="0"/>
              <a:t>)</a:t>
            </a:r>
          </a:p>
          <a:p>
            <a:r>
              <a:rPr lang="en-US" sz="2800" dirty="0"/>
              <a:t>2) </a:t>
            </a:r>
            <a:r>
              <a:rPr lang="en-US" sz="2800" b="1" dirty="0"/>
              <a:t>Closed</a:t>
            </a:r>
            <a:r>
              <a:rPr lang="en-US" sz="2800" dirty="0"/>
              <a:t> syllable (begins and ends with a consonant [CVC=consonant vowel consonant pattern] </a:t>
            </a:r>
            <a:r>
              <a:rPr lang="he-IL" sz="4800" dirty="0"/>
              <a:t>לוֹם </a:t>
            </a:r>
            <a:r>
              <a:rPr lang="en-US" sz="4800" dirty="0" smtClean="0"/>
              <a:t> </a:t>
            </a:r>
            <a:r>
              <a:rPr lang="en-US" sz="2800" dirty="0" smtClean="0"/>
              <a:t>in </a:t>
            </a:r>
            <a:r>
              <a:rPr lang="he-IL" sz="4800" dirty="0" smtClean="0"/>
              <a:t>שָׁלוֹם</a:t>
            </a:r>
            <a:r>
              <a:rPr lang="en-US" sz="4800" dirty="0" smtClean="0"/>
              <a:t> </a:t>
            </a:r>
            <a:r>
              <a:rPr lang="en-US" sz="2800" dirty="0" smtClean="0"/>
              <a:t>).</a:t>
            </a:r>
          </a:p>
          <a:p>
            <a:r>
              <a:rPr lang="en-US" sz="2800" b="1" dirty="0"/>
              <a:t>T</a:t>
            </a:r>
            <a:r>
              <a:rPr lang="en-US" sz="2800" b="1" dirty="0" smtClean="0"/>
              <a:t>onic</a:t>
            </a:r>
            <a:r>
              <a:rPr lang="en-US" sz="2800" dirty="0" smtClean="0"/>
              <a:t> </a:t>
            </a:r>
            <a:r>
              <a:rPr lang="en-US" sz="2800" dirty="0"/>
              <a:t>syllable </a:t>
            </a:r>
            <a:r>
              <a:rPr lang="en-US" sz="2800" dirty="0" smtClean="0"/>
              <a:t>is the syllable that is </a:t>
            </a:r>
            <a:r>
              <a:rPr lang="en-US" sz="2800" dirty="0"/>
              <a:t>accented</a:t>
            </a:r>
          </a:p>
        </p:txBody>
      </p:sp>
    </p:spTree>
    <p:extLst>
      <p:ext uri="{BB962C8B-B14F-4D97-AF65-F5344CB8AC3E}">
        <p14:creationId xmlns:p14="http://schemas.microsoft.com/office/powerpoint/2010/main" val="55813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Distinguish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Qāmeṣ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(a-class) and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Qāmeṣ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Ḥatûf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(o-class)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886113" cy="4904999"/>
          </a:xfrm>
        </p:spPr>
        <p:txBody>
          <a:bodyPr>
            <a:normAutofit lnSpcReduction="10000"/>
          </a:bodyPr>
          <a:lstStyle/>
          <a:p>
            <a:r>
              <a:rPr lang="en-US" sz="2800" dirty="0" err="1"/>
              <a:t>Qāmeṣ</a:t>
            </a:r>
            <a:r>
              <a:rPr lang="en-US" sz="2800" dirty="0"/>
              <a:t> is an a-class long vowel (</a:t>
            </a:r>
            <a:r>
              <a:rPr lang="he-IL" sz="4000" dirty="0" smtClean="0"/>
              <a:t>שָׁלוֹם</a:t>
            </a:r>
            <a:r>
              <a:rPr lang="en-US" sz="4000" dirty="0" smtClean="0"/>
              <a:t> </a:t>
            </a:r>
            <a:r>
              <a:rPr lang="en-US" sz="2800" dirty="0" smtClean="0"/>
              <a:t>—</a:t>
            </a:r>
            <a:r>
              <a:rPr lang="en-US" sz="2800" dirty="0" err="1"/>
              <a:t>šālôm</a:t>
            </a:r>
            <a:r>
              <a:rPr lang="en-US" sz="2800" dirty="0"/>
              <a:t>) </a:t>
            </a:r>
            <a:endParaRPr lang="en-US" sz="2800" dirty="0" smtClean="0"/>
          </a:p>
          <a:p>
            <a:r>
              <a:rPr lang="en-US" sz="2800" dirty="0" smtClean="0"/>
              <a:t>In </a:t>
            </a:r>
            <a:r>
              <a:rPr lang="en-US" sz="2800" dirty="0"/>
              <a:t>contrast to </a:t>
            </a:r>
            <a:r>
              <a:rPr lang="en-US" sz="2800" dirty="0" err="1"/>
              <a:t>Qāmeṣ</a:t>
            </a:r>
            <a:r>
              <a:rPr lang="en-US" sz="2800" dirty="0"/>
              <a:t> </a:t>
            </a:r>
            <a:r>
              <a:rPr lang="en-US" sz="2800" dirty="0" err="1"/>
              <a:t>Ḥatûf</a:t>
            </a:r>
            <a:r>
              <a:rPr lang="en-US" sz="2800" dirty="0"/>
              <a:t> which is an o-class short vowel (</a:t>
            </a:r>
            <a:r>
              <a:rPr lang="he-IL" sz="4000" dirty="0"/>
              <a:t>חָכְמָה</a:t>
            </a:r>
            <a:r>
              <a:rPr lang="en-US" sz="3600" dirty="0"/>
              <a:t> </a:t>
            </a:r>
            <a:r>
              <a:rPr lang="en-US" sz="2800" dirty="0"/>
              <a:t>--</a:t>
            </a:r>
            <a:r>
              <a:rPr lang="en-US" sz="2800" dirty="0" err="1"/>
              <a:t>ḥokmāh</a:t>
            </a:r>
            <a:r>
              <a:rPr lang="en-US" sz="2800" dirty="0" smtClean="0"/>
              <a:t>).</a:t>
            </a:r>
          </a:p>
          <a:p>
            <a:r>
              <a:rPr lang="en-US" sz="2800" dirty="0"/>
              <a:t>The general rule is if it is in a closed unaccented syllable it is a </a:t>
            </a:r>
            <a:r>
              <a:rPr lang="en-US" sz="2800" dirty="0" err="1"/>
              <a:t>Qāmeṣ</a:t>
            </a:r>
            <a:r>
              <a:rPr lang="en-US" sz="2800" dirty="0"/>
              <a:t> </a:t>
            </a:r>
            <a:r>
              <a:rPr lang="en-US" sz="2800" dirty="0" err="1"/>
              <a:t>Ḥatûf</a:t>
            </a:r>
            <a:r>
              <a:rPr lang="en-US" sz="2800" dirty="0"/>
              <a:t> (short o-class</a:t>
            </a:r>
            <a:r>
              <a:rPr lang="en-US" sz="2800" dirty="0" smtClean="0"/>
              <a:t>).</a:t>
            </a:r>
          </a:p>
          <a:p>
            <a:r>
              <a:rPr lang="en-US" sz="2800" b="1" dirty="0"/>
              <a:t>M</a:t>
            </a:r>
            <a:r>
              <a:rPr lang="en-US" sz="2800" b="1" dirty="0" smtClean="0"/>
              <a:t>eteg</a:t>
            </a:r>
            <a:r>
              <a:rPr lang="en-US" sz="2800" dirty="0" smtClean="0"/>
              <a:t> (</a:t>
            </a:r>
            <a:r>
              <a:rPr lang="he-IL" sz="3600" dirty="0" smtClean="0"/>
              <a:t>מֶ֫תֶג</a:t>
            </a:r>
            <a:r>
              <a:rPr lang="en-US" sz="3600" dirty="0" smtClean="0"/>
              <a:t> </a:t>
            </a:r>
            <a:r>
              <a:rPr lang="en-US" sz="2800" dirty="0" smtClean="0"/>
              <a:t>) </a:t>
            </a:r>
            <a:r>
              <a:rPr lang="en-US" sz="2800" dirty="0"/>
              <a:t>which is a little vertical line to the left of the </a:t>
            </a:r>
            <a:r>
              <a:rPr lang="en-US" sz="2800" dirty="0" err="1" smtClean="0"/>
              <a:t>Qāmeṣ</a:t>
            </a:r>
            <a:endParaRPr lang="en-US" sz="2800" dirty="0" smtClean="0"/>
          </a:p>
          <a:p>
            <a:r>
              <a:rPr lang="en-US" sz="2800" dirty="0" smtClean="0"/>
              <a:t>E.g</a:t>
            </a:r>
            <a:r>
              <a:rPr lang="en-US" sz="2800" dirty="0"/>
              <a:t>.  </a:t>
            </a:r>
            <a:r>
              <a:rPr lang="he-IL" sz="4800" dirty="0"/>
              <a:t>בָּֽתִּים </a:t>
            </a:r>
            <a:r>
              <a:rPr lang="en-US" sz="4800" dirty="0" smtClean="0"/>
              <a:t> </a:t>
            </a:r>
            <a:r>
              <a:rPr lang="en-US" sz="2800" dirty="0" smtClean="0"/>
              <a:t>[</a:t>
            </a:r>
            <a:r>
              <a:rPr lang="en-US" sz="2800" dirty="0" err="1"/>
              <a:t>bā</a:t>
            </a:r>
            <a:r>
              <a:rPr lang="en-US" sz="2800" dirty="0"/>
              <a:t>] where the </a:t>
            </a:r>
            <a:r>
              <a:rPr lang="he-IL" sz="4800" dirty="0"/>
              <a:t>בָּֽ </a:t>
            </a:r>
            <a:r>
              <a:rPr lang="en-US" sz="4800" dirty="0" smtClean="0"/>
              <a:t> </a:t>
            </a:r>
            <a:r>
              <a:rPr lang="en-US" sz="2800" dirty="0" smtClean="0"/>
              <a:t>meteg </a:t>
            </a:r>
            <a:r>
              <a:rPr lang="en-US" sz="2800" dirty="0"/>
              <a:t>indicates a </a:t>
            </a:r>
            <a:r>
              <a:rPr lang="en-US" sz="2800" dirty="0" err="1"/>
              <a:t>Qāmeṣ</a:t>
            </a:r>
            <a:r>
              <a:rPr lang="en-US" sz="2800" dirty="0"/>
              <a:t> is present not a </a:t>
            </a:r>
            <a:r>
              <a:rPr lang="en-US" sz="2800" dirty="0" err="1"/>
              <a:t>Qāmeṣ</a:t>
            </a:r>
            <a:r>
              <a:rPr lang="en-US" sz="2800" dirty="0"/>
              <a:t> </a:t>
            </a:r>
            <a:r>
              <a:rPr lang="en-US" sz="2800" dirty="0" err="1"/>
              <a:t>Ḥatûf</a:t>
            </a:r>
            <a:r>
              <a:rPr lang="en-US" sz="2800" dirty="0"/>
              <a:t> [</a:t>
            </a:r>
            <a:r>
              <a:rPr lang="en-US" sz="2800" dirty="0" err="1"/>
              <a:t>bo</a:t>
            </a:r>
            <a:r>
              <a:rPr lang="en-US" sz="2800" dirty="0"/>
              <a:t>]).</a:t>
            </a:r>
          </a:p>
        </p:txBody>
      </p:sp>
    </p:spTree>
    <p:extLst>
      <p:ext uri="{BB962C8B-B14F-4D97-AF65-F5344CB8AC3E}">
        <p14:creationId xmlns:p14="http://schemas.microsoft.com/office/powerpoint/2010/main" val="414682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Dagesh</a:t>
            </a:r>
            <a:r>
              <a:rPr lang="en-US" dirty="0" smtClean="0"/>
              <a:t> </a:t>
            </a:r>
            <a:r>
              <a:rPr lang="en-US" dirty="0" err="1" smtClean="0"/>
              <a:t>Lene</a:t>
            </a:r>
            <a:r>
              <a:rPr lang="en-US" dirty="0" smtClean="0"/>
              <a:t> and </a:t>
            </a:r>
            <a:r>
              <a:rPr lang="en-US" dirty="0" err="1" smtClean="0"/>
              <a:t>Dagesh</a:t>
            </a:r>
            <a:r>
              <a:rPr lang="en-US" dirty="0" smtClean="0"/>
              <a:t> Forte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49670"/>
            <a:ext cx="9640888" cy="4783016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A </a:t>
            </a:r>
            <a:r>
              <a:rPr lang="en-US" sz="2800" b="1" dirty="0" err="1">
                <a:solidFill>
                  <a:srgbClr val="FFFF00"/>
                </a:solidFill>
              </a:rPr>
              <a:t>dagesh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lene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/>
              <a:t>occurs in the </a:t>
            </a:r>
            <a:r>
              <a:rPr lang="en-US" sz="2800" dirty="0" err="1"/>
              <a:t>b</a:t>
            </a:r>
            <a:r>
              <a:rPr lang="en-US" sz="2800" baseline="30000" dirty="0" err="1"/>
              <a:t>e</a:t>
            </a:r>
            <a:r>
              <a:rPr lang="en-US" sz="2800" dirty="0" err="1"/>
              <a:t>gad</a:t>
            </a:r>
            <a:r>
              <a:rPr lang="en-US" sz="2800" dirty="0"/>
              <a:t> </a:t>
            </a:r>
            <a:r>
              <a:rPr lang="en-US" sz="2800" dirty="0" err="1" smtClean="0"/>
              <a:t>k</a:t>
            </a:r>
            <a:r>
              <a:rPr lang="en-US" sz="2800" baseline="30000" dirty="0" err="1" smtClean="0"/>
              <a:t>e</a:t>
            </a:r>
            <a:r>
              <a:rPr lang="en-US" sz="2800" dirty="0" err="1" smtClean="0"/>
              <a:t>fat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he-IL" sz="4000" dirty="0"/>
              <a:t>בגדכפת</a:t>
            </a:r>
            <a:r>
              <a:rPr lang="en-US" sz="4000" dirty="0"/>
              <a:t> 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</a:t>
            </a:r>
            <a:r>
              <a:rPr lang="he-IL" sz="4000" dirty="0"/>
              <a:t>בּגּדּכּפּתּ</a:t>
            </a:r>
            <a:r>
              <a:rPr lang="en-US" sz="2800" dirty="0"/>
              <a:t>) </a:t>
            </a:r>
            <a:r>
              <a:rPr lang="en-US" sz="2800" dirty="0" smtClean="0"/>
              <a:t>letters</a:t>
            </a:r>
          </a:p>
          <a:p>
            <a:r>
              <a:rPr lang="en-US" sz="2800" b="1" dirty="0">
                <a:solidFill>
                  <a:srgbClr val="FFFF00"/>
                </a:solidFill>
              </a:rPr>
              <a:t>A </a:t>
            </a:r>
            <a:r>
              <a:rPr lang="en-US" sz="2800" b="1" dirty="0" err="1">
                <a:solidFill>
                  <a:srgbClr val="FFFF00"/>
                </a:solidFill>
              </a:rPr>
              <a:t>dagesh</a:t>
            </a:r>
            <a:r>
              <a:rPr lang="en-US" sz="2800" b="1" dirty="0">
                <a:solidFill>
                  <a:srgbClr val="FFFF00"/>
                </a:solidFill>
              </a:rPr>
              <a:t> forte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/>
              <a:t>is used in letters as a doubling dot for letters other than the </a:t>
            </a:r>
            <a:r>
              <a:rPr lang="en-US" sz="2800" dirty="0" err="1"/>
              <a:t>b</a:t>
            </a:r>
            <a:r>
              <a:rPr lang="en-US" sz="2800" baseline="30000" dirty="0" err="1"/>
              <a:t>e</a:t>
            </a:r>
            <a:r>
              <a:rPr lang="en-US" sz="2800" dirty="0" err="1"/>
              <a:t>gad</a:t>
            </a:r>
            <a:r>
              <a:rPr lang="en-US" sz="2800" dirty="0"/>
              <a:t> </a:t>
            </a:r>
            <a:r>
              <a:rPr lang="en-US" sz="2800" dirty="0" err="1"/>
              <a:t>k</a:t>
            </a:r>
            <a:r>
              <a:rPr lang="en-US" sz="2800" baseline="30000" dirty="0" err="1"/>
              <a:t>e</a:t>
            </a:r>
            <a:r>
              <a:rPr lang="en-US" sz="2800" dirty="0" err="1"/>
              <a:t>fat</a:t>
            </a:r>
            <a:r>
              <a:rPr lang="en-US" sz="2800" dirty="0"/>
              <a:t> letters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If, however, the </a:t>
            </a:r>
            <a:r>
              <a:rPr lang="en-US" sz="2800" dirty="0" err="1"/>
              <a:t>b</a:t>
            </a:r>
            <a:r>
              <a:rPr lang="en-US" sz="2800" baseline="30000" dirty="0" err="1"/>
              <a:t>e</a:t>
            </a:r>
            <a:r>
              <a:rPr lang="en-US" sz="2800" dirty="0" err="1"/>
              <a:t>gad</a:t>
            </a:r>
            <a:r>
              <a:rPr lang="en-US" sz="2800" dirty="0"/>
              <a:t> </a:t>
            </a:r>
            <a:r>
              <a:rPr lang="en-US" sz="2800" dirty="0" err="1"/>
              <a:t>k</a:t>
            </a:r>
            <a:r>
              <a:rPr lang="en-US" sz="2800" baseline="30000" dirty="0" err="1"/>
              <a:t>e</a:t>
            </a:r>
            <a:r>
              <a:rPr lang="en-US" sz="2800" dirty="0" err="1"/>
              <a:t>fat</a:t>
            </a:r>
            <a:r>
              <a:rPr lang="en-US" sz="2800" dirty="0"/>
              <a:t> letter is preceded by a vowel then the </a:t>
            </a:r>
            <a:r>
              <a:rPr lang="en-US" sz="2800" dirty="0" err="1"/>
              <a:t>dagesh</a:t>
            </a:r>
            <a:r>
              <a:rPr lang="en-US" sz="2800" dirty="0"/>
              <a:t> in the </a:t>
            </a:r>
            <a:r>
              <a:rPr lang="en-US" sz="2800" dirty="0" err="1"/>
              <a:t>b</a:t>
            </a:r>
            <a:r>
              <a:rPr lang="en-US" sz="2800" baseline="30000" dirty="0" err="1"/>
              <a:t>e</a:t>
            </a:r>
            <a:r>
              <a:rPr lang="en-US" sz="2800" dirty="0" err="1"/>
              <a:t>gad</a:t>
            </a:r>
            <a:r>
              <a:rPr lang="en-US" sz="2800" dirty="0"/>
              <a:t> </a:t>
            </a:r>
            <a:r>
              <a:rPr lang="en-US" sz="2800" dirty="0" err="1"/>
              <a:t>k</a:t>
            </a:r>
            <a:r>
              <a:rPr lang="en-US" sz="2800" baseline="30000" dirty="0" err="1"/>
              <a:t>e</a:t>
            </a:r>
            <a:r>
              <a:rPr lang="en-US" sz="2800" dirty="0" err="1"/>
              <a:t>fat</a:t>
            </a:r>
            <a:r>
              <a:rPr lang="en-US" sz="2800" dirty="0"/>
              <a:t> letter is a </a:t>
            </a:r>
            <a:r>
              <a:rPr lang="en-US" sz="2800" dirty="0" err="1"/>
              <a:t>dagesh</a:t>
            </a:r>
            <a:r>
              <a:rPr lang="en-US" sz="2800" dirty="0"/>
              <a:t> forte or doubling </a:t>
            </a:r>
            <a:r>
              <a:rPr lang="en-US" sz="2800" dirty="0" err="1"/>
              <a:t>dagesh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smtClean="0"/>
              <a:t>E.g.</a:t>
            </a:r>
            <a:r>
              <a:rPr lang="he-IL" sz="4000" dirty="0" smtClean="0"/>
              <a:t>דִּבֵּר </a:t>
            </a:r>
            <a:r>
              <a:rPr lang="he-IL" sz="4000" dirty="0"/>
              <a:t>בֵּ  </a:t>
            </a:r>
            <a:r>
              <a:rPr lang="en-US" sz="4000" dirty="0" smtClean="0"/>
              <a:t> </a:t>
            </a:r>
            <a:r>
              <a:rPr lang="en-US" sz="2800" dirty="0" smtClean="0"/>
              <a:t> follows </a:t>
            </a:r>
            <a:r>
              <a:rPr lang="en-US" sz="2800" dirty="0"/>
              <a:t>a </a:t>
            </a:r>
            <a:r>
              <a:rPr lang="en-US" sz="2800" dirty="0" err="1"/>
              <a:t>ḥîreq</a:t>
            </a:r>
            <a:r>
              <a:rPr lang="en-US" sz="2800" dirty="0"/>
              <a:t> vowel (in </a:t>
            </a:r>
            <a:r>
              <a:rPr lang="he-IL" sz="4000" dirty="0" smtClean="0"/>
              <a:t>דִּ</a:t>
            </a:r>
            <a:r>
              <a:rPr lang="en-US" sz="4000" dirty="0" smtClean="0"/>
              <a:t> </a:t>
            </a:r>
            <a:r>
              <a:rPr lang="en-US" sz="2800" dirty="0" smtClean="0"/>
              <a:t>) </a:t>
            </a:r>
            <a:r>
              <a:rPr lang="en-US" sz="2800" dirty="0"/>
              <a:t>so the </a:t>
            </a:r>
            <a:r>
              <a:rPr lang="en-US" sz="2800" dirty="0" err="1"/>
              <a:t>dagesh</a:t>
            </a:r>
            <a:r>
              <a:rPr lang="en-US" sz="2800" dirty="0"/>
              <a:t> in </a:t>
            </a:r>
            <a:r>
              <a:rPr lang="he-IL" sz="4000" dirty="0"/>
              <a:t>בֵּ</a:t>
            </a:r>
            <a:r>
              <a:rPr lang="en-US" sz="4000" dirty="0"/>
              <a:t> </a:t>
            </a:r>
            <a:r>
              <a:rPr lang="en-US" sz="2800" dirty="0"/>
              <a:t>is a </a:t>
            </a:r>
            <a:r>
              <a:rPr lang="en-US" sz="2800" dirty="0" err="1"/>
              <a:t>dagesh</a:t>
            </a:r>
            <a:r>
              <a:rPr lang="en-US" sz="2800" dirty="0"/>
              <a:t> fore; transliterated </a:t>
            </a:r>
            <a:r>
              <a:rPr lang="en-US" sz="2800" dirty="0" err="1"/>
              <a:t>dib|bēr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1742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Biblical Hebrew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45674"/>
            <a:ext cx="9719859" cy="4829694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Vowels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Niqqud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added by the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Masoretes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(500-1000 AD)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Earlier:  vowel letters added,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lectionis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(mothers of reading)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א</a:t>
            </a:r>
            <a:r>
              <a:rPr lang="he-I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and </a:t>
            </a:r>
            <a:r>
              <a:rPr lang="he-I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ה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a-class vowels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  </a:t>
            </a:r>
            <a:r>
              <a:rPr lang="he-IL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י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 e-class and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-class vowels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</a:t>
            </a:r>
            <a:r>
              <a:rPr lang="he-IL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ו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 o-class and u-class vowels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Short, Long and half-vowels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Ketiv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he-IL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כְּתִיב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what is written;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Qere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he-IL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קְרֵי</a:t>
            </a:r>
            <a:r>
              <a:rPr lang="el-GR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–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what is read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3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err="1">
                <a:solidFill>
                  <a:srgbClr val="FFFF00"/>
                </a:solidFill>
              </a:rPr>
              <a:t>Mappîq</a:t>
            </a:r>
            <a:r>
              <a:rPr lang="en-US" sz="3200" b="1" dirty="0"/>
              <a:t> </a:t>
            </a:r>
            <a:r>
              <a:rPr lang="en-US" sz="3200" dirty="0" smtClean="0"/>
              <a:t>(literally </a:t>
            </a:r>
            <a:r>
              <a:rPr lang="en-US" sz="3200" dirty="0"/>
              <a:t>“causing to go out”)</a:t>
            </a:r>
            <a:br>
              <a:rPr lang="en-US" sz="3200" dirty="0"/>
            </a:br>
            <a:r>
              <a:rPr lang="en-US" sz="3200" dirty="0"/>
              <a:t>So </a:t>
            </a:r>
            <a:r>
              <a:rPr lang="en-US" sz="3200" dirty="0" smtClean="0"/>
              <a:t> </a:t>
            </a:r>
            <a:r>
              <a:rPr lang="he-IL" sz="4000" dirty="0" smtClean="0"/>
              <a:t>תָּמַהּ </a:t>
            </a:r>
            <a:r>
              <a:rPr lang="en-US" sz="4000" dirty="0" smtClean="0"/>
              <a:t> </a:t>
            </a:r>
            <a:r>
              <a:rPr lang="en-US" sz="3200" dirty="0" smtClean="0"/>
              <a:t>is </a:t>
            </a:r>
            <a:r>
              <a:rPr lang="en-US" sz="3200" dirty="0"/>
              <a:t>transliterated with an “ah” (</a:t>
            </a:r>
            <a:r>
              <a:rPr lang="en-US" sz="3200" dirty="0" err="1"/>
              <a:t>tāmah</a:t>
            </a:r>
            <a:r>
              <a:rPr lang="en-US" sz="3200" dirty="0"/>
              <a:t>) whereas without the </a:t>
            </a:r>
            <a:r>
              <a:rPr lang="en-US" sz="3200" dirty="0" err="1"/>
              <a:t>mappiq</a:t>
            </a:r>
            <a:r>
              <a:rPr lang="en-US" sz="3200" dirty="0"/>
              <a:t> it is “â” as in  </a:t>
            </a:r>
            <a:r>
              <a:rPr lang="he-IL" sz="4000" dirty="0"/>
              <a:t>חָכְמָה</a:t>
            </a:r>
            <a:r>
              <a:rPr lang="he-IL" sz="3200" dirty="0"/>
              <a:t>  </a:t>
            </a:r>
            <a:r>
              <a:rPr lang="en-US" sz="3200" dirty="0" smtClean="0"/>
              <a:t> (</a:t>
            </a:r>
            <a:r>
              <a:rPr lang="en-US" sz="3200" dirty="0" err="1"/>
              <a:t>ḥokmâ</a:t>
            </a:r>
            <a:r>
              <a:rPr lang="en-US" sz="3200" dirty="0"/>
              <a:t>). </a:t>
            </a:r>
          </a:p>
          <a:p>
            <a:r>
              <a:rPr lang="en-US" sz="3200" b="1" dirty="0" err="1">
                <a:solidFill>
                  <a:srgbClr val="FFFF00"/>
                </a:solidFill>
              </a:rPr>
              <a:t>Maqqēf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smtClean="0"/>
              <a:t>(literally </a:t>
            </a:r>
            <a:r>
              <a:rPr lang="en-US" sz="3200" dirty="0"/>
              <a:t>“binder” </a:t>
            </a:r>
            <a:r>
              <a:rPr lang="en-US" sz="3200" dirty="0" smtClean="0"/>
              <a:t>)as </a:t>
            </a:r>
            <a:r>
              <a:rPr lang="en-US" sz="3200" dirty="0"/>
              <a:t>in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he-IL" sz="4000" dirty="0" smtClean="0"/>
              <a:t>מִן־מֶלֶךְ </a:t>
            </a:r>
            <a:r>
              <a:rPr lang="en-US" sz="4000" dirty="0" smtClean="0"/>
              <a:t> </a:t>
            </a:r>
            <a:r>
              <a:rPr lang="en-US" sz="3200" dirty="0" smtClean="0"/>
              <a:t>meaning </a:t>
            </a:r>
            <a:r>
              <a:rPr lang="en-US" sz="3200" dirty="0"/>
              <a:t>“from a king”).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2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Silent and Vocal </a:t>
            </a:r>
            <a:r>
              <a:rPr lang="en-US" b="1" dirty="0" err="1"/>
              <a:t>Š</a:t>
            </a:r>
            <a:r>
              <a:rPr lang="en-US" b="1" baseline="30000" dirty="0" err="1"/>
              <a:t>e</a:t>
            </a:r>
            <a:r>
              <a:rPr lang="en-US" b="1" dirty="0" err="1"/>
              <a:t>vā</a:t>
            </a:r>
            <a:r>
              <a:rPr lang="en-US" b="1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7108"/>
            <a:ext cx="9935990" cy="4771291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Silent </a:t>
            </a:r>
            <a:r>
              <a:rPr lang="en-US" sz="2800" dirty="0" err="1">
                <a:solidFill>
                  <a:srgbClr val="FFFF00"/>
                </a:solidFill>
              </a:rPr>
              <a:t>š</a:t>
            </a:r>
            <a:r>
              <a:rPr lang="en-US" sz="2800" baseline="30000" dirty="0" err="1">
                <a:solidFill>
                  <a:srgbClr val="FFFF00"/>
                </a:solidFill>
              </a:rPr>
              <a:t>e</a:t>
            </a:r>
            <a:r>
              <a:rPr lang="en-US" sz="2800" dirty="0" err="1">
                <a:solidFill>
                  <a:srgbClr val="FFFF00"/>
                </a:solidFill>
              </a:rPr>
              <a:t>vā’s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/>
              <a:t>(not pronounced or transliterated) and 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Vocal </a:t>
            </a:r>
            <a:r>
              <a:rPr lang="en-US" sz="2800" dirty="0" err="1">
                <a:solidFill>
                  <a:srgbClr val="FFFF00"/>
                </a:solidFill>
              </a:rPr>
              <a:t>š</a:t>
            </a:r>
            <a:r>
              <a:rPr lang="en-US" sz="2800" baseline="30000" dirty="0" err="1">
                <a:solidFill>
                  <a:srgbClr val="FFFF00"/>
                </a:solidFill>
              </a:rPr>
              <a:t>e</a:t>
            </a:r>
            <a:r>
              <a:rPr lang="en-US" sz="2800" dirty="0" err="1">
                <a:solidFill>
                  <a:srgbClr val="FFFF00"/>
                </a:solidFill>
              </a:rPr>
              <a:t>vā’s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/>
              <a:t>(pronounced like the “e” in “met,” transliterated “</a:t>
            </a:r>
            <a:r>
              <a:rPr lang="en-US" sz="2800" baseline="30000" dirty="0"/>
              <a:t>e</a:t>
            </a:r>
            <a:r>
              <a:rPr lang="en-US" sz="2800" dirty="0" smtClean="0"/>
              <a:t>”).</a:t>
            </a:r>
          </a:p>
          <a:p>
            <a:r>
              <a:rPr lang="en-US" sz="2800" dirty="0" smtClean="0"/>
              <a:t>Rule:  If </a:t>
            </a:r>
            <a:r>
              <a:rPr lang="en-US" sz="2800" dirty="0"/>
              <a:t>the consonant to the right has a short vowel the </a:t>
            </a:r>
            <a:r>
              <a:rPr lang="en-US" sz="2800" dirty="0" err="1"/>
              <a:t>š</a:t>
            </a:r>
            <a:r>
              <a:rPr lang="en-US" sz="2800" baseline="30000" dirty="0" err="1"/>
              <a:t>e</a:t>
            </a:r>
            <a:r>
              <a:rPr lang="en-US" sz="2800" dirty="0" err="1"/>
              <a:t>vā</a:t>
            </a:r>
            <a:r>
              <a:rPr lang="en-US" sz="2800" dirty="0"/>
              <a:t>’ is </a:t>
            </a:r>
            <a:r>
              <a:rPr lang="en-US" sz="2800" dirty="0" smtClean="0"/>
              <a:t>silent</a:t>
            </a:r>
            <a:r>
              <a:rPr lang="he-IL" sz="2800" dirty="0" smtClean="0"/>
              <a:t> </a:t>
            </a:r>
            <a:r>
              <a:rPr lang="el-GR" sz="2800" dirty="0" smtClean="0"/>
              <a:t> (</a:t>
            </a:r>
            <a:r>
              <a:rPr lang="en-US" sz="2800" dirty="0" smtClean="0"/>
              <a:t>acts as a closed syllable [CVC] closer).  </a:t>
            </a:r>
            <a:r>
              <a:rPr lang="en-US" sz="2800" dirty="0"/>
              <a:t>If the vowel is long the </a:t>
            </a:r>
            <a:r>
              <a:rPr lang="en-US" sz="2800" dirty="0" err="1"/>
              <a:t>š</a:t>
            </a:r>
            <a:r>
              <a:rPr lang="en-US" sz="2800" baseline="30000" dirty="0" err="1"/>
              <a:t>e</a:t>
            </a:r>
            <a:r>
              <a:rPr lang="en-US" sz="2800" dirty="0" err="1"/>
              <a:t>vā</a:t>
            </a:r>
            <a:r>
              <a:rPr lang="en-US" sz="2800" dirty="0"/>
              <a:t>’ is vocal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If, for example in </a:t>
            </a:r>
            <a:r>
              <a:rPr lang="he-IL" sz="3600" dirty="0" smtClean="0"/>
              <a:t>לַיְלָה</a:t>
            </a:r>
            <a:r>
              <a:rPr lang="he-IL" sz="2800" dirty="0" smtClean="0"/>
              <a:t> </a:t>
            </a:r>
            <a:r>
              <a:rPr lang="en-US" sz="2800" dirty="0" smtClean="0"/>
              <a:t>(night), the initial </a:t>
            </a:r>
            <a:r>
              <a:rPr lang="en-US" sz="2800" dirty="0" err="1" smtClean="0"/>
              <a:t>pataḥ</a:t>
            </a:r>
            <a:r>
              <a:rPr lang="en-US" sz="2800" dirty="0" smtClean="0"/>
              <a:t> is short so the syllable is divided to the left of the silent </a:t>
            </a:r>
            <a:r>
              <a:rPr lang="en-US" sz="2800" dirty="0" err="1" smtClean="0"/>
              <a:t>š</a:t>
            </a:r>
            <a:r>
              <a:rPr lang="en-US" sz="2800" baseline="30000" dirty="0" err="1" smtClean="0"/>
              <a:t>e</a:t>
            </a:r>
            <a:r>
              <a:rPr lang="en-US" sz="2800" dirty="0" err="1" smtClean="0"/>
              <a:t>vā</a:t>
            </a:r>
            <a:r>
              <a:rPr lang="en-US" sz="2800" dirty="0" smtClean="0"/>
              <a:t>’  </a:t>
            </a:r>
            <a:r>
              <a:rPr lang="he-IL" sz="3600" dirty="0" smtClean="0"/>
              <a:t>לַיְלָה</a:t>
            </a:r>
            <a:r>
              <a:rPr lang="en-US" sz="2800" dirty="0" smtClean="0">
                <a:sym typeface="Wingdings" panose="05000000000000000000" pitchFamily="2" charset="2"/>
              </a:rPr>
              <a:t></a:t>
            </a:r>
            <a:r>
              <a:rPr lang="he-IL" sz="3600" dirty="0" smtClean="0"/>
              <a:t>לַיְ׀לָה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1186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Silent and Vocal </a:t>
            </a:r>
            <a:r>
              <a:rPr lang="en-US" b="1" dirty="0" err="1"/>
              <a:t>Š</a:t>
            </a:r>
            <a:r>
              <a:rPr lang="en-US" b="1" baseline="30000" dirty="0" err="1"/>
              <a:t>e</a:t>
            </a:r>
            <a:r>
              <a:rPr lang="en-US" b="1" dirty="0" err="1"/>
              <a:t>vā</a:t>
            </a:r>
            <a:r>
              <a:rPr lang="en-US" b="1" dirty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50732"/>
            <a:ext cx="9728811" cy="4797668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If there are two </a:t>
            </a:r>
            <a:r>
              <a:rPr lang="en-US" sz="3200" dirty="0" err="1"/>
              <a:t>š</a:t>
            </a:r>
            <a:r>
              <a:rPr lang="en-US" sz="3200" baseline="30000" dirty="0" err="1"/>
              <a:t>e</a:t>
            </a:r>
            <a:r>
              <a:rPr lang="en-US" sz="3200" dirty="0" err="1"/>
              <a:t>vā’s</a:t>
            </a:r>
            <a:r>
              <a:rPr lang="en-US" sz="3200" dirty="0"/>
              <a:t> in a row inside a word the first is always silent and the second always vocal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 </a:t>
            </a:r>
            <a:r>
              <a:rPr lang="he-IL" sz="4300" dirty="0"/>
              <a:t>יִשְׁמְרוּ </a:t>
            </a:r>
            <a:r>
              <a:rPr lang="en-US" sz="4300" dirty="0" smtClean="0"/>
              <a:t> </a:t>
            </a:r>
            <a:r>
              <a:rPr lang="en-US" sz="3200" dirty="0" smtClean="0">
                <a:sym typeface="Wingdings" panose="05000000000000000000" pitchFamily="2" charset="2"/>
              </a:rPr>
              <a:t></a:t>
            </a:r>
            <a:r>
              <a:rPr lang="en-US" sz="3200" dirty="0" smtClean="0"/>
              <a:t>  </a:t>
            </a:r>
            <a:r>
              <a:rPr lang="he-IL" sz="4300" dirty="0" smtClean="0"/>
              <a:t>יִשְׁ׀מְ׀רוּ</a:t>
            </a:r>
            <a:r>
              <a:rPr lang="en-US" sz="4300" dirty="0" smtClean="0"/>
              <a:t>  </a:t>
            </a:r>
            <a:r>
              <a:rPr lang="en-US" sz="3200" dirty="0" smtClean="0"/>
              <a:t> </a:t>
            </a:r>
            <a:r>
              <a:rPr lang="en-US" sz="3200" dirty="0"/>
              <a:t>they guarded or kept).</a:t>
            </a:r>
          </a:p>
          <a:p>
            <a:r>
              <a:rPr lang="en-US" sz="3200" dirty="0"/>
              <a:t>If there is a </a:t>
            </a:r>
            <a:r>
              <a:rPr lang="en-US" sz="3200" dirty="0" err="1"/>
              <a:t>š</a:t>
            </a:r>
            <a:r>
              <a:rPr lang="en-US" sz="3200" baseline="30000" dirty="0" err="1"/>
              <a:t>e</a:t>
            </a:r>
            <a:r>
              <a:rPr lang="en-US" sz="3200" dirty="0" err="1"/>
              <a:t>vā</a:t>
            </a:r>
            <a:r>
              <a:rPr lang="en-US" sz="3200" dirty="0"/>
              <a:t>’ at the end of a word it is always silent </a:t>
            </a:r>
            <a:r>
              <a:rPr lang="he-IL" sz="4300" dirty="0" smtClean="0"/>
              <a:t>שְׁמַרְתְּ</a:t>
            </a:r>
            <a:endParaRPr lang="en-US" sz="3900" dirty="0"/>
          </a:p>
          <a:p>
            <a:r>
              <a:rPr lang="en-US" sz="3200" dirty="0"/>
              <a:t>While gutturals ( </a:t>
            </a:r>
            <a:r>
              <a:rPr lang="he-IL" sz="4300" dirty="0"/>
              <a:t>א ה ח ע ר</a:t>
            </a:r>
            <a:r>
              <a:rPr lang="en-US" sz="3200" dirty="0"/>
              <a:t>) cannot take simple </a:t>
            </a:r>
            <a:r>
              <a:rPr lang="en-US" sz="3200" dirty="0" err="1"/>
              <a:t>š</a:t>
            </a:r>
            <a:r>
              <a:rPr lang="en-US" sz="3200" baseline="30000" dirty="0" err="1"/>
              <a:t>e</a:t>
            </a:r>
            <a:r>
              <a:rPr lang="en-US" sz="3200" dirty="0" err="1"/>
              <a:t>vā’s</a:t>
            </a:r>
            <a:r>
              <a:rPr lang="en-US" sz="3200" dirty="0"/>
              <a:t>, they do take composite </a:t>
            </a:r>
            <a:r>
              <a:rPr lang="en-US" sz="3200" dirty="0" err="1"/>
              <a:t>š</a:t>
            </a:r>
            <a:r>
              <a:rPr lang="en-US" sz="3200" baseline="30000" dirty="0" err="1"/>
              <a:t>e</a:t>
            </a:r>
            <a:r>
              <a:rPr lang="en-US" sz="3200" dirty="0" err="1"/>
              <a:t>vā’s</a:t>
            </a:r>
            <a:r>
              <a:rPr lang="en-US" sz="3200" dirty="0"/>
              <a:t> </a:t>
            </a:r>
            <a:r>
              <a:rPr lang="en-US" sz="3200" dirty="0" smtClean="0"/>
              <a:t>( </a:t>
            </a:r>
            <a:r>
              <a:rPr lang="he-IL" sz="4300" dirty="0" smtClean="0"/>
              <a:t>אֲ </a:t>
            </a:r>
            <a:r>
              <a:rPr lang="he-IL" sz="4300" dirty="0"/>
              <a:t>אֱ </a:t>
            </a:r>
            <a:r>
              <a:rPr lang="he-IL" sz="4300" dirty="0" smtClean="0"/>
              <a:t>אֳ</a:t>
            </a:r>
            <a:r>
              <a:rPr lang="en-US" sz="4300" dirty="0" smtClean="0"/>
              <a:t> </a:t>
            </a:r>
            <a:r>
              <a:rPr lang="en-US" sz="3200" dirty="0" smtClean="0"/>
              <a:t>) </a:t>
            </a:r>
            <a:r>
              <a:rPr lang="en-US" sz="3200" dirty="0"/>
              <a:t>and seem to prefer </a:t>
            </a:r>
            <a:r>
              <a:rPr lang="en-US" sz="3200" dirty="0" err="1"/>
              <a:t>pataḥ</a:t>
            </a:r>
            <a:r>
              <a:rPr lang="en-US" sz="3200" dirty="0"/>
              <a:t> as their vowel of choice.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70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Defective Writing of Vowels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38654"/>
            <a:ext cx="10142050" cy="470974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</a:t>
            </a:r>
            <a:r>
              <a:rPr lang="en-US" sz="3200" dirty="0"/>
              <a:t>vowel letters (</a:t>
            </a:r>
            <a:r>
              <a:rPr lang="he-IL" sz="4000" dirty="0"/>
              <a:t>י ה ו  </a:t>
            </a:r>
            <a:r>
              <a:rPr lang="en-US" sz="3200" dirty="0" smtClean="0"/>
              <a:t> ) </a:t>
            </a:r>
            <a:r>
              <a:rPr lang="en-US" sz="3200" dirty="0"/>
              <a:t>are accompanied by a vowel as seen in the vowel chart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he-IL" sz="4000" dirty="0"/>
              <a:t>וֹ וּ ִי ֵי</a:t>
            </a:r>
            <a:r>
              <a:rPr lang="en-US" sz="4000" dirty="0"/>
              <a:t> </a:t>
            </a:r>
            <a:r>
              <a:rPr lang="en-US" sz="3200" dirty="0"/>
              <a:t>) but rather frequently the vowel letter is dropped.  This is called defective writing</a:t>
            </a:r>
            <a:r>
              <a:rPr lang="en-US" sz="3200" dirty="0" smtClean="0"/>
              <a:t>.</a:t>
            </a:r>
          </a:p>
          <a:p>
            <a:r>
              <a:rPr lang="he-IL" sz="3600" dirty="0"/>
              <a:t>לִי</a:t>
            </a:r>
            <a:r>
              <a:rPr lang="en-US" sz="3200" dirty="0"/>
              <a:t> (full) </a:t>
            </a:r>
            <a:r>
              <a:rPr lang="en-US" sz="3200" dirty="0">
                <a:sym typeface="Wingdings" panose="05000000000000000000" pitchFamily="2" charset="2"/>
              </a:rPr>
              <a:t></a:t>
            </a:r>
            <a:r>
              <a:rPr lang="en-US" sz="3200" dirty="0"/>
              <a:t> </a:t>
            </a:r>
            <a:r>
              <a:rPr lang="he-IL" sz="3600" dirty="0"/>
              <a:t>לִ</a:t>
            </a:r>
            <a:r>
              <a:rPr lang="en-US" sz="3600" dirty="0"/>
              <a:t> </a:t>
            </a:r>
            <a:r>
              <a:rPr lang="en-US" sz="3200" dirty="0"/>
              <a:t>(defective) </a:t>
            </a:r>
          </a:p>
          <a:p>
            <a:r>
              <a:rPr lang="en-US" sz="3200" dirty="0"/>
              <a:t>	</a:t>
            </a:r>
            <a:r>
              <a:rPr lang="he-IL" sz="3600" dirty="0"/>
              <a:t>לוֹ</a:t>
            </a:r>
            <a:r>
              <a:rPr lang="en-US" sz="3600" dirty="0"/>
              <a:t> </a:t>
            </a:r>
            <a:r>
              <a:rPr lang="en-US" sz="3200" dirty="0"/>
              <a:t>(full) </a:t>
            </a:r>
            <a:r>
              <a:rPr lang="en-US" sz="3200" dirty="0">
                <a:sym typeface="Wingdings" panose="05000000000000000000" pitchFamily="2" charset="2"/>
              </a:rPr>
              <a:t></a:t>
            </a:r>
            <a:r>
              <a:rPr lang="en-US" sz="3200" dirty="0"/>
              <a:t> </a:t>
            </a:r>
            <a:r>
              <a:rPr lang="he-IL" sz="3600" dirty="0"/>
              <a:t>לֹ </a:t>
            </a:r>
            <a:r>
              <a:rPr lang="en-US" sz="3600" dirty="0"/>
              <a:t> </a:t>
            </a:r>
            <a:r>
              <a:rPr lang="en-US" sz="3200" dirty="0"/>
              <a:t>(defective) </a:t>
            </a:r>
          </a:p>
          <a:p>
            <a:r>
              <a:rPr lang="he-IL" sz="3600" dirty="0"/>
              <a:t>לוּ</a:t>
            </a:r>
            <a:r>
              <a:rPr lang="en-US" sz="3600" dirty="0"/>
              <a:t> </a:t>
            </a:r>
            <a:r>
              <a:rPr lang="en-US" sz="3200" dirty="0"/>
              <a:t>(full) </a:t>
            </a: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he-IL" sz="3200" dirty="0" smtClean="0"/>
              <a:t>  </a:t>
            </a:r>
            <a:r>
              <a:rPr lang="he-IL" sz="4000" dirty="0" smtClean="0"/>
              <a:t> </a:t>
            </a:r>
            <a:r>
              <a:rPr lang="he-IL" sz="4000" dirty="0"/>
              <a:t>לֻ</a:t>
            </a:r>
            <a:r>
              <a:rPr lang="en-US" sz="4000" dirty="0"/>
              <a:t>  </a:t>
            </a:r>
            <a:r>
              <a:rPr lang="en-US" sz="3200" dirty="0"/>
              <a:t>(defective)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601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229974" cy="1400530"/>
          </a:xfrm>
        </p:spPr>
        <p:txBody>
          <a:bodyPr/>
          <a:lstStyle/>
          <a:p>
            <a:r>
              <a:rPr lang="en-US" b="1" dirty="0"/>
              <a:t>Gutturals and Furtive (stealthy </a:t>
            </a:r>
            <a:r>
              <a:rPr lang="en-US" b="1" dirty="0" err="1"/>
              <a:t>Pataḥ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904657" cy="4195481"/>
          </a:xfrm>
        </p:spPr>
        <p:txBody>
          <a:bodyPr>
            <a:noAutofit/>
          </a:bodyPr>
          <a:lstStyle/>
          <a:p>
            <a:r>
              <a:rPr lang="en-US" sz="3200" dirty="0"/>
              <a:t>A </a:t>
            </a:r>
            <a:r>
              <a:rPr lang="en-US" sz="3200" dirty="0" err="1"/>
              <a:t>pataḥ</a:t>
            </a:r>
            <a:r>
              <a:rPr lang="en-US" sz="3200" dirty="0"/>
              <a:t> furtive is a hurried non-full </a:t>
            </a:r>
            <a:r>
              <a:rPr lang="en-US" sz="3200" dirty="0" err="1"/>
              <a:t>pataḥ</a:t>
            </a:r>
            <a:r>
              <a:rPr lang="en-US" sz="3200" dirty="0"/>
              <a:t> vowel may be placed on the guttural </a:t>
            </a:r>
            <a:r>
              <a:rPr lang="he-IL" sz="4000" dirty="0"/>
              <a:t>ע</a:t>
            </a:r>
            <a:r>
              <a:rPr lang="en-US" sz="3200" dirty="0"/>
              <a:t> or </a:t>
            </a:r>
            <a:r>
              <a:rPr lang="he-IL" sz="4000" dirty="0"/>
              <a:t>ח</a:t>
            </a:r>
            <a:r>
              <a:rPr lang="en-US" sz="3200" dirty="0"/>
              <a:t> that end a word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While the </a:t>
            </a:r>
            <a:r>
              <a:rPr lang="en-US" sz="3200" dirty="0" err="1"/>
              <a:t>pataḥ</a:t>
            </a:r>
            <a:r>
              <a:rPr lang="en-US" sz="3200" dirty="0"/>
              <a:t> furtive comes under the guttural it is transliterated before the consonant and superscripted like a </a:t>
            </a:r>
            <a:r>
              <a:rPr lang="en-US" sz="3200" dirty="0" err="1" smtClean="0"/>
              <a:t>Ḥatēf-pa</a:t>
            </a:r>
            <a:r>
              <a:rPr lang="en-US" sz="3200" u="sng" dirty="0" err="1" smtClean="0"/>
              <a:t>t</a:t>
            </a:r>
            <a:r>
              <a:rPr lang="en-US" sz="3200" dirty="0" err="1" smtClean="0"/>
              <a:t>aḥ</a:t>
            </a:r>
            <a:endParaRPr lang="en-US" sz="3200" dirty="0" smtClean="0"/>
          </a:p>
          <a:p>
            <a:r>
              <a:rPr lang="he-IL" sz="4000" dirty="0"/>
              <a:t>רוּחַ </a:t>
            </a:r>
            <a:r>
              <a:rPr lang="en-US" sz="3200" dirty="0" smtClean="0"/>
              <a:t> (</a:t>
            </a:r>
            <a:r>
              <a:rPr lang="en-US" sz="3200" dirty="0"/>
              <a:t>transliterated </a:t>
            </a:r>
            <a:r>
              <a:rPr lang="en-US" sz="3200" dirty="0" err="1"/>
              <a:t>rû</a:t>
            </a:r>
            <a:r>
              <a:rPr lang="en-US" sz="3200" baseline="30000" dirty="0" err="1"/>
              <a:t>a</a:t>
            </a:r>
            <a:r>
              <a:rPr lang="en-US" sz="3200" dirty="0" err="1"/>
              <a:t>ḥ</a:t>
            </a:r>
            <a:r>
              <a:rPr lang="en-US" sz="3200" dirty="0"/>
              <a:t>, = wind, spirit)</a:t>
            </a:r>
          </a:p>
        </p:txBody>
      </p:sp>
    </p:spTree>
    <p:extLst>
      <p:ext uri="{BB962C8B-B14F-4D97-AF65-F5344CB8AC3E}">
        <p14:creationId xmlns:p14="http://schemas.microsoft.com/office/powerpoint/2010/main" val="73482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Quiescent letters</a:t>
            </a:r>
            <a:r>
              <a:rPr lang="en-US" dirty="0"/>
              <a:t>:  </a:t>
            </a:r>
            <a:r>
              <a:rPr lang="he-IL" dirty="0"/>
              <a:t>א </a:t>
            </a:r>
            <a:r>
              <a:rPr lang="en-US" dirty="0"/>
              <a:t> and </a:t>
            </a:r>
            <a:r>
              <a:rPr lang="he-IL" dirty="0" smtClean="0"/>
              <a:t>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70538"/>
            <a:ext cx="10159634" cy="4577861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Both of these when they start a syllable are taken as consonants.  However, when </a:t>
            </a:r>
            <a:r>
              <a:rPr lang="he-IL" sz="3900" dirty="0"/>
              <a:t>א</a:t>
            </a:r>
            <a:r>
              <a:rPr lang="en-US" sz="3200" dirty="0"/>
              <a:t> has no vowel it becomes quiescent (silent) and is not considered a consonant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When </a:t>
            </a:r>
            <a:r>
              <a:rPr lang="he-IL" sz="3900" dirty="0"/>
              <a:t>ה</a:t>
            </a:r>
            <a:r>
              <a:rPr lang="en-US" sz="3200" dirty="0"/>
              <a:t> ends a word having no vowel after it, it becomes quiescent. </a:t>
            </a:r>
            <a:endParaRPr lang="en-US" sz="3200" dirty="0" smtClean="0"/>
          </a:p>
          <a:p>
            <a:r>
              <a:rPr lang="he-IL" sz="3900" dirty="0"/>
              <a:t>הָאָרֶץ</a:t>
            </a:r>
            <a:r>
              <a:rPr lang="en-US" sz="3900" dirty="0">
                <a:sym typeface="Wingdings" panose="05000000000000000000" pitchFamily="2" charset="2"/>
              </a:rPr>
              <a:t></a:t>
            </a:r>
            <a:r>
              <a:rPr lang="en-US" sz="3900" dirty="0"/>
              <a:t> </a:t>
            </a:r>
            <a:r>
              <a:rPr lang="he-IL" sz="3900" dirty="0"/>
              <a:t>הָ׀אָ׀רֶץ</a:t>
            </a:r>
            <a:r>
              <a:rPr lang="en-US" sz="3900" dirty="0"/>
              <a:t> – </a:t>
            </a:r>
            <a:r>
              <a:rPr lang="en-US" sz="3200" dirty="0"/>
              <a:t>note the consonantal </a:t>
            </a:r>
            <a:r>
              <a:rPr lang="he-IL" sz="3900" dirty="0"/>
              <a:t>ה </a:t>
            </a:r>
            <a:r>
              <a:rPr lang="en-US" sz="3200" dirty="0" smtClean="0"/>
              <a:t> and </a:t>
            </a:r>
            <a:r>
              <a:rPr lang="he-IL" sz="3900" dirty="0"/>
              <a:t>א</a:t>
            </a:r>
            <a:endParaRPr lang="en-US" sz="3900" dirty="0"/>
          </a:p>
          <a:p>
            <a:r>
              <a:rPr lang="he-IL" sz="3900" dirty="0"/>
              <a:t>לַיְלָה </a:t>
            </a:r>
            <a:r>
              <a:rPr lang="he-IL" sz="3900" dirty="0" smtClean="0"/>
              <a:t> </a:t>
            </a:r>
            <a:r>
              <a:rPr lang="en-US" sz="3900" dirty="0">
                <a:sym typeface="Wingdings" panose="05000000000000000000" pitchFamily="2" charset="2"/>
              </a:rPr>
              <a:t></a:t>
            </a:r>
            <a:r>
              <a:rPr lang="en-US" sz="3900" dirty="0"/>
              <a:t>  </a:t>
            </a:r>
            <a:r>
              <a:rPr lang="he-IL" sz="3900" dirty="0"/>
              <a:t>לַיְ׀לָה</a:t>
            </a:r>
            <a:r>
              <a:rPr lang="en-US" sz="3900" dirty="0"/>
              <a:t> </a:t>
            </a:r>
            <a:r>
              <a:rPr lang="en-US" sz="3200" dirty="0"/>
              <a:t> – note the final quiescent</a:t>
            </a:r>
            <a:r>
              <a:rPr lang="he-IL" sz="3900" dirty="0"/>
              <a:t>ה</a:t>
            </a:r>
            <a:r>
              <a:rPr lang="he-IL" sz="3200" dirty="0"/>
              <a:t>  </a:t>
            </a:r>
            <a:endParaRPr lang="en-US" sz="3200" dirty="0" smtClean="0"/>
          </a:p>
          <a:p>
            <a:r>
              <a:rPr lang="he-IL" sz="4300" dirty="0"/>
              <a:t>בְּרֵאשִׁית </a:t>
            </a:r>
            <a:r>
              <a:rPr lang="en-US" sz="4300" dirty="0">
                <a:sym typeface="Wingdings" panose="05000000000000000000" pitchFamily="2" charset="2"/>
              </a:rPr>
              <a:t></a:t>
            </a:r>
            <a:r>
              <a:rPr lang="en-US" sz="4300" dirty="0"/>
              <a:t> </a:t>
            </a:r>
            <a:r>
              <a:rPr lang="he-IL" sz="4300" dirty="0"/>
              <a:t>בְּ׀רֵא׀שִׁית</a:t>
            </a:r>
            <a:r>
              <a:rPr lang="en-US" sz="3200" dirty="0"/>
              <a:t> – note the </a:t>
            </a:r>
            <a:r>
              <a:rPr lang="he-IL" sz="4300" dirty="0"/>
              <a:t>א</a:t>
            </a:r>
            <a:r>
              <a:rPr lang="en-US" sz="4300" dirty="0" smtClean="0"/>
              <a:t> </a:t>
            </a:r>
            <a:r>
              <a:rPr lang="en-US" sz="3200" dirty="0" smtClean="0"/>
              <a:t>quiescent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2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2.N.</a:t>
            </a:r>
            <a:r>
              <a:rPr lang="en-US" dirty="0"/>
              <a:t>  </a:t>
            </a:r>
            <a:r>
              <a:rPr lang="en-US" b="1" dirty="0"/>
              <a:t>Speak and write Hebrew: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1363288"/>
            <a:ext cx="10617633" cy="4885112"/>
          </a:xfrm>
        </p:spPr>
        <p:txBody>
          <a:bodyPr>
            <a:normAutofit/>
          </a:bodyPr>
          <a:lstStyle/>
          <a:p>
            <a:r>
              <a:rPr lang="he-IL" sz="4300" dirty="0" smtClean="0"/>
              <a:t>שָׁלוֹם        בּוֹקֶר         </a:t>
            </a:r>
            <a:r>
              <a:rPr lang="he-IL" sz="4300" dirty="0"/>
              <a:t>טוֹב</a:t>
            </a:r>
            <a:r>
              <a:rPr lang="en-US" sz="4300" dirty="0"/>
              <a:t> </a:t>
            </a:r>
            <a:r>
              <a:rPr lang="en-US" sz="3600" dirty="0"/>
              <a:t>	</a:t>
            </a:r>
            <a:r>
              <a:rPr lang="en-US" sz="2800" dirty="0"/>
              <a:t> </a:t>
            </a:r>
            <a:r>
              <a:rPr lang="he-IL" sz="2800" dirty="0" smtClean="0"/>
              <a:t> </a:t>
            </a:r>
            <a:r>
              <a:rPr lang="en-US" sz="2800" dirty="0" smtClean="0"/>
              <a:t>	</a:t>
            </a:r>
            <a:r>
              <a:rPr lang="he-IL" sz="2800" dirty="0" smtClean="0"/>
              <a:t>    </a:t>
            </a:r>
            <a:r>
              <a:rPr lang="en-US" sz="2800" dirty="0" smtClean="0"/>
              <a:t>Hello</a:t>
            </a:r>
            <a:r>
              <a:rPr lang="en-US" sz="2800" dirty="0"/>
              <a:t>, good morning	</a:t>
            </a:r>
            <a:br>
              <a:rPr lang="en-US" sz="2800" dirty="0"/>
            </a:br>
            <a:r>
              <a:rPr lang="en-US" sz="2800" dirty="0" smtClean="0"/>
              <a:t>good  </a:t>
            </a:r>
            <a:r>
              <a:rPr lang="he-IL" sz="2800" dirty="0" smtClean="0"/>
              <a:t>     </a:t>
            </a:r>
            <a:r>
              <a:rPr lang="en-US" sz="2800" dirty="0" smtClean="0"/>
              <a:t>  </a:t>
            </a:r>
            <a:r>
              <a:rPr lang="en-US" sz="2800" dirty="0"/>
              <a:t>morning   </a:t>
            </a:r>
            <a:r>
              <a:rPr lang="he-IL" sz="2800" smtClean="0"/>
              <a:t>   </a:t>
            </a:r>
            <a:r>
              <a:rPr lang="en-US" sz="2800" smtClean="0"/>
              <a:t>  </a:t>
            </a:r>
            <a:r>
              <a:rPr lang="en-US" sz="2800" dirty="0"/>
              <a:t>Hello</a:t>
            </a:r>
          </a:p>
          <a:p>
            <a:r>
              <a:rPr lang="he-IL" sz="4300" dirty="0" smtClean="0"/>
              <a:t>שָׁלוֹם         </a:t>
            </a:r>
            <a:r>
              <a:rPr lang="he-IL" sz="4300" dirty="0"/>
              <a:t>עֶרֶב </a:t>
            </a:r>
            <a:r>
              <a:rPr lang="he-IL" sz="4300" dirty="0" smtClean="0"/>
              <a:t>         </a:t>
            </a:r>
            <a:r>
              <a:rPr lang="he-IL" sz="4300" dirty="0"/>
              <a:t>טוֹב</a:t>
            </a:r>
            <a:r>
              <a:rPr lang="en-US" sz="4300" dirty="0"/>
              <a:t> </a:t>
            </a:r>
            <a:r>
              <a:rPr lang="en-US" sz="3600" dirty="0"/>
              <a:t>	</a:t>
            </a:r>
            <a:r>
              <a:rPr lang="he-IL" sz="3600" dirty="0" smtClean="0"/>
              <a:t>   </a:t>
            </a:r>
            <a:r>
              <a:rPr lang="he-IL" sz="2800" dirty="0" smtClean="0"/>
              <a:t> </a:t>
            </a:r>
            <a:r>
              <a:rPr lang="en-US" sz="2800" dirty="0" smtClean="0"/>
              <a:t>Hello</a:t>
            </a:r>
            <a:r>
              <a:rPr lang="en-US" sz="2800" dirty="0"/>
              <a:t>, good evening	</a:t>
            </a:r>
            <a:br>
              <a:rPr lang="en-US" sz="2800" dirty="0"/>
            </a:br>
            <a:r>
              <a:rPr lang="en-US" sz="2800" dirty="0" smtClean="0"/>
              <a:t>good    </a:t>
            </a:r>
            <a:r>
              <a:rPr lang="he-IL" sz="2800" dirty="0" smtClean="0"/>
              <a:t>    </a:t>
            </a:r>
            <a:r>
              <a:rPr lang="en-US" sz="2800" dirty="0" smtClean="0"/>
              <a:t>evening   </a:t>
            </a:r>
            <a:r>
              <a:rPr lang="he-IL" sz="2800" dirty="0" smtClean="0"/>
              <a:t>     </a:t>
            </a:r>
            <a:r>
              <a:rPr lang="en-US" sz="2800" dirty="0" smtClean="0"/>
              <a:t>  </a:t>
            </a:r>
            <a:r>
              <a:rPr lang="en-US" sz="2800" dirty="0"/>
              <a:t>Hello</a:t>
            </a:r>
          </a:p>
          <a:p>
            <a:r>
              <a:rPr lang="he-IL" sz="4300" dirty="0" smtClean="0"/>
              <a:t>שָׁלוֹם        לַיְלָה          טוֹב</a:t>
            </a:r>
            <a:r>
              <a:rPr lang="en-US" sz="4300" dirty="0" smtClean="0"/>
              <a:t> </a:t>
            </a:r>
            <a:r>
              <a:rPr lang="en-US" sz="2800" dirty="0" smtClean="0"/>
              <a:t>	</a:t>
            </a:r>
            <a:r>
              <a:rPr lang="he-IL" sz="2800" dirty="0" smtClean="0"/>
              <a:t>     </a:t>
            </a:r>
            <a:r>
              <a:rPr lang="en-US" sz="2800" dirty="0" smtClean="0"/>
              <a:t>Hello</a:t>
            </a:r>
            <a:r>
              <a:rPr lang="en-US" sz="2800" dirty="0"/>
              <a:t>, good night	</a:t>
            </a:r>
            <a:br>
              <a:rPr lang="en-US" sz="2800" dirty="0"/>
            </a:br>
            <a:r>
              <a:rPr lang="en-US" sz="2800" dirty="0" smtClean="0"/>
              <a:t>good    </a:t>
            </a:r>
            <a:r>
              <a:rPr lang="he-IL" sz="2800" dirty="0" smtClean="0"/>
              <a:t> </a:t>
            </a:r>
            <a:r>
              <a:rPr lang="en-US" sz="2800" dirty="0" smtClean="0"/>
              <a:t> </a:t>
            </a:r>
            <a:r>
              <a:rPr lang="he-IL" sz="2800" dirty="0" smtClean="0"/>
              <a:t>    </a:t>
            </a:r>
            <a:r>
              <a:rPr lang="en-US" sz="2800" dirty="0" smtClean="0"/>
              <a:t> </a:t>
            </a:r>
            <a:r>
              <a:rPr lang="en-US" sz="2800" dirty="0"/>
              <a:t>night    </a:t>
            </a:r>
            <a:r>
              <a:rPr lang="he-IL" sz="2800" dirty="0" smtClean="0"/>
              <a:t>      </a:t>
            </a:r>
            <a:r>
              <a:rPr lang="en-US" sz="2800" dirty="0" smtClean="0"/>
              <a:t>  </a:t>
            </a:r>
            <a:r>
              <a:rPr lang="en-US" sz="2800" dirty="0"/>
              <a:t>Hello</a:t>
            </a:r>
          </a:p>
          <a:p>
            <a:r>
              <a:rPr lang="he-IL" sz="4300" dirty="0" smtClean="0"/>
              <a:t>מַזָל           </a:t>
            </a:r>
            <a:r>
              <a:rPr lang="he-IL" sz="4300" dirty="0"/>
              <a:t>טוֹב</a:t>
            </a:r>
            <a:r>
              <a:rPr lang="en-US" sz="4300" dirty="0"/>
              <a:t> </a:t>
            </a:r>
            <a:r>
              <a:rPr lang="en-US" sz="2800" dirty="0"/>
              <a:t>	 </a:t>
            </a:r>
            <a:r>
              <a:rPr lang="he-IL" sz="2800" dirty="0" smtClean="0"/>
              <a:t>                  </a:t>
            </a:r>
            <a:r>
              <a:rPr lang="en-US" sz="2800" dirty="0" smtClean="0"/>
              <a:t>Good </a:t>
            </a:r>
            <a:r>
              <a:rPr lang="en-US" sz="2800" dirty="0"/>
              <a:t>luck </a:t>
            </a:r>
            <a:r>
              <a:rPr lang="he-IL" sz="2800" dirty="0"/>
              <a:t>ּ</a:t>
            </a:r>
            <a:r>
              <a:rPr lang="en-US" sz="2800" dirty="0"/>
              <a:t>= congratulations</a:t>
            </a:r>
            <a:r>
              <a:rPr lang="en-US" sz="2800" dirty="0" smtClean="0"/>
              <a:t>!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good  </a:t>
            </a:r>
            <a:r>
              <a:rPr lang="he-IL" sz="2800" dirty="0" smtClean="0"/>
              <a:t>  </a:t>
            </a:r>
            <a:r>
              <a:rPr lang="en-US" sz="2800" dirty="0" smtClean="0"/>
              <a:t> </a:t>
            </a:r>
            <a:r>
              <a:rPr lang="he-IL" sz="2800" dirty="0" smtClean="0"/>
              <a:t>    </a:t>
            </a:r>
            <a:r>
              <a:rPr lang="en-US" sz="2800" dirty="0" smtClean="0"/>
              <a:t> </a:t>
            </a:r>
            <a:r>
              <a:rPr lang="en-US" sz="2800" dirty="0"/>
              <a:t>fortune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7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 Vocabulary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23292"/>
            <a:ext cx="10045334" cy="4525107"/>
          </a:xfrm>
        </p:spPr>
        <p:txBody>
          <a:bodyPr>
            <a:normAutofit/>
          </a:bodyPr>
          <a:lstStyle/>
          <a:p>
            <a:r>
              <a:rPr lang="he-IL" sz="5000" dirty="0"/>
              <a:t>אֶ֫רֶץ </a:t>
            </a:r>
            <a:r>
              <a:rPr lang="en-US" sz="5000" dirty="0"/>
              <a:t>		</a:t>
            </a:r>
            <a:r>
              <a:rPr lang="en-US" sz="3200" dirty="0" smtClean="0"/>
              <a:t>land</a:t>
            </a:r>
            <a:r>
              <a:rPr lang="en-US" sz="3200" dirty="0"/>
              <a:t>, earth, ground			2,504</a:t>
            </a:r>
          </a:p>
          <a:p>
            <a:r>
              <a:rPr lang="he-IL" sz="5000" dirty="0"/>
              <a:t>אִישׁ </a:t>
            </a:r>
            <a:r>
              <a:rPr lang="en-US" sz="5000" dirty="0"/>
              <a:t>	</a:t>
            </a:r>
            <a:r>
              <a:rPr lang="en-US" sz="3200" dirty="0"/>
              <a:t>	</a:t>
            </a:r>
            <a:r>
              <a:rPr lang="en-US" sz="3200" dirty="0" smtClean="0"/>
              <a:t>man</a:t>
            </a:r>
            <a:r>
              <a:rPr lang="en-US" sz="3200" dirty="0"/>
              <a:t>, human 			</a:t>
            </a:r>
            <a:r>
              <a:rPr lang="en-US" sz="3200" dirty="0" smtClean="0"/>
              <a:t>			2,185</a:t>
            </a:r>
            <a:endParaRPr lang="en-US" sz="3200" dirty="0"/>
          </a:p>
          <a:p>
            <a:r>
              <a:rPr lang="he-IL" sz="5000" dirty="0"/>
              <a:t>אִשָּׁה </a:t>
            </a:r>
            <a:r>
              <a:rPr lang="en-US" sz="5000" dirty="0"/>
              <a:t>	</a:t>
            </a:r>
            <a:r>
              <a:rPr lang="en-US" sz="3200" dirty="0"/>
              <a:t>	</a:t>
            </a:r>
            <a:r>
              <a:rPr lang="en-US" sz="3200" dirty="0" smtClean="0"/>
              <a:t>woman</a:t>
            </a:r>
            <a:r>
              <a:rPr lang="en-US" sz="3200" dirty="0"/>
              <a:t>, wife			</a:t>
            </a:r>
            <a:r>
              <a:rPr lang="en-US" sz="3200" dirty="0" smtClean="0"/>
              <a:t>			781</a:t>
            </a:r>
            <a:endParaRPr lang="en-US" sz="3200" dirty="0"/>
          </a:p>
          <a:p>
            <a:r>
              <a:rPr lang="he-IL" sz="5000" dirty="0"/>
              <a:t>דָּבָר </a:t>
            </a:r>
            <a:r>
              <a:rPr lang="en-US" sz="5000" dirty="0"/>
              <a:t>	</a:t>
            </a:r>
            <a:r>
              <a:rPr lang="en-US" sz="3200" dirty="0"/>
              <a:t>	</a:t>
            </a:r>
            <a:r>
              <a:rPr lang="en-US" sz="3200" dirty="0" smtClean="0"/>
              <a:t>word</a:t>
            </a:r>
            <a:r>
              <a:rPr lang="en-US" sz="3200" dirty="0"/>
              <a:t>, matter, thing 		</a:t>
            </a:r>
            <a:r>
              <a:rPr lang="en-US" sz="3200" dirty="0" smtClean="0"/>
              <a:t>	1,</a:t>
            </a:r>
            <a:r>
              <a:rPr lang="he-IL" sz="3200" dirty="0"/>
              <a:t>442</a:t>
            </a:r>
            <a:endParaRPr lang="en-US" sz="3200" dirty="0"/>
          </a:p>
          <a:p>
            <a:r>
              <a:rPr lang="he-IL" sz="5000" dirty="0"/>
              <a:t>הָלַךְ </a:t>
            </a:r>
            <a:r>
              <a:rPr lang="en-US" sz="5000" dirty="0"/>
              <a:t>	</a:t>
            </a:r>
            <a:r>
              <a:rPr lang="en-US" sz="3200" dirty="0"/>
              <a:t>	</a:t>
            </a:r>
            <a:r>
              <a:rPr lang="en-US" sz="3200" dirty="0" smtClean="0"/>
              <a:t>to </a:t>
            </a:r>
            <a:r>
              <a:rPr lang="en-US" sz="3200" dirty="0"/>
              <a:t>go, walk 				</a:t>
            </a:r>
            <a:r>
              <a:rPr lang="en-US" sz="3200" dirty="0" smtClean="0"/>
              <a:t>		1,5</a:t>
            </a:r>
            <a:r>
              <a:rPr lang="he-IL" sz="3200" dirty="0" smtClean="0"/>
              <a:t>47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235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 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559" y="1745187"/>
            <a:ext cx="10089296" cy="4453390"/>
          </a:xfrm>
        </p:spPr>
        <p:txBody>
          <a:bodyPr>
            <a:normAutofit/>
          </a:bodyPr>
          <a:lstStyle/>
          <a:p>
            <a:r>
              <a:rPr lang="en-US" sz="5000" dirty="0" smtClean="0"/>
              <a:t> </a:t>
            </a:r>
            <a:r>
              <a:rPr lang="he-IL" sz="5000" dirty="0" smtClean="0"/>
              <a:t>יְהוָה</a:t>
            </a:r>
            <a:r>
              <a:rPr lang="en-US" sz="5000" dirty="0" smtClean="0"/>
              <a:t> </a:t>
            </a:r>
            <a:r>
              <a:rPr lang="he-IL" sz="5000" dirty="0"/>
              <a:t>	</a:t>
            </a:r>
            <a:r>
              <a:rPr lang="he-IL" sz="3200" dirty="0"/>
              <a:t>		</a:t>
            </a:r>
            <a:r>
              <a:rPr lang="en-US" sz="3200" dirty="0" smtClean="0"/>
              <a:t>Yahweh</a:t>
            </a:r>
            <a:r>
              <a:rPr lang="en-US" sz="3200" dirty="0"/>
              <a:t>, Jehovah, LORD 	6,828</a:t>
            </a:r>
          </a:p>
          <a:p>
            <a:r>
              <a:rPr lang="he-IL" sz="5000" dirty="0"/>
              <a:t>יוֺם </a:t>
            </a:r>
            <a:r>
              <a:rPr lang="en-US" sz="3200" dirty="0"/>
              <a:t>				day, daylight, time		</a:t>
            </a:r>
            <a:r>
              <a:rPr lang="en-US" sz="3200" dirty="0" smtClean="0"/>
              <a:t>2,300</a:t>
            </a:r>
            <a:endParaRPr lang="en-US" sz="3200" dirty="0"/>
          </a:p>
          <a:p>
            <a:r>
              <a:rPr lang="he-IL" sz="5000" dirty="0"/>
              <a:t>יִשְׂרָאֵל </a:t>
            </a:r>
            <a:r>
              <a:rPr lang="en-US" sz="5000" dirty="0"/>
              <a:t>	</a:t>
            </a:r>
            <a:r>
              <a:rPr lang="en-US" sz="3200" dirty="0"/>
              <a:t>	</a:t>
            </a:r>
            <a:r>
              <a:rPr lang="en-US" sz="3200" dirty="0" smtClean="0"/>
              <a:t>Israel</a:t>
            </a:r>
            <a:r>
              <a:rPr lang="en-US" sz="3200" dirty="0"/>
              <a:t>					</a:t>
            </a:r>
            <a:r>
              <a:rPr lang="en-US" sz="3200" dirty="0" smtClean="0"/>
              <a:t>			2,506</a:t>
            </a:r>
            <a:endParaRPr lang="en-US" sz="3200" dirty="0"/>
          </a:p>
          <a:p>
            <a:r>
              <a:rPr lang="he-IL" sz="5000" dirty="0"/>
              <a:t>לֹא </a:t>
            </a:r>
            <a:r>
              <a:rPr lang="en-US" sz="5000" dirty="0"/>
              <a:t>	</a:t>
            </a:r>
            <a:r>
              <a:rPr lang="en-US" sz="3200" dirty="0"/>
              <a:t>			no, not				</a:t>
            </a:r>
            <a:r>
              <a:rPr lang="en-US" sz="3200" dirty="0" smtClean="0"/>
              <a:t>			5,185</a:t>
            </a:r>
            <a:endParaRPr lang="en-US" sz="3200" dirty="0"/>
          </a:p>
          <a:p>
            <a:r>
              <a:rPr lang="he-IL" sz="5000" dirty="0"/>
              <a:t>מֶ֫לֶךְ </a:t>
            </a:r>
            <a:r>
              <a:rPr lang="en-US" sz="5000" dirty="0"/>
              <a:t>	</a:t>
            </a:r>
            <a:r>
              <a:rPr lang="en-US" sz="3200" dirty="0"/>
              <a:t>		</a:t>
            </a:r>
            <a:r>
              <a:rPr lang="en-US" sz="3200" dirty="0" smtClean="0"/>
              <a:t>king</a:t>
            </a:r>
            <a:r>
              <a:rPr lang="en-US" sz="3200" dirty="0"/>
              <a:t>, ruler, prince			2,528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60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>
                <a:latin typeface="Times New Roman" panose="02020603050405020304" pitchFamily="18" charset="0"/>
              </a:rPr>
              <a:t>Vowels  -- a-class</a:t>
            </a:r>
            <a:endParaRPr lang="en-US" sz="660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77059" cy="4195481"/>
          </a:xfrm>
        </p:spPr>
        <p:txBody>
          <a:bodyPr>
            <a:normAutofit/>
          </a:bodyPr>
          <a:lstStyle/>
          <a:p>
            <a:r>
              <a:rPr lang="en-US" b="1" dirty="0" smtClean="0"/>
              <a:t>               </a:t>
            </a:r>
            <a:r>
              <a:rPr lang="en-US" sz="3200" dirty="0"/>
              <a:t>	</a:t>
            </a:r>
            <a:r>
              <a:rPr lang="en-US" sz="3200" b="1" dirty="0"/>
              <a:t>Long 		</a:t>
            </a:r>
            <a:r>
              <a:rPr lang="en-US" sz="3200" dirty="0"/>
              <a:t>	</a:t>
            </a:r>
            <a:r>
              <a:rPr lang="en-US" sz="3200" b="1" dirty="0"/>
              <a:t>Short</a:t>
            </a:r>
            <a:r>
              <a:rPr lang="ar-SA" sz="3200" dirty="0"/>
              <a:t>	</a:t>
            </a:r>
            <a:r>
              <a:rPr lang="en-US" sz="3200" dirty="0"/>
              <a:t> 		</a:t>
            </a:r>
            <a:r>
              <a:rPr lang="en-US" sz="3200" b="1" dirty="0"/>
              <a:t>Half</a:t>
            </a:r>
            <a:br>
              <a:rPr lang="en-US" sz="3200" b="1" dirty="0"/>
            </a:br>
            <a:r>
              <a:rPr lang="en-US" b="1" dirty="0"/>
              <a:t> 	 		</a:t>
            </a:r>
            <a:r>
              <a:rPr lang="en-US" b="1" dirty="0" smtClean="0"/>
              <a:t>     (</a:t>
            </a:r>
            <a:r>
              <a:rPr lang="en-US" b="1" dirty="0"/>
              <a:t>reducible)</a:t>
            </a:r>
            <a:endParaRPr lang="en-US" dirty="0"/>
          </a:p>
          <a:p>
            <a:r>
              <a:rPr lang="en-US" sz="3600" b="1" dirty="0"/>
              <a:t>a</a:t>
            </a:r>
            <a:r>
              <a:rPr lang="en-US" dirty="0"/>
              <a:t>			</a:t>
            </a:r>
            <a:r>
              <a:rPr lang="en-US" sz="4400" dirty="0"/>
              <a:t>  </a:t>
            </a:r>
            <a:r>
              <a:rPr lang="he-IL" sz="6000" dirty="0"/>
              <a:t>אָ</a:t>
            </a:r>
            <a:r>
              <a:rPr lang="en-US" sz="4400" dirty="0"/>
              <a:t> 	</a:t>
            </a:r>
            <a:r>
              <a:rPr lang="en-US" dirty="0"/>
              <a:t>	</a:t>
            </a:r>
            <a:r>
              <a:rPr lang="en-US" dirty="0" smtClean="0"/>
              <a:t>  </a:t>
            </a:r>
            <a:r>
              <a:rPr lang="en-US" dirty="0"/>
              <a:t>	</a:t>
            </a:r>
            <a:r>
              <a:rPr lang="en-US" sz="4400" dirty="0"/>
              <a:t> </a:t>
            </a:r>
            <a:r>
              <a:rPr lang="en-US" sz="4400" dirty="0" smtClean="0"/>
              <a:t>   </a:t>
            </a:r>
            <a:r>
              <a:rPr lang="he-IL" sz="6000" dirty="0" smtClean="0"/>
              <a:t>אַ </a:t>
            </a:r>
            <a:r>
              <a:rPr lang="en-US" sz="6000" dirty="0"/>
              <a:t>	</a:t>
            </a:r>
            <a:r>
              <a:rPr lang="en-US" dirty="0"/>
              <a:t>		</a:t>
            </a:r>
            <a:r>
              <a:rPr lang="en-US" sz="6000" dirty="0"/>
              <a:t>   </a:t>
            </a:r>
            <a:r>
              <a:rPr lang="he-IL" sz="6000" dirty="0"/>
              <a:t>אֲ</a:t>
            </a:r>
            <a:endParaRPr lang="en-US" sz="6000" dirty="0"/>
          </a:p>
          <a:p>
            <a:r>
              <a:rPr lang="en-US" dirty="0"/>
              <a:t> 		</a:t>
            </a:r>
            <a:r>
              <a:rPr lang="en-US" sz="2800" dirty="0"/>
              <a:t>	</a:t>
            </a:r>
            <a:r>
              <a:rPr lang="en-US" sz="2800" dirty="0" smtClean="0"/>
              <a:t>    </a:t>
            </a:r>
            <a:r>
              <a:rPr lang="en-US" sz="2800" dirty="0" err="1" smtClean="0"/>
              <a:t>Qāmeṣ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en-US" sz="2800" dirty="0" smtClean="0"/>
              <a:t>    </a:t>
            </a:r>
            <a:r>
              <a:rPr lang="en-US" sz="2800" dirty="0" err="1" smtClean="0"/>
              <a:t>Pataḥ</a:t>
            </a:r>
            <a:r>
              <a:rPr lang="en-US" sz="2800" dirty="0" smtClean="0"/>
              <a:t>  </a:t>
            </a:r>
            <a:r>
              <a:rPr lang="en-US" sz="2800" dirty="0"/>
              <a:t>	</a:t>
            </a:r>
            <a:r>
              <a:rPr lang="en-US" sz="2800" dirty="0" smtClean="0"/>
              <a:t>   </a:t>
            </a:r>
            <a:r>
              <a:rPr lang="en-US" sz="2800" dirty="0" err="1" smtClean="0"/>
              <a:t>Ḥatēf-pataḥ</a:t>
            </a:r>
            <a:r>
              <a:rPr lang="en-US" sz="2800" dirty="0" smtClean="0"/>
              <a:t>     </a:t>
            </a:r>
            <a:r>
              <a:rPr lang="he-IL" sz="2800" dirty="0"/>
              <a:t/>
            </a:r>
            <a:br>
              <a:rPr lang="he-IL" sz="2800" dirty="0"/>
            </a:br>
            <a:r>
              <a:rPr lang="en-US" sz="2800" dirty="0" smtClean="0"/>
              <a:t>               </a:t>
            </a:r>
            <a:r>
              <a:rPr lang="en-US" sz="2800" dirty="0"/>
              <a:t>ā  in far    </a:t>
            </a:r>
            <a:r>
              <a:rPr lang="en-US" sz="2800" dirty="0" smtClean="0"/>
              <a:t>      a </a:t>
            </a:r>
            <a:r>
              <a:rPr lang="en-US" sz="2800" dirty="0"/>
              <a:t>in far    	</a:t>
            </a:r>
            <a:r>
              <a:rPr lang="en-US" sz="2800" baseline="30000" dirty="0"/>
              <a:t>ă</a:t>
            </a:r>
            <a:r>
              <a:rPr lang="en-US" sz="2800" dirty="0"/>
              <a:t> in attach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84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>
                <a:latin typeface="Times New Roman" panose="02020603050405020304" pitchFamily="18" charset="0"/>
              </a:rPr>
              <a:t>Vowels  -- e-class</a:t>
            </a:r>
            <a:endParaRPr lang="en-US" sz="660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77059" cy="4195481"/>
          </a:xfrm>
        </p:spPr>
        <p:txBody>
          <a:bodyPr>
            <a:normAutofit/>
          </a:bodyPr>
          <a:lstStyle/>
          <a:p>
            <a:r>
              <a:rPr lang="en-US" b="1" dirty="0" smtClean="0"/>
              <a:t>               </a:t>
            </a:r>
            <a:r>
              <a:rPr lang="en-US" sz="4400" dirty="0"/>
              <a:t>	</a:t>
            </a:r>
            <a:r>
              <a:rPr lang="en-US" sz="3200" b="1" dirty="0"/>
              <a:t>Long 		</a:t>
            </a:r>
            <a:r>
              <a:rPr lang="en-US" sz="3200" dirty="0"/>
              <a:t>	</a:t>
            </a:r>
            <a:r>
              <a:rPr lang="en-US" sz="3200" b="1" dirty="0"/>
              <a:t>Short</a:t>
            </a:r>
            <a:r>
              <a:rPr lang="ar-SA" sz="3200" dirty="0"/>
              <a:t>	</a:t>
            </a:r>
            <a:r>
              <a:rPr lang="en-US" sz="3200" dirty="0"/>
              <a:t> 		</a:t>
            </a:r>
            <a:r>
              <a:rPr lang="en-US" sz="3200" b="1" dirty="0"/>
              <a:t>Half</a:t>
            </a:r>
            <a:br>
              <a:rPr lang="en-US" sz="3200" b="1" dirty="0"/>
            </a:br>
            <a:r>
              <a:rPr lang="en-US" sz="3200" b="1" dirty="0"/>
              <a:t> 	 </a:t>
            </a:r>
            <a:r>
              <a:rPr lang="en-US" sz="3200" b="1" dirty="0" smtClean="0"/>
              <a:t>    (</a:t>
            </a:r>
            <a:r>
              <a:rPr lang="en-US" sz="3200" b="1" dirty="0"/>
              <a:t>reducible)</a:t>
            </a:r>
            <a:endParaRPr lang="en-US" sz="3200" dirty="0"/>
          </a:p>
          <a:p>
            <a:r>
              <a:rPr lang="en-US" sz="4000" b="1" dirty="0"/>
              <a:t>e</a:t>
            </a:r>
            <a:r>
              <a:rPr lang="en-US" sz="3200" dirty="0"/>
              <a:t>			</a:t>
            </a:r>
            <a:r>
              <a:rPr lang="en-US" sz="6000" dirty="0"/>
              <a:t>   </a:t>
            </a:r>
            <a:r>
              <a:rPr lang="he-IL" sz="6000" dirty="0"/>
              <a:t>אֵ</a:t>
            </a:r>
            <a:r>
              <a:rPr lang="en-US" sz="3200" dirty="0"/>
              <a:t>			</a:t>
            </a:r>
            <a:r>
              <a:rPr lang="he-IL" sz="6000" dirty="0"/>
              <a:t>אֶ  	</a:t>
            </a:r>
            <a:r>
              <a:rPr lang="he-IL" sz="3200" dirty="0"/>
              <a:t>		</a:t>
            </a:r>
            <a:r>
              <a:rPr lang="en-US" sz="6000" dirty="0"/>
              <a:t>   </a:t>
            </a:r>
            <a:r>
              <a:rPr lang="he-IL" sz="6000" dirty="0"/>
              <a:t>אֱ</a:t>
            </a:r>
            <a:endParaRPr lang="en-US" sz="6000" dirty="0"/>
          </a:p>
          <a:p>
            <a:r>
              <a:rPr lang="en-US" sz="3200" dirty="0" smtClean="0"/>
              <a:t>                  </a:t>
            </a:r>
            <a:r>
              <a:rPr lang="en-US" sz="3200" dirty="0" err="1" smtClean="0"/>
              <a:t>Ṣerê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    </a:t>
            </a:r>
            <a:r>
              <a:rPr lang="en-US" sz="3200" dirty="0" err="1" smtClean="0"/>
              <a:t>Seghôl</a:t>
            </a:r>
            <a:r>
              <a:rPr lang="he-IL" sz="3200" dirty="0"/>
              <a:t>		</a:t>
            </a:r>
            <a:r>
              <a:rPr lang="en-US" sz="3200" dirty="0" err="1"/>
              <a:t>Ḥatēf-Seghôl</a:t>
            </a:r>
            <a:r>
              <a:rPr lang="he-IL" sz="3200" dirty="0"/>
              <a:t/>
            </a:r>
            <a:br>
              <a:rPr lang="he-IL" sz="3200" dirty="0"/>
            </a:br>
            <a:r>
              <a:rPr lang="en-US" sz="3200" dirty="0"/>
              <a:t>        </a:t>
            </a:r>
            <a:r>
              <a:rPr lang="en-US" sz="3200" dirty="0" smtClean="0"/>
              <a:t>       </a:t>
            </a:r>
            <a:r>
              <a:rPr lang="en-US" sz="3200" dirty="0"/>
              <a:t>ē in they    </a:t>
            </a:r>
            <a:r>
              <a:rPr lang="en-US" sz="3200" dirty="0" smtClean="0"/>
              <a:t>e </a:t>
            </a:r>
            <a:r>
              <a:rPr lang="en-US" sz="3200" dirty="0"/>
              <a:t>in </a:t>
            </a:r>
            <a:r>
              <a:rPr lang="en-US" sz="3200" dirty="0" smtClean="0"/>
              <a:t>set     </a:t>
            </a:r>
            <a:r>
              <a:rPr lang="en-US" sz="3200" baseline="30000" dirty="0" smtClean="0"/>
              <a:t>ĕ</a:t>
            </a:r>
            <a:r>
              <a:rPr lang="en-US" sz="3200" dirty="0" smtClean="0"/>
              <a:t> </a:t>
            </a:r>
            <a:r>
              <a:rPr lang="en-US" sz="3200" dirty="0"/>
              <a:t>in empire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53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>
                <a:latin typeface="Times New Roman" panose="02020603050405020304" pitchFamily="18" charset="0"/>
              </a:rPr>
              <a:t>Vowels  -- </a:t>
            </a:r>
            <a:r>
              <a:rPr lang="en-US" sz="6600" dirty="0" err="1" smtClean="0">
                <a:latin typeface="Times New Roman" panose="02020603050405020304" pitchFamily="18" charset="0"/>
              </a:rPr>
              <a:t>i</a:t>
            </a:r>
            <a:r>
              <a:rPr lang="en-US" sz="6600" dirty="0" smtClean="0">
                <a:latin typeface="Times New Roman" panose="02020603050405020304" pitchFamily="18" charset="0"/>
              </a:rPr>
              <a:t>-class</a:t>
            </a:r>
            <a:endParaRPr lang="en-US" sz="660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77059" cy="4195481"/>
          </a:xfrm>
        </p:spPr>
        <p:txBody>
          <a:bodyPr>
            <a:normAutofit/>
          </a:bodyPr>
          <a:lstStyle/>
          <a:p>
            <a:r>
              <a:rPr lang="en-US" b="1" dirty="0" smtClean="0"/>
              <a:t>               </a:t>
            </a:r>
            <a:r>
              <a:rPr lang="en-US" sz="4400" dirty="0"/>
              <a:t>	</a:t>
            </a:r>
            <a:r>
              <a:rPr lang="en-US" sz="3200" b="1" dirty="0"/>
              <a:t>Long 		</a:t>
            </a:r>
            <a:r>
              <a:rPr lang="en-US" sz="3200" dirty="0"/>
              <a:t>	</a:t>
            </a:r>
            <a:r>
              <a:rPr lang="en-US" sz="3200" b="1" dirty="0"/>
              <a:t>Short</a:t>
            </a:r>
            <a:r>
              <a:rPr lang="ar-SA" sz="3200" dirty="0"/>
              <a:t>	</a:t>
            </a:r>
            <a:r>
              <a:rPr lang="en-US" sz="3200" dirty="0"/>
              <a:t> 		</a:t>
            </a:r>
            <a:r>
              <a:rPr lang="en-US" sz="3200" b="1" dirty="0"/>
              <a:t>Half</a:t>
            </a:r>
            <a:br>
              <a:rPr lang="en-US" sz="3200" b="1" dirty="0"/>
            </a:br>
            <a:r>
              <a:rPr lang="en-US" sz="3200" b="1" dirty="0"/>
              <a:t> 	 </a:t>
            </a:r>
            <a:r>
              <a:rPr lang="en-US" sz="3200" b="1" dirty="0" smtClean="0"/>
              <a:t>    (</a:t>
            </a:r>
            <a:r>
              <a:rPr lang="en-US" sz="3200" b="1" dirty="0"/>
              <a:t>reducible)</a:t>
            </a:r>
            <a:endParaRPr lang="en-US" sz="3200" dirty="0"/>
          </a:p>
          <a:p>
            <a:r>
              <a:rPr lang="ar-SA" sz="3600" dirty="0"/>
              <a:t>	</a:t>
            </a:r>
            <a:r>
              <a:rPr lang="en-US" sz="3600" dirty="0" err="1" smtClean="0"/>
              <a:t>i</a:t>
            </a:r>
            <a:r>
              <a:rPr lang="ar-SA" dirty="0"/>
              <a:t>	</a:t>
            </a:r>
            <a:r>
              <a:rPr lang="ar-SA" sz="6000" dirty="0"/>
              <a:t>		</a:t>
            </a:r>
            <a:r>
              <a:rPr lang="en-US" sz="6000" dirty="0" smtClean="0"/>
              <a:t>          </a:t>
            </a:r>
            <a:r>
              <a:rPr lang="ar-SA" sz="6000" dirty="0"/>
              <a:t>	</a:t>
            </a:r>
            <a:r>
              <a:rPr lang="en-US" sz="6000" dirty="0"/>
              <a:t>  </a:t>
            </a:r>
            <a:r>
              <a:rPr lang="he-IL" sz="6000" dirty="0"/>
              <a:t>  אִ</a:t>
            </a:r>
            <a:endParaRPr lang="en-US" sz="6000" dirty="0"/>
          </a:p>
          <a:p>
            <a:r>
              <a:rPr lang="en-US" sz="3200" dirty="0"/>
              <a:t> 					</a:t>
            </a:r>
            <a:r>
              <a:rPr lang="en-US" sz="3200" dirty="0" smtClean="0"/>
              <a:t>     </a:t>
            </a:r>
            <a:r>
              <a:rPr lang="en-US" sz="3200" dirty="0"/>
              <a:t>	</a:t>
            </a:r>
            <a:r>
              <a:rPr lang="en-US" sz="3200" dirty="0" smtClean="0"/>
              <a:t>          </a:t>
            </a:r>
            <a:r>
              <a:rPr lang="en-US" sz="3200" dirty="0" err="1" smtClean="0"/>
              <a:t>Ḥîreq</a:t>
            </a:r>
            <a:r>
              <a:rPr lang="he-IL" sz="3200" dirty="0"/>
              <a:t/>
            </a:r>
            <a:br>
              <a:rPr lang="he-IL" sz="3200" dirty="0"/>
            </a:br>
            <a:r>
              <a:rPr lang="en-US" sz="3200" dirty="0"/>
              <a:t>                      </a:t>
            </a:r>
            <a:r>
              <a:rPr lang="en-US" sz="3200" dirty="0" smtClean="0"/>
              <a:t>              </a:t>
            </a:r>
            <a:r>
              <a:rPr lang="en-US" sz="3200" dirty="0" err="1"/>
              <a:t>i</a:t>
            </a:r>
            <a:r>
              <a:rPr lang="en-US" sz="3200" dirty="0"/>
              <a:t> in fit             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5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>
                <a:latin typeface="Times New Roman" panose="02020603050405020304" pitchFamily="18" charset="0"/>
              </a:rPr>
              <a:t>Vowels  -- o-class</a:t>
            </a:r>
            <a:endParaRPr lang="en-US" sz="6600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10950" y="1674227"/>
                <a:ext cx="10177059" cy="4911300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               </a:t>
                </a:r>
                <a:r>
                  <a:rPr lang="en-US" sz="4400" dirty="0"/>
                  <a:t>	</a:t>
                </a:r>
                <a:r>
                  <a:rPr lang="en-US" sz="3200" b="1" dirty="0" smtClean="0"/>
                  <a:t>Long</a:t>
                </a:r>
                <a:r>
                  <a:rPr lang="en-US" sz="3200" b="1" dirty="0"/>
                  <a:t>	</a:t>
                </a:r>
                <a:r>
                  <a:rPr lang="en-US" sz="3200" dirty="0"/>
                  <a:t>	</a:t>
                </a:r>
                <a:r>
                  <a:rPr lang="en-US" sz="3200" b="1" dirty="0"/>
                  <a:t>Short</a:t>
                </a:r>
                <a:r>
                  <a:rPr lang="ar-SA" sz="3200" dirty="0"/>
                  <a:t>	</a:t>
                </a:r>
                <a:r>
                  <a:rPr lang="en-US" sz="3200" dirty="0"/>
                  <a:t> 	</a:t>
                </a:r>
                <a:r>
                  <a:rPr lang="en-US" sz="3200" dirty="0" smtClean="0"/>
                  <a:t>     </a:t>
                </a:r>
                <a:r>
                  <a:rPr lang="en-US" sz="3200" dirty="0"/>
                  <a:t>	</a:t>
                </a:r>
                <a:r>
                  <a:rPr lang="en-US" sz="3200" dirty="0" smtClean="0"/>
                  <a:t>  </a:t>
                </a:r>
                <a:r>
                  <a:rPr lang="en-US" sz="3200" b="1" dirty="0" smtClean="0"/>
                  <a:t>Half</a:t>
                </a:r>
                <a:r>
                  <a:rPr lang="en-US" sz="3200" b="1" dirty="0"/>
                  <a:t/>
                </a:r>
                <a:br>
                  <a:rPr lang="en-US" sz="3200" b="1" dirty="0"/>
                </a:br>
                <a:r>
                  <a:rPr lang="en-US" sz="3200" b="1" dirty="0"/>
                  <a:t> 	 </a:t>
                </a:r>
                <a:r>
                  <a:rPr lang="en-US" sz="3200" b="1" dirty="0" smtClean="0"/>
                  <a:t>    (</a:t>
                </a:r>
                <a:r>
                  <a:rPr lang="en-US" sz="3200" b="1" dirty="0"/>
                  <a:t>reducible)</a:t>
                </a:r>
                <a:endParaRPr lang="en-US" sz="3200" dirty="0"/>
              </a:p>
              <a:p>
                <a:r>
                  <a:rPr lang="en-US" sz="4000" b="1" dirty="0"/>
                  <a:t>o</a:t>
                </a:r>
                <a:r>
                  <a:rPr lang="en-US" sz="3200" dirty="0"/>
                  <a:t>		</a:t>
                </a:r>
                <a:r>
                  <a:rPr lang="en-US" sz="3200" dirty="0" smtClean="0"/>
                  <a:t>  </a:t>
                </a:r>
                <a:r>
                  <a:rPr lang="en-US" sz="6000" dirty="0" smtClean="0"/>
                  <a:t>   </a:t>
                </a:r>
                <a:r>
                  <a:rPr lang="he-IL" sz="6000" dirty="0"/>
                  <a:t>אֹ			</a:t>
                </a:r>
                <a:r>
                  <a:rPr lang="en-US" sz="6000" dirty="0"/>
                  <a:t>  </a:t>
                </a:r>
                <a:r>
                  <a:rPr lang="he-IL" sz="6000" dirty="0"/>
                  <a:t>אָ			</a:t>
                </a:r>
                <a:r>
                  <a:rPr lang="en-US" sz="6000" dirty="0"/>
                  <a:t>   </a:t>
                </a:r>
                <a:r>
                  <a:rPr lang="en-US" sz="6000" dirty="0" smtClean="0"/>
                  <a:t>    </a:t>
                </a:r>
                <a:r>
                  <a:rPr lang="he-IL" sz="6000" dirty="0"/>
                  <a:t>אֳ</a:t>
                </a:r>
                <a:endParaRPr lang="en-US" sz="6000" dirty="0"/>
              </a:p>
              <a:p>
                <a:r>
                  <a:rPr lang="en-US" sz="3200" dirty="0" smtClean="0"/>
                  <a:t>             </a:t>
                </a:r>
                <a:r>
                  <a:rPr lang="en-US" sz="3200" dirty="0" err="1" smtClean="0"/>
                  <a:t>Ḥolem</a:t>
                </a:r>
                <a:r>
                  <a:rPr lang="en-US" sz="3200" dirty="0" smtClean="0"/>
                  <a:t>   </a:t>
                </a:r>
                <a:r>
                  <a:rPr lang="en-US" sz="3200" dirty="0" err="1" smtClean="0"/>
                  <a:t>Qāmeṣ</a:t>
                </a:r>
                <a:r>
                  <a:rPr lang="en-US" sz="3200" dirty="0" smtClean="0"/>
                  <a:t> </a:t>
                </a:r>
                <a:r>
                  <a:rPr lang="en-US" sz="3200" dirty="0" err="1"/>
                  <a:t>Ḥatuf</a:t>
                </a:r>
                <a:r>
                  <a:rPr lang="en-US" sz="3200" dirty="0"/>
                  <a:t>  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Ḥatēf-Qāmeṣ</a:t>
                </a:r>
                <a:r>
                  <a:rPr lang="he-IL" sz="3200" dirty="0"/>
                  <a:t/>
                </a:r>
                <a:br>
                  <a:rPr lang="he-IL" sz="3200" dirty="0"/>
                </a:br>
                <a:r>
                  <a:rPr lang="en-US" sz="3200" dirty="0"/>
                  <a:t>          </a:t>
                </a:r>
                <a:r>
                  <a:rPr lang="en-US" sz="3200" dirty="0" smtClean="0"/>
                  <a:t>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ō</m:t>
                    </m:r>
                  </m:oMath>
                </a14:m>
                <a:r>
                  <a:rPr lang="en-US" sz="3200" dirty="0"/>
                  <a:t> in so  </a:t>
                </a:r>
                <a:r>
                  <a:rPr lang="en-US" sz="3200" dirty="0" smtClean="0"/>
                  <a:t>    o </a:t>
                </a:r>
                <a:r>
                  <a:rPr lang="en-US" sz="3200" dirty="0"/>
                  <a:t>in so          </a:t>
                </a:r>
                <a:r>
                  <a:rPr lang="en-US" sz="3200" dirty="0" smtClean="0"/>
                  <a:t> </a:t>
                </a:r>
                <a:r>
                  <a:rPr lang="he-IL" sz="3200" dirty="0"/>
                  <a:t>	 </a:t>
                </a:r>
                <a:r>
                  <a:rPr lang="en-US" sz="3200" baseline="30000" dirty="0"/>
                  <a:t>ŏ</a:t>
                </a:r>
                <a:r>
                  <a:rPr lang="en-US" sz="3200" dirty="0"/>
                  <a:t> in </a:t>
                </a:r>
                <a:r>
                  <a:rPr lang="en-US" sz="3200" dirty="0" smtClean="0"/>
                  <a:t>commit</a:t>
                </a:r>
                <a:endParaRPr lang="en-US" sz="11500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10950" y="1674227"/>
                <a:ext cx="10177059" cy="4911300"/>
              </a:xfrm>
              <a:blipFill>
                <a:blip r:embed="rId2"/>
                <a:stretch>
                  <a:fillRect l="-1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52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>
                <a:latin typeface="Times New Roman" panose="02020603050405020304" pitchFamily="18" charset="0"/>
              </a:rPr>
              <a:t>Vowels  -- u-class</a:t>
            </a:r>
            <a:endParaRPr lang="en-US" sz="660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50" y="1674227"/>
            <a:ext cx="10177059" cy="4911300"/>
          </a:xfrm>
        </p:spPr>
        <p:txBody>
          <a:bodyPr>
            <a:normAutofit/>
          </a:bodyPr>
          <a:lstStyle/>
          <a:p>
            <a:r>
              <a:rPr lang="en-US" b="1" dirty="0" smtClean="0"/>
              <a:t>               </a:t>
            </a:r>
            <a:r>
              <a:rPr lang="en-US" sz="4400" dirty="0"/>
              <a:t>	</a:t>
            </a:r>
            <a:r>
              <a:rPr lang="en-US" sz="3200" b="1" dirty="0" smtClean="0"/>
              <a:t>Long</a:t>
            </a:r>
            <a:r>
              <a:rPr lang="en-US" sz="3200" b="1" dirty="0"/>
              <a:t>	</a:t>
            </a:r>
            <a:r>
              <a:rPr lang="en-US" sz="3200" dirty="0"/>
              <a:t>	</a:t>
            </a:r>
            <a:r>
              <a:rPr lang="en-US" sz="3200" b="1" dirty="0"/>
              <a:t>Short</a:t>
            </a:r>
            <a:r>
              <a:rPr lang="ar-SA" sz="3200" dirty="0"/>
              <a:t>	</a:t>
            </a:r>
            <a:r>
              <a:rPr lang="en-US" sz="3200" dirty="0"/>
              <a:t> 	</a:t>
            </a:r>
            <a:r>
              <a:rPr lang="en-US" sz="3200" dirty="0" smtClean="0"/>
              <a:t>     </a:t>
            </a:r>
            <a:r>
              <a:rPr lang="en-US" sz="3200" dirty="0"/>
              <a:t>	</a:t>
            </a:r>
            <a:r>
              <a:rPr lang="en-US" sz="3200" dirty="0" smtClean="0"/>
              <a:t>  </a:t>
            </a:r>
            <a:r>
              <a:rPr lang="en-US" sz="3200" b="1" dirty="0" smtClean="0"/>
              <a:t>Half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/>
              <a:t> 	 </a:t>
            </a:r>
            <a:r>
              <a:rPr lang="en-US" sz="3200" b="1" dirty="0" smtClean="0"/>
              <a:t>    (</a:t>
            </a:r>
            <a:r>
              <a:rPr lang="en-US" sz="3200" b="1" dirty="0"/>
              <a:t>reducible)</a:t>
            </a:r>
            <a:endParaRPr lang="en-US" sz="3200" dirty="0"/>
          </a:p>
          <a:p>
            <a:r>
              <a:rPr lang="en-US" sz="4000" b="1" dirty="0"/>
              <a:t>u</a:t>
            </a:r>
            <a:r>
              <a:rPr lang="en-US" sz="3200" dirty="0"/>
              <a:t>		</a:t>
            </a:r>
            <a:r>
              <a:rPr lang="en-US" sz="6000" dirty="0" smtClean="0"/>
              <a:t>             </a:t>
            </a:r>
            <a:r>
              <a:rPr lang="he-IL" sz="6000" dirty="0"/>
              <a:t>אֻ	</a:t>
            </a:r>
            <a:endParaRPr lang="en-US" sz="6000" dirty="0" smtClean="0"/>
          </a:p>
          <a:p>
            <a:r>
              <a:rPr lang="en-US" dirty="0"/>
              <a:t>	   </a:t>
            </a:r>
            <a:r>
              <a:rPr lang="ar-SA" dirty="0"/>
              <a:t>				</a:t>
            </a:r>
            <a:r>
              <a:rPr lang="en-US" dirty="0" smtClean="0"/>
              <a:t>              </a:t>
            </a:r>
            <a:r>
              <a:rPr lang="ar-SA" sz="3200" dirty="0"/>
              <a:t>	</a:t>
            </a:r>
            <a:r>
              <a:rPr lang="en-US" sz="3200" dirty="0" err="1"/>
              <a:t>Qibbûṣ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	              </a:t>
            </a:r>
            <a:r>
              <a:rPr lang="he-IL" sz="3200" dirty="0"/>
              <a:t>     </a:t>
            </a:r>
            <a:r>
              <a:rPr lang="en-US" sz="3200" dirty="0" smtClean="0"/>
              <a:t> </a:t>
            </a:r>
            <a:r>
              <a:rPr lang="he-IL" sz="3200" dirty="0" smtClean="0"/>
              <a:t>          </a:t>
            </a:r>
            <a:r>
              <a:rPr lang="en-US" sz="3200" dirty="0"/>
              <a:t>u in </a:t>
            </a:r>
            <a:r>
              <a:rPr lang="en-US" sz="3200" dirty="0" smtClean="0"/>
              <a:t>rule</a:t>
            </a:r>
          </a:p>
          <a:p>
            <a:r>
              <a:rPr lang="en-US" sz="3200" dirty="0" smtClean="0"/>
              <a:t>                                                          </a:t>
            </a:r>
            <a:r>
              <a:rPr lang="he-IL" sz="3200" dirty="0" smtClean="0"/>
              <a:t>        </a:t>
            </a:r>
            <a:r>
              <a:rPr lang="he-IL" sz="6500" dirty="0" smtClean="0">
                <a:latin typeface="Times New Roman" panose="02020603050405020304" pitchFamily="18" charset="0"/>
              </a:rPr>
              <a:t>פְּ</a:t>
            </a:r>
            <a:r>
              <a:rPr lang="en-US" sz="6500" dirty="0" smtClean="0">
                <a:latin typeface="Times New Roman" panose="02020603050405020304" pitchFamily="18" charset="0"/>
              </a:rPr>
              <a:t> </a:t>
            </a:r>
            <a:r>
              <a:rPr lang="en-US" sz="6500" dirty="0" err="1" smtClean="0">
                <a:latin typeface="Times New Roman" panose="02020603050405020304" pitchFamily="18" charset="0"/>
              </a:rPr>
              <a:t>š</a:t>
            </a:r>
            <a:r>
              <a:rPr lang="en-US" sz="6600" baseline="30000" dirty="0" err="1" smtClean="0">
                <a:latin typeface="Times New Roman" panose="02020603050405020304" pitchFamily="18" charset="0"/>
              </a:rPr>
              <a:t>e</a:t>
            </a:r>
            <a:r>
              <a:rPr lang="en-US" sz="6500" dirty="0" err="1" smtClean="0">
                <a:latin typeface="Times New Roman" panose="02020603050405020304" pitchFamily="18" charset="0"/>
              </a:rPr>
              <a:t>vā</a:t>
            </a:r>
            <a:r>
              <a:rPr lang="en-US" sz="6500" dirty="0" smtClean="0">
                <a:latin typeface="Times New Roman" panose="02020603050405020304" pitchFamily="18" charset="0"/>
              </a:rPr>
              <a:t>’</a:t>
            </a:r>
            <a:endParaRPr lang="en-US" sz="11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60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36289" cy="1400530"/>
          </a:xfrm>
        </p:spPr>
        <p:txBody>
          <a:bodyPr/>
          <a:lstStyle/>
          <a:p>
            <a:r>
              <a:rPr lang="en-US" sz="4400" dirty="0" smtClean="0">
                <a:latin typeface="Times New Roman" panose="02020603050405020304" pitchFamily="18" charset="0"/>
              </a:rPr>
              <a:t>Vowel Pointing with vowel letters</a:t>
            </a:r>
            <a:r>
              <a:rPr lang="el-GR" sz="4400" dirty="0" smtClean="0">
                <a:latin typeface="Times New Roman" panose="02020603050405020304" pitchFamily="18" charset="0"/>
              </a:rPr>
              <a:t> </a:t>
            </a:r>
            <a:r>
              <a:rPr lang="he-IL" sz="4400" dirty="0" smtClean="0">
                <a:latin typeface="Times New Roman" panose="02020603050405020304" pitchFamily="18" charset="0"/>
              </a:rPr>
              <a:t>ה</a:t>
            </a:r>
            <a:r>
              <a:rPr lang="el-GR" sz="4400" dirty="0" smtClean="0">
                <a:latin typeface="Times New Roman" panose="02020603050405020304" pitchFamily="18" charset="0"/>
              </a:rPr>
              <a:t>, </a:t>
            </a:r>
            <a:r>
              <a:rPr lang="he-IL" sz="4400" dirty="0" smtClean="0">
                <a:latin typeface="Times New Roman" panose="02020603050405020304" pitchFamily="18" charset="0"/>
              </a:rPr>
              <a:t>ו</a:t>
            </a:r>
            <a:r>
              <a:rPr lang="el-GR" sz="4400" dirty="0" smtClean="0">
                <a:latin typeface="Times New Roman" panose="02020603050405020304" pitchFamily="18" charset="0"/>
              </a:rPr>
              <a:t>,  </a:t>
            </a:r>
            <a:r>
              <a:rPr lang="en-US" sz="4400" dirty="0" smtClean="0">
                <a:latin typeface="Times New Roman" panose="02020603050405020304" pitchFamily="18" charset="0"/>
              </a:rPr>
              <a:t>and </a:t>
            </a:r>
            <a:r>
              <a:rPr lang="he-IL" sz="4400" dirty="0" smtClean="0">
                <a:latin typeface="Times New Roman" panose="02020603050405020304" pitchFamily="18" charset="0"/>
              </a:rPr>
              <a:t>י </a:t>
            </a:r>
            <a:endParaRPr lang="en-US" sz="440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50" y="1674227"/>
            <a:ext cx="10177059" cy="4911300"/>
          </a:xfrm>
        </p:spPr>
        <p:txBody>
          <a:bodyPr>
            <a:normAutofit/>
          </a:bodyPr>
          <a:lstStyle/>
          <a:p>
            <a:r>
              <a:rPr lang="en-US" b="1" dirty="0" smtClean="0"/>
              <a:t>  </a:t>
            </a:r>
            <a:r>
              <a:rPr lang="he-IL" sz="6000" dirty="0"/>
              <a:t>ה</a:t>
            </a:r>
            <a:r>
              <a:rPr lang="ar-SA" sz="6000" dirty="0"/>
              <a:t>		</a:t>
            </a:r>
            <a:r>
              <a:rPr lang="he-IL" sz="6000" dirty="0"/>
              <a:t>אָה</a:t>
            </a:r>
            <a:r>
              <a:rPr lang="en-US" sz="6000" dirty="0"/>
              <a:t>		</a:t>
            </a:r>
            <a:r>
              <a:rPr lang="en-US" sz="6000" dirty="0" smtClean="0"/>
              <a:t>     </a:t>
            </a:r>
            <a:r>
              <a:rPr lang="he-IL" sz="6000" dirty="0" smtClean="0"/>
              <a:t>אֵה </a:t>
            </a:r>
            <a:r>
              <a:rPr lang="he-IL" sz="6000" dirty="0"/>
              <a:t>/ אֶה</a:t>
            </a:r>
            <a:r>
              <a:rPr lang="en-US" sz="6000" dirty="0"/>
              <a:t> 		</a:t>
            </a:r>
            <a:r>
              <a:rPr lang="en-US" sz="6000" dirty="0" smtClean="0"/>
              <a:t>   </a:t>
            </a:r>
            <a:r>
              <a:rPr lang="en-US" sz="6000" dirty="0"/>
              <a:t>	</a:t>
            </a:r>
            <a:r>
              <a:rPr lang="he-IL" sz="6000" dirty="0"/>
              <a:t>אֹה</a:t>
            </a:r>
            <a:endParaRPr lang="en-US" sz="6000" dirty="0"/>
          </a:p>
          <a:p>
            <a:r>
              <a:rPr lang="en-US" sz="3200" dirty="0"/>
              <a:t>     </a:t>
            </a:r>
            <a:r>
              <a:rPr lang="en-US" sz="3200" dirty="0" err="1" smtClean="0"/>
              <a:t>Qāmeṣ</a:t>
            </a:r>
            <a:r>
              <a:rPr lang="en-US" sz="3200" dirty="0" smtClean="0"/>
              <a:t> </a:t>
            </a:r>
            <a:r>
              <a:rPr lang="en-US" sz="3200" dirty="0" err="1"/>
              <a:t>Hê</a:t>
            </a:r>
            <a:r>
              <a:rPr lang="en-US" sz="3200" dirty="0"/>
              <a:t>   </a:t>
            </a:r>
            <a:r>
              <a:rPr lang="en-US" sz="3200" dirty="0" smtClean="0"/>
              <a:t> </a:t>
            </a:r>
            <a:r>
              <a:rPr lang="en-US" sz="3200" dirty="0" err="1"/>
              <a:t>Seghôl</a:t>
            </a:r>
            <a:r>
              <a:rPr lang="en-US" sz="3200" dirty="0"/>
              <a:t> / </a:t>
            </a:r>
            <a:r>
              <a:rPr lang="en-US" sz="3200" dirty="0" err="1"/>
              <a:t>Ṣerê</a:t>
            </a:r>
            <a:r>
              <a:rPr lang="en-US" sz="3200" dirty="0"/>
              <a:t> </a:t>
            </a:r>
            <a:r>
              <a:rPr lang="en-US" sz="3200" dirty="0" err="1"/>
              <a:t>Hê</a:t>
            </a:r>
            <a:r>
              <a:rPr lang="en-US" sz="3200" dirty="0"/>
              <a:t>    </a:t>
            </a:r>
            <a:r>
              <a:rPr lang="en-US" sz="3200" dirty="0" smtClean="0"/>
              <a:t>   </a:t>
            </a:r>
            <a:r>
              <a:rPr lang="en-US" sz="3200" dirty="0" err="1"/>
              <a:t>Ḥôlem</a:t>
            </a:r>
            <a:r>
              <a:rPr lang="en-US" sz="3200" dirty="0"/>
              <a:t> </a:t>
            </a:r>
            <a:r>
              <a:rPr lang="en-US" sz="3200" dirty="0" err="1"/>
              <a:t>Hê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      </a:t>
            </a:r>
            <a:r>
              <a:rPr lang="en-US" sz="3200" dirty="0" smtClean="0"/>
              <a:t> </a:t>
            </a:r>
            <a:r>
              <a:rPr lang="en-US" sz="3200" dirty="0"/>
              <a:t>â in far     </a:t>
            </a:r>
            <a:r>
              <a:rPr lang="en-US" sz="3200" dirty="0" smtClean="0"/>
              <a:t>   </a:t>
            </a:r>
            <a:r>
              <a:rPr lang="en-US" sz="3200" dirty="0"/>
              <a:t>ê in set / ê in they  </a:t>
            </a:r>
            <a:r>
              <a:rPr lang="en-US" sz="3200" dirty="0" smtClean="0"/>
              <a:t>     </a:t>
            </a:r>
            <a:r>
              <a:rPr lang="en-US" sz="3200" dirty="0"/>
              <a:t>ô in </a:t>
            </a:r>
            <a:r>
              <a:rPr lang="en-US" sz="3200" dirty="0" smtClean="0"/>
              <a:t>so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0764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36289" cy="1400530"/>
          </a:xfrm>
        </p:spPr>
        <p:txBody>
          <a:bodyPr/>
          <a:lstStyle/>
          <a:p>
            <a:r>
              <a:rPr lang="en-US" sz="4400" dirty="0" smtClean="0">
                <a:latin typeface="Times New Roman" panose="02020603050405020304" pitchFamily="18" charset="0"/>
              </a:rPr>
              <a:t>Vowel Pointing with vowel letters</a:t>
            </a:r>
            <a:r>
              <a:rPr lang="el-GR" sz="4400" dirty="0" smtClean="0">
                <a:latin typeface="Times New Roman" panose="02020603050405020304" pitchFamily="18" charset="0"/>
              </a:rPr>
              <a:t> </a:t>
            </a:r>
            <a:r>
              <a:rPr lang="he-IL" sz="4400" dirty="0" smtClean="0">
                <a:latin typeface="Times New Roman" panose="02020603050405020304" pitchFamily="18" charset="0"/>
              </a:rPr>
              <a:t>ה</a:t>
            </a:r>
            <a:r>
              <a:rPr lang="el-GR" sz="4400" dirty="0" smtClean="0">
                <a:latin typeface="Times New Roman" panose="02020603050405020304" pitchFamily="18" charset="0"/>
              </a:rPr>
              <a:t>, </a:t>
            </a:r>
            <a:r>
              <a:rPr lang="he-IL" sz="4400" dirty="0" smtClean="0">
                <a:latin typeface="Times New Roman" panose="02020603050405020304" pitchFamily="18" charset="0"/>
              </a:rPr>
              <a:t>ו</a:t>
            </a:r>
            <a:r>
              <a:rPr lang="el-GR" sz="4400" dirty="0" smtClean="0">
                <a:latin typeface="Times New Roman" panose="02020603050405020304" pitchFamily="18" charset="0"/>
              </a:rPr>
              <a:t>,  </a:t>
            </a:r>
            <a:r>
              <a:rPr lang="en-US" sz="4400" dirty="0" smtClean="0">
                <a:latin typeface="Times New Roman" panose="02020603050405020304" pitchFamily="18" charset="0"/>
              </a:rPr>
              <a:t>and </a:t>
            </a:r>
            <a:r>
              <a:rPr lang="he-IL" sz="4400" dirty="0" smtClean="0">
                <a:latin typeface="Times New Roman" panose="02020603050405020304" pitchFamily="18" charset="0"/>
              </a:rPr>
              <a:t>י </a:t>
            </a:r>
            <a:endParaRPr lang="en-US" sz="440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50" y="1674227"/>
            <a:ext cx="10177059" cy="4911300"/>
          </a:xfrm>
        </p:spPr>
        <p:txBody>
          <a:bodyPr>
            <a:normAutofit/>
          </a:bodyPr>
          <a:lstStyle/>
          <a:p>
            <a:r>
              <a:rPr lang="he-IL" sz="6000" dirty="0" smtClean="0"/>
              <a:t>י</a:t>
            </a:r>
            <a:r>
              <a:rPr lang="el-GR" sz="6000" dirty="0" smtClean="0"/>
              <a:t> </a:t>
            </a:r>
            <a:r>
              <a:rPr lang="el-GR" sz="6000" dirty="0"/>
              <a:t>		</a:t>
            </a:r>
            <a:r>
              <a:rPr lang="he-IL" sz="6000" dirty="0"/>
              <a:t>		אֵי / אֶי</a:t>
            </a:r>
            <a:r>
              <a:rPr lang="en-US" sz="6000" dirty="0"/>
              <a:t>    </a:t>
            </a:r>
            <a:r>
              <a:rPr lang="en-US" sz="6000" dirty="0" smtClean="0"/>
              <a:t>       </a:t>
            </a:r>
            <a:r>
              <a:rPr lang="he-IL" sz="6000" dirty="0"/>
              <a:t>אִי</a:t>
            </a:r>
            <a:endParaRPr lang="en-US" sz="6000" dirty="0"/>
          </a:p>
          <a:p>
            <a:r>
              <a:rPr lang="el-GR" sz="3200" dirty="0"/>
              <a:t>  </a:t>
            </a:r>
            <a:r>
              <a:rPr lang="el-GR" sz="3200" dirty="0" smtClean="0"/>
              <a:t>      </a:t>
            </a:r>
            <a:r>
              <a:rPr lang="en-US" sz="3200" dirty="0" err="1"/>
              <a:t>Segh</a:t>
            </a:r>
            <a:r>
              <a:rPr lang="el-GR" sz="3200" dirty="0"/>
              <a:t>ô</a:t>
            </a:r>
            <a:r>
              <a:rPr lang="en-US" sz="3200" dirty="0"/>
              <a:t>l Y</a:t>
            </a:r>
            <a:r>
              <a:rPr lang="el-GR" sz="3200" dirty="0"/>
              <a:t>ô</a:t>
            </a:r>
            <a:r>
              <a:rPr lang="en-US" sz="3200" dirty="0"/>
              <a:t>d</a:t>
            </a:r>
            <a:r>
              <a:rPr lang="el-GR" sz="3200" dirty="0"/>
              <a:t> / </a:t>
            </a:r>
            <a:r>
              <a:rPr lang="en-US" sz="3200" dirty="0" err="1"/>
              <a:t>Ṣere</a:t>
            </a:r>
            <a:r>
              <a:rPr lang="en-US" sz="3200" dirty="0"/>
              <a:t> Y</a:t>
            </a:r>
            <a:r>
              <a:rPr lang="el-GR" sz="3200" dirty="0"/>
              <a:t>ô</a:t>
            </a:r>
            <a:r>
              <a:rPr lang="en-US" sz="3200" dirty="0"/>
              <a:t>d</a:t>
            </a:r>
            <a:r>
              <a:rPr lang="el-GR" sz="3200" dirty="0"/>
              <a:t>  </a:t>
            </a:r>
            <a:r>
              <a:rPr lang="en-US" sz="3200" dirty="0" smtClean="0"/>
              <a:t>   </a:t>
            </a:r>
            <a:r>
              <a:rPr lang="el-GR" sz="3200" dirty="0" smtClean="0"/>
              <a:t> </a:t>
            </a:r>
            <a:r>
              <a:rPr lang="en-US" sz="3200" dirty="0" err="1"/>
              <a:t>Ḥireq</a:t>
            </a:r>
            <a:r>
              <a:rPr lang="en-US" sz="3200" dirty="0"/>
              <a:t> Y</a:t>
            </a:r>
            <a:r>
              <a:rPr lang="el-GR" sz="3200" dirty="0"/>
              <a:t>ô</a:t>
            </a:r>
            <a:r>
              <a:rPr lang="en-US" sz="3200" dirty="0"/>
              <a:t>d</a:t>
            </a:r>
            <a:r>
              <a:rPr lang="el-GR" sz="3200" dirty="0"/>
              <a:t/>
            </a:r>
            <a:br>
              <a:rPr lang="el-GR" sz="3200" dirty="0"/>
            </a:br>
            <a:r>
              <a:rPr lang="el-GR" sz="3200" dirty="0"/>
              <a:t>  </a:t>
            </a:r>
            <a:r>
              <a:rPr lang="el-GR" sz="3200" dirty="0" smtClean="0"/>
              <a:t>            </a:t>
            </a:r>
            <a:r>
              <a:rPr lang="el-GR" sz="3200" dirty="0"/>
              <a:t>ê </a:t>
            </a:r>
            <a:r>
              <a:rPr lang="en-US" sz="3200" dirty="0"/>
              <a:t>in set</a:t>
            </a:r>
            <a:r>
              <a:rPr lang="el-GR" sz="3200" dirty="0"/>
              <a:t>      ê </a:t>
            </a:r>
            <a:r>
              <a:rPr lang="en-US" sz="3200" dirty="0"/>
              <a:t>in they</a:t>
            </a:r>
            <a:r>
              <a:rPr lang="el-GR" sz="3200" dirty="0"/>
              <a:t>  </a:t>
            </a:r>
            <a:r>
              <a:rPr lang="en-US" sz="3200" smtClean="0"/>
              <a:t>  </a:t>
            </a:r>
            <a:r>
              <a:rPr lang="el-GR" sz="3200" smtClean="0"/>
              <a:t>  </a:t>
            </a:r>
            <a:r>
              <a:rPr lang="el-GR" sz="3200" dirty="0"/>
              <a:t>î </a:t>
            </a:r>
            <a:r>
              <a:rPr lang="en-US" sz="3200" dirty="0"/>
              <a:t>in Marine</a:t>
            </a:r>
            <a:r>
              <a:rPr lang="he-IL" sz="3200" dirty="0"/>
              <a:t/>
            </a:r>
            <a:br>
              <a:rPr lang="he-IL" sz="32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5807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617</TotalTime>
  <Words>613</Words>
  <Application>Microsoft Office PowerPoint</Application>
  <PresentationFormat>Widescreen</PresentationFormat>
  <Paragraphs>129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Cambria Math</vt:lpstr>
      <vt:lpstr>Century Gothic</vt:lpstr>
      <vt:lpstr>Times New Roman</vt:lpstr>
      <vt:lpstr>Wingdings</vt:lpstr>
      <vt:lpstr>Wingdings 3</vt:lpstr>
      <vt:lpstr>Ion</vt:lpstr>
      <vt:lpstr>Hebrew Vowels</vt:lpstr>
      <vt:lpstr>Introduction to Biblical Hebrew</vt:lpstr>
      <vt:lpstr>Vowels  -- a-class</vt:lpstr>
      <vt:lpstr>Vowels  -- e-class</vt:lpstr>
      <vt:lpstr>Vowels  -- i-class</vt:lpstr>
      <vt:lpstr>Vowels  -- o-class</vt:lpstr>
      <vt:lpstr>Vowels  -- u-class</vt:lpstr>
      <vt:lpstr>Vowel Pointing with vowel letters ה, ו,  and י </vt:lpstr>
      <vt:lpstr>Vowel Pointing with vowel letters ה, ו,  and י </vt:lpstr>
      <vt:lpstr>Vowel Pointing with vowel letters ה, ו,  and י </vt:lpstr>
      <vt:lpstr>Vowel List</vt:lpstr>
      <vt:lpstr>Vowel List</vt:lpstr>
      <vt:lpstr>Vowel List</vt:lpstr>
      <vt:lpstr>Vowel List</vt:lpstr>
      <vt:lpstr>Hevenu Shalom Aleichem</vt:lpstr>
      <vt:lpstr>Practice with Vowel Identification</vt:lpstr>
      <vt:lpstr>Open and Closed Syllables</vt:lpstr>
      <vt:lpstr>Distinguish Qāmeṣ (a-class) and  Qāmeṣ Ḥatûf (o-class)</vt:lpstr>
      <vt:lpstr>Dagesh Lene and Dagesh Forte</vt:lpstr>
      <vt:lpstr>Two Marks</vt:lpstr>
      <vt:lpstr>Silent and Vocal Ševā’</vt:lpstr>
      <vt:lpstr>Silent and Vocal Ševā’</vt:lpstr>
      <vt:lpstr>Defective Writing of Vowels</vt:lpstr>
      <vt:lpstr>Gutturals and Furtive (stealthy Pataḥ)</vt:lpstr>
      <vt:lpstr>Quiescent letters:  א  and ה</vt:lpstr>
      <vt:lpstr>2.N.  Speak and write Hebrew:  </vt:lpstr>
      <vt:lpstr>Chapter 2 Vocabulary </vt:lpstr>
      <vt:lpstr>Chapter 2 Vocabulary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 Alphabet</dc:title>
  <dc:creator>Ted Hildebrandt</dc:creator>
  <cp:lastModifiedBy>Ted Hildebrandt</cp:lastModifiedBy>
  <cp:revision>61</cp:revision>
  <dcterms:created xsi:type="dcterms:W3CDTF">2018-08-28T22:37:35Z</dcterms:created>
  <dcterms:modified xsi:type="dcterms:W3CDTF">2018-09-07T14:36:22Z</dcterms:modified>
</cp:coreProperties>
</file>