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4" r:id="rId12"/>
    <p:sldId id="266" r:id="rId13"/>
    <p:sldId id="267" r:id="rId14"/>
    <p:sldId id="268" r:id="rId15"/>
    <p:sldId id="273" r:id="rId16"/>
    <p:sldId id="275" r:id="rId17"/>
    <p:sldId id="276" r:id="rId18"/>
    <p:sldId id="277" r:id="rId19"/>
    <p:sldId id="278" r:id="rId20"/>
    <p:sldId id="279" r:id="rId21"/>
    <p:sldId id="269" r:id="rId22"/>
    <p:sldId id="270" r:id="rId23"/>
    <p:sldId id="271" r:id="rId24"/>
    <p:sldId id="28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</a:defRPr>
            </a:lvl1pPr>
          </a:lstStyle>
          <a:p>
            <a:pPr>
              <a:defRPr/>
            </a:pPr>
            <a:fld id="{A37B5A8A-2939-47DE-9440-CDFF2FE4B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72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A156B4AF-60C7-4167-A3F0-238E1894D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1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011503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0865AD9-2949-4DAE-9C89-93B581508718}" type="slidenum">
              <a:rPr lang="en-US" sz="1000" smtClean="0">
                <a:latin typeface="Times New Roman" pitchFamily="18" charset="0"/>
              </a:rPr>
              <a:pPr/>
              <a:t>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80094A-9224-4A61-9C70-6804697EA0F3}" type="slidenum">
              <a:rPr lang="en-US" sz="1000" smtClean="0">
                <a:latin typeface="Times New Roman" pitchFamily="18" charset="0"/>
              </a:rPr>
              <a:pPr/>
              <a:t>12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56D3517-9BDE-47E2-AD2A-06739F2E091D}" type="slidenum">
              <a:rPr lang="en-US" sz="1000" smtClean="0">
                <a:latin typeface="Times New Roman" pitchFamily="18" charset="0"/>
              </a:rPr>
              <a:pPr/>
              <a:t>13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90BB1AE-896A-4EDE-BA0A-C2447F806CEA}" type="slidenum">
              <a:rPr lang="en-US" sz="1000" smtClean="0">
                <a:latin typeface="Times New Roman" pitchFamily="18" charset="0"/>
              </a:rPr>
              <a:pPr/>
              <a:t>14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8A9C993-D32C-4D79-8ED0-812C4EF6443B}" type="slidenum">
              <a:rPr lang="en-US" sz="1000" smtClean="0">
                <a:latin typeface="Times New Roman" pitchFamily="18" charset="0"/>
              </a:rPr>
              <a:pPr/>
              <a:t>15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F602B6B-7BAA-4E9E-865D-D552A3649C7D}" type="slidenum">
              <a:rPr lang="en-US" sz="1000" smtClean="0">
                <a:latin typeface="Times New Roman" pitchFamily="18" charset="0"/>
              </a:rPr>
              <a:pPr/>
              <a:t>16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466555A-AC58-415F-B3F7-07BF6FB2A794}" type="slidenum">
              <a:rPr lang="en-US" sz="1000" smtClean="0">
                <a:latin typeface="Times New Roman" pitchFamily="18" charset="0"/>
              </a:rPr>
              <a:pPr/>
              <a:t>17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D6DD2EA-0564-4E41-8212-BAA9343363AE}" type="slidenum">
              <a:rPr lang="en-US" sz="1000" smtClean="0">
                <a:latin typeface="Times New Roman" pitchFamily="18" charset="0"/>
              </a:rPr>
              <a:pPr/>
              <a:t>18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C956D1A-89A1-4C44-8CAD-B66F560F5C22}" type="slidenum">
              <a:rPr lang="en-US" sz="1000" smtClean="0">
                <a:latin typeface="Times New Roman" pitchFamily="18" charset="0"/>
              </a:rPr>
              <a:pPr/>
              <a:t>19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8874109-7664-41F0-80C4-786D1B96BAAB}" type="slidenum">
              <a:rPr lang="en-US" sz="1000" smtClean="0">
                <a:latin typeface="Times New Roman" pitchFamily="18" charset="0"/>
              </a:rPr>
              <a:pPr/>
              <a:t>20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1EF0E92-3BAD-4FB7-9BDE-EED4739605DC}" type="slidenum">
              <a:rPr lang="en-US" sz="1000" smtClean="0">
                <a:latin typeface="Times New Roman" pitchFamily="18" charset="0"/>
              </a:rPr>
              <a:pPr/>
              <a:t>21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D61D07F-2F14-430A-80E6-EEA2057A4FE6}" type="slidenum">
              <a:rPr lang="en-US" sz="1000" smtClean="0">
                <a:latin typeface="Times New Roman" pitchFamily="18" charset="0"/>
              </a:rPr>
              <a:pPr/>
              <a:t>2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0212DA4-25C5-4528-B600-8622C7964CE2}" type="slidenum">
              <a:rPr lang="en-US" sz="1000" smtClean="0">
                <a:latin typeface="Times New Roman" pitchFamily="18" charset="0"/>
              </a:rPr>
              <a:pPr/>
              <a:t>22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0678A13-5A8D-4289-8FAB-AE5EB9AC361B}" type="slidenum">
              <a:rPr lang="en-US" sz="1000" smtClean="0">
                <a:latin typeface="Times New Roman" pitchFamily="18" charset="0"/>
              </a:rPr>
              <a:pPr/>
              <a:t>23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E971222-7D38-47C4-B0B7-FA413FCA47E9}" type="slidenum">
              <a:rPr lang="en-US" sz="1000" smtClean="0">
                <a:latin typeface="Times New Roman" pitchFamily="18" charset="0"/>
              </a:rPr>
              <a:pPr/>
              <a:t>3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73FED7E-5BAA-4136-8AC1-916995A065D6}" type="slidenum">
              <a:rPr lang="en-US" sz="1000" smtClean="0">
                <a:latin typeface="Times New Roman" pitchFamily="18" charset="0"/>
              </a:rPr>
              <a:pPr/>
              <a:t>4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EB04229-E536-4148-9632-869FCEAAA610}" type="slidenum">
              <a:rPr lang="en-US" sz="1000" smtClean="0">
                <a:latin typeface="Times New Roman" pitchFamily="18" charset="0"/>
              </a:rPr>
              <a:pPr/>
              <a:t>5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12465BE-5C08-4797-B2A0-95644108EE5A}" type="slidenum">
              <a:rPr lang="en-US" sz="1000" smtClean="0">
                <a:latin typeface="Times New Roman" pitchFamily="18" charset="0"/>
              </a:rPr>
              <a:pPr/>
              <a:t>6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B4F4D4D-77AF-4E07-8964-A9FCF97273D1}" type="slidenum">
              <a:rPr lang="en-US" sz="1000" smtClean="0">
                <a:latin typeface="Times New Roman" pitchFamily="18" charset="0"/>
              </a:rPr>
              <a:pPr/>
              <a:t>7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61F55CF-0654-4D5D-90EC-E8EAF5495B42}" type="slidenum">
              <a:rPr lang="en-US" sz="1000" smtClean="0">
                <a:latin typeface="Times New Roman" pitchFamily="18" charset="0"/>
              </a:rPr>
              <a:pPr/>
              <a:t>8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7BB4EF2-63B6-4062-A012-231E0D031DEA}" type="slidenum">
              <a:rPr lang="en-US" sz="1000" smtClean="0">
                <a:latin typeface="Times New Roman" pitchFamily="18" charset="0"/>
              </a:rPr>
              <a:pPr/>
              <a:t>9</a:t>
            </a:fld>
            <a:endParaRPr lang="en-US" sz="100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674E6-06A8-48E4-BE6B-F5565353E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6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731E9-BBB5-4573-8826-F229BD6C8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9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193D4-D0D4-4BE6-B4AF-9CE9E3E3D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15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14500"/>
            <a:ext cx="7772400" cy="41529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E2B67-5110-43D2-BCE4-DC279831F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26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24C76-8A3D-4233-A9C0-F7391D77D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6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94EC9-AB98-42C3-A265-C1E690660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3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145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4500"/>
            <a:ext cx="3810000" cy="41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57DC4-AAA3-42BF-8841-DBDE77D64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0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189A8-A804-436B-AB72-4D604D8D5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9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28506-C106-4F9E-9B28-95FDB7671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1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7C406-344D-428C-BDCD-58F14B3C8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3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94E53-8988-4CF8-9120-C7646CCB4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84AC-3236-4F60-B5AF-983BFD8A5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>
              <a:defRPr/>
            </a:pPr>
            <a:fld id="{B4D03922-3354-482E-B044-5E10230CD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20"/>
          <p:cNvGrpSpPr>
            <a:grpSpLocks/>
          </p:cNvGrpSpPr>
          <p:nvPr/>
        </p:nvGrpSpPr>
        <p:grpSpPr bwMode="auto">
          <a:xfrm>
            <a:off x="0" y="5797550"/>
            <a:ext cx="9132888" cy="1049338"/>
            <a:chOff x="0" y="3652"/>
            <a:chExt cx="5753" cy="661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3676"/>
              <a:ext cx="5752" cy="636"/>
            </a:xfrm>
            <a:prstGeom prst="rect">
              <a:avLst/>
            </a:prstGeom>
            <a:gradFill rotWithShape="0">
              <a:gsLst>
                <a:gs pos="0">
                  <a:srgbClr val="05184B"/>
                </a:gs>
                <a:gs pos="100000">
                  <a:srgbClr val="114FFB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3" name="Group 19"/>
            <p:cNvGrpSpPr>
              <a:grpSpLocks/>
            </p:cNvGrpSpPr>
            <p:nvPr/>
          </p:nvGrpSpPr>
          <p:grpSpPr bwMode="auto">
            <a:xfrm>
              <a:off x="0" y="3652"/>
              <a:ext cx="5753" cy="661"/>
              <a:chOff x="0" y="3652"/>
              <a:chExt cx="5753" cy="661"/>
            </a:xfrm>
          </p:grpSpPr>
          <p:sp>
            <p:nvSpPr>
              <p:cNvPr id="1034" name="Freeform 6"/>
              <p:cNvSpPr>
                <a:spLocks/>
              </p:cNvSpPr>
              <p:nvPr/>
            </p:nvSpPr>
            <p:spPr bwMode="auto">
              <a:xfrm>
                <a:off x="0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" name="Freeform 7"/>
              <p:cNvSpPr>
                <a:spLocks/>
              </p:cNvSpPr>
              <p:nvPr/>
            </p:nvSpPr>
            <p:spPr bwMode="auto">
              <a:xfrm>
                <a:off x="432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8"/>
              <p:cNvSpPr>
                <a:spLocks/>
              </p:cNvSpPr>
              <p:nvPr/>
            </p:nvSpPr>
            <p:spPr bwMode="auto">
              <a:xfrm>
                <a:off x="876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9"/>
              <p:cNvSpPr>
                <a:spLocks/>
              </p:cNvSpPr>
              <p:nvPr/>
            </p:nvSpPr>
            <p:spPr bwMode="auto">
              <a:xfrm>
                <a:off x="1320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10"/>
              <p:cNvSpPr>
                <a:spLocks/>
              </p:cNvSpPr>
              <p:nvPr/>
            </p:nvSpPr>
            <p:spPr bwMode="auto">
              <a:xfrm>
                <a:off x="1764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1"/>
              <p:cNvSpPr>
                <a:spLocks/>
              </p:cNvSpPr>
              <p:nvPr/>
            </p:nvSpPr>
            <p:spPr bwMode="auto">
              <a:xfrm>
                <a:off x="2208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2"/>
              <p:cNvSpPr>
                <a:spLocks/>
              </p:cNvSpPr>
              <p:nvPr/>
            </p:nvSpPr>
            <p:spPr bwMode="auto">
              <a:xfrm>
                <a:off x="2640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13"/>
              <p:cNvSpPr>
                <a:spLocks/>
              </p:cNvSpPr>
              <p:nvPr/>
            </p:nvSpPr>
            <p:spPr bwMode="auto">
              <a:xfrm>
                <a:off x="3084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4"/>
              <p:cNvSpPr>
                <a:spLocks/>
              </p:cNvSpPr>
              <p:nvPr/>
            </p:nvSpPr>
            <p:spPr bwMode="auto">
              <a:xfrm>
                <a:off x="3540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15"/>
              <p:cNvSpPr>
                <a:spLocks/>
              </p:cNvSpPr>
              <p:nvPr/>
            </p:nvSpPr>
            <p:spPr bwMode="auto">
              <a:xfrm>
                <a:off x="3996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16"/>
              <p:cNvSpPr>
                <a:spLocks/>
              </p:cNvSpPr>
              <p:nvPr/>
            </p:nvSpPr>
            <p:spPr bwMode="auto">
              <a:xfrm>
                <a:off x="4464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7"/>
              <p:cNvSpPr>
                <a:spLocks/>
              </p:cNvSpPr>
              <p:nvPr/>
            </p:nvSpPr>
            <p:spPr bwMode="auto">
              <a:xfrm>
                <a:off x="4920" y="3652"/>
                <a:ext cx="577" cy="661"/>
              </a:xfrm>
              <a:custGeom>
                <a:avLst/>
                <a:gdLst>
                  <a:gd name="T0" fmla="*/ 0 w 577"/>
                  <a:gd name="T1" fmla="*/ 660 h 661"/>
                  <a:gd name="T2" fmla="*/ 480 w 577"/>
                  <a:gd name="T3" fmla="*/ 0 h 661"/>
                  <a:gd name="T4" fmla="*/ 576 w 577"/>
                  <a:gd name="T5" fmla="*/ 0 h 661"/>
                  <a:gd name="T6" fmla="*/ 96 w 577"/>
                  <a:gd name="T7" fmla="*/ 660 h 661"/>
                  <a:gd name="T8" fmla="*/ 0 w 577"/>
                  <a:gd name="T9" fmla="*/ 660 h 6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77" h="661">
                    <a:moveTo>
                      <a:pt x="0" y="660"/>
                    </a:moveTo>
                    <a:lnTo>
                      <a:pt x="480" y="0"/>
                    </a:lnTo>
                    <a:lnTo>
                      <a:pt x="576" y="0"/>
                    </a:lnTo>
                    <a:lnTo>
                      <a:pt x="96" y="660"/>
                    </a:lnTo>
                    <a:lnTo>
                      <a:pt x="0" y="660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8"/>
              <p:cNvSpPr>
                <a:spLocks/>
              </p:cNvSpPr>
              <p:nvPr/>
            </p:nvSpPr>
            <p:spPr bwMode="auto">
              <a:xfrm>
                <a:off x="5392" y="3820"/>
                <a:ext cx="361" cy="493"/>
              </a:xfrm>
              <a:custGeom>
                <a:avLst/>
                <a:gdLst>
                  <a:gd name="T0" fmla="*/ 0 w 361"/>
                  <a:gd name="T1" fmla="*/ 492 h 493"/>
                  <a:gd name="T2" fmla="*/ 360 w 361"/>
                  <a:gd name="T3" fmla="*/ 0 h 493"/>
                  <a:gd name="T4" fmla="*/ 360 w 361"/>
                  <a:gd name="T5" fmla="*/ 120 h 493"/>
                  <a:gd name="T6" fmla="*/ 96 w 361"/>
                  <a:gd name="T7" fmla="*/ 492 h 493"/>
                  <a:gd name="T8" fmla="*/ 0 w 361"/>
                  <a:gd name="T9" fmla="*/ 492 h 4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61" h="493">
                    <a:moveTo>
                      <a:pt x="0" y="492"/>
                    </a:moveTo>
                    <a:lnTo>
                      <a:pt x="360" y="0"/>
                    </a:lnTo>
                    <a:lnTo>
                      <a:pt x="360" y="120"/>
                    </a:lnTo>
                    <a:lnTo>
                      <a:pt x="96" y="492"/>
                    </a:lnTo>
                    <a:lnTo>
                      <a:pt x="0" y="492"/>
                    </a:ln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30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14500"/>
            <a:ext cx="7772400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04800" y="2286000"/>
            <a:ext cx="8153400" cy="11430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申命记：盟约的更新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亚述公约（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2800" y="16002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赫人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1600200"/>
            <a:ext cx="141577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亚述人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1336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序言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1910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证人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48006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祝福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3340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咒诅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6576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规定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26670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历史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5400" y="3124200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3200" dirty="0" smtClean="0">
                <a:latin typeface="华文细黑"/>
                <a:ea typeface="华文细黑"/>
                <a:cs typeface="华文细黑"/>
              </a:rPr>
              <a:t>简介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亚述公约（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685800" y="1714500"/>
            <a:ext cx="84582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3200" dirty="0">
                <a:latin typeface="华文细黑"/>
                <a:ea typeface="华文细黑"/>
                <a:cs typeface="华文细黑"/>
              </a:rPr>
              <a:t>                                      Hittite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Assyria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前言（题目）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 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X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X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历史简介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       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X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规定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X              X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证人                           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X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X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祝福                           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X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咒诅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      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    X              </a:t>
            </a:r>
            <a:r>
              <a:rPr lang="en-US" sz="3200" dirty="0">
                <a:latin typeface="华文细黑"/>
                <a:ea typeface="华文细黑"/>
                <a:cs typeface="华文细黑"/>
              </a:rPr>
              <a:t>X</a:t>
            </a:r>
            <a:br>
              <a:rPr lang="en-US" sz="3200" dirty="0">
                <a:latin typeface="华文细黑"/>
                <a:ea typeface="华文细黑"/>
                <a:cs typeface="华文细黑"/>
              </a:rPr>
            </a:br>
            <a:r>
              <a:rPr lang="en-US" sz="3200" dirty="0">
                <a:latin typeface="华文细黑"/>
                <a:ea typeface="华文细黑"/>
                <a:cs typeface="华文细黑"/>
              </a:rPr>
              <a:t>           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    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忠诚</a:t>
            </a:r>
            <a:r>
              <a:rPr lang="en-US" altLang="zh-CN" sz="3200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信任</a:t>
            </a:r>
            <a:r>
              <a:rPr lang="en-US" sz="3200" dirty="0" smtClean="0">
                <a:latin typeface="华文细黑"/>
                <a:ea typeface="华文细黑"/>
                <a:cs typeface="华文细黑"/>
              </a:rPr>
              <a:t>     </a:t>
            </a:r>
            <a:r>
              <a:rPr lang="zh-CN" altLang="en-US" sz="3200" dirty="0" smtClean="0">
                <a:latin typeface="华文细黑"/>
                <a:ea typeface="华文细黑"/>
                <a:cs typeface="华文细黑"/>
              </a:rPr>
              <a:t>恐惧</a:t>
            </a:r>
            <a:endParaRPr lang="en-US" sz="3200" dirty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申命记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公约形式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言：申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历史前言：申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1-6-3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29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规定（申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概括（申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1-11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具体（申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12-26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证人（申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2-4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咒诅与祝福（申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概括的规定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(</a:t>
            </a:r>
            <a:r>
              <a:rPr lang="en-US" dirty="0" err="1" smtClean="0">
                <a:latin typeface="华文细黑"/>
                <a:ea typeface="华文细黑"/>
                <a:cs typeface="华文细黑"/>
              </a:rPr>
              <a:t>Deut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5)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十诫（申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BIG  LC  SPAMS</a:t>
            </a:r>
          </a:p>
          <a:p>
            <a:r>
              <a:rPr lang="en-US" dirty="0" err="1" smtClean="0">
                <a:latin typeface="华文细黑"/>
                <a:ea typeface="华文细黑"/>
                <a:cs typeface="华文细黑"/>
              </a:rPr>
              <a:t>Shema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具体的规定：以色列中的角色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先知（申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士师（申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逃城（申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君王（申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14-19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像其余国家一样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不可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---</a:t>
            </a: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要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– 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祭司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利未人：没有土地（申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2192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你如何将“过去”与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/>
            </a:r>
            <a:br>
              <a:rPr lang="en-US" altLang="zh-CN" dirty="0" smtClean="0">
                <a:latin typeface="华文细黑"/>
                <a:ea typeface="华文细黑"/>
                <a:cs typeface="华文细黑"/>
              </a:rPr>
            </a:b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“现在”分别？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9300"/>
            <a:ext cx="7772400" cy="41529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女人是否应当穿裤子：申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区别的原则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真实事例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文化是否会影响神赐的律法？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与对于王的律法作对比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16f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基督对于律法的观点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我来不是要废掉（太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用律法从撒旦的计谋中保护自己（太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最大的律法（太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37f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律法的永久性（路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>
              <a:lnSpc>
                <a:spcPct val="90000"/>
              </a:lnSpc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将法利赛人对律法的错误解读分别出来（你们听见又吩咐古人的话，但我实实在在地告诉你们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保罗对于律法的观点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保罗是否反对律法？（加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谴责律法之本（加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不因法律称义（加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；罗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圣洁并良善（罗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教导基础：加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引我们到基督那里去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依旧保留的律法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4914900"/>
          </a:xfrm>
          <a:noFill/>
        </p:spPr>
        <p:txBody>
          <a:bodyPr/>
          <a:lstStyle/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民法，仪式，道德律的分割（？）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共同的原则：照顾穷人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爱神，成圣</a:t>
            </a:r>
            <a:endParaRPr lang="en-US" sz="2400" dirty="0" smtClean="0">
              <a:latin typeface="华文细黑"/>
              <a:ea typeface="华文细黑"/>
              <a:cs typeface="华文细黑"/>
            </a:endParaRPr>
          </a:p>
          <a:p>
            <a:r>
              <a:rPr lang="en-US" sz="2800" dirty="0" smtClean="0">
                <a:latin typeface="华文细黑"/>
                <a:ea typeface="华文细黑"/>
                <a:cs typeface="华文细黑"/>
              </a:rPr>
              <a:t>文化的特殊化：没有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巴力，洁净</a:t>
            </a:r>
            <a:r>
              <a:rPr lang="en-US" sz="2800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不洁净，建造祭坛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关键：基本原则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在山上宣教成为了典范：走心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调整：你们的心硬：太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8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典型的持续或冲突（如饮食律；徒 </a:t>
            </a:r>
            <a:r>
              <a:rPr lang="en-US" altLang="zh-CN" sz="2800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sz="2800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sz="2800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律法是好是坏？坏的方面：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律法主义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行为的保障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将信仰外化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谴责彼此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骄傲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赚得救赎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面对的改变：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约定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财产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试验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休息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暂时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永久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空间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地点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恩典是好是坏？坏的方面：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导致任意妄为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我可以做任何事因为我会被原谅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弱化罪的严重性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权利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这是我应得的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令我们战栗的律法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>
                <a:latin typeface="华文细黑"/>
                <a:ea typeface="华文细黑"/>
                <a:cs typeface="华文细黑"/>
              </a:rPr>
              <a:t>战争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法：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可回家建造房屋：申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4ff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可回家娶妻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宣告和睦的话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altLang="zh-CN" dirty="0" err="1" smtClean="0">
                <a:latin typeface="华文细黑"/>
                <a:ea typeface="华文细黑"/>
                <a:cs typeface="华文细黑"/>
              </a:rPr>
              <a:t>Herem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（毁灭）？申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17f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覆灭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除了不可征战的掠物（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如果一切都被覆灭，那么怎能通婚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>
                <a:latin typeface="华文细黑"/>
                <a:ea typeface="华文细黑"/>
                <a:cs typeface="华文细黑"/>
              </a:rPr>
              <a:t>令我们战栗的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律法（续）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4500"/>
            <a:ext cx="7772400" cy="43053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强奸法（申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23ff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-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城市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荒野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死刑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假先知（申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偶像崇拜者（申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顽梗悖逆的儿子（申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非处女的女子结婚（申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不仅仅有关于道德的律法，也有代表价值观的律法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219200"/>
          </a:xfrm>
          <a:noFill/>
        </p:spPr>
        <p:txBody>
          <a:bodyPr/>
          <a:lstStyle/>
          <a:p>
            <a:r>
              <a:rPr lang="zh-CN" altLang="en-US" dirty="0">
                <a:latin typeface="华文细黑"/>
                <a:ea typeface="华文细黑"/>
                <a:cs typeface="华文细黑"/>
              </a:rPr>
              <a:t>令我们战栗的律法（续）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66900"/>
            <a:ext cx="7772400" cy="41529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关于遗忘的惩罚：申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11-12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一夫多妻法？（申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奴隶法？（申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动物对待法（申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839200" cy="12192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律法与文化：最后的问题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610600" cy="41529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教会不是以色列（国家）：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他们的不同之处在哪里？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基本原则是关键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文化与律法的表达有什么关联？</a:t>
            </a:r>
            <a:r>
              <a:rPr lang="zh-CN" altLang="zh-CN" dirty="0" smtClean="0">
                <a:latin typeface="华文细黑"/>
                <a:ea typeface="华文细黑"/>
                <a:cs typeface="华文细黑"/>
              </a:rPr>
              <a:t>-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律法是价值观的象征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以色列不是美国（监狱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典型关联：持续（爱神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邻舍）与不连续（徒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你定居在哪里是否重要？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那个包含“哪里”的问题是否会影响到行为和命运？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土地的概念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不是因为义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zh-CN" altLang="zh-CN" dirty="0">
                <a:latin typeface="华文细黑"/>
                <a:ea typeface="华文细黑"/>
                <a:cs typeface="华文细黑"/>
              </a:rPr>
              <a:t>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不是你做的工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10-11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应许之地：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应许</a:t>
            </a:r>
            <a:r>
              <a:rPr lang="en-US" dirty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/>
              </a:rPr>
              <a:t>先祖；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财产</a:t>
            </a:r>
            <a:r>
              <a:rPr 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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 pitchFamily="2" charset="2"/>
              </a:rPr>
              <a:t>后代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成为传承之物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土地的概念（续）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土地是礼物：申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10-11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神的拣选，专爱与分别 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7f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优质的土地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流奶与蜜：申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茂盛的土地：申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7-10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令人心满意足的土地：申 8：10-12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神在这片土地之中：申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主要的问题：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忘记你从何而来：申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记得：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为奴之家 申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记住你们都曾为奴 申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记住神用大能的手与伸张的膀臂将你们领出来（申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记得这一切并将其视为赞美的根基（申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反思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你居住在哪里？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你记得吗？（赞美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…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？）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你在你的居所是如何感到神的存在的？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2192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摩西与申命记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41529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申命记是盟约的更新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JEDP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理论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:</a:t>
            </a: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J 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耶和华档案（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Jehovah document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850BC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E 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罗欣档案（</a:t>
            </a:r>
            <a:r>
              <a:rPr lang="en-US" dirty="0" err="1">
                <a:latin typeface="华文细黑"/>
                <a:ea typeface="华文细黑"/>
                <a:cs typeface="华文细黑"/>
              </a:rPr>
              <a:t>Elohim</a:t>
            </a:r>
            <a:r>
              <a:rPr lang="en-US" dirty="0">
                <a:latin typeface="华文细黑"/>
                <a:ea typeface="华文细黑"/>
                <a:cs typeface="华文细黑"/>
              </a:rPr>
              <a:t> 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document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750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D =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申命记（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620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P = 先知笔者（450 BC）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约西亚发现（写？）了律法之书（代下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赫人公约（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1200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BC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序言（题目）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历史简介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en-US" dirty="0" smtClean="0">
                <a:latin typeface="华文细黑"/>
                <a:ea typeface="华文细黑"/>
                <a:cs typeface="华文细黑"/>
              </a:rPr>
              <a:t>规定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证人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祝福与咒诅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linsblus">
  <a:themeElements>
    <a:clrScheme name="">
      <a:dk1>
        <a:srgbClr val="00279F"/>
      </a:dk1>
      <a:lt1>
        <a:srgbClr val="FFFFFF"/>
      </a:lt1>
      <a:dk2>
        <a:srgbClr val="000000"/>
      </a:dk2>
      <a:lt2>
        <a:srgbClr val="FFFF00"/>
      </a:lt2>
      <a:accent1>
        <a:srgbClr val="EF9100"/>
      </a:accent1>
      <a:accent2>
        <a:srgbClr val="114FFB"/>
      </a:accent2>
      <a:accent3>
        <a:srgbClr val="AAAAAA"/>
      </a:accent3>
      <a:accent4>
        <a:srgbClr val="DADADA"/>
      </a:accent4>
      <a:accent5>
        <a:srgbClr val="F6C7AA"/>
      </a:accent5>
      <a:accent6>
        <a:srgbClr val="0E47E3"/>
      </a:accent6>
      <a:hlink>
        <a:srgbClr val="F95AB7"/>
      </a:hlink>
      <a:folHlink>
        <a:srgbClr val="919191"/>
      </a:folHlink>
    </a:clrScheme>
    <a:fontScheme name="linsblus.pp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nsblus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sblus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sblus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c:\msoffice\powerpnt\template\sldshow\linsblus.ppt</Template>
  <TotalTime>706</TotalTime>
  <Pages>24</Pages>
  <Words>1459</Words>
  <Application>Microsoft Office PowerPoint</Application>
  <PresentationFormat>On-screen Show (4:3)</PresentationFormat>
  <Paragraphs>173</Paragraphs>
  <Slides>24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linsblus</vt:lpstr>
      <vt:lpstr>申命记：盟约的更新</vt:lpstr>
      <vt:lpstr>面对的改变：</vt:lpstr>
      <vt:lpstr>你定居在哪里是否重要？</vt:lpstr>
      <vt:lpstr>土地的概念</vt:lpstr>
      <vt:lpstr>土地的概念（续）</vt:lpstr>
      <vt:lpstr>主要的问题：</vt:lpstr>
      <vt:lpstr>反思</vt:lpstr>
      <vt:lpstr>摩西与申命记</vt:lpstr>
      <vt:lpstr>赫人公约（1200 BC）</vt:lpstr>
      <vt:lpstr>亚述公约（700 BC）</vt:lpstr>
      <vt:lpstr>亚述公约（700 BC）</vt:lpstr>
      <vt:lpstr>申命记&amp;公约形式</vt:lpstr>
      <vt:lpstr>概括的规定</vt:lpstr>
      <vt:lpstr>具体的规定：以色列中的角色</vt:lpstr>
      <vt:lpstr>你如何将“过去”与  “现在”分别？</vt:lpstr>
      <vt:lpstr>基督对于律法的观点</vt:lpstr>
      <vt:lpstr>保罗对于律法的观点</vt:lpstr>
      <vt:lpstr>依旧保留的律法</vt:lpstr>
      <vt:lpstr>律法是好是坏？坏的方面：</vt:lpstr>
      <vt:lpstr>恩典是好是坏？坏的方面：</vt:lpstr>
      <vt:lpstr>令我们战栗的律法</vt:lpstr>
      <vt:lpstr>令我们战栗的律法（续）</vt:lpstr>
      <vt:lpstr>令我们战栗的律法（续）</vt:lpstr>
      <vt:lpstr>律法与文化：最后的问题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Deuteronomy:  The Land</dc:title>
  <dc:creator>ted hildebrandt</dc:creator>
  <cp:lastModifiedBy>User</cp:lastModifiedBy>
  <cp:revision>73</cp:revision>
  <cp:lastPrinted>1601-01-01T00:00:00Z</cp:lastPrinted>
  <dcterms:created xsi:type="dcterms:W3CDTF">1995-10-24T11:55:24Z</dcterms:created>
  <dcterms:modified xsi:type="dcterms:W3CDTF">2015-11-11T12:37:15Z</dcterms:modified>
</cp:coreProperties>
</file>