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76" r:id="rId23"/>
    <p:sldId id="282" r:id="rId24"/>
    <p:sldId id="288" r:id="rId25"/>
    <p:sldId id="275" r:id="rId26"/>
    <p:sldId id="28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8" d="100"/>
          <a:sy n="98" d="100"/>
        </p:scale>
        <p:origin x="-104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69679886-928B-41E2-B7B3-724C9377C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C1154E46-C2B6-41FE-8829-C0D4D417F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986322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55630B-910F-4DBE-96BF-2297C97491D4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4360C0-F306-49B2-9D0E-980F4D738F21}" type="slidenum">
              <a:rPr lang="en-US" sz="1000" smtClean="0"/>
              <a:pPr/>
              <a:t>11</a:t>
            </a:fld>
            <a:endParaRPr lang="en-US" sz="10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7ECE87-9730-4BC8-865A-4E2E5674C9CB}" type="slidenum">
              <a:rPr lang="en-US" sz="1000" smtClean="0"/>
              <a:pPr/>
              <a:t>12</a:t>
            </a:fld>
            <a:endParaRPr lang="en-US" sz="10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A6F66B-0524-4454-B72E-491ED8AF0E38}" type="slidenum">
              <a:rPr lang="en-US" sz="1000" smtClean="0"/>
              <a:pPr/>
              <a:t>13</a:t>
            </a:fld>
            <a:endParaRPr lang="en-US" sz="10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25C390-12A9-4A42-8941-D84A7AE2C1A2}" type="slidenum">
              <a:rPr lang="en-US" sz="1000" smtClean="0"/>
              <a:pPr/>
              <a:t>14</a:t>
            </a:fld>
            <a:endParaRPr lang="en-US" sz="10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23F74E-928B-45E9-8D88-D0383B9E8F67}" type="slidenum">
              <a:rPr lang="en-US" sz="1000" smtClean="0"/>
              <a:pPr/>
              <a:t>15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77484E-0E33-404C-9B66-15B1E19E57A5}" type="slidenum">
              <a:rPr lang="en-US" sz="1000" smtClean="0"/>
              <a:pPr/>
              <a:t>16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1931E6-0E93-4414-A7D2-10EDC394407E}" type="slidenum">
              <a:rPr lang="en-US" sz="1000" smtClean="0"/>
              <a:pPr/>
              <a:t>17</a:t>
            </a:fld>
            <a:endParaRPr lang="en-US" sz="10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352DE4-1AEC-48CB-AABA-056049664223}" type="slidenum">
              <a:rPr lang="en-US" sz="1000" smtClean="0"/>
              <a:pPr/>
              <a:t>18</a:t>
            </a:fld>
            <a:endParaRPr lang="en-US" sz="10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1D4519-1485-4D5D-AAA7-71C74A385A85}" type="slidenum">
              <a:rPr lang="en-US" sz="1000" smtClean="0"/>
              <a:pPr/>
              <a:t>20</a:t>
            </a:fld>
            <a:endParaRPr 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D26A7-3D98-4912-84BB-A355BCBE59C0}" type="slidenum">
              <a:rPr lang="en-US" sz="1000" smtClean="0"/>
              <a:pPr/>
              <a:t>22</a:t>
            </a:fld>
            <a:endParaRPr lang="en-US" sz="10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A7FC86-2DA0-4004-A732-685F313A12E2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D9956A-8A1E-4A4B-964D-9ECE361BA1E5}" type="slidenum">
              <a:rPr lang="en-US" sz="1000" smtClean="0"/>
              <a:pPr/>
              <a:t>25</a:t>
            </a:fld>
            <a:endParaRPr lang="en-US" sz="10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BF12A6-051C-4321-B034-D89F498C2C94}" type="slidenum">
              <a:rPr lang="en-US" sz="1000" smtClean="0"/>
              <a:pPr/>
              <a:t>27</a:t>
            </a:fld>
            <a:endParaRPr lang="en-US" sz="10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B70071-65A3-4663-9A32-A9A8C50A4B17}" type="slidenum">
              <a:rPr lang="en-US" sz="1000" smtClean="0"/>
              <a:pPr/>
              <a:t>28</a:t>
            </a:fld>
            <a:endParaRPr lang="en-US" sz="10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84149E-ABCF-4622-93D8-A9CA35E279AE}" type="slidenum">
              <a:rPr lang="en-US" sz="1000" smtClean="0"/>
              <a:pPr/>
              <a:t>29</a:t>
            </a:fld>
            <a:endParaRPr lang="en-US" sz="10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23FAC0-36BA-4A7D-B637-31A2B2EBA5E5}" type="slidenum">
              <a:rPr lang="en-US" sz="1000" smtClean="0"/>
              <a:pPr/>
              <a:t>30</a:t>
            </a:fld>
            <a:endParaRPr lang="en-US" sz="10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4AE1B8-CC07-43A2-A859-3031CF648833}" type="slidenum">
              <a:rPr lang="en-US" sz="1000" smtClean="0"/>
              <a:pPr/>
              <a:t>31</a:t>
            </a:fld>
            <a:endParaRPr lang="en-US" sz="10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F4F7AD-6CED-4944-B85B-D16DFBCC3FA8}" type="slidenum">
              <a:rPr lang="en-US" sz="1000" smtClean="0"/>
              <a:pPr/>
              <a:t>4</a:t>
            </a:fld>
            <a:endParaRPr lang="en-US" sz="10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137EFB-7E9D-4C8F-B4D5-B3B6DA1A8410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94E804-662B-4B85-9AEF-4A723E314EC0}" type="slidenum">
              <a:rPr lang="en-US" sz="1000" smtClean="0"/>
              <a:pPr/>
              <a:t>6</a:t>
            </a:fld>
            <a:endParaRPr lang="en-US" sz="10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F068F0-C004-4CE0-945B-3C0B5BA1BB3A}" type="slidenum">
              <a:rPr lang="en-US" sz="1000" smtClean="0"/>
              <a:pPr/>
              <a:t>7</a:t>
            </a:fld>
            <a:endParaRPr lang="en-US" sz="10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4A74FF-2D09-48D6-AED3-BD58210A6ADE}" type="slidenum">
              <a:rPr lang="en-US" sz="1000" smtClean="0"/>
              <a:pPr/>
              <a:t>8</a:t>
            </a:fld>
            <a:endParaRPr lang="en-US" sz="10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0105C2-D6F3-4BAE-A5EF-914A7BEA1FF8}" type="slidenum">
              <a:rPr lang="en-US" sz="1000" smtClean="0"/>
              <a:pPr/>
              <a:t>9</a:t>
            </a:fld>
            <a:endParaRPr lang="en-US" sz="10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B08E29-C844-4DD0-BF8C-B4C398619DC8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F5D5E-ABBF-406E-A47C-CAD8B170E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AC45-6434-4D01-A6EE-A20D6388A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9438"/>
            <a:ext cx="194310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9438"/>
            <a:ext cx="56769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85C4-4BB4-4D18-9215-79D5FBAB2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0EC2-1305-4704-9250-DEE65E944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2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764E-A2CC-43C7-8DBB-F8C323C26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2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7BBF-D693-490A-B0F7-87090C3FE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0B46-1096-4712-A3AF-91EB0283F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7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81F9-F124-4B11-9714-A46B5A885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8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7CFC-C563-4C28-88C5-99DEAF6A5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6394F-7CD4-46A9-9CF4-0B1DCCF76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7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0943-A816-4A7F-954B-A6468790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8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1C9273-F267-48E8-A023-A2E28E3B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3175" y="457200"/>
            <a:ext cx="9129713" cy="6019800"/>
            <a:chOff x="2" y="288"/>
            <a:chExt cx="5751" cy="3792"/>
          </a:xfrm>
        </p:grpSpPr>
        <p:grpSp>
          <p:nvGrpSpPr>
            <p:cNvPr id="1032" name="Group 16"/>
            <p:cNvGrpSpPr>
              <a:grpSpLocks/>
            </p:cNvGrpSpPr>
            <p:nvPr/>
          </p:nvGrpSpPr>
          <p:grpSpPr bwMode="auto">
            <a:xfrm>
              <a:off x="2" y="2700"/>
              <a:ext cx="5751" cy="960"/>
              <a:chOff x="2" y="2700"/>
              <a:chExt cx="5751" cy="960"/>
            </a:xfrm>
          </p:grpSpPr>
          <p:sp>
            <p:nvSpPr>
              <p:cNvPr id="1034" name="Line 5"/>
              <p:cNvSpPr>
                <a:spLocks noChangeShapeType="1"/>
              </p:cNvSpPr>
              <p:nvPr/>
            </p:nvSpPr>
            <p:spPr bwMode="auto">
              <a:xfrm flipH="1">
                <a:off x="2" y="2700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FDE0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 flipH="1">
                <a:off x="2" y="2796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5DA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Line 7"/>
              <p:cNvSpPr>
                <a:spLocks noChangeShapeType="1"/>
              </p:cNvSpPr>
              <p:nvPr/>
            </p:nvSpPr>
            <p:spPr bwMode="auto">
              <a:xfrm flipH="1">
                <a:off x="2" y="2892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CB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8"/>
              <p:cNvSpPr>
                <a:spLocks noChangeShapeType="1"/>
              </p:cNvSpPr>
              <p:nvPr/>
            </p:nvSpPr>
            <p:spPr bwMode="auto">
              <a:xfrm flipH="1">
                <a:off x="2" y="2988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E9B0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Line 9"/>
              <p:cNvSpPr>
                <a:spLocks noChangeShapeType="1"/>
              </p:cNvSpPr>
              <p:nvPr/>
            </p:nvSpPr>
            <p:spPr bwMode="auto">
              <a:xfrm flipH="1">
                <a:off x="2" y="3084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F7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Line 10"/>
              <p:cNvSpPr>
                <a:spLocks noChangeShapeType="1"/>
              </p:cNvSpPr>
              <p:nvPr/>
            </p:nvSpPr>
            <p:spPr bwMode="auto">
              <a:xfrm flipH="1">
                <a:off x="2" y="3180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F590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11"/>
              <p:cNvSpPr>
                <a:spLocks noChangeShapeType="1"/>
              </p:cNvSpPr>
              <p:nvPr/>
            </p:nvSpPr>
            <p:spPr bwMode="auto">
              <a:xfrm flipH="1">
                <a:off x="4" y="3276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F400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12"/>
              <p:cNvSpPr>
                <a:spLocks noChangeShapeType="1"/>
              </p:cNvSpPr>
              <p:nvPr/>
            </p:nvSpPr>
            <p:spPr bwMode="auto">
              <a:xfrm flipH="1">
                <a:off x="2" y="3372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2A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13"/>
              <p:cNvSpPr>
                <a:spLocks noChangeShapeType="1"/>
              </p:cNvSpPr>
              <p:nvPr/>
            </p:nvSpPr>
            <p:spPr bwMode="auto">
              <a:xfrm flipH="1">
                <a:off x="2" y="3468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" name="Line 14"/>
              <p:cNvSpPr>
                <a:spLocks noChangeShapeType="1"/>
              </p:cNvSpPr>
              <p:nvPr/>
            </p:nvSpPr>
            <p:spPr bwMode="auto">
              <a:xfrm flipH="1">
                <a:off x="2" y="3564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037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Line 15"/>
              <p:cNvSpPr>
                <a:spLocks noChangeShapeType="1"/>
              </p:cNvSpPr>
              <p:nvPr/>
            </p:nvSpPr>
            <p:spPr bwMode="auto">
              <a:xfrm flipH="1">
                <a:off x="2" y="3660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008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Rectangle 17"/>
            <p:cNvSpPr>
              <a:spLocks noChangeArrowheads="1"/>
            </p:cNvSpPr>
            <p:nvPr/>
          </p:nvSpPr>
          <p:spPr bwMode="auto">
            <a:xfrm>
              <a:off x="288" y="288"/>
              <a:ext cx="5184" cy="3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579438"/>
            <a:ext cx="6842125" cy="1431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905"/>
            <a:ext cx="7772400" cy="1447192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民数记：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 </a:t>
            </a:r>
            <a:br>
              <a:rPr lang="en-US" dirty="0" smtClean="0">
                <a:latin typeface="华文细黑"/>
                <a:ea typeface="华文细黑"/>
                <a:cs typeface="华文细黑"/>
              </a:rPr>
            </a:b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在旷野中徘徊游荡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defRPr/>
            </a:pPr>
            <a:endParaRPr lang="en-US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71805"/>
            <a:ext cx="6842125" cy="1447192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你对于跨组结婚的看法是什么？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圣经中怎么说？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摩西与他的古示人妻子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摩西与预言机制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米利暗与神讽刺意味的幽默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为什么亚伦没有事？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华文细黑"/>
                <a:ea typeface="华文细黑"/>
                <a:cs typeface="华文细黑"/>
              </a:rPr>
              <a:t>民 12：3是谁写成的？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华文细黑"/>
                <a:ea typeface="华文细黑"/>
                <a:cs typeface="华文细黑"/>
              </a:rPr>
              <a:t>如果这节是摩西写出的，这句话不会显得很奇怪吗？那是否是约书亚写出的呢？</a:t>
            </a: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一个真正谦逊的人会这样写吗？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谦逊一词的翻译是否真的符合内容？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另一种翻译该词的方式：“压抑的”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9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华文细黑"/>
                <a:ea typeface="华文细黑"/>
                <a:cs typeface="华文细黑"/>
              </a:rPr>
              <a:t>人是否能对神造成影响？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神会改变吗？祂是静态的还是动态的？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如果祂不能改变，那么祂是否可以思考并参与人的活动？这又怎么可能呢？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如果祂是动态，祂又是如何改变的？难道一切都是随机而定的吗？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神是否会经历选择的过程？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地上的巨人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摩西派出探子的行为是否是错的？（民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13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反馈：奶与蜜－蚱蜢的比喻（民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13:26-33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对神的控诉（民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14:3-4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约书亚和迦勒：有勇气与远见的人（民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14:5ff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），与大多数人做对比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4112448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神的回应：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神的回应：我要击杀他们（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14:11f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真正的问题在于信心（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14:11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）与对神的轻蔑（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14:11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04371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神的回应（续）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摩西怎样与神对峙？（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14:13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神的名誉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神的性情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神没有击杀他们！（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14:20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/>
            </a:r>
            <a:br>
              <a:rPr lang="en-US" dirty="0" smtClean="0">
                <a:latin typeface="华文细黑"/>
                <a:ea typeface="华文细黑"/>
                <a:cs typeface="华文细黑"/>
              </a:rPr>
            </a:br>
            <a:r>
              <a:rPr 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“照着你的话”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在被原谅之后，人们是否依旧要被付代价？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40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年</a:t>
            </a:r>
            <a:r>
              <a:rPr 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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死亡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333553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可拉的反叛：民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16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要求被特殊对待／分开（民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16:3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8f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摩西被惹怒了（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16:15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神是否是一位有幽默感（讽刺）的神呢？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/>
            </a:r>
            <a:br>
              <a:rPr lang="en-US" dirty="0" smtClean="0">
                <a:latin typeface="华文细黑"/>
                <a:ea typeface="华文细黑"/>
                <a:cs typeface="华文细黑"/>
              </a:rPr>
            </a:br>
            <a:r>
              <a:rPr lang="en-US" dirty="0" smtClean="0">
                <a:latin typeface="华文细黑"/>
                <a:ea typeface="华文细黑"/>
                <a:cs typeface="华文细黑"/>
              </a:rPr>
              <a:t>   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所以你想要成为圣洁？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权利纷争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&amp;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预谋的动机（民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16:13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539927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可拉的反叛（续）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摩西对新职责：从反调解者变为调解者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摩西作为先知的短期预言（与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28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相比较）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永久的分离（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16:33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r>
              <a:rPr lang="en-US" altLang="zh-CN" dirty="0" err="1" smtClean="0">
                <a:latin typeface="华文细黑"/>
                <a:ea typeface="华文细黑"/>
                <a:cs typeface="华文细黑"/>
              </a:rPr>
              <a:t>Sheol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＝坟墓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有些人从不悔改：（民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16:41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人们真的更改变吗？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272921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0358"/>
            <a:ext cx="7772400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摩西击打磐石：民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20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章节内容：亚伦与米利暗之死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为什么神对于摩西击打磐石这一简单动作的惩罚如此之重？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击打磐石的错在哪里？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真正的问题：没有因信行动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20:12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神是看重思想与内心意图的神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作为带领者的责任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行为的结果－行为很重要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998657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1465"/>
            <a:ext cx="7231063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挂在柱子上的铜蛇－民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21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抱怨</a:t>
            </a:r>
            <a:r>
              <a:rPr lang="en-US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 21:5</a:t>
            </a:r>
            <a:r>
              <a:rPr 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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蛇</a:t>
            </a:r>
            <a:r>
              <a:rPr lang="en-US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 21:6</a:t>
            </a:r>
            <a:endParaRPr lang="en-US" dirty="0" smtClean="0">
              <a:latin typeface="华文细黑"/>
              <a:ea typeface="华文细黑"/>
              <a:cs typeface="华文细黑"/>
              <a:sym typeface="Wingdings" pitchFamily="2" charset="2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看见便活了</a:t>
            </a:r>
            <a:r>
              <a:rPr lang="en-US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 21:8</a:t>
            </a:r>
            <a:endParaRPr lang="en-US" dirty="0" smtClean="0">
              <a:latin typeface="华文细黑"/>
              <a:ea typeface="华文细黑"/>
              <a:cs typeface="华文细黑"/>
              <a:sym typeface="Wingdings" pitchFamily="2" charset="2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耶稣与尼哥底母</a:t>
            </a:r>
            <a:r>
              <a:rPr lang="zh-CN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：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约</a:t>
            </a:r>
            <a:r>
              <a:rPr lang="en-US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 3:14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87965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276600" y="3048000"/>
            <a:ext cx="3200400" cy="1371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华文细黑"/>
                <a:ea typeface="华文细黑"/>
                <a:cs typeface="华文细黑"/>
              </a:rPr>
              <a:t/>
            </a:r>
            <a:br>
              <a:rPr lang="en-US">
                <a:latin typeface="华文细黑"/>
                <a:ea typeface="华文细黑"/>
                <a:cs typeface="华文细黑"/>
              </a:rPr>
            </a:br>
            <a:r>
              <a:rPr lang="en-US">
                <a:latin typeface="华文细黑"/>
                <a:ea typeface="华文细黑"/>
                <a:cs typeface="华文细黑"/>
              </a:rPr>
              <a:t>   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0" y="1905000"/>
            <a:ext cx="4570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亚设支派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 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但支派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拿弗他利支派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r>
              <a:rPr lang="en-US" dirty="0" smtClean="0">
                <a:latin typeface="华文细黑"/>
                <a:ea typeface="华文细黑"/>
                <a:cs typeface="华文细黑"/>
              </a:rPr>
              <a:t>利未支派：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米拉利子孙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框架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048000" y="4724400"/>
            <a:ext cx="4570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利未支派：哥辖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器具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迦得支派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   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流便支派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  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西缅支派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16818" y="3048000"/>
            <a:ext cx="32359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便雅悯支派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 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利未支派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西法莲支派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 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歌栅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玛拿西支派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 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门帘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6477000" y="3040063"/>
            <a:ext cx="289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         以萨迦支派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祭司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犹大支派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r>
              <a:rPr lang="en-US" dirty="0">
                <a:latin typeface="华文细黑"/>
                <a:ea typeface="华文细黑"/>
                <a:cs typeface="华文细黑"/>
              </a:rPr>
              <a:t>         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西布伦支派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3658"/>
            <a:ext cx="7848600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建立帐幕：神在中间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0" y="3429000"/>
            <a:ext cx="1527175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4191000" y="350520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帐幕</a:t>
            </a:r>
            <a:endParaRPr lang="en-US" dirty="0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民数记的教训：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人可以给国家带来改变，祷告会带来改变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以色列的信心／神的信实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原谅与后果并存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神是活动的而非静止的：相应的互动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抱怨与哀叹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938216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055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纯红的母牛－民</a:t>
            </a:r>
            <a:r>
              <a:rPr lang="en-US" altLang="zh-CN" dirty="0" smtClean="0"/>
              <a:t> 19</a:t>
            </a:r>
            <a:endParaRPr lang="en-US" dirty="0" smtClean="0"/>
          </a:p>
        </p:txBody>
      </p:sp>
      <p:pic>
        <p:nvPicPr>
          <p:cNvPr id="22531" name="Picture 4" descr="RedHeif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51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46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6503"/>
            <a:ext cx="6842125" cy="1200971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华文细黑"/>
                <a:ea typeface="华文细黑"/>
                <a:cs typeface="华文细黑"/>
              </a:rPr>
              <a:t>为什么</a:t>
            </a:r>
            <a:r>
              <a:rPr lang="zh-CN" altLang="en-US" sz="3600" dirty="0" smtClean="0">
                <a:latin typeface="华文细黑"/>
                <a:ea typeface="华文细黑"/>
                <a:cs typeface="华文细黑"/>
              </a:rPr>
              <a:t>摩押人要找巴兰？</a:t>
            </a:r>
            <a:r>
              <a:rPr lang="en-US" altLang="zh-CN" sz="3600" dirty="0" smtClean="0">
                <a:latin typeface="华文细黑"/>
                <a:ea typeface="华文细黑"/>
                <a:cs typeface="华文细黑"/>
              </a:rPr>
              <a:t/>
            </a:r>
            <a:br>
              <a:rPr lang="en-US" altLang="zh-CN" sz="3600" dirty="0" smtClean="0">
                <a:latin typeface="华文细黑"/>
                <a:ea typeface="华文细黑"/>
                <a:cs typeface="华文细黑"/>
              </a:rPr>
            </a:br>
            <a:r>
              <a:rPr lang="zh-CN" altLang="en-US" sz="3600" dirty="0" smtClean="0">
                <a:latin typeface="华文细黑"/>
                <a:ea typeface="华文细黑"/>
                <a:cs typeface="华文细黑"/>
              </a:rPr>
              <a:t>民 </a:t>
            </a:r>
            <a:r>
              <a:rPr lang="en-US" altLang="zh-CN" sz="3600" dirty="0" smtClean="0">
                <a:latin typeface="华文细黑"/>
                <a:ea typeface="华文细黑"/>
                <a:cs typeface="华文细黑"/>
              </a:rPr>
              <a:t>22-2</a:t>
            </a:r>
            <a:endParaRPr lang="en-US" sz="3600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71914"/>
            <a:ext cx="6842125" cy="64697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华文细黑"/>
                <a:ea typeface="华文细黑"/>
                <a:cs typeface="华文细黑"/>
              </a:rPr>
              <a:t>为什么</a:t>
            </a:r>
            <a:r>
              <a:rPr lang="zh-CN" altLang="en-US" sz="3600" dirty="0">
                <a:latin typeface="华文细黑"/>
                <a:ea typeface="华文细黑"/>
                <a:cs typeface="华文细黑"/>
              </a:rPr>
              <a:t>摩押人要找巴兰</a:t>
            </a:r>
            <a:r>
              <a:rPr lang="zh-CN" altLang="en-US" sz="3600" dirty="0" smtClean="0">
                <a:latin typeface="华文细黑"/>
                <a:ea typeface="华文细黑"/>
                <a:cs typeface="华文细黑"/>
              </a:rPr>
              <a:t>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噩和西宏与这件事的关系是什么？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为什么巴勒要差人去美索不达米亚找人诅咒以色列？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以色列是否是当时唯一一个知道耶和华的民族？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9029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605" name="Straight Arrow Connector 4"/>
          <p:cNvCxnSpPr>
            <a:cxnSpLocks noChangeShapeType="1"/>
          </p:cNvCxnSpPr>
          <p:nvPr/>
        </p:nvCxnSpPr>
        <p:spPr bwMode="auto">
          <a:xfrm flipV="1">
            <a:off x="6629400" y="0"/>
            <a:ext cx="0" cy="5334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华文细黑"/>
                <a:ea typeface="华文细黑"/>
                <a:cs typeface="华文细黑"/>
              </a:rPr>
              <a:t>巴兰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巴兰是正亦邪，是圣人亦是罪人？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</a:t>
            </a: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旧约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=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民数记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=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正直（民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8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新约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=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主要描述为恶（士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；启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14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巴兰是否认识神？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…22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18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10359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《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圣经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》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外的巴兰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华文细黑"/>
                <a:ea typeface="华文细黑"/>
                <a:cs typeface="华文细黑"/>
              </a:rPr>
              <a:t>事实存在的名：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毁灭者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en-US" altLang="zh-CN" dirty="0" err="1" smtClean="0">
                <a:latin typeface="华文细黑"/>
                <a:ea typeface="华文细黑"/>
                <a:cs typeface="华文细黑"/>
              </a:rPr>
              <a:t>Deir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en-US" altLang="zh-CN" dirty="0" err="1" smtClean="0">
                <a:latin typeface="华文细黑"/>
                <a:ea typeface="华文细黑"/>
                <a:cs typeface="华文细黑"/>
              </a:rPr>
              <a:t>Alla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，于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1967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年在约旦河被发掘，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1976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年破译，证实该物品可以追溯到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800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BC</a:t>
            </a:r>
            <a:endParaRPr lang="en-US" dirty="0" smtClean="0">
              <a:effectLst/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effectLst/>
                <a:latin typeface="华文细黑"/>
                <a:ea typeface="华文细黑"/>
                <a:cs typeface="华文细黑"/>
              </a:rPr>
              <a:t>珥之子巴兰之书的不幸。他曾是神的先知。众神在夜间向他显现。他看见了一个依神的话语而成的异象。他们对珥之子巴兰说</a:t>
            </a:r>
            <a:r>
              <a:rPr lang="en-US" altLang="zh-CN" dirty="0" smtClean="0">
                <a:effectLst/>
                <a:latin typeface="华文细黑"/>
                <a:ea typeface="华文细黑"/>
                <a:cs typeface="华文细黑"/>
              </a:rPr>
              <a:t>……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71805"/>
            <a:ext cx="6842125" cy="1447192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巴兰最大的纠结：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/>
            </a:r>
            <a:br>
              <a:rPr lang="en-US" altLang="zh-CN" dirty="0" smtClean="0">
                <a:latin typeface="华文细黑"/>
                <a:ea typeface="华文细黑"/>
                <a:cs typeface="华文细黑"/>
              </a:rPr>
            </a:b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金钱或是神的话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对神的话语的忠实：民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8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18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驴子的陈述：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21ff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为什么神让巴兰去然后又想要杀他？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讽刺：驴子比先知更有看见的能力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巴兰的四个预言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第一个预言：除了耶和华外谁能诅咒呢？（民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7f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第二个预言：神性的不变与神的圣约的必然成就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神与改变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你如何看到这件事与之前神改变注意的行为？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守约者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神性：从不说谎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与人互动的可能性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9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拿细耳人有什么特征？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三条规则：民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6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不可挨近死尸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不可吃凡葡萄树上所结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不可剃头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巴兰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的四个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异像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第二个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异像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神是他们的王（民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21f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第三个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异像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立人为王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大喜的先知（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24:4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王的形象（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24:7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神的困境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／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立人为王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第四个异象：弥赛亚将做王（民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24:17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巴兰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为什么巴兰在他的话语中被描写得如此属灵？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与以色列人的异心作对比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en-US" dirty="0" smtClean="0">
                <a:latin typeface="华文细黑"/>
                <a:ea typeface="华文细黑"/>
                <a:cs typeface="华文细黑"/>
              </a:rPr>
              <a:t>摩押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人的手段（民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25:1ff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如何让以色列人被诅咒－使他们犯罪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巴兰之死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－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民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31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8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16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拿细耳人的基本是什么？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离俗归耶和华的人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将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看在食物、家人与自己之上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可被看见的纪念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为神放弃许多事物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9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拿细耳人的愿的完成过程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献祭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剃头并将发放入火中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参孙，撒母耳，保罗都许了拿细耳人的愿（徒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24ff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耶稣并不是拿细耳人（拿撒勒人）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现今发现的最早的经文：民 </a:t>
            </a:r>
            <a:r>
              <a:rPr lang="en-US" altLang="zh-CN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6</a:t>
            </a:r>
            <a:r>
              <a:rPr lang="zh-CN" altLang="en-US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23ff</a:t>
            </a:r>
            <a:r>
              <a:rPr lang="zh-CN" altLang="en-US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；</a:t>
            </a:r>
            <a:r>
              <a:rPr lang="en-US" altLang="zh-CN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700</a:t>
            </a:r>
            <a:r>
              <a:rPr lang="zh-CN" altLang="en-US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BC</a:t>
            </a:r>
            <a:r>
              <a:rPr lang="zh-CN" altLang="en-US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而不是</a:t>
            </a:r>
            <a:r>
              <a:rPr lang="en-US" altLang="zh-CN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450</a:t>
            </a:r>
            <a:r>
              <a:rPr lang="zh-CN" altLang="en-US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BC</a:t>
            </a:r>
            <a:endParaRPr lang="en-US" dirty="0" smtClean="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民数记内容的循环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出现问题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百姓抱怨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神的回应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摩西作为中介调和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的反悔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en-US" dirty="0" smtClean="0">
                <a:latin typeface="华文细黑"/>
                <a:ea typeface="华文细黑"/>
                <a:cs typeface="华文细黑"/>
              </a:rPr>
              <a:t>总结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0358"/>
            <a:ext cx="6842125" cy="770084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小循环：民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1-2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问题：在沙漠的环境艰苦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以色列人的抱怨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神的回应：火直烧到营的边界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摩西的调和：摩西向神祷告祈求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神的反悔：火被熄灭了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总结：那地因神的火焰被称为他备拉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71805"/>
            <a:ext cx="6842125" cy="1447192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为什么人总是抱怨而为什么是神实行惩罚？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摩西抱怨民众，神帮助了他（民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10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；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11-15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抱怨与哀叹的区别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基督徒不能用语言合理表达哀叹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71805"/>
            <a:ext cx="6842125" cy="1447192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你是否应当在愤怒中惩罚孩子？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神为什么在怒气中惩罚以色列？（民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4ff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愤怒是否总是错误的？（条件；公义）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摩西对于反问句的使用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基督徒是否应当渴望死亡？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对于工作狂摩西：分担负担（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11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16f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）</a:t>
            </a:r>
            <a:r>
              <a:rPr lang="zh-CN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-</a:t>
            </a:r>
            <a:r>
              <a:rPr lang="en-US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70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位长老</a:t>
            </a:r>
            <a:r>
              <a:rPr 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</a:t>
            </a:r>
            <a:r>
              <a:rPr lang="zh-CN" altLang="en-US" dirty="0">
                <a:latin typeface="华文细黑"/>
                <a:ea typeface="华文细黑"/>
                <a:cs typeface="华文细黑"/>
                <a:sym typeface="Wingdings" pitchFamily="2" charset="2"/>
              </a:rPr>
              <a:t>公会（伊利达）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theme/theme1.xml><?xml version="1.0" encoding="utf-8"?>
<a:theme xmlns:a="http://schemas.openxmlformats.org/drawingml/2006/main" name="vividlns">
  <a:themeElements>
    <a:clrScheme name="">
      <a:dk1>
        <a:srgbClr val="474747"/>
      </a:dk1>
      <a:lt1>
        <a:srgbClr val="FFFFFF"/>
      </a:lt1>
      <a:dk2>
        <a:srgbClr val="474747"/>
      </a:dk2>
      <a:lt2>
        <a:srgbClr val="FFDE06"/>
      </a:lt2>
      <a:accent1>
        <a:srgbClr val="FE9B03"/>
      </a:accent1>
      <a:accent2>
        <a:srgbClr val="FC0128"/>
      </a:accent2>
      <a:accent3>
        <a:srgbClr val="B1B1B1"/>
      </a:accent3>
      <a:accent4>
        <a:srgbClr val="DADADA"/>
      </a:accent4>
      <a:accent5>
        <a:srgbClr val="FECBAA"/>
      </a:accent5>
      <a:accent6>
        <a:srgbClr val="E40123"/>
      </a:accent6>
      <a:hlink>
        <a:srgbClr val="DC0081"/>
      </a:hlink>
      <a:folHlink>
        <a:srgbClr val="676767"/>
      </a:folHlink>
    </a:clrScheme>
    <a:fontScheme name="vividl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ivid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id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c:\msoffice\powerpnt\template\sldshow\vividlns.ppt</Template>
  <TotalTime>2943</TotalTime>
  <Pages>26</Pages>
  <Words>834</Words>
  <Application>Microsoft Macintosh PowerPoint</Application>
  <PresentationFormat>On-screen Show (4:3)</PresentationFormat>
  <Paragraphs>172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vividlns</vt:lpstr>
      <vt:lpstr>民数记：   在旷野中徘徊游荡</vt:lpstr>
      <vt:lpstr>建立帐幕：神在中间</vt:lpstr>
      <vt:lpstr>拿细耳人有什么特征？ </vt:lpstr>
      <vt:lpstr>拿细耳人的基本是什么？</vt:lpstr>
      <vt:lpstr>拿细耳人的愿的完成过程</vt:lpstr>
      <vt:lpstr>民数记内容的循环</vt:lpstr>
      <vt:lpstr>小循环：民 11：1-2</vt:lpstr>
      <vt:lpstr>为什么人总是抱怨而为什么是神实行惩罚？</vt:lpstr>
      <vt:lpstr>你是否应当在愤怒中惩罚孩子？</vt:lpstr>
      <vt:lpstr>你对于跨组结婚的看法是什么？</vt:lpstr>
      <vt:lpstr>民 12：3是谁写成的？  </vt:lpstr>
      <vt:lpstr>人是否能对神造成影响？</vt:lpstr>
      <vt:lpstr>地上的巨人</vt:lpstr>
      <vt:lpstr>神的回应：  </vt:lpstr>
      <vt:lpstr>神的回应（续）</vt:lpstr>
      <vt:lpstr>可拉的反叛：民 16</vt:lpstr>
      <vt:lpstr>可拉的反叛（续）</vt:lpstr>
      <vt:lpstr>摩西击打磐石：民 20</vt:lpstr>
      <vt:lpstr>挂在柱子上的铜蛇－民 21</vt:lpstr>
      <vt:lpstr>民数记的教训：</vt:lpstr>
      <vt:lpstr>纯红的母牛－民 19</vt:lpstr>
      <vt:lpstr>为什么摩押人要找巴兰？ 民 22-2</vt:lpstr>
      <vt:lpstr>为什么摩押人要找巴兰？</vt:lpstr>
      <vt:lpstr>PowerPoint Presentation</vt:lpstr>
      <vt:lpstr>巴兰</vt:lpstr>
      <vt:lpstr>《圣经》外的巴兰</vt:lpstr>
      <vt:lpstr>巴兰最大的纠结： 金钱或是神的话</vt:lpstr>
      <vt:lpstr>巴兰的四个预言</vt:lpstr>
      <vt:lpstr>神与改变</vt:lpstr>
      <vt:lpstr>巴兰的四个异像</vt:lpstr>
      <vt:lpstr>巴兰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Numbers:   Wilderness Wanderings</dc:title>
  <dc:creator>ted hildebrandt</dc:creator>
  <cp:lastModifiedBy>Amy</cp:lastModifiedBy>
  <cp:revision>104</cp:revision>
  <cp:lastPrinted>1601-01-01T00:00:00Z</cp:lastPrinted>
  <dcterms:created xsi:type="dcterms:W3CDTF">1995-10-17T12:09:45Z</dcterms:created>
  <dcterms:modified xsi:type="dcterms:W3CDTF">2015-11-06T06:13:09Z</dcterms:modified>
</cp:coreProperties>
</file>