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91" r:id="rId4"/>
    <p:sldId id="258" r:id="rId5"/>
    <p:sldId id="260" r:id="rId6"/>
    <p:sldId id="262" r:id="rId7"/>
    <p:sldId id="289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87" r:id="rId16"/>
    <p:sldId id="270" r:id="rId17"/>
    <p:sldId id="273" r:id="rId18"/>
    <p:sldId id="274" r:id="rId19"/>
    <p:sldId id="275" r:id="rId20"/>
    <p:sldId id="276" r:id="rId21"/>
    <p:sldId id="277" r:id="rId22"/>
    <p:sldId id="278" r:id="rId23"/>
    <p:sldId id="280" r:id="rId24"/>
    <p:sldId id="290" r:id="rId25"/>
    <p:sldId id="292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Book Antiqua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Book Antiqua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Book Antiqua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Book Antiqua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995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6" autoAdjust="0"/>
  </p:normalViewPr>
  <p:slideViewPr>
    <p:cSldViewPr>
      <p:cViewPr varScale="1">
        <p:scale>
          <a:sx n="80" d="100"/>
          <a:sy n="80" d="100"/>
        </p:scale>
        <p:origin x="-162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fld id="{93919ACE-AA4C-4905-B805-8A511D4EC3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6362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fld id="{D58620A1-FC95-45CD-B364-BB393DC872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77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30992873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Book Antiqua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Book Antiqua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Book Antiqua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Book Antiqua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Book Antiqu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9pPr>
          </a:lstStyle>
          <a:p>
            <a:fld id="{99CED61F-6D47-486D-A4EE-578948906EC3}" type="slidenum">
              <a:rPr lang="en-US" sz="1000" smtClean="0">
                <a:latin typeface="Times New Roman" pitchFamily="18" charset="0"/>
              </a:rPr>
              <a:pPr/>
              <a:t>1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5F6E8-8E6E-49C7-9E3F-C45D59E5F2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09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8EECB-16B4-41AD-842D-6E6CEDED9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39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76250"/>
            <a:ext cx="1943100" cy="5619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76250"/>
            <a:ext cx="5676900" cy="5619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4718E-76D3-41CA-8923-FEB0923042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527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6853C8-55B9-465C-8B7F-FC2BD6ED64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566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12EFB-1C22-4DF9-A4A2-4EC179983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104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6FE95-A076-4A06-9C54-1FB431B3FF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548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34345-3D84-4765-988F-A4FFE7ECC6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12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6B074-B103-4BD4-81A8-933AD18044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080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85B2C-6344-4338-962E-0377E7600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218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1C3FE-23CB-4DFF-9A43-16221CBD4B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63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4E5DA-8D3E-48E4-8759-70DC15481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466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9804"/>
                <a:invGamma/>
              </a:schemeClr>
            </a:gs>
            <a:gs pos="50000">
              <a:schemeClr val="bg1"/>
            </a:gs>
            <a:gs pos="100000">
              <a:schemeClr val="bg1">
                <a:gamma/>
                <a:shade val="69804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45A1A7EC-1CCD-4B4A-8D63-C4B9055D97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9" name="Group 61"/>
          <p:cNvGrpSpPr>
            <a:grpSpLocks/>
          </p:cNvGrpSpPr>
          <p:nvPr/>
        </p:nvGrpSpPr>
        <p:grpSpPr bwMode="auto">
          <a:xfrm>
            <a:off x="203200" y="185738"/>
            <a:ext cx="1455738" cy="1692275"/>
            <a:chOff x="128" y="117"/>
            <a:chExt cx="917" cy="1066"/>
          </a:xfrm>
        </p:grpSpPr>
        <p:grpSp>
          <p:nvGrpSpPr>
            <p:cNvPr id="1032" name="Group 12"/>
            <p:cNvGrpSpPr>
              <a:grpSpLocks/>
            </p:cNvGrpSpPr>
            <p:nvPr/>
          </p:nvGrpSpPr>
          <p:grpSpPr bwMode="auto">
            <a:xfrm>
              <a:off x="128" y="174"/>
              <a:ext cx="737" cy="1009"/>
              <a:chOff x="128" y="174"/>
              <a:chExt cx="737" cy="1009"/>
            </a:xfrm>
          </p:grpSpPr>
          <p:sp>
            <p:nvSpPr>
              <p:cNvPr id="1081" name="Freeform 5"/>
              <p:cNvSpPr>
                <a:spLocks/>
              </p:cNvSpPr>
              <p:nvPr/>
            </p:nvSpPr>
            <p:spPr bwMode="auto">
              <a:xfrm>
                <a:off x="197" y="272"/>
                <a:ext cx="599" cy="815"/>
              </a:xfrm>
              <a:custGeom>
                <a:avLst/>
                <a:gdLst>
                  <a:gd name="T0" fmla="*/ 299 w 599"/>
                  <a:gd name="T1" fmla="*/ 0 h 815"/>
                  <a:gd name="T2" fmla="*/ 0 w 599"/>
                  <a:gd name="T3" fmla="*/ 407 h 815"/>
                  <a:gd name="T4" fmla="*/ 299 w 599"/>
                  <a:gd name="T5" fmla="*/ 814 h 815"/>
                  <a:gd name="T6" fmla="*/ 598 w 599"/>
                  <a:gd name="T7" fmla="*/ 407 h 815"/>
                  <a:gd name="T8" fmla="*/ 299 w 599"/>
                  <a:gd name="T9" fmla="*/ 0 h 81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99" h="815">
                    <a:moveTo>
                      <a:pt x="299" y="0"/>
                    </a:moveTo>
                    <a:lnTo>
                      <a:pt x="0" y="407"/>
                    </a:lnTo>
                    <a:lnTo>
                      <a:pt x="299" y="814"/>
                    </a:lnTo>
                    <a:lnTo>
                      <a:pt x="598" y="407"/>
                    </a:lnTo>
                    <a:lnTo>
                      <a:pt x="299" y="0"/>
                    </a:lnTo>
                  </a:path>
                </a:pathLst>
              </a:custGeom>
              <a:gradFill rotWithShape="0">
                <a:gsLst>
                  <a:gs pos="0">
                    <a:srgbClr val="18002C"/>
                  </a:gs>
                  <a:gs pos="100000">
                    <a:srgbClr val="50009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82" name="Group 8"/>
              <p:cNvGrpSpPr>
                <a:grpSpLocks/>
              </p:cNvGrpSpPr>
              <p:nvPr/>
            </p:nvGrpSpPr>
            <p:grpSpPr bwMode="auto">
              <a:xfrm>
                <a:off x="128" y="174"/>
                <a:ext cx="737" cy="505"/>
                <a:chOff x="128" y="174"/>
                <a:chExt cx="737" cy="505"/>
              </a:xfrm>
            </p:grpSpPr>
            <p:sp>
              <p:nvSpPr>
                <p:cNvPr id="2" name="Freeform 6"/>
                <p:cNvSpPr>
                  <a:spLocks/>
                </p:cNvSpPr>
                <p:nvPr/>
              </p:nvSpPr>
              <p:spPr bwMode="auto">
                <a:xfrm>
                  <a:off x="496" y="174"/>
                  <a:ext cx="369" cy="505"/>
                </a:xfrm>
                <a:custGeom>
                  <a:avLst/>
                  <a:gdLst>
                    <a:gd name="T0" fmla="*/ 0 w 369"/>
                    <a:gd name="T1" fmla="*/ 100 h 505"/>
                    <a:gd name="T2" fmla="*/ 0 w 369"/>
                    <a:gd name="T3" fmla="*/ 0 h 505"/>
                    <a:gd name="T4" fmla="*/ 368 w 369"/>
                    <a:gd name="T5" fmla="*/ 504 h 505"/>
                    <a:gd name="T6" fmla="*/ 295 w 369"/>
                    <a:gd name="T7" fmla="*/ 504 h 505"/>
                    <a:gd name="T8" fmla="*/ 0 w 369"/>
                    <a:gd name="T9" fmla="*/ 100 h 50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69" h="505">
                      <a:moveTo>
                        <a:pt x="0" y="100"/>
                      </a:moveTo>
                      <a:lnTo>
                        <a:pt x="0" y="0"/>
                      </a:lnTo>
                      <a:lnTo>
                        <a:pt x="368" y="504"/>
                      </a:lnTo>
                      <a:lnTo>
                        <a:pt x="295" y="504"/>
                      </a:lnTo>
                      <a:lnTo>
                        <a:pt x="0" y="100"/>
                      </a:lnTo>
                    </a:path>
                  </a:pathLst>
                </a:custGeom>
                <a:solidFill>
                  <a:srgbClr val="7C36D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" name="Freeform 7"/>
                <p:cNvSpPr>
                  <a:spLocks/>
                </p:cNvSpPr>
                <p:nvPr/>
              </p:nvSpPr>
              <p:spPr bwMode="auto">
                <a:xfrm>
                  <a:off x="128" y="174"/>
                  <a:ext cx="369" cy="505"/>
                </a:xfrm>
                <a:custGeom>
                  <a:avLst/>
                  <a:gdLst>
                    <a:gd name="T0" fmla="*/ 368 w 369"/>
                    <a:gd name="T1" fmla="*/ 0 h 505"/>
                    <a:gd name="T2" fmla="*/ 368 w 369"/>
                    <a:gd name="T3" fmla="*/ 100 h 505"/>
                    <a:gd name="T4" fmla="*/ 73 w 369"/>
                    <a:gd name="T5" fmla="*/ 504 h 505"/>
                    <a:gd name="T6" fmla="*/ 0 w 369"/>
                    <a:gd name="T7" fmla="*/ 504 h 505"/>
                    <a:gd name="T8" fmla="*/ 368 w 369"/>
                    <a:gd name="T9" fmla="*/ 0 h 50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69" h="505">
                      <a:moveTo>
                        <a:pt x="368" y="0"/>
                      </a:moveTo>
                      <a:lnTo>
                        <a:pt x="368" y="100"/>
                      </a:lnTo>
                      <a:lnTo>
                        <a:pt x="73" y="504"/>
                      </a:lnTo>
                      <a:lnTo>
                        <a:pt x="0" y="504"/>
                      </a:lnTo>
                      <a:lnTo>
                        <a:pt x="368" y="0"/>
                      </a:lnTo>
                    </a:path>
                  </a:pathLst>
                </a:custGeom>
                <a:solidFill>
                  <a:srgbClr val="7C36D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83" name="Group 11"/>
              <p:cNvGrpSpPr>
                <a:grpSpLocks/>
              </p:cNvGrpSpPr>
              <p:nvPr/>
            </p:nvGrpSpPr>
            <p:grpSpPr bwMode="auto">
              <a:xfrm>
                <a:off x="128" y="678"/>
                <a:ext cx="737" cy="505"/>
                <a:chOff x="128" y="678"/>
                <a:chExt cx="737" cy="505"/>
              </a:xfrm>
            </p:grpSpPr>
            <p:sp>
              <p:nvSpPr>
                <p:cNvPr id="1084" name="Freeform 9"/>
                <p:cNvSpPr>
                  <a:spLocks/>
                </p:cNvSpPr>
                <p:nvPr/>
              </p:nvSpPr>
              <p:spPr bwMode="auto">
                <a:xfrm>
                  <a:off x="496" y="678"/>
                  <a:ext cx="369" cy="505"/>
                </a:xfrm>
                <a:custGeom>
                  <a:avLst/>
                  <a:gdLst>
                    <a:gd name="T0" fmla="*/ 295 w 369"/>
                    <a:gd name="T1" fmla="*/ 0 h 505"/>
                    <a:gd name="T2" fmla="*/ 368 w 369"/>
                    <a:gd name="T3" fmla="*/ 0 h 505"/>
                    <a:gd name="T4" fmla="*/ 0 w 369"/>
                    <a:gd name="T5" fmla="*/ 504 h 505"/>
                    <a:gd name="T6" fmla="*/ 0 w 369"/>
                    <a:gd name="T7" fmla="*/ 404 h 505"/>
                    <a:gd name="T8" fmla="*/ 295 w 369"/>
                    <a:gd name="T9" fmla="*/ 0 h 50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69" h="505">
                      <a:moveTo>
                        <a:pt x="295" y="0"/>
                      </a:moveTo>
                      <a:lnTo>
                        <a:pt x="368" y="0"/>
                      </a:lnTo>
                      <a:lnTo>
                        <a:pt x="0" y="504"/>
                      </a:lnTo>
                      <a:lnTo>
                        <a:pt x="0" y="404"/>
                      </a:lnTo>
                      <a:lnTo>
                        <a:pt x="295" y="0"/>
                      </a:lnTo>
                    </a:path>
                  </a:pathLst>
                </a:custGeom>
                <a:solidFill>
                  <a:srgbClr val="26004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" name="Freeform 10"/>
                <p:cNvSpPr>
                  <a:spLocks/>
                </p:cNvSpPr>
                <p:nvPr/>
              </p:nvSpPr>
              <p:spPr bwMode="auto">
                <a:xfrm>
                  <a:off x="128" y="678"/>
                  <a:ext cx="369" cy="505"/>
                </a:xfrm>
                <a:custGeom>
                  <a:avLst/>
                  <a:gdLst>
                    <a:gd name="T0" fmla="*/ 73 w 369"/>
                    <a:gd name="T1" fmla="*/ 0 h 505"/>
                    <a:gd name="T2" fmla="*/ 368 w 369"/>
                    <a:gd name="T3" fmla="*/ 404 h 505"/>
                    <a:gd name="T4" fmla="*/ 368 w 369"/>
                    <a:gd name="T5" fmla="*/ 504 h 505"/>
                    <a:gd name="T6" fmla="*/ 0 w 369"/>
                    <a:gd name="T7" fmla="*/ 0 h 505"/>
                    <a:gd name="T8" fmla="*/ 73 w 369"/>
                    <a:gd name="T9" fmla="*/ 0 h 50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69" h="505">
                      <a:moveTo>
                        <a:pt x="73" y="0"/>
                      </a:moveTo>
                      <a:lnTo>
                        <a:pt x="368" y="404"/>
                      </a:lnTo>
                      <a:lnTo>
                        <a:pt x="368" y="504"/>
                      </a:lnTo>
                      <a:lnTo>
                        <a:pt x="0" y="0"/>
                      </a:lnTo>
                      <a:lnTo>
                        <a:pt x="73" y="0"/>
                      </a:lnTo>
                    </a:path>
                  </a:pathLst>
                </a:custGeom>
                <a:solidFill>
                  <a:srgbClr val="26004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33" name="Group 60"/>
            <p:cNvGrpSpPr>
              <a:grpSpLocks/>
            </p:cNvGrpSpPr>
            <p:nvPr/>
          </p:nvGrpSpPr>
          <p:grpSpPr bwMode="auto">
            <a:xfrm>
              <a:off x="291" y="117"/>
              <a:ext cx="754" cy="691"/>
              <a:chOff x="291" y="117"/>
              <a:chExt cx="754" cy="691"/>
            </a:xfrm>
          </p:grpSpPr>
          <p:sp>
            <p:nvSpPr>
              <p:cNvPr id="1034" name="Freeform 13"/>
              <p:cNvSpPr>
                <a:spLocks/>
              </p:cNvSpPr>
              <p:nvPr/>
            </p:nvSpPr>
            <p:spPr bwMode="auto">
              <a:xfrm>
                <a:off x="673" y="463"/>
                <a:ext cx="17" cy="17"/>
              </a:xfrm>
              <a:custGeom>
                <a:avLst/>
                <a:gdLst>
                  <a:gd name="T0" fmla="*/ 16 w 17"/>
                  <a:gd name="T1" fmla="*/ 0 h 17"/>
                  <a:gd name="T2" fmla="*/ 16 w 17"/>
                  <a:gd name="T3" fmla="*/ 16 h 17"/>
                  <a:gd name="T4" fmla="*/ 0 w 17"/>
                  <a:gd name="T5" fmla="*/ 16 h 17"/>
                  <a:gd name="T6" fmla="*/ 0 w 17"/>
                  <a:gd name="T7" fmla="*/ 0 h 17"/>
                  <a:gd name="T8" fmla="*/ 16 w 17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7" h="17">
                    <a:moveTo>
                      <a:pt x="16" y="0"/>
                    </a:move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F9F9F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" name="Freeform 14"/>
              <p:cNvSpPr>
                <a:spLocks/>
              </p:cNvSpPr>
              <p:nvPr/>
            </p:nvSpPr>
            <p:spPr bwMode="auto">
              <a:xfrm>
                <a:off x="679" y="463"/>
                <a:ext cx="17" cy="17"/>
              </a:xfrm>
              <a:custGeom>
                <a:avLst/>
                <a:gdLst>
                  <a:gd name="T0" fmla="*/ 16 w 17"/>
                  <a:gd name="T1" fmla="*/ 0 h 17"/>
                  <a:gd name="T2" fmla="*/ 16 w 17"/>
                  <a:gd name="T3" fmla="*/ 16 h 17"/>
                  <a:gd name="T4" fmla="*/ 0 w 17"/>
                  <a:gd name="T5" fmla="*/ 16 h 17"/>
                  <a:gd name="T6" fmla="*/ 0 w 17"/>
                  <a:gd name="T7" fmla="*/ 0 h 17"/>
                  <a:gd name="T8" fmla="*/ 16 w 17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7" h="17">
                    <a:moveTo>
                      <a:pt x="16" y="0"/>
                    </a:move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D9D9D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15"/>
              <p:cNvSpPr>
                <a:spLocks/>
              </p:cNvSpPr>
              <p:nvPr/>
            </p:nvSpPr>
            <p:spPr bwMode="auto">
              <a:xfrm>
                <a:off x="685" y="463"/>
                <a:ext cx="17" cy="17"/>
              </a:xfrm>
              <a:custGeom>
                <a:avLst/>
                <a:gdLst>
                  <a:gd name="T0" fmla="*/ 16 w 17"/>
                  <a:gd name="T1" fmla="*/ 0 h 17"/>
                  <a:gd name="T2" fmla="*/ 16 w 17"/>
                  <a:gd name="T3" fmla="*/ 16 h 17"/>
                  <a:gd name="T4" fmla="*/ 0 w 17"/>
                  <a:gd name="T5" fmla="*/ 16 h 17"/>
                  <a:gd name="T6" fmla="*/ 0 w 17"/>
                  <a:gd name="T7" fmla="*/ 0 h 17"/>
                  <a:gd name="T8" fmla="*/ 16 w 17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7" h="17">
                    <a:moveTo>
                      <a:pt x="16" y="0"/>
                    </a:move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B9C2D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16"/>
              <p:cNvSpPr>
                <a:spLocks/>
              </p:cNvSpPr>
              <p:nvPr/>
            </p:nvSpPr>
            <p:spPr bwMode="auto">
              <a:xfrm>
                <a:off x="692" y="463"/>
                <a:ext cx="1" cy="17"/>
              </a:xfrm>
              <a:custGeom>
                <a:avLst/>
                <a:gdLst>
                  <a:gd name="T0" fmla="*/ 0 w 1"/>
                  <a:gd name="T1" fmla="*/ 0 h 17"/>
                  <a:gd name="T2" fmla="*/ 0 w 1"/>
                  <a:gd name="T3" fmla="*/ 16 h 17"/>
                  <a:gd name="T4" fmla="*/ 0 w 1"/>
                  <a:gd name="T5" fmla="*/ 16 h 17"/>
                  <a:gd name="T6" fmla="*/ 0 w 1"/>
                  <a:gd name="T7" fmla="*/ 0 h 17"/>
                  <a:gd name="T8" fmla="*/ 0 w 1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A0B0CE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17"/>
              <p:cNvSpPr>
                <a:spLocks/>
              </p:cNvSpPr>
              <p:nvPr/>
            </p:nvSpPr>
            <p:spPr bwMode="auto">
              <a:xfrm>
                <a:off x="698" y="463"/>
                <a:ext cx="17" cy="17"/>
              </a:xfrm>
              <a:custGeom>
                <a:avLst/>
                <a:gdLst>
                  <a:gd name="T0" fmla="*/ 16 w 17"/>
                  <a:gd name="T1" fmla="*/ 0 h 17"/>
                  <a:gd name="T2" fmla="*/ 16 w 17"/>
                  <a:gd name="T3" fmla="*/ 16 h 17"/>
                  <a:gd name="T4" fmla="*/ 0 w 17"/>
                  <a:gd name="T5" fmla="*/ 16 h 17"/>
                  <a:gd name="T6" fmla="*/ 0 w 17"/>
                  <a:gd name="T7" fmla="*/ 0 h 17"/>
                  <a:gd name="T8" fmla="*/ 16 w 17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7" h="17">
                    <a:moveTo>
                      <a:pt x="16" y="0"/>
                    </a:move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6885C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8"/>
              <p:cNvSpPr>
                <a:spLocks/>
              </p:cNvSpPr>
              <p:nvPr/>
            </p:nvSpPr>
            <p:spPr bwMode="auto">
              <a:xfrm>
                <a:off x="704" y="463"/>
                <a:ext cx="17" cy="17"/>
              </a:xfrm>
              <a:custGeom>
                <a:avLst/>
                <a:gdLst>
                  <a:gd name="T0" fmla="*/ 16 w 17"/>
                  <a:gd name="T1" fmla="*/ 0 h 17"/>
                  <a:gd name="T2" fmla="*/ 16 w 17"/>
                  <a:gd name="T3" fmla="*/ 16 h 17"/>
                  <a:gd name="T4" fmla="*/ 0 w 17"/>
                  <a:gd name="T5" fmla="*/ 16 h 17"/>
                  <a:gd name="T6" fmla="*/ 0 w 17"/>
                  <a:gd name="T7" fmla="*/ 0 h 17"/>
                  <a:gd name="T8" fmla="*/ 16 w 17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7" h="17">
                    <a:moveTo>
                      <a:pt x="16" y="0"/>
                    </a:move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3352B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0" name="Freeform 19"/>
              <p:cNvSpPr>
                <a:spLocks/>
              </p:cNvSpPr>
              <p:nvPr/>
            </p:nvSpPr>
            <p:spPr bwMode="auto">
              <a:xfrm>
                <a:off x="710" y="463"/>
                <a:ext cx="17" cy="17"/>
              </a:xfrm>
              <a:custGeom>
                <a:avLst/>
                <a:gdLst>
                  <a:gd name="T0" fmla="*/ 16 w 17"/>
                  <a:gd name="T1" fmla="*/ 0 h 17"/>
                  <a:gd name="T2" fmla="*/ 16 w 17"/>
                  <a:gd name="T3" fmla="*/ 16 h 17"/>
                  <a:gd name="T4" fmla="*/ 0 w 17"/>
                  <a:gd name="T5" fmla="*/ 16 h 17"/>
                  <a:gd name="T6" fmla="*/ 0 w 17"/>
                  <a:gd name="T7" fmla="*/ 0 h 17"/>
                  <a:gd name="T8" fmla="*/ 16 w 17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7" h="17">
                    <a:moveTo>
                      <a:pt x="16" y="0"/>
                    </a:move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1F3EA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1" name="Freeform 20"/>
              <p:cNvSpPr>
                <a:spLocks/>
              </p:cNvSpPr>
              <p:nvPr/>
            </p:nvSpPr>
            <p:spPr bwMode="auto">
              <a:xfrm>
                <a:off x="717" y="463"/>
                <a:ext cx="1" cy="17"/>
              </a:xfrm>
              <a:custGeom>
                <a:avLst/>
                <a:gdLst>
                  <a:gd name="T0" fmla="*/ 0 w 1"/>
                  <a:gd name="T1" fmla="*/ 0 h 17"/>
                  <a:gd name="T2" fmla="*/ 0 w 1"/>
                  <a:gd name="T3" fmla="*/ 16 h 17"/>
                  <a:gd name="T4" fmla="*/ 0 w 1"/>
                  <a:gd name="T5" fmla="*/ 16 h 17"/>
                  <a:gd name="T6" fmla="*/ 0 w 1"/>
                  <a:gd name="T7" fmla="*/ 0 h 17"/>
                  <a:gd name="T8" fmla="*/ 0 w 1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279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21"/>
              <p:cNvSpPr>
                <a:spLocks/>
              </p:cNvSpPr>
              <p:nvPr/>
            </p:nvSpPr>
            <p:spPr bwMode="auto">
              <a:xfrm>
                <a:off x="485" y="237"/>
                <a:ext cx="366" cy="450"/>
              </a:xfrm>
              <a:custGeom>
                <a:avLst/>
                <a:gdLst>
                  <a:gd name="T0" fmla="*/ 0 w 366"/>
                  <a:gd name="T1" fmla="*/ 114 h 450"/>
                  <a:gd name="T2" fmla="*/ 170 w 366"/>
                  <a:gd name="T3" fmla="*/ 201 h 450"/>
                  <a:gd name="T4" fmla="*/ 183 w 366"/>
                  <a:gd name="T5" fmla="*/ 0 h 450"/>
                  <a:gd name="T6" fmla="*/ 195 w 366"/>
                  <a:gd name="T7" fmla="*/ 201 h 450"/>
                  <a:gd name="T8" fmla="*/ 364 w 366"/>
                  <a:gd name="T9" fmla="*/ 112 h 450"/>
                  <a:gd name="T10" fmla="*/ 207 w 366"/>
                  <a:gd name="T11" fmla="*/ 225 h 450"/>
                  <a:gd name="T12" fmla="*/ 365 w 366"/>
                  <a:gd name="T13" fmla="*/ 337 h 450"/>
                  <a:gd name="T14" fmla="*/ 195 w 366"/>
                  <a:gd name="T15" fmla="*/ 248 h 450"/>
                  <a:gd name="T16" fmla="*/ 183 w 366"/>
                  <a:gd name="T17" fmla="*/ 449 h 450"/>
                  <a:gd name="T18" fmla="*/ 170 w 366"/>
                  <a:gd name="T19" fmla="*/ 248 h 450"/>
                  <a:gd name="T20" fmla="*/ 0 w 366"/>
                  <a:gd name="T21" fmla="*/ 337 h 450"/>
                  <a:gd name="T22" fmla="*/ 158 w 366"/>
                  <a:gd name="T23" fmla="*/ 225 h 450"/>
                  <a:gd name="T24" fmla="*/ 0 w 366"/>
                  <a:gd name="T25" fmla="*/ 114 h 45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66" h="450">
                    <a:moveTo>
                      <a:pt x="0" y="114"/>
                    </a:moveTo>
                    <a:lnTo>
                      <a:pt x="170" y="201"/>
                    </a:lnTo>
                    <a:lnTo>
                      <a:pt x="183" y="0"/>
                    </a:lnTo>
                    <a:lnTo>
                      <a:pt x="195" y="201"/>
                    </a:lnTo>
                    <a:lnTo>
                      <a:pt x="364" y="112"/>
                    </a:lnTo>
                    <a:lnTo>
                      <a:pt x="207" y="225"/>
                    </a:lnTo>
                    <a:lnTo>
                      <a:pt x="365" y="337"/>
                    </a:lnTo>
                    <a:lnTo>
                      <a:pt x="195" y="248"/>
                    </a:lnTo>
                    <a:lnTo>
                      <a:pt x="183" y="449"/>
                    </a:lnTo>
                    <a:lnTo>
                      <a:pt x="170" y="248"/>
                    </a:lnTo>
                    <a:lnTo>
                      <a:pt x="0" y="337"/>
                    </a:lnTo>
                    <a:lnTo>
                      <a:pt x="158" y="225"/>
                    </a:lnTo>
                    <a:lnTo>
                      <a:pt x="0" y="114"/>
                    </a:lnTo>
                  </a:path>
                </a:pathLst>
              </a:custGeom>
              <a:solidFill>
                <a:srgbClr val="00279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3" name="Freeform 22"/>
              <p:cNvSpPr>
                <a:spLocks/>
              </p:cNvSpPr>
              <p:nvPr/>
            </p:nvSpPr>
            <p:spPr bwMode="auto">
              <a:xfrm>
                <a:off x="291" y="117"/>
                <a:ext cx="754" cy="691"/>
              </a:xfrm>
              <a:custGeom>
                <a:avLst/>
                <a:gdLst>
                  <a:gd name="T0" fmla="*/ 338 w 754"/>
                  <a:gd name="T1" fmla="*/ 322 h 691"/>
                  <a:gd name="T2" fmla="*/ 188 w 754"/>
                  <a:gd name="T3" fmla="*/ 0 h 691"/>
                  <a:gd name="T4" fmla="*/ 377 w 754"/>
                  <a:gd name="T5" fmla="*/ 298 h 691"/>
                  <a:gd name="T6" fmla="*/ 563 w 754"/>
                  <a:gd name="T7" fmla="*/ 0 h 691"/>
                  <a:gd name="T8" fmla="*/ 414 w 754"/>
                  <a:gd name="T9" fmla="*/ 322 h 691"/>
                  <a:gd name="T10" fmla="*/ 753 w 754"/>
                  <a:gd name="T11" fmla="*/ 345 h 691"/>
                  <a:gd name="T12" fmla="*/ 413 w 754"/>
                  <a:gd name="T13" fmla="*/ 367 h 691"/>
                  <a:gd name="T14" fmla="*/ 566 w 754"/>
                  <a:gd name="T15" fmla="*/ 690 h 691"/>
                  <a:gd name="T16" fmla="*/ 377 w 754"/>
                  <a:gd name="T17" fmla="*/ 391 h 691"/>
                  <a:gd name="T18" fmla="*/ 188 w 754"/>
                  <a:gd name="T19" fmla="*/ 690 h 691"/>
                  <a:gd name="T20" fmla="*/ 337 w 754"/>
                  <a:gd name="T21" fmla="*/ 369 h 691"/>
                  <a:gd name="T22" fmla="*/ 0 w 754"/>
                  <a:gd name="T23" fmla="*/ 345 h 691"/>
                  <a:gd name="T24" fmla="*/ 338 w 754"/>
                  <a:gd name="T25" fmla="*/ 322 h 69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754" h="691">
                    <a:moveTo>
                      <a:pt x="338" y="322"/>
                    </a:moveTo>
                    <a:lnTo>
                      <a:pt x="188" y="0"/>
                    </a:lnTo>
                    <a:lnTo>
                      <a:pt x="377" y="298"/>
                    </a:lnTo>
                    <a:lnTo>
                      <a:pt x="563" y="0"/>
                    </a:lnTo>
                    <a:lnTo>
                      <a:pt x="414" y="322"/>
                    </a:lnTo>
                    <a:lnTo>
                      <a:pt x="753" y="345"/>
                    </a:lnTo>
                    <a:lnTo>
                      <a:pt x="413" y="367"/>
                    </a:lnTo>
                    <a:lnTo>
                      <a:pt x="566" y="690"/>
                    </a:lnTo>
                    <a:lnTo>
                      <a:pt x="377" y="391"/>
                    </a:lnTo>
                    <a:lnTo>
                      <a:pt x="188" y="690"/>
                    </a:lnTo>
                    <a:lnTo>
                      <a:pt x="337" y="369"/>
                    </a:lnTo>
                    <a:lnTo>
                      <a:pt x="0" y="345"/>
                    </a:lnTo>
                    <a:lnTo>
                      <a:pt x="338" y="322"/>
                    </a:lnTo>
                  </a:path>
                </a:pathLst>
              </a:custGeom>
              <a:solidFill>
                <a:srgbClr val="00279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4" name="Freeform 23"/>
              <p:cNvSpPr>
                <a:spLocks/>
              </p:cNvSpPr>
              <p:nvPr/>
            </p:nvSpPr>
            <p:spPr bwMode="auto">
              <a:xfrm>
                <a:off x="491" y="244"/>
                <a:ext cx="353" cy="436"/>
              </a:xfrm>
              <a:custGeom>
                <a:avLst/>
                <a:gdLst>
                  <a:gd name="T0" fmla="*/ 0 w 353"/>
                  <a:gd name="T1" fmla="*/ 110 h 436"/>
                  <a:gd name="T2" fmla="*/ 164 w 353"/>
                  <a:gd name="T3" fmla="*/ 194 h 436"/>
                  <a:gd name="T4" fmla="*/ 177 w 353"/>
                  <a:gd name="T5" fmla="*/ 0 h 436"/>
                  <a:gd name="T6" fmla="*/ 189 w 353"/>
                  <a:gd name="T7" fmla="*/ 194 h 436"/>
                  <a:gd name="T8" fmla="*/ 352 w 353"/>
                  <a:gd name="T9" fmla="*/ 110 h 436"/>
                  <a:gd name="T10" fmla="*/ 201 w 353"/>
                  <a:gd name="T11" fmla="*/ 218 h 436"/>
                  <a:gd name="T12" fmla="*/ 352 w 353"/>
                  <a:gd name="T13" fmla="*/ 325 h 436"/>
                  <a:gd name="T14" fmla="*/ 189 w 353"/>
                  <a:gd name="T15" fmla="*/ 242 h 436"/>
                  <a:gd name="T16" fmla="*/ 177 w 353"/>
                  <a:gd name="T17" fmla="*/ 435 h 436"/>
                  <a:gd name="T18" fmla="*/ 164 w 353"/>
                  <a:gd name="T19" fmla="*/ 242 h 436"/>
                  <a:gd name="T20" fmla="*/ 0 w 353"/>
                  <a:gd name="T21" fmla="*/ 327 h 436"/>
                  <a:gd name="T22" fmla="*/ 152 w 353"/>
                  <a:gd name="T23" fmla="*/ 218 h 436"/>
                  <a:gd name="T24" fmla="*/ 0 w 353"/>
                  <a:gd name="T25" fmla="*/ 110 h 4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53" h="436">
                    <a:moveTo>
                      <a:pt x="0" y="110"/>
                    </a:moveTo>
                    <a:lnTo>
                      <a:pt x="164" y="194"/>
                    </a:lnTo>
                    <a:lnTo>
                      <a:pt x="177" y="0"/>
                    </a:lnTo>
                    <a:lnTo>
                      <a:pt x="189" y="194"/>
                    </a:lnTo>
                    <a:lnTo>
                      <a:pt x="352" y="110"/>
                    </a:lnTo>
                    <a:lnTo>
                      <a:pt x="201" y="218"/>
                    </a:lnTo>
                    <a:lnTo>
                      <a:pt x="352" y="325"/>
                    </a:lnTo>
                    <a:lnTo>
                      <a:pt x="189" y="242"/>
                    </a:lnTo>
                    <a:lnTo>
                      <a:pt x="177" y="435"/>
                    </a:lnTo>
                    <a:lnTo>
                      <a:pt x="164" y="242"/>
                    </a:lnTo>
                    <a:lnTo>
                      <a:pt x="0" y="327"/>
                    </a:lnTo>
                    <a:lnTo>
                      <a:pt x="152" y="218"/>
                    </a:lnTo>
                    <a:lnTo>
                      <a:pt x="0" y="110"/>
                    </a:lnTo>
                  </a:path>
                </a:pathLst>
              </a:custGeom>
              <a:solidFill>
                <a:srgbClr val="0B2B9E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" name="Freeform 24"/>
              <p:cNvSpPr>
                <a:spLocks/>
              </p:cNvSpPr>
              <p:nvPr/>
            </p:nvSpPr>
            <p:spPr bwMode="auto">
              <a:xfrm>
                <a:off x="305" y="130"/>
                <a:ext cx="725" cy="665"/>
              </a:xfrm>
              <a:custGeom>
                <a:avLst/>
                <a:gdLst>
                  <a:gd name="T0" fmla="*/ 324 w 725"/>
                  <a:gd name="T1" fmla="*/ 309 h 665"/>
                  <a:gd name="T2" fmla="*/ 182 w 725"/>
                  <a:gd name="T3" fmla="*/ 0 h 665"/>
                  <a:gd name="T4" fmla="*/ 363 w 725"/>
                  <a:gd name="T5" fmla="*/ 285 h 665"/>
                  <a:gd name="T6" fmla="*/ 543 w 725"/>
                  <a:gd name="T7" fmla="*/ 0 h 665"/>
                  <a:gd name="T8" fmla="*/ 400 w 725"/>
                  <a:gd name="T9" fmla="*/ 309 h 665"/>
                  <a:gd name="T10" fmla="*/ 724 w 725"/>
                  <a:gd name="T11" fmla="*/ 332 h 665"/>
                  <a:gd name="T12" fmla="*/ 399 w 725"/>
                  <a:gd name="T13" fmla="*/ 354 h 665"/>
                  <a:gd name="T14" fmla="*/ 543 w 725"/>
                  <a:gd name="T15" fmla="*/ 663 h 665"/>
                  <a:gd name="T16" fmla="*/ 363 w 725"/>
                  <a:gd name="T17" fmla="*/ 378 h 665"/>
                  <a:gd name="T18" fmla="*/ 182 w 725"/>
                  <a:gd name="T19" fmla="*/ 664 h 665"/>
                  <a:gd name="T20" fmla="*/ 323 w 725"/>
                  <a:gd name="T21" fmla="*/ 356 h 665"/>
                  <a:gd name="T22" fmla="*/ 0 w 725"/>
                  <a:gd name="T23" fmla="*/ 332 h 665"/>
                  <a:gd name="T24" fmla="*/ 324 w 725"/>
                  <a:gd name="T25" fmla="*/ 309 h 66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725" h="665">
                    <a:moveTo>
                      <a:pt x="324" y="309"/>
                    </a:moveTo>
                    <a:lnTo>
                      <a:pt x="182" y="0"/>
                    </a:lnTo>
                    <a:lnTo>
                      <a:pt x="363" y="285"/>
                    </a:lnTo>
                    <a:lnTo>
                      <a:pt x="543" y="0"/>
                    </a:lnTo>
                    <a:lnTo>
                      <a:pt x="400" y="309"/>
                    </a:lnTo>
                    <a:lnTo>
                      <a:pt x="724" y="332"/>
                    </a:lnTo>
                    <a:lnTo>
                      <a:pt x="399" y="354"/>
                    </a:lnTo>
                    <a:lnTo>
                      <a:pt x="543" y="663"/>
                    </a:lnTo>
                    <a:lnTo>
                      <a:pt x="363" y="378"/>
                    </a:lnTo>
                    <a:lnTo>
                      <a:pt x="182" y="664"/>
                    </a:lnTo>
                    <a:lnTo>
                      <a:pt x="323" y="356"/>
                    </a:lnTo>
                    <a:lnTo>
                      <a:pt x="0" y="332"/>
                    </a:lnTo>
                    <a:lnTo>
                      <a:pt x="324" y="309"/>
                    </a:lnTo>
                  </a:path>
                </a:pathLst>
              </a:custGeom>
              <a:solidFill>
                <a:srgbClr val="0B2B9E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" name="Freeform 25"/>
              <p:cNvSpPr>
                <a:spLocks/>
              </p:cNvSpPr>
              <p:nvPr/>
            </p:nvSpPr>
            <p:spPr bwMode="auto">
              <a:xfrm>
                <a:off x="497" y="252"/>
                <a:ext cx="341" cy="421"/>
              </a:xfrm>
              <a:custGeom>
                <a:avLst/>
                <a:gdLst>
                  <a:gd name="T0" fmla="*/ 0 w 341"/>
                  <a:gd name="T1" fmla="*/ 106 h 421"/>
                  <a:gd name="T2" fmla="*/ 158 w 341"/>
                  <a:gd name="T3" fmla="*/ 186 h 421"/>
                  <a:gd name="T4" fmla="*/ 171 w 341"/>
                  <a:gd name="T5" fmla="*/ 0 h 421"/>
                  <a:gd name="T6" fmla="*/ 183 w 341"/>
                  <a:gd name="T7" fmla="*/ 186 h 421"/>
                  <a:gd name="T8" fmla="*/ 340 w 341"/>
                  <a:gd name="T9" fmla="*/ 106 h 421"/>
                  <a:gd name="T10" fmla="*/ 195 w 341"/>
                  <a:gd name="T11" fmla="*/ 210 h 421"/>
                  <a:gd name="T12" fmla="*/ 340 w 341"/>
                  <a:gd name="T13" fmla="*/ 315 h 421"/>
                  <a:gd name="T14" fmla="*/ 183 w 341"/>
                  <a:gd name="T15" fmla="*/ 234 h 421"/>
                  <a:gd name="T16" fmla="*/ 171 w 341"/>
                  <a:gd name="T17" fmla="*/ 420 h 421"/>
                  <a:gd name="T18" fmla="*/ 158 w 341"/>
                  <a:gd name="T19" fmla="*/ 234 h 421"/>
                  <a:gd name="T20" fmla="*/ 0 w 341"/>
                  <a:gd name="T21" fmla="*/ 315 h 421"/>
                  <a:gd name="T22" fmla="*/ 146 w 341"/>
                  <a:gd name="T23" fmla="*/ 210 h 421"/>
                  <a:gd name="T24" fmla="*/ 0 w 341"/>
                  <a:gd name="T25" fmla="*/ 106 h 42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41" h="421">
                    <a:moveTo>
                      <a:pt x="0" y="106"/>
                    </a:moveTo>
                    <a:lnTo>
                      <a:pt x="158" y="186"/>
                    </a:lnTo>
                    <a:lnTo>
                      <a:pt x="171" y="0"/>
                    </a:lnTo>
                    <a:lnTo>
                      <a:pt x="183" y="186"/>
                    </a:lnTo>
                    <a:lnTo>
                      <a:pt x="340" y="106"/>
                    </a:lnTo>
                    <a:lnTo>
                      <a:pt x="195" y="210"/>
                    </a:lnTo>
                    <a:lnTo>
                      <a:pt x="340" y="315"/>
                    </a:lnTo>
                    <a:lnTo>
                      <a:pt x="183" y="234"/>
                    </a:lnTo>
                    <a:lnTo>
                      <a:pt x="171" y="420"/>
                    </a:lnTo>
                    <a:lnTo>
                      <a:pt x="158" y="234"/>
                    </a:lnTo>
                    <a:lnTo>
                      <a:pt x="0" y="315"/>
                    </a:lnTo>
                    <a:lnTo>
                      <a:pt x="146" y="210"/>
                    </a:lnTo>
                    <a:lnTo>
                      <a:pt x="0" y="106"/>
                    </a:lnTo>
                  </a:path>
                </a:pathLst>
              </a:custGeom>
              <a:solidFill>
                <a:srgbClr val="102FA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" name="Freeform 26"/>
              <p:cNvSpPr>
                <a:spLocks/>
              </p:cNvSpPr>
              <p:nvPr/>
            </p:nvSpPr>
            <p:spPr bwMode="auto">
              <a:xfrm>
                <a:off x="319" y="143"/>
                <a:ext cx="697" cy="638"/>
              </a:xfrm>
              <a:custGeom>
                <a:avLst/>
                <a:gdLst>
                  <a:gd name="T0" fmla="*/ 310 w 697"/>
                  <a:gd name="T1" fmla="*/ 296 h 638"/>
                  <a:gd name="T2" fmla="*/ 176 w 697"/>
                  <a:gd name="T3" fmla="*/ 0 h 638"/>
                  <a:gd name="T4" fmla="*/ 349 w 697"/>
                  <a:gd name="T5" fmla="*/ 272 h 638"/>
                  <a:gd name="T6" fmla="*/ 522 w 697"/>
                  <a:gd name="T7" fmla="*/ 0 h 638"/>
                  <a:gd name="T8" fmla="*/ 386 w 697"/>
                  <a:gd name="T9" fmla="*/ 296 h 638"/>
                  <a:gd name="T10" fmla="*/ 696 w 697"/>
                  <a:gd name="T11" fmla="*/ 319 h 638"/>
                  <a:gd name="T12" fmla="*/ 385 w 697"/>
                  <a:gd name="T13" fmla="*/ 341 h 638"/>
                  <a:gd name="T14" fmla="*/ 522 w 697"/>
                  <a:gd name="T15" fmla="*/ 637 h 638"/>
                  <a:gd name="T16" fmla="*/ 349 w 697"/>
                  <a:gd name="T17" fmla="*/ 365 h 638"/>
                  <a:gd name="T18" fmla="*/ 176 w 697"/>
                  <a:gd name="T19" fmla="*/ 637 h 638"/>
                  <a:gd name="T20" fmla="*/ 310 w 697"/>
                  <a:gd name="T21" fmla="*/ 342 h 638"/>
                  <a:gd name="T22" fmla="*/ 0 w 697"/>
                  <a:gd name="T23" fmla="*/ 319 h 638"/>
                  <a:gd name="T24" fmla="*/ 310 w 697"/>
                  <a:gd name="T25" fmla="*/ 296 h 63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97" h="638">
                    <a:moveTo>
                      <a:pt x="310" y="296"/>
                    </a:moveTo>
                    <a:lnTo>
                      <a:pt x="176" y="0"/>
                    </a:lnTo>
                    <a:lnTo>
                      <a:pt x="349" y="272"/>
                    </a:lnTo>
                    <a:lnTo>
                      <a:pt x="522" y="0"/>
                    </a:lnTo>
                    <a:lnTo>
                      <a:pt x="386" y="296"/>
                    </a:lnTo>
                    <a:lnTo>
                      <a:pt x="696" y="319"/>
                    </a:lnTo>
                    <a:lnTo>
                      <a:pt x="385" y="341"/>
                    </a:lnTo>
                    <a:lnTo>
                      <a:pt x="522" y="637"/>
                    </a:lnTo>
                    <a:lnTo>
                      <a:pt x="349" y="365"/>
                    </a:lnTo>
                    <a:lnTo>
                      <a:pt x="176" y="637"/>
                    </a:lnTo>
                    <a:lnTo>
                      <a:pt x="310" y="342"/>
                    </a:lnTo>
                    <a:lnTo>
                      <a:pt x="0" y="319"/>
                    </a:lnTo>
                    <a:lnTo>
                      <a:pt x="310" y="296"/>
                    </a:lnTo>
                  </a:path>
                </a:pathLst>
              </a:custGeom>
              <a:solidFill>
                <a:srgbClr val="102FA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" name="Freeform 27"/>
              <p:cNvSpPr>
                <a:spLocks/>
              </p:cNvSpPr>
              <p:nvPr/>
            </p:nvSpPr>
            <p:spPr bwMode="auto">
              <a:xfrm>
                <a:off x="503" y="259"/>
                <a:ext cx="329" cy="406"/>
              </a:xfrm>
              <a:custGeom>
                <a:avLst/>
                <a:gdLst>
                  <a:gd name="T0" fmla="*/ 0 w 329"/>
                  <a:gd name="T1" fmla="*/ 103 h 406"/>
                  <a:gd name="T2" fmla="*/ 152 w 329"/>
                  <a:gd name="T3" fmla="*/ 179 h 406"/>
                  <a:gd name="T4" fmla="*/ 165 w 329"/>
                  <a:gd name="T5" fmla="*/ 0 h 406"/>
                  <a:gd name="T6" fmla="*/ 177 w 329"/>
                  <a:gd name="T7" fmla="*/ 179 h 406"/>
                  <a:gd name="T8" fmla="*/ 328 w 329"/>
                  <a:gd name="T9" fmla="*/ 101 h 406"/>
                  <a:gd name="T10" fmla="*/ 189 w 329"/>
                  <a:gd name="T11" fmla="*/ 203 h 406"/>
                  <a:gd name="T12" fmla="*/ 328 w 329"/>
                  <a:gd name="T13" fmla="*/ 304 h 406"/>
                  <a:gd name="T14" fmla="*/ 177 w 329"/>
                  <a:gd name="T15" fmla="*/ 227 h 406"/>
                  <a:gd name="T16" fmla="*/ 165 w 329"/>
                  <a:gd name="T17" fmla="*/ 405 h 406"/>
                  <a:gd name="T18" fmla="*/ 152 w 329"/>
                  <a:gd name="T19" fmla="*/ 227 h 406"/>
                  <a:gd name="T20" fmla="*/ 0 w 329"/>
                  <a:gd name="T21" fmla="*/ 304 h 406"/>
                  <a:gd name="T22" fmla="*/ 140 w 329"/>
                  <a:gd name="T23" fmla="*/ 203 h 406"/>
                  <a:gd name="T24" fmla="*/ 0 w 329"/>
                  <a:gd name="T25" fmla="*/ 103 h 40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29" h="406">
                    <a:moveTo>
                      <a:pt x="0" y="103"/>
                    </a:moveTo>
                    <a:lnTo>
                      <a:pt x="152" y="179"/>
                    </a:lnTo>
                    <a:lnTo>
                      <a:pt x="165" y="0"/>
                    </a:lnTo>
                    <a:lnTo>
                      <a:pt x="177" y="179"/>
                    </a:lnTo>
                    <a:lnTo>
                      <a:pt x="328" y="101"/>
                    </a:lnTo>
                    <a:lnTo>
                      <a:pt x="189" y="203"/>
                    </a:lnTo>
                    <a:lnTo>
                      <a:pt x="328" y="304"/>
                    </a:lnTo>
                    <a:lnTo>
                      <a:pt x="177" y="227"/>
                    </a:lnTo>
                    <a:lnTo>
                      <a:pt x="165" y="405"/>
                    </a:lnTo>
                    <a:lnTo>
                      <a:pt x="152" y="227"/>
                    </a:lnTo>
                    <a:lnTo>
                      <a:pt x="0" y="304"/>
                    </a:lnTo>
                    <a:lnTo>
                      <a:pt x="140" y="203"/>
                    </a:lnTo>
                    <a:lnTo>
                      <a:pt x="0" y="103"/>
                    </a:lnTo>
                  </a:path>
                </a:pathLst>
              </a:custGeom>
              <a:solidFill>
                <a:srgbClr val="1534A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9" name="Freeform 28"/>
              <p:cNvSpPr>
                <a:spLocks/>
              </p:cNvSpPr>
              <p:nvPr/>
            </p:nvSpPr>
            <p:spPr bwMode="auto">
              <a:xfrm>
                <a:off x="334" y="156"/>
                <a:ext cx="668" cy="612"/>
              </a:xfrm>
              <a:custGeom>
                <a:avLst/>
                <a:gdLst>
                  <a:gd name="T0" fmla="*/ 295 w 668"/>
                  <a:gd name="T1" fmla="*/ 283 h 612"/>
                  <a:gd name="T2" fmla="*/ 168 w 668"/>
                  <a:gd name="T3" fmla="*/ 0 h 612"/>
                  <a:gd name="T4" fmla="*/ 334 w 668"/>
                  <a:gd name="T5" fmla="*/ 259 h 612"/>
                  <a:gd name="T6" fmla="*/ 499 w 668"/>
                  <a:gd name="T7" fmla="*/ 0 h 612"/>
                  <a:gd name="T8" fmla="*/ 371 w 668"/>
                  <a:gd name="T9" fmla="*/ 283 h 612"/>
                  <a:gd name="T10" fmla="*/ 667 w 668"/>
                  <a:gd name="T11" fmla="*/ 306 h 612"/>
                  <a:gd name="T12" fmla="*/ 370 w 668"/>
                  <a:gd name="T13" fmla="*/ 328 h 612"/>
                  <a:gd name="T14" fmla="*/ 499 w 668"/>
                  <a:gd name="T15" fmla="*/ 611 h 612"/>
                  <a:gd name="T16" fmla="*/ 334 w 668"/>
                  <a:gd name="T17" fmla="*/ 352 h 612"/>
                  <a:gd name="T18" fmla="*/ 168 w 668"/>
                  <a:gd name="T19" fmla="*/ 611 h 612"/>
                  <a:gd name="T20" fmla="*/ 294 w 668"/>
                  <a:gd name="T21" fmla="*/ 330 h 612"/>
                  <a:gd name="T22" fmla="*/ 0 w 668"/>
                  <a:gd name="T23" fmla="*/ 306 h 612"/>
                  <a:gd name="T24" fmla="*/ 295 w 668"/>
                  <a:gd name="T25" fmla="*/ 283 h 61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8" h="612">
                    <a:moveTo>
                      <a:pt x="295" y="283"/>
                    </a:moveTo>
                    <a:lnTo>
                      <a:pt x="168" y="0"/>
                    </a:lnTo>
                    <a:lnTo>
                      <a:pt x="334" y="259"/>
                    </a:lnTo>
                    <a:lnTo>
                      <a:pt x="499" y="0"/>
                    </a:lnTo>
                    <a:lnTo>
                      <a:pt x="371" y="283"/>
                    </a:lnTo>
                    <a:lnTo>
                      <a:pt x="667" y="306"/>
                    </a:lnTo>
                    <a:lnTo>
                      <a:pt x="370" y="328"/>
                    </a:lnTo>
                    <a:lnTo>
                      <a:pt x="499" y="611"/>
                    </a:lnTo>
                    <a:lnTo>
                      <a:pt x="334" y="352"/>
                    </a:lnTo>
                    <a:lnTo>
                      <a:pt x="168" y="611"/>
                    </a:lnTo>
                    <a:lnTo>
                      <a:pt x="294" y="330"/>
                    </a:lnTo>
                    <a:lnTo>
                      <a:pt x="0" y="306"/>
                    </a:lnTo>
                    <a:lnTo>
                      <a:pt x="295" y="283"/>
                    </a:lnTo>
                  </a:path>
                </a:pathLst>
              </a:custGeom>
              <a:solidFill>
                <a:srgbClr val="1534A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0" name="Freeform 29"/>
              <p:cNvSpPr>
                <a:spLocks/>
              </p:cNvSpPr>
              <p:nvPr/>
            </p:nvSpPr>
            <p:spPr bwMode="auto">
              <a:xfrm>
                <a:off x="509" y="266"/>
                <a:ext cx="318" cy="392"/>
              </a:xfrm>
              <a:custGeom>
                <a:avLst/>
                <a:gdLst>
                  <a:gd name="T0" fmla="*/ 0 w 318"/>
                  <a:gd name="T1" fmla="*/ 99 h 392"/>
                  <a:gd name="T2" fmla="*/ 146 w 318"/>
                  <a:gd name="T3" fmla="*/ 172 h 392"/>
                  <a:gd name="T4" fmla="*/ 159 w 318"/>
                  <a:gd name="T5" fmla="*/ 0 h 392"/>
                  <a:gd name="T6" fmla="*/ 171 w 318"/>
                  <a:gd name="T7" fmla="*/ 172 h 392"/>
                  <a:gd name="T8" fmla="*/ 317 w 318"/>
                  <a:gd name="T9" fmla="*/ 99 h 392"/>
                  <a:gd name="T10" fmla="*/ 183 w 318"/>
                  <a:gd name="T11" fmla="*/ 196 h 392"/>
                  <a:gd name="T12" fmla="*/ 317 w 318"/>
                  <a:gd name="T13" fmla="*/ 292 h 392"/>
                  <a:gd name="T14" fmla="*/ 171 w 318"/>
                  <a:gd name="T15" fmla="*/ 220 h 392"/>
                  <a:gd name="T16" fmla="*/ 159 w 318"/>
                  <a:gd name="T17" fmla="*/ 391 h 392"/>
                  <a:gd name="T18" fmla="*/ 146 w 318"/>
                  <a:gd name="T19" fmla="*/ 220 h 392"/>
                  <a:gd name="T20" fmla="*/ 0 w 318"/>
                  <a:gd name="T21" fmla="*/ 292 h 392"/>
                  <a:gd name="T22" fmla="*/ 134 w 318"/>
                  <a:gd name="T23" fmla="*/ 196 h 392"/>
                  <a:gd name="T24" fmla="*/ 0 w 318"/>
                  <a:gd name="T25" fmla="*/ 99 h 39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18" h="392">
                    <a:moveTo>
                      <a:pt x="0" y="99"/>
                    </a:moveTo>
                    <a:lnTo>
                      <a:pt x="146" y="172"/>
                    </a:lnTo>
                    <a:lnTo>
                      <a:pt x="159" y="0"/>
                    </a:lnTo>
                    <a:lnTo>
                      <a:pt x="171" y="172"/>
                    </a:lnTo>
                    <a:lnTo>
                      <a:pt x="317" y="99"/>
                    </a:lnTo>
                    <a:lnTo>
                      <a:pt x="183" y="196"/>
                    </a:lnTo>
                    <a:lnTo>
                      <a:pt x="317" y="292"/>
                    </a:lnTo>
                    <a:lnTo>
                      <a:pt x="171" y="220"/>
                    </a:lnTo>
                    <a:lnTo>
                      <a:pt x="159" y="391"/>
                    </a:lnTo>
                    <a:lnTo>
                      <a:pt x="146" y="220"/>
                    </a:lnTo>
                    <a:lnTo>
                      <a:pt x="0" y="292"/>
                    </a:lnTo>
                    <a:lnTo>
                      <a:pt x="134" y="196"/>
                    </a:lnTo>
                    <a:lnTo>
                      <a:pt x="0" y="99"/>
                    </a:lnTo>
                  </a:path>
                </a:pathLst>
              </a:custGeom>
              <a:solidFill>
                <a:srgbClr val="1A39A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1" name="Freeform 30"/>
              <p:cNvSpPr>
                <a:spLocks/>
              </p:cNvSpPr>
              <p:nvPr/>
            </p:nvSpPr>
            <p:spPr bwMode="auto">
              <a:xfrm>
                <a:off x="348" y="169"/>
                <a:ext cx="639" cy="586"/>
              </a:xfrm>
              <a:custGeom>
                <a:avLst/>
                <a:gdLst>
                  <a:gd name="T0" fmla="*/ 281 w 639"/>
                  <a:gd name="T1" fmla="*/ 270 h 586"/>
                  <a:gd name="T2" fmla="*/ 161 w 639"/>
                  <a:gd name="T3" fmla="*/ 0 h 586"/>
                  <a:gd name="T4" fmla="*/ 320 w 639"/>
                  <a:gd name="T5" fmla="*/ 246 h 586"/>
                  <a:gd name="T6" fmla="*/ 479 w 639"/>
                  <a:gd name="T7" fmla="*/ 0 h 586"/>
                  <a:gd name="T8" fmla="*/ 357 w 639"/>
                  <a:gd name="T9" fmla="*/ 270 h 586"/>
                  <a:gd name="T10" fmla="*/ 638 w 639"/>
                  <a:gd name="T11" fmla="*/ 293 h 586"/>
                  <a:gd name="T12" fmla="*/ 356 w 639"/>
                  <a:gd name="T13" fmla="*/ 315 h 586"/>
                  <a:gd name="T14" fmla="*/ 479 w 639"/>
                  <a:gd name="T15" fmla="*/ 585 h 586"/>
                  <a:gd name="T16" fmla="*/ 320 w 639"/>
                  <a:gd name="T17" fmla="*/ 339 h 586"/>
                  <a:gd name="T18" fmla="*/ 161 w 639"/>
                  <a:gd name="T19" fmla="*/ 585 h 586"/>
                  <a:gd name="T20" fmla="*/ 281 w 639"/>
                  <a:gd name="T21" fmla="*/ 316 h 586"/>
                  <a:gd name="T22" fmla="*/ 0 w 639"/>
                  <a:gd name="T23" fmla="*/ 293 h 586"/>
                  <a:gd name="T24" fmla="*/ 281 w 639"/>
                  <a:gd name="T25" fmla="*/ 270 h 58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39" h="586">
                    <a:moveTo>
                      <a:pt x="281" y="270"/>
                    </a:moveTo>
                    <a:lnTo>
                      <a:pt x="161" y="0"/>
                    </a:lnTo>
                    <a:lnTo>
                      <a:pt x="320" y="246"/>
                    </a:lnTo>
                    <a:lnTo>
                      <a:pt x="479" y="0"/>
                    </a:lnTo>
                    <a:lnTo>
                      <a:pt x="357" y="270"/>
                    </a:lnTo>
                    <a:lnTo>
                      <a:pt x="638" y="293"/>
                    </a:lnTo>
                    <a:lnTo>
                      <a:pt x="356" y="315"/>
                    </a:lnTo>
                    <a:lnTo>
                      <a:pt x="479" y="585"/>
                    </a:lnTo>
                    <a:lnTo>
                      <a:pt x="320" y="339"/>
                    </a:lnTo>
                    <a:lnTo>
                      <a:pt x="161" y="585"/>
                    </a:lnTo>
                    <a:lnTo>
                      <a:pt x="281" y="316"/>
                    </a:lnTo>
                    <a:lnTo>
                      <a:pt x="0" y="293"/>
                    </a:lnTo>
                    <a:lnTo>
                      <a:pt x="281" y="270"/>
                    </a:lnTo>
                  </a:path>
                </a:pathLst>
              </a:custGeom>
              <a:solidFill>
                <a:srgbClr val="1A39A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2" name="Freeform 31"/>
              <p:cNvSpPr>
                <a:spLocks/>
              </p:cNvSpPr>
              <p:nvPr/>
            </p:nvSpPr>
            <p:spPr bwMode="auto">
              <a:xfrm>
                <a:off x="515" y="273"/>
                <a:ext cx="306" cy="378"/>
              </a:xfrm>
              <a:custGeom>
                <a:avLst/>
                <a:gdLst>
                  <a:gd name="T0" fmla="*/ 0 w 306"/>
                  <a:gd name="T1" fmla="*/ 96 h 378"/>
                  <a:gd name="T2" fmla="*/ 140 w 306"/>
                  <a:gd name="T3" fmla="*/ 165 h 378"/>
                  <a:gd name="T4" fmla="*/ 153 w 306"/>
                  <a:gd name="T5" fmla="*/ 0 h 378"/>
                  <a:gd name="T6" fmla="*/ 165 w 306"/>
                  <a:gd name="T7" fmla="*/ 165 h 378"/>
                  <a:gd name="T8" fmla="*/ 305 w 306"/>
                  <a:gd name="T9" fmla="*/ 96 h 378"/>
                  <a:gd name="T10" fmla="*/ 177 w 306"/>
                  <a:gd name="T11" fmla="*/ 189 h 378"/>
                  <a:gd name="T12" fmla="*/ 305 w 306"/>
                  <a:gd name="T13" fmla="*/ 283 h 378"/>
                  <a:gd name="T14" fmla="*/ 165 w 306"/>
                  <a:gd name="T15" fmla="*/ 212 h 378"/>
                  <a:gd name="T16" fmla="*/ 153 w 306"/>
                  <a:gd name="T17" fmla="*/ 377 h 378"/>
                  <a:gd name="T18" fmla="*/ 140 w 306"/>
                  <a:gd name="T19" fmla="*/ 212 h 378"/>
                  <a:gd name="T20" fmla="*/ 0 w 306"/>
                  <a:gd name="T21" fmla="*/ 283 h 378"/>
                  <a:gd name="T22" fmla="*/ 128 w 306"/>
                  <a:gd name="T23" fmla="*/ 189 h 378"/>
                  <a:gd name="T24" fmla="*/ 0 w 306"/>
                  <a:gd name="T25" fmla="*/ 96 h 3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6" h="378">
                    <a:moveTo>
                      <a:pt x="0" y="96"/>
                    </a:moveTo>
                    <a:lnTo>
                      <a:pt x="140" y="165"/>
                    </a:lnTo>
                    <a:lnTo>
                      <a:pt x="153" y="0"/>
                    </a:lnTo>
                    <a:lnTo>
                      <a:pt x="165" y="165"/>
                    </a:lnTo>
                    <a:lnTo>
                      <a:pt x="305" y="96"/>
                    </a:lnTo>
                    <a:lnTo>
                      <a:pt x="177" y="189"/>
                    </a:lnTo>
                    <a:lnTo>
                      <a:pt x="305" y="283"/>
                    </a:lnTo>
                    <a:lnTo>
                      <a:pt x="165" y="212"/>
                    </a:lnTo>
                    <a:lnTo>
                      <a:pt x="153" y="377"/>
                    </a:lnTo>
                    <a:lnTo>
                      <a:pt x="140" y="212"/>
                    </a:lnTo>
                    <a:lnTo>
                      <a:pt x="0" y="283"/>
                    </a:lnTo>
                    <a:lnTo>
                      <a:pt x="128" y="189"/>
                    </a:lnTo>
                    <a:lnTo>
                      <a:pt x="0" y="96"/>
                    </a:lnTo>
                  </a:path>
                </a:pathLst>
              </a:custGeom>
              <a:solidFill>
                <a:srgbClr val="1F3EA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3" name="Freeform 32"/>
              <p:cNvSpPr>
                <a:spLocks/>
              </p:cNvSpPr>
              <p:nvPr/>
            </p:nvSpPr>
            <p:spPr bwMode="auto">
              <a:xfrm>
                <a:off x="363" y="182"/>
                <a:ext cx="610" cy="560"/>
              </a:xfrm>
              <a:custGeom>
                <a:avLst/>
                <a:gdLst>
                  <a:gd name="T0" fmla="*/ 266 w 610"/>
                  <a:gd name="T1" fmla="*/ 257 h 560"/>
                  <a:gd name="T2" fmla="*/ 152 w 610"/>
                  <a:gd name="T3" fmla="*/ 0 h 560"/>
                  <a:gd name="T4" fmla="*/ 305 w 610"/>
                  <a:gd name="T5" fmla="*/ 233 h 560"/>
                  <a:gd name="T6" fmla="*/ 455 w 610"/>
                  <a:gd name="T7" fmla="*/ 0 h 560"/>
                  <a:gd name="T8" fmla="*/ 342 w 610"/>
                  <a:gd name="T9" fmla="*/ 257 h 560"/>
                  <a:gd name="T10" fmla="*/ 609 w 610"/>
                  <a:gd name="T11" fmla="*/ 280 h 560"/>
                  <a:gd name="T12" fmla="*/ 341 w 610"/>
                  <a:gd name="T13" fmla="*/ 302 h 560"/>
                  <a:gd name="T14" fmla="*/ 455 w 610"/>
                  <a:gd name="T15" fmla="*/ 559 h 560"/>
                  <a:gd name="T16" fmla="*/ 305 w 610"/>
                  <a:gd name="T17" fmla="*/ 326 h 560"/>
                  <a:gd name="T18" fmla="*/ 152 w 610"/>
                  <a:gd name="T19" fmla="*/ 559 h 560"/>
                  <a:gd name="T20" fmla="*/ 266 w 610"/>
                  <a:gd name="T21" fmla="*/ 304 h 560"/>
                  <a:gd name="T22" fmla="*/ 0 w 610"/>
                  <a:gd name="T23" fmla="*/ 280 h 560"/>
                  <a:gd name="T24" fmla="*/ 266 w 610"/>
                  <a:gd name="T25" fmla="*/ 257 h 5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10" h="560">
                    <a:moveTo>
                      <a:pt x="266" y="257"/>
                    </a:moveTo>
                    <a:lnTo>
                      <a:pt x="152" y="0"/>
                    </a:lnTo>
                    <a:lnTo>
                      <a:pt x="305" y="233"/>
                    </a:lnTo>
                    <a:lnTo>
                      <a:pt x="455" y="0"/>
                    </a:lnTo>
                    <a:lnTo>
                      <a:pt x="342" y="257"/>
                    </a:lnTo>
                    <a:lnTo>
                      <a:pt x="609" y="280"/>
                    </a:lnTo>
                    <a:lnTo>
                      <a:pt x="341" y="302"/>
                    </a:lnTo>
                    <a:lnTo>
                      <a:pt x="455" y="559"/>
                    </a:lnTo>
                    <a:lnTo>
                      <a:pt x="305" y="326"/>
                    </a:lnTo>
                    <a:lnTo>
                      <a:pt x="152" y="559"/>
                    </a:lnTo>
                    <a:lnTo>
                      <a:pt x="266" y="304"/>
                    </a:lnTo>
                    <a:lnTo>
                      <a:pt x="0" y="280"/>
                    </a:lnTo>
                    <a:lnTo>
                      <a:pt x="266" y="257"/>
                    </a:lnTo>
                  </a:path>
                </a:pathLst>
              </a:custGeom>
              <a:solidFill>
                <a:srgbClr val="1F3EA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" name="Freeform 33"/>
              <p:cNvSpPr>
                <a:spLocks/>
              </p:cNvSpPr>
              <p:nvPr/>
            </p:nvSpPr>
            <p:spPr bwMode="auto">
              <a:xfrm>
                <a:off x="521" y="281"/>
                <a:ext cx="294" cy="363"/>
              </a:xfrm>
              <a:custGeom>
                <a:avLst/>
                <a:gdLst>
                  <a:gd name="T0" fmla="*/ 0 w 294"/>
                  <a:gd name="T1" fmla="*/ 90 h 363"/>
                  <a:gd name="T2" fmla="*/ 134 w 294"/>
                  <a:gd name="T3" fmla="*/ 158 h 363"/>
                  <a:gd name="T4" fmla="*/ 147 w 294"/>
                  <a:gd name="T5" fmla="*/ 0 h 363"/>
                  <a:gd name="T6" fmla="*/ 159 w 294"/>
                  <a:gd name="T7" fmla="*/ 158 h 363"/>
                  <a:gd name="T8" fmla="*/ 293 w 294"/>
                  <a:gd name="T9" fmla="*/ 90 h 363"/>
                  <a:gd name="T10" fmla="*/ 171 w 294"/>
                  <a:gd name="T11" fmla="*/ 181 h 363"/>
                  <a:gd name="T12" fmla="*/ 293 w 294"/>
                  <a:gd name="T13" fmla="*/ 270 h 363"/>
                  <a:gd name="T14" fmla="*/ 159 w 294"/>
                  <a:gd name="T15" fmla="*/ 204 h 363"/>
                  <a:gd name="T16" fmla="*/ 147 w 294"/>
                  <a:gd name="T17" fmla="*/ 362 h 363"/>
                  <a:gd name="T18" fmla="*/ 134 w 294"/>
                  <a:gd name="T19" fmla="*/ 204 h 363"/>
                  <a:gd name="T20" fmla="*/ 0 w 294"/>
                  <a:gd name="T21" fmla="*/ 270 h 363"/>
                  <a:gd name="T22" fmla="*/ 122 w 294"/>
                  <a:gd name="T23" fmla="*/ 181 h 363"/>
                  <a:gd name="T24" fmla="*/ 0 w 294"/>
                  <a:gd name="T25" fmla="*/ 90 h 363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4" h="363">
                    <a:moveTo>
                      <a:pt x="0" y="90"/>
                    </a:moveTo>
                    <a:lnTo>
                      <a:pt x="134" y="158"/>
                    </a:lnTo>
                    <a:lnTo>
                      <a:pt x="147" y="0"/>
                    </a:lnTo>
                    <a:lnTo>
                      <a:pt x="159" y="158"/>
                    </a:lnTo>
                    <a:lnTo>
                      <a:pt x="293" y="90"/>
                    </a:lnTo>
                    <a:lnTo>
                      <a:pt x="171" y="181"/>
                    </a:lnTo>
                    <a:lnTo>
                      <a:pt x="293" y="270"/>
                    </a:lnTo>
                    <a:lnTo>
                      <a:pt x="159" y="204"/>
                    </a:lnTo>
                    <a:lnTo>
                      <a:pt x="147" y="362"/>
                    </a:lnTo>
                    <a:lnTo>
                      <a:pt x="134" y="204"/>
                    </a:lnTo>
                    <a:lnTo>
                      <a:pt x="0" y="270"/>
                    </a:lnTo>
                    <a:lnTo>
                      <a:pt x="122" y="181"/>
                    </a:lnTo>
                    <a:lnTo>
                      <a:pt x="0" y="90"/>
                    </a:lnTo>
                  </a:path>
                </a:pathLst>
              </a:custGeom>
              <a:solidFill>
                <a:srgbClr val="2645A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5" name="Freeform 34"/>
              <p:cNvSpPr>
                <a:spLocks/>
              </p:cNvSpPr>
              <p:nvPr/>
            </p:nvSpPr>
            <p:spPr bwMode="auto">
              <a:xfrm>
                <a:off x="377" y="195"/>
                <a:ext cx="582" cy="534"/>
              </a:xfrm>
              <a:custGeom>
                <a:avLst/>
                <a:gdLst>
                  <a:gd name="T0" fmla="*/ 253 w 582"/>
                  <a:gd name="T1" fmla="*/ 244 h 534"/>
                  <a:gd name="T2" fmla="*/ 145 w 582"/>
                  <a:gd name="T3" fmla="*/ 0 h 534"/>
                  <a:gd name="T4" fmla="*/ 291 w 582"/>
                  <a:gd name="T5" fmla="*/ 220 h 534"/>
                  <a:gd name="T6" fmla="*/ 436 w 582"/>
                  <a:gd name="T7" fmla="*/ 0 h 534"/>
                  <a:gd name="T8" fmla="*/ 327 w 582"/>
                  <a:gd name="T9" fmla="*/ 244 h 534"/>
                  <a:gd name="T10" fmla="*/ 581 w 582"/>
                  <a:gd name="T11" fmla="*/ 267 h 534"/>
                  <a:gd name="T12" fmla="*/ 327 w 582"/>
                  <a:gd name="T13" fmla="*/ 289 h 534"/>
                  <a:gd name="T14" fmla="*/ 436 w 582"/>
                  <a:gd name="T15" fmla="*/ 533 h 534"/>
                  <a:gd name="T16" fmla="*/ 291 w 582"/>
                  <a:gd name="T17" fmla="*/ 313 h 534"/>
                  <a:gd name="T18" fmla="*/ 145 w 582"/>
                  <a:gd name="T19" fmla="*/ 533 h 534"/>
                  <a:gd name="T20" fmla="*/ 252 w 582"/>
                  <a:gd name="T21" fmla="*/ 290 h 534"/>
                  <a:gd name="T22" fmla="*/ 0 w 582"/>
                  <a:gd name="T23" fmla="*/ 267 h 534"/>
                  <a:gd name="T24" fmla="*/ 253 w 582"/>
                  <a:gd name="T25" fmla="*/ 244 h 53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582" h="534">
                    <a:moveTo>
                      <a:pt x="253" y="244"/>
                    </a:moveTo>
                    <a:lnTo>
                      <a:pt x="145" y="0"/>
                    </a:lnTo>
                    <a:lnTo>
                      <a:pt x="291" y="220"/>
                    </a:lnTo>
                    <a:lnTo>
                      <a:pt x="436" y="0"/>
                    </a:lnTo>
                    <a:lnTo>
                      <a:pt x="327" y="244"/>
                    </a:lnTo>
                    <a:lnTo>
                      <a:pt x="581" y="267"/>
                    </a:lnTo>
                    <a:lnTo>
                      <a:pt x="327" y="289"/>
                    </a:lnTo>
                    <a:lnTo>
                      <a:pt x="436" y="533"/>
                    </a:lnTo>
                    <a:lnTo>
                      <a:pt x="291" y="313"/>
                    </a:lnTo>
                    <a:lnTo>
                      <a:pt x="145" y="533"/>
                    </a:lnTo>
                    <a:lnTo>
                      <a:pt x="252" y="290"/>
                    </a:lnTo>
                    <a:lnTo>
                      <a:pt x="0" y="267"/>
                    </a:lnTo>
                    <a:lnTo>
                      <a:pt x="253" y="244"/>
                    </a:lnTo>
                  </a:path>
                </a:pathLst>
              </a:custGeom>
              <a:solidFill>
                <a:srgbClr val="2645A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6" name="Freeform 35"/>
              <p:cNvSpPr>
                <a:spLocks/>
              </p:cNvSpPr>
              <p:nvPr/>
            </p:nvSpPr>
            <p:spPr bwMode="auto">
              <a:xfrm>
                <a:off x="527" y="288"/>
                <a:ext cx="282" cy="348"/>
              </a:xfrm>
              <a:custGeom>
                <a:avLst/>
                <a:gdLst>
                  <a:gd name="T0" fmla="*/ 0 w 282"/>
                  <a:gd name="T1" fmla="*/ 88 h 348"/>
                  <a:gd name="T2" fmla="*/ 128 w 282"/>
                  <a:gd name="T3" fmla="*/ 151 h 348"/>
                  <a:gd name="T4" fmla="*/ 141 w 282"/>
                  <a:gd name="T5" fmla="*/ 0 h 348"/>
                  <a:gd name="T6" fmla="*/ 153 w 282"/>
                  <a:gd name="T7" fmla="*/ 151 h 348"/>
                  <a:gd name="T8" fmla="*/ 280 w 282"/>
                  <a:gd name="T9" fmla="*/ 88 h 348"/>
                  <a:gd name="T10" fmla="*/ 165 w 282"/>
                  <a:gd name="T11" fmla="*/ 174 h 348"/>
                  <a:gd name="T12" fmla="*/ 281 w 282"/>
                  <a:gd name="T13" fmla="*/ 259 h 348"/>
                  <a:gd name="T14" fmla="*/ 153 w 282"/>
                  <a:gd name="T15" fmla="*/ 197 h 348"/>
                  <a:gd name="T16" fmla="*/ 141 w 282"/>
                  <a:gd name="T17" fmla="*/ 347 h 348"/>
                  <a:gd name="T18" fmla="*/ 128 w 282"/>
                  <a:gd name="T19" fmla="*/ 197 h 348"/>
                  <a:gd name="T20" fmla="*/ 0 w 282"/>
                  <a:gd name="T21" fmla="*/ 261 h 348"/>
                  <a:gd name="T22" fmla="*/ 116 w 282"/>
                  <a:gd name="T23" fmla="*/ 174 h 348"/>
                  <a:gd name="T24" fmla="*/ 0 w 282"/>
                  <a:gd name="T25" fmla="*/ 88 h 34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82" h="348">
                    <a:moveTo>
                      <a:pt x="0" y="88"/>
                    </a:moveTo>
                    <a:lnTo>
                      <a:pt x="128" y="151"/>
                    </a:lnTo>
                    <a:lnTo>
                      <a:pt x="141" y="0"/>
                    </a:lnTo>
                    <a:lnTo>
                      <a:pt x="153" y="151"/>
                    </a:lnTo>
                    <a:lnTo>
                      <a:pt x="280" y="88"/>
                    </a:lnTo>
                    <a:lnTo>
                      <a:pt x="165" y="174"/>
                    </a:lnTo>
                    <a:lnTo>
                      <a:pt x="281" y="259"/>
                    </a:lnTo>
                    <a:lnTo>
                      <a:pt x="153" y="197"/>
                    </a:lnTo>
                    <a:lnTo>
                      <a:pt x="141" y="347"/>
                    </a:lnTo>
                    <a:lnTo>
                      <a:pt x="128" y="197"/>
                    </a:lnTo>
                    <a:lnTo>
                      <a:pt x="0" y="261"/>
                    </a:lnTo>
                    <a:lnTo>
                      <a:pt x="116" y="174"/>
                    </a:lnTo>
                    <a:lnTo>
                      <a:pt x="0" y="88"/>
                    </a:lnTo>
                  </a:path>
                </a:pathLst>
              </a:custGeom>
              <a:solidFill>
                <a:srgbClr val="2C4BA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7" name="Freeform 36"/>
              <p:cNvSpPr>
                <a:spLocks/>
              </p:cNvSpPr>
              <p:nvPr/>
            </p:nvSpPr>
            <p:spPr bwMode="auto">
              <a:xfrm>
                <a:off x="391" y="209"/>
                <a:ext cx="553" cy="507"/>
              </a:xfrm>
              <a:custGeom>
                <a:avLst/>
                <a:gdLst>
                  <a:gd name="T0" fmla="*/ 239 w 553"/>
                  <a:gd name="T1" fmla="*/ 230 h 507"/>
                  <a:gd name="T2" fmla="*/ 139 w 553"/>
                  <a:gd name="T3" fmla="*/ 0 h 507"/>
                  <a:gd name="T4" fmla="*/ 277 w 553"/>
                  <a:gd name="T5" fmla="*/ 206 h 507"/>
                  <a:gd name="T6" fmla="*/ 414 w 553"/>
                  <a:gd name="T7" fmla="*/ 0 h 507"/>
                  <a:gd name="T8" fmla="*/ 313 w 553"/>
                  <a:gd name="T9" fmla="*/ 230 h 507"/>
                  <a:gd name="T10" fmla="*/ 552 w 553"/>
                  <a:gd name="T11" fmla="*/ 253 h 507"/>
                  <a:gd name="T12" fmla="*/ 312 w 553"/>
                  <a:gd name="T13" fmla="*/ 275 h 507"/>
                  <a:gd name="T14" fmla="*/ 414 w 553"/>
                  <a:gd name="T15" fmla="*/ 506 h 507"/>
                  <a:gd name="T16" fmla="*/ 277 w 553"/>
                  <a:gd name="T17" fmla="*/ 299 h 507"/>
                  <a:gd name="T18" fmla="*/ 139 w 553"/>
                  <a:gd name="T19" fmla="*/ 506 h 507"/>
                  <a:gd name="T20" fmla="*/ 238 w 553"/>
                  <a:gd name="T21" fmla="*/ 277 h 507"/>
                  <a:gd name="T22" fmla="*/ 0 w 553"/>
                  <a:gd name="T23" fmla="*/ 253 h 507"/>
                  <a:gd name="T24" fmla="*/ 239 w 553"/>
                  <a:gd name="T25" fmla="*/ 230 h 50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553" h="507">
                    <a:moveTo>
                      <a:pt x="239" y="230"/>
                    </a:moveTo>
                    <a:lnTo>
                      <a:pt x="139" y="0"/>
                    </a:lnTo>
                    <a:lnTo>
                      <a:pt x="277" y="206"/>
                    </a:lnTo>
                    <a:lnTo>
                      <a:pt x="414" y="0"/>
                    </a:lnTo>
                    <a:lnTo>
                      <a:pt x="313" y="230"/>
                    </a:lnTo>
                    <a:lnTo>
                      <a:pt x="552" y="253"/>
                    </a:lnTo>
                    <a:lnTo>
                      <a:pt x="312" y="275"/>
                    </a:lnTo>
                    <a:lnTo>
                      <a:pt x="414" y="506"/>
                    </a:lnTo>
                    <a:lnTo>
                      <a:pt x="277" y="299"/>
                    </a:lnTo>
                    <a:lnTo>
                      <a:pt x="139" y="506"/>
                    </a:lnTo>
                    <a:lnTo>
                      <a:pt x="238" y="277"/>
                    </a:lnTo>
                    <a:lnTo>
                      <a:pt x="0" y="253"/>
                    </a:lnTo>
                    <a:lnTo>
                      <a:pt x="239" y="230"/>
                    </a:lnTo>
                  </a:path>
                </a:pathLst>
              </a:custGeom>
              <a:solidFill>
                <a:srgbClr val="2C4BA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8" name="Freeform 37"/>
              <p:cNvSpPr>
                <a:spLocks/>
              </p:cNvSpPr>
              <p:nvPr/>
            </p:nvSpPr>
            <p:spPr bwMode="auto">
              <a:xfrm>
                <a:off x="533" y="296"/>
                <a:ext cx="270" cy="332"/>
              </a:xfrm>
              <a:custGeom>
                <a:avLst/>
                <a:gdLst>
                  <a:gd name="T0" fmla="*/ 0 w 270"/>
                  <a:gd name="T1" fmla="*/ 84 h 332"/>
                  <a:gd name="T2" fmla="*/ 122 w 270"/>
                  <a:gd name="T3" fmla="*/ 143 h 332"/>
                  <a:gd name="T4" fmla="*/ 135 w 270"/>
                  <a:gd name="T5" fmla="*/ 0 h 332"/>
                  <a:gd name="T6" fmla="*/ 147 w 270"/>
                  <a:gd name="T7" fmla="*/ 143 h 332"/>
                  <a:gd name="T8" fmla="*/ 268 w 270"/>
                  <a:gd name="T9" fmla="*/ 82 h 332"/>
                  <a:gd name="T10" fmla="*/ 159 w 270"/>
                  <a:gd name="T11" fmla="*/ 166 h 332"/>
                  <a:gd name="T12" fmla="*/ 269 w 270"/>
                  <a:gd name="T13" fmla="*/ 249 h 332"/>
                  <a:gd name="T14" fmla="*/ 147 w 270"/>
                  <a:gd name="T15" fmla="*/ 189 h 332"/>
                  <a:gd name="T16" fmla="*/ 135 w 270"/>
                  <a:gd name="T17" fmla="*/ 331 h 332"/>
                  <a:gd name="T18" fmla="*/ 122 w 270"/>
                  <a:gd name="T19" fmla="*/ 189 h 332"/>
                  <a:gd name="T20" fmla="*/ 0 w 270"/>
                  <a:gd name="T21" fmla="*/ 249 h 332"/>
                  <a:gd name="T22" fmla="*/ 110 w 270"/>
                  <a:gd name="T23" fmla="*/ 166 h 332"/>
                  <a:gd name="T24" fmla="*/ 0 w 270"/>
                  <a:gd name="T25" fmla="*/ 84 h 33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70" h="332">
                    <a:moveTo>
                      <a:pt x="0" y="84"/>
                    </a:moveTo>
                    <a:lnTo>
                      <a:pt x="122" y="143"/>
                    </a:lnTo>
                    <a:lnTo>
                      <a:pt x="135" y="0"/>
                    </a:lnTo>
                    <a:lnTo>
                      <a:pt x="147" y="143"/>
                    </a:lnTo>
                    <a:lnTo>
                      <a:pt x="268" y="82"/>
                    </a:lnTo>
                    <a:lnTo>
                      <a:pt x="159" y="166"/>
                    </a:lnTo>
                    <a:lnTo>
                      <a:pt x="269" y="249"/>
                    </a:lnTo>
                    <a:lnTo>
                      <a:pt x="147" y="189"/>
                    </a:lnTo>
                    <a:lnTo>
                      <a:pt x="135" y="331"/>
                    </a:lnTo>
                    <a:lnTo>
                      <a:pt x="122" y="189"/>
                    </a:lnTo>
                    <a:lnTo>
                      <a:pt x="0" y="249"/>
                    </a:lnTo>
                    <a:lnTo>
                      <a:pt x="110" y="166"/>
                    </a:lnTo>
                    <a:lnTo>
                      <a:pt x="0" y="84"/>
                    </a:lnTo>
                  </a:path>
                </a:pathLst>
              </a:custGeom>
              <a:solidFill>
                <a:srgbClr val="3352B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9" name="Freeform 38"/>
              <p:cNvSpPr>
                <a:spLocks/>
              </p:cNvSpPr>
              <p:nvPr/>
            </p:nvSpPr>
            <p:spPr bwMode="auto">
              <a:xfrm>
                <a:off x="405" y="222"/>
                <a:ext cx="525" cy="480"/>
              </a:xfrm>
              <a:custGeom>
                <a:avLst/>
                <a:gdLst>
                  <a:gd name="T0" fmla="*/ 225 w 525"/>
                  <a:gd name="T1" fmla="*/ 217 h 480"/>
                  <a:gd name="T2" fmla="*/ 133 w 525"/>
                  <a:gd name="T3" fmla="*/ 0 h 480"/>
                  <a:gd name="T4" fmla="*/ 263 w 525"/>
                  <a:gd name="T5" fmla="*/ 193 h 480"/>
                  <a:gd name="T6" fmla="*/ 393 w 525"/>
                  <a:gd name="T7" fmla="*/ 0 h 480"/>
                  <a:gd name="T8" fmla="*/ 299 w 525"/>
                  <a:gd name="T9" fmla="*/ 217 h 480"/>
                  <a:gd name="T10" fmla="*/ 524 w 525"/>
                  <a:gd name="T11" fmla="*/ 240 h 480"/>
                  <a:gd name="T12" fmla="*/ 298 w 525"/>
                  <a:gd name="T13" fmla="*/ 262 h 480"/>
                  <a:gd name="T14" fmla="*/ 393 w 525"/>
                  <a:gd name="T15" fmla="*/ 479 h 480"/>
                  <a:gd name="T16" fmla="*/ 263 w 525"/>
                  <a:gd name="T17" fmla="*/ 286 h 480"/>
                  <a:gd name="T18" fmla="*/ 133 w 525"/>
                  <a:gd name="T19" fmla="*/ 479 h 480"/>
                  <a:gd name="T20" fmla="*/ 224 w 525"/>
                  <a:gd name="T21" fmla="*/ 263 h 480"/>
                  <a:gd name="T22" fmla="*/ 0 w 525"/>
                  <a:gd name="T23" fmla="*/ 240 h 480"/>
                  <a:gd name="T24" fmla="*/ 225 w 525"/>
                  <a:gd name="T25" fmla="*/ 217 h 48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525" h="480">
                    <a:moveTo>
                      <a:pt x="225" y="217"/>
                    </a:moveTo>
                    <a:lnTo>
                      <a:pt x="133" y="0"/>
                    </a:lnTo>
                    <a:lnTo>
                      <a:pt x="263" y="193"/>
                    </a:lnTo>
                    <a:lnTo>
                      <a:pt x="393" y="0"/>
                    </a:lnTo>
                    <a:lnTo>
                      <a:pt x="299" y="217"/>
                    </a:lnTo>
                    <a:lnTo>
                      <a:pt x="524" y="240"/>
                    </a:lnTo>
                    <a:lnTo>
                      <a:pt x="298" y="262"/>
                    </a:lnTo>
                    <a:lnTo>
                      <a:pt x="393" y="479"/>
                    </a:lnTo>
                    <a:lnTo>
                      <a:pt x="263" y="286"/>
                    </a:lnTo>
                    <a:lnTo>
                      <a:pt x="133" y="479"/>
                    </a:lnTo>
                    <a:lnTo>
                      <a:pt x="224" y="263"/>
                    </a:lnTo>
                    <a:lnTo>
                      <a:pt x="0" y="240"/>
                    </a:lnTo>
                    <a:lnTo>
                      <a:pt x="225" y="217"/>
                    </a:lnTo>
                  </a:path>
                </a:pathLst>
              </a:custGeom>
              <a:solidFill>
                <a:srgbClr val="3352B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0" name="Freeform 39"/>
              <p:cNvSpPr>
                <a:spLocks/>
              </p:cNvSpPr>
              <p:nvPr/>
            </p:nvSpPr>
            <p:spPr bwMode="auto">
              <a:xfrm>
                <a:off x="538" y="303"/>
                <a:ext cx="259" cy="318"/>
              </a:xfrm>
              <a:custGeom>
                <a:avLst/>
                <a:gdLst>
                  <a:gd name="T0" fmla="*/ 0 w 259"/>
                  <a:gd name="T1" fmla="*/ 80 h 318"/>
                  <a:gd name="T2" fmla="*/ 117 w 259"/>
                  <a:gd name="T3" fmla="*/ 136 h 318"/>
                  <a:gd name="T4" fmla="*/ 129 w 259"/>
                  <a:gd name="T5" fmla="*/ 0 h 318"/>
                  <a:gd name="T6" fmla="*/ 142 w 259"/>
                  <a:gd name="T7" fmla="*/ 136 h 318"/>
                  <a:gd name="T8" fmla="*/ 258 w 259"/>
                  <a:gd name="T9" fmla="*/ 80 h 318"/>
                  <a:gd name="T10" fmla="*/ 154 w 259"/>
                  <a:gd name="T11" fmla="*/ 159 h 318"/>
                  <a:gd name="T12" fmla="*/ 258 w 259"/>
                  <a:gd name="T13" fmla="*/ 239 h 318"/>
                  <a:gd name="T14" fmla="*/ 142 w 259"/>
                  <a:gd name="T15" fmla="*/ 182 h 318"/>
                  <a:gd name="T16" fmla="*/ 130 w 259"/>
                  <a:gd name="T17" fmla="*/ 317 h 318"/>
                  <a:gd name="T18" fmla="*/ 117 w 259"/>
                  <a:gd name="T19" fmla="*/ 182 h 318"/>
                  <a:gd name="T20" fmla="*/ 0 w 259"/>
                  <a:gd name="T21" fmla="*/ 239 h 318"/>
                  <a:gd name="T22" fmla="*/ 105 w 259"/>
                  <a:gd name="T23" fmla="*/ 159 h 318"/>
                  <a:gd name="T24" fmla="*/ 0 w 259"/>
                  <a:gd name="T25" fmla="*/ 80 h 31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59" h="318">
                    <a:moveTo>
                      <a:pt x="0" y="80"/>
                    </a:moveTo>
                    <a:lnTo>
                      <a:pt x="117" y="136"/>
                    </a:lnTo>
                    <a:lnTo>
                      <a:pt x="129" y="0"/>
                    </a:lnTo>
                    <a:lnTo>
                      <a:pt x="142" y="136"/>
                    </a:lnTo>
                    <a:lnTo>
                      <a:pt x="258" y="80"/>
                    </a:lnTo>
                    <a:lnTo>
                      <a:pt x="154" y="159"/>
                    </a:lnTo>
                    <a:lnTo>
                      <a:pt x="258" y="239"/>
                    </a:lnTo>
                    <a:lnTo>
                      <a:pt x="142" y="182"/>
                    </a:lnTo>
                    <a:lnTo>
                      <a:pt x="130" y="317"/>
                    </a:lnTo>
                    <a:lnTo>
                      <a:pt x="117" y="182"/>
                    </a:lnTo>
                    <a:lnTo>
                      <a:pt x="0" y="239"/>
                    </a:lnTo>
                    <a:lnTo>
                      <a:pt x="105" y="159"/>
                    </a:lnTo>
                    <a:lnTo>
                      <a:pt x="0" y="80"/>
                    </a:lnTo>
                  </a:path>
                </a:pathLst>
              </a:custGeom>
              <a:solidFill>
                <a:srgbClr val="3B5BB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1" name="Freeform 40"/>
              <p:cNvSpPr>
                <a:spLocks/>
              </p:cNvSpPr>
              <p:nvPr/>
            </p:nvSpPr>
            <p:spPr bwMode="auto">
              <a:xfrm>
                <a:off x="420" y="235"/>
                <a:ext cx="496" cy="454"/>
              </a:xfrm>
              <a:custGeom>
                <a:avLst/>
                <a:gdLst>
                  <a:gd name="T0" fmla="*/ 210 w 496"/>
                  <a:gd name="T1" fmla="*/ 204 h 454"/>
                  <a:gd name="T2" fmla="*/ 125 w 496"/>
                  <a:gd name="T3" fmla="*/ 1 h 454"/>
                  <a:gd name="T4" fmla="*/ 248 w 496"/>
                  <a:gd name="T5" fmla="*/ 180 h 454"/>
                  <a:gd name="T6" fmla="*/ 369 w 496"/>
                  <a:gd name="T7" fmla="*/ 0 h 454"/>
                  <a:gd name="T8" fmla="*/ 284 w 496"/>
                  <a:gd name="T9" fmla="*/ 204 h 454"/>
                  <a:gd name="T10" fmla="*/ 495 w 496"/>
                  <a:gd name="T11" fmla="*/ 227 h 454"/>
                  <a:gd name="T12" fmla="*/ 283 w 496"/>
                  <a:gd name="T13" fmla="*/ 249 h 454"/>
                  <a:gd name="T14" fmla="*/ 370 w 496"/>
                  <a:gd name="T15" fmla="*/ 453 h 454"/>
                  <a:gd name="T16" fmla="*/ 248 w 496"/>
                  <a:gd name="T17" fmla="*/ 273 h 454"/>
                  <a:gd name="T18" fmla="*/ 125 w 496"/>
                  <a:gd name="T19" fmla="*/ 453 h 454"/>
                  <a:gd name="T20" fmla="*/ 209 w 496"/>
                  <a:gd name="T21" fmla="*/ 251 h 454"/>
                  <a:gd name="T22" fmla="*/ 0 w 496"/>
                  <a:gd name="T23" fmla="*/ 227 h 454"/>
                  <a:gd name="T24" fmla="*/ 210 w 496"/>
                  <a:gd name="T25" fmla="*/ 204 h 45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96" h="454">
                    <a:moveTo>
                      <a:pt x="210" y="204"/>
                    </a:moveTo>
                    <a:lnTo>
                      <a:pt x="125" y="1"/>
                    </a:lnTo>
                    <a:lnTo>
                      <a:pt x="248" y="180"/>
                    </a:lnTo>
                    <a:lnTo>
                      <a:pt x="369" y="0"/>
                    </a:lnTo>
                    <a:lnTo>
                      <a:pt x="284" y="204"/>
                    </a:lnTo>
                    <a:lnTo>
                      <a:pt x="495" y="227"/>
                    </a:lnTo>
                    <a:lnTo>
                      <a:pt x="283" y="249"/>
                    </a:lnTo>
                    <a:lnTo>
                      <a:pt x="370" y="453"/>
                    </a:lnTo>
                    <a:lnTo>
                      <a:pt x="248" y="273"/>
                    </a:lnTo>
                    <a:lnTo>
                      <a:pt x="125" y="453"/>
                    </a:lnTo>
                    <a:lnTo>
                      <a:pt x="209" y="251"/>
                    </a:lnTo>
                    <a:lnTo>
                      <a:pt x="0" y="227"/>
                    </a:lnTo>
                    <a:lnTo>
                      <a:pt x="210" y="204"/>
                    </a:lnTo>
                  </a:path>
                </a:pathLst>
              </a:custGeom>
              <a:solidFill>
                <a:srgbClr val="3B5BB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41"/>
              <p:cNvSpPr>
                <a:spLocks/>
              </p:cNvSpPr>
              <p:nvPr/>
            </p:nvSpPr>
            <p:spPr bwMode="auto">
              <a:xfrm>
                <a:off x="544" y="311"/>
                <a:ext cx="247" cy="303"/>
              </a:xfrm>
              <a:custGeom>
                <a:avLst/>
                <a:gdLst>
                  <a:gd name="T0" fmla="*/ 0 w 247"/>
                  <a:gd name="T1" fmla="*/ 76 h 303"/>
                  <a:gd name="T2" fmla="*/ 111 w 247"/>
                  <a:gd name="T3" fmla="*/ 128 h 303"/>
                  <a:gd name="T4" fmla="*/ 124 w 247"/>
                  <a:gd name="T5" fmla="*/ 0 h 303"/>
                  <a:gd name="T6" fmla="*/ 136 w 247"/>
                  <a:gd name="T7" fmla="*/ 128 h 303"/>
                  <a:gd name="T8" fmla="*/ 246 w 247"/>
                  <a:gd name="T9" fmla="*/ 76 h 303"/>
                  <a:gd name="T10" fmla="*/ 148 w 247"/>
                  <a:gd name="T11" fmla="*/ 151 h 303"/>
                  <a:gd name="T12" fmla="*/ 246 w 247"/>
                  <a:gd name="T13" fmla="*/ 227 h 303"/>
                  <a:gd name="T14" fmla="*/ 136 w 247"/>
                  <a:gd name="T15" fmla="*/ 173 h 303"/>
                  <a:gd name="T16" fmla="*/ 124 w 247"/>
                  <a:gd name="T17" fmla="*/ 302 h 303"/>
                  <a:gd name="T18" fmla="*/ 111 w 247"/>
                  <a:gd name="T19" fmla="*/ 173 h 303"/>
                  <a:gd name="T20" fmla="*/ 0 w 247"/>
                  <a:gd name="T21" fmla="*/ 227 h 303"/>
                  <a:gd name="T22" fmla="*/ 99 w 247"/>
                  <a:gd name="T23" fmla="*/ 151 h 303"/>
                  <a:gd name="T24" fmla="*/ 0 w 247"/>
                  <a:gd name="T25" fmla="*/ 76 h 303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47" h="303">
                    <a:moveTo>
                      <a:pt x="0" y="76"/>
                    </a:moveTo>
                    <a:lnTo>
                      <a:pt x="111" y="128"/>
                    </a:lnTo>
                    <a:lnTo>
                      <a:pt x="124" y="0"/>
                    </a:lnTo>
                    <a:lnTo>
                      <a:pt x="136" y="128"/>
                    </a:lnTo>
                    <a:lnTo>
                      <a:pt x="246" y="76"/>
                    </a:lnTo>
                    <a:lnTo>
                      <a:pt x="148" y="151"/>
                    </a:lnTo>
                    <a:lnTo>
                      <a:pt x="246" y="227"/>
                    </a:lnTo>
                    <a:lnTo>
                      <a:pt x="136" y="173"/>
                    </a:lnTo>
                    <a:lnTo>
                      <a:pt x="124" y="302"/>
                    </a:lnTo>
                    <a:lnTo>
                      <a:pt x="111" y="173"/>
                    </a:lnTo>
                    <a:lnTo>
                      <a:pt x="0" y="227"/>
                    </a:lnTo>
                    <a:lnTo>
                      <a:pt x="99" y="151"/>
                    </a:lnTo>
                    <a:lnTo>
                      <a:pt x="0" y="76"/>
                    </a:lnTo>
                  </a:path>
                </a:pathLst>
              </a:custGeom>
              <a:solidFill>
                <a:srgbClr val="4464B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42"/>
              <p:cNvSpPr>
                <a:spLocks/>
              </p:cNvSpPr>
              <p:nvPr/>
            </p:nvSpPr>
            <p:spPr bwMode="auto">
              <a:xfrm>
                <a:off x="434" y="248"/>
                <a:ext cx="467" cy="428"/>
              </a:xfrm>
              <a:custGeom>
                <a:avLst/>
                <a:gdLst>
                  <a:gd name="T0" fmla="*/ 196 w 467"/>
                  <a:gd name="T1" fmla="*/ 191 h 428"/>
                  <a:gd name="T2" fmla="*/ 118 w 467"/>
                  <a:gd name="T3" fmla="*/ 0 h 428"/>
                  <a:gd name="T4" fmla="*/ 234 w 467"/>
                  <a:gd name="T5" fmla="*/ 167 h 428"/>
                  <a:gd name="T6" fmla="*/ 350 w 467"/>
                  <a:gd name="T7" fmla="*/ 0 h 428"/>
                  <a:gd name="T8" fmla="*/ 270 w 467"/>
                  <a:gd name="T9" fmla="*/ 191 h 428"/>
                  <a:gd name="T10" fmla="*/ 466 w 467"/>
                  <a:gd name="T11" fmla="*/ 214 h 428"/>
                  <a:gd name="T12" fmla="*/ 269 w 467"/>
                  <a:gd name="T13" fmla="*/ 236 h 428"/>
                  <a:gd name="T14" fmla="*/ 350 w 467"/>
                  <a:gd name="T15" fmla="*/ 427 h 428"/>
                  <a:gd name="T16" fmla="*/ 234 w 467"/>
                  <a:gd name="T17" fmla="*/ 260 h 428"/>
                  <a:gd name="T18" fmla="*/ 118 w 467"/>
                  <a:gd name="T19" fmla="*/ 427 h 428"/>
                  <a:gd name="T20" fmla="*/ 195 w 467"/>
                  <a:gd name="T21" fmla="*/ 237 h 428"/>
                  <a:gd name="T22" fmla="*/ 0 w 467"/>
                  <a:gd name="T23" fmla="*/ 214 h 428"/>
                  <a:gd name="T24" fmla="*/ 196 w 467"/>
                  <a:gd name="T25" fmla="*/ 191 h 42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7" h="428">
                    <a:moveTo>
                      <a:pt x="196" y="191"/>
                    </a:moveTo>
                    <a:lnTo>
                      <a:pt x="118" y="0"/>
                    </a:lnTo>
                    <a:lnTo>
                      <a:pt x="234" y="167"/>
                    </a:lnTo>
                    <a:lnTo>
                      <a:pt x="350" y="0"/>
                    </a:lnTo>
                    <a:lnTo>
                      <a:pt x="270" y="191"/>
                    </a:lnTo>
                    <a:lnTo>
                      <a:pt x="466" y="214"/>
                    </a:lnTo>
                    <a:lnTo>
                      <a:pt x="269" y="236"/>
                    </a:lnTo>
                    <a:lnTo>
                      <a:pt x="350" y="427"/>
                    </a:lnTo>
                    <a:lnTo>
                      <a:pt x="234" y="260"/>
                    </a:lnTo>
                    <a:lnTo>
                      <a:pt x="118" y="427"/>
                    </a:lnTo>
                    <a:lnTo>
                      <a:pt x="195" y="237"/>
                    </a:lnTo>
                    <a:lnTo>
                      <a:pt x="0" y="214"/>
                    </a:lnTo>
                    <a:lnTo>
                      <a:pt x="196" y="191"/>
                    </a:lnTo>
                  </a:path>
                </a:pathLst>
              </a:custGeom>
              <a:solidFill>
                <a:srgbClr val="4464B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" name="Freeform 43"/>
              <p:cNvSpPr>
                <a:spLocks/>
              </p:cNvSpPr>
              <p:nvPr/>
            </p:nvSpPr>
            <p:spPr bwMode="auto">
              <a:xfrm>
                <a:off x="550" y="318"/>
                <a:ext cx="235" cy="289"/>
              </a:xfrm>
              <a:custGeom>
                <a:avLst/>
                <a:gdLst>
                  <a:gd name="T0" fmla="*/ 0 w 235"/>
                  <a:gd name="T1" fmla="*/ 71 h 289"/>
                  <a:gd name="T2" fmla="*/ 105 w 235"/>
                  <a:gd name="T3" fmla="*/ 121 h 289"/>
                  <a:gd name="T4" fmla="*/ 118 w 235"/>
                  <a:gd name="T5" fmla="*/ 0 h 289"/>
                  <a:gd name="T6" fmla="*/ 130 w 235"/>
                  <a:gd name="T7" fmla="*/ 121 h 289"/>
                  <a:gd name="T8" fmla="*/ 234 w 235"/>
                  <a:gd name="T9" fmla="*/ 71 h 289"/>
                  <a:gd name="T10" fmla="*/ 142 w 235"/>
                  <a:gd name="T11" fmla="*/ 144 h 289"/>
                  <a:gd name="T12" fmla="*/ 234 w 235"/>
                  <a:gd name="T13" fmla="*/ 215 h 289"/>
                  <a:gd name="T14" fmla="*/ 130 w 235"/>
                  <a:gd name="T15" fmla="*/ 167 h 289"/>
                  <a:gd name="T16" fmla="*/ 118 w 235"/>
                  <a:gd name="T17" fmla="*/ 288 h 289"/>
                  <a:gd name="T18" fmla="*/ 105 w 235"/>
                  <a:gd name="T19" fmla="*/ 167 h 289"/>
                  <a:gd name="T20" fmla="*/ 0 w 235"/>
                  <a:gd name="T21" fmla="*/ 217 h 289"/>
                  <a:gd name="T22" fmla="*/ 93 w 235"/>
                  <a:gd name="T23" fmla="*/ 144 h 289"/>
                  <a:gd name="T24" fmla="*/ 0 w 235"/>
                  <a:gd name="T25" fmla="*/ 71 h 28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35" h="289">
                    <a:moveTo>
                      <a:pt x="0" y="71"/>
                    </a:moveTo>
                    <a:lnTo>
                      <a:pt x="105" y="121"/>
                    </a:lnTo>
                    <a:lnTo>
                      <a:pt x="118" y="0"/>
                    </a:lnTo>
                    <a:lnTo>
                      <a:pt x="130" y="121"/>
                    </a:lnTo>
                    <a:lnTo>
                      <a:pt x="234" y="71"/>
                    </a:lnTo>
                    <a:lnTo>
                      <a:pt x="142" y="144"/>
                    </a:lnTo>
                    <a:lnTo>
                      <a:pt x="234" y="215"/>
                    </a:lnTo>
                    <a:lnTo>
                      <a:pt x="130" y="167"/>
                    </a:lnTo>
                    <a:lnTo>
                      <a:pt x="118" y="288"/>
                    </a:lnTo>
                    <a:lnTo>
                      <a:pt x="105" y="167"/>
                    </a:lnTo>
                    <a:lnTo>
                      <a:pt x="0" y="217"/>
                    </a:lnTo>
                    <a:lnTo>
                      <a:pt x="93" y="144"/>
                    </a:lnTo>
                    <a:lnTo>
                      <a:pt x="0" y="71"/>
                    </a:lnTo>
                  </a:path>
                </a:pathLst>
              </a:custGeom>
              <a:solidFill>
                <a:srgbClr val="4E6EB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5" name="Freeform 44"/>
              <p:cNvSpPr>
                <a:spLocks/>
              </p:cNvSpPr>
              <p:nvPr/>
            </p:nvSpPr>
            <p:spPr bwMode="auto">
              <a:xfrm>
                <a:off x="448" y="262"/>
                <a:ext cx="439" cy="401"/>
              </a:xfrm>
              <a:custGeom>
                <a:avLst/>
                <a:gdLst>
                  <a:gd name="T0" fmla="*/ 182 w 439"/>
                  <a:gd name="T1" fmla="*/ 177 h 401"/>
                  <a:gd name="T2" fmla="*/ 111 w 439"/>
                  <a:gd name="T3" fmla="*/ 0 h 401"/>
                  <a:gd name="T4" fmla="*/ 220 w 439"/>
                  <a:gd name="T5" fmla="*/ 153 h 401"/>
                  <a:gd name="T6" fmla="*/ 329 w 439"/>
                  <a:gd name="T7" fmla="*/ 0 h 401"/>
                  <a:gd name="T8" fmla="*/ 256 w 439"/>
                  <a:gd name="T9" fmla="*/ 177 h 401"/>
                  <a:gd name="T10" fmla="*/ 438 w 439"/>
                  <a:gd name="T11" fmla="*/ 200 h 401"/>
                  <a:gd name="T12" fmla="*/ 255 w 439"/>
                  <a:gd name="T13" fmla="*/ 222 h 401"/>
                  <a:gd name="T14" fmla="*/ 329 w 439"/>
                  <a:gd name="T15" fmla="*/ 400 h 401"/>
                  <a:gd name="T16" fmla="*/ 220 w 439"/>
                  <a:gd name="T17" fmla="*/ 246 h 401"/>
                  <a:gd name="T18" fmla="*/ 111 w 439"/>
                  <a:gd name="T19" fmla="*/ 400 h 401"/>
                  <a:gd name="T20" fmla="*/ 182 w 439"/>
                  <a:gd name="T21" fmla="*/ 223 h 401"/>
                  <a:gd name="T22" fmla="*/ 0 w 439"/>
                  <a:gd name="T23" fmla="*/ 200 h 401"/>
                  <a:gd name="T24" fmla="*/ 182 w 439"/>
                  <a:gd name="T25" fmla="*/ 177 h 40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39" h="401">
                    <a:moveTo>
                      <a:pt x="182" y="177"/>
                    </a:moveTo>
                    <a:lnTo>
                      <a:pt x="111" y="0"/>
                    </a:lnTo>
                    <a:lnTo>
                      <a:pt x="220" y="153"/>
                    </a:lnTo>
                    <a:lnTo>
                      <a:pt x="329" y="0"/>
                    </a:lnTo>
                    <a:lnTo>
                      <a:pt x="256" y="177"/>
                    </a:lnTo>
                    <a:lnTo>
                      <a:pt x="438" y="200"/>
                    </a:lnTo>
                    <a:lnTo>
                      <a:pt x="255" y="222"/>
                    </a:lnTo>
                    <a:lnTo>
                      <a:pt x="329" y="400"/>
                    </a:lnTo>
                    <a:lnTo>
                      <a:pt x="220" y="246"/>
                    </a:lnTo>
                    <a:lnTo>
                      <a:pt x="111" y="400"/>
                    </a:lnTo>
                    <a:lnTo>
                      <a:pt x="182" y="223"/>
                    </a:lnTo>
                    <a:lnTo>
                      <a:pt x="0" y="200"/>
                    </a:lnTo>
                    <a:lnTo>
                      <a:pt x="182" y="177"/>
                    </a:lnTo>
                  </a:path>
                </a:pathLst>
              </a:custGeom>
              <a:solidFill>
                <a:srgbClr val="4E6EB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45"/>
              <p:cNvSpPr>
                <a:spLocks/>
              </p:cNvSpPr>
              <p:nvPr/>
            </p:nvSpPr>
            <p:spPr bwMode="auto">
              <a:xfrm>
                <a:off x="556" y="325"/>
                <a:ext cx="223" cy="274"/>
              </a:xfrm>
              <a:custGeom>
                <a:avLst/>
                <a:gdLst>
                  <a:gd name="T0" fmla="*/ 0 w 223"/>
                  <a:gd name="T1" fmla="*/ 69 h 274"/>
                  <a:gd name="T2" fmla="*/ 99 w 223"/>
                  <a:gd name="T3" fmla="*/ 114 h 274"/>
                  <a:gd name="T4" fmla="*/ 112 w 223"/>
                  <a:gd name="T5" fmla="*/ 0 h 274"/>
                  <a:gd name="T6" fmla="*/ 124 w 223"/>
                  <a:gd name="T7" fmla="*/ 114 h 274"/>
                  <a:gd name="T8" fmla="*/ 222 w 223"/>
                  <a:gd name="T9" fmla="*/ 69 h 274"/>
                  <a:gd name="T10" fmla="*/ 136 w 223"/>
                  <a:gd name="T11" fmla="*/ 137 h 274"/>
                  <a:gd name="T12" fmla="*/ 222 w 223"/>
                  <a:gd name="T13" fmla="*/ 206 h 274"/>
                  <a:gd name="T14" fmla="*/ 124 w 223"/>
                  <a:gd name="T15" fmla="*/ 159 h 274"/>
                  <a:gd name="T16" fmla="*/ 112 w 223"/>
                  <a:gd name="T17" fmla="*/ 273 h 274"/>
                  <a:gd name="T18" fmla="*/ 99 w 223"/>
                  <a:gd name="T19" fmla="*/ 159 h 274"/>
                  <a:gd name="T20" fmla="*/ 0 w 223"/>
                  <a:gd name="T21" fmla="*/ 206 h 274"/>
                  <a:gd name="T22" fmla="*/ 87 w 223"/>
                  <a:gd name="T23" fmla="*/ 137 h 274"/>
                  <a:gd name="T24" fmla="*/ 0 w 223"/>
                  <a:gd name="T25" fmla="*/ 69 h 27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23" h="274">
                    <a:moveTo>
                      <a:pt x="0" y="69"/>
                    </a:moveTo>
                    <a:lnTo>
                      <a:pt x="99" y="114"/>
                    </a:lnTo>
                    <a:lnTo>
                      <a:pt x="112" y="0"/>
                    </a:lnTo>
                    <a:lnTo>
                      <a:pt x="124" y="114"/>
                    </a:lnTo>
                    <a:lnTo>
                      <a:pt x="222" y="69"/>
                    </a:lnTo>
                    <a:lnTo>
                      <a:pt x="136" y="137"/>
                    </a:lnTo>
                    <a:lnTo>
                      <a:pt x="222" y="206"/>
                    </a:lnTo>
                    <a:lnTo>
                      <a:pt x="124" y="159"/>
                    </a:lnTo>
                    <a:lnTo>
                      <a:pt x="112" y="273"/>
                    </a:lnTo>
                    <a:lnTo>
                      <a:pt x="99" y="159"/>
                    </a:lnTo>
                    <a:lnTo>
                      <a:pt x="0" y="206"/>
                    </a:lnTo>
                    <a:lnTo>
                      <a:pt x="87" y="137"/>
                    </a:lnTo>
                    <a:lnTo>
                      <a:pt x="0" y="69"/>
                    </a:lnTo>
                  </a:path>
                </a:pathLst>
              </a:custGeom>
              <a:solidFill>
                <a:srgbClr val="5A79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46"/>
              <p:cNvSpPr>
                <a:spLocks/>
              </p:cNvSpPr>
              <p:nvPr/>
            </p:nvSpPr>
            <p:spPr bwMode="auto">
              <a:xfrm>
                <a:off x="463" y="274"/>
                <a:ext cx="410" cy="376"/>
              </a:xfrm>
              <a:custGeom>
                <a:avLst/>
                <a:gdLst>
                  <a:gd name="T0" fmla="*/ 167 w 410"/>
                  <a:gd name="T1" fmla="*/ 165 h 376"/>
                  <a:gd name="T2" fmla="*/ 102 w 410"/>
                  <a:gd name="T3" fmla="*/ 0 h 376"/>
                  <a:gd name="T4" fmla="*/ 205 w 410"/>
                  <a:gd name="T5" fmla="*/ 141 h 376"/>
                  <a:gd name="T6" fmla="*/ 305 w 410"/>
                  <a:gd name="T7" fmla="*/ 0 h 376"/>
                  <a:gd name="T8" fmla="*/ 241 w 410"/>
                  <a:gd name="T9" fmla="*/ 165 h 376"/>
                  <a:gd name="T10" fmla="*/ 409 w 410"/>
                  <a:gd name="T11" fmla="*/ 188 h 376"/>
                  <a:gd name="T12" fmla="*/ 240 w 410"/>
                  <a:gd name="T13" fmla="*/ 210 h 376"/>
                  <a:gd name="T14" fmla="*/ 305 w 410"/>
                  <a:gd name="T15" fmla="*/ 375 h 376"/>
                  <a:gd name="T16" fmla="*/ 205 w 410"/>
                  <a:gd name="T17" fmla="*/ 234 h 376"/>
                  <a:gd name="T18" fmla="*/ 102 w 410"/>
                  <a:gd name="T19" fmla="*/ 375 h 376"/>
                  <a:gd name="T20" fmla="*/ 166 w 410"/>
                  <a:gd name="T21" fmla="*/ 211 h 376"/>
                  <a:gd name="T22" fmla="*/ 0 w 410"/>
                  <a:gd name="T23" fmla="*/ 188 h 376"/>
                  <a:gd name="T24" fmla="*/ 167 w 410"/>
                  <a:gd name="T25" fmla="*/ 165 h 37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10" h="376">
                    <a:moveTo>
                      <a:pt x="167" y="165"/>
                    </a:moveTo>
                    <a:lnTo>
                      <a:pt x="102" y="0"/>
                    </a:lnTo>
                    <a:lnTo>
                      <a:pt x="205" y="141"/>
                    </a:lnTo>
                    <a:lnTo>
                      <a:pt x="305" y="0"/>
                    </a:lnTo>
                    <a:lnTo>
                      <a:pt x="241" y="165"/>
                    </a:lnTo>
                    <a:lnTo>
                      <a:pt x="409" y="188"/>
                    </a:lnTo>
                    <a:lnTo>
                      <a:pt x="240" y="210"/>
                    </a:lnTo>
                    <a:lnTo>
                      <a:pt x="305" y="375"/>
                    </a:lnTo>
                    <a:lnTo>
                      <a:pt x="205" y="234"/>
                    </a:lnTo>
                    <a:lnTo>
                      <a:pt x="102" y="375"/>
                    </a:lnTo>
                    <a:lnTo>
                      <a:pt x="166" y="211"/>
                    </a:lnTo>
                    <a:lnTo>
                      <a:pt x="0" y="188"/>
                    </a:lnTo>
                    <a:lnTo>
                      <a:pt x="167" y="165"/>
                    </a:lnTo>
                  </a:path>
                </a:pathLst>
              </a:custGeom>
              <a:solidFill>
                <a:srgbClr val="5A79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8" name="Freeform 47"/>
              <p:cNvSpPr>
                <a:spLocks/>
              </p:cNvSpPr>
              <p:nvPr/>
            </p:nvSpPr>
            <p:spPr bwMode="auto">
              <a:xfrm>
                <a:off x="562" y="332"/>
                <a:ext cx="211" cy="260"/>
              </a:xfrm>
              <a:custGeom>
                <a:avLst/>
                <a:gdLst>
                  <a:gd name="T0" fmla="*/ 0 w 211"/>
                  <a:gd name="T1" fmla="*/ 66 h 260"/>
                  <a:gd name="T2" fmla="*/ 93 w 211"/>
                  <a:gd name="T3" fmla="*/ 107 h 260"/>
                  <a:gd name="T4" fmla="*/ 106 w 211"/>
                  <a:gd name="T5" fmla="*/ 0 h 260"/>
                  <a:gd name="T6" fmla="*/ 118 w 211"/>
                  <a:gd name="T7" fmla="*/ 107 h 260"/>
                  <a:gd name="T8" fmla="*/ 210 w 211"/>
                  <a:gd name="T9" fmla="*/ 66 h 260"/>
                  <a:gd name="T10" fmla="*/ 130 w 211"/>
                  <a:gd name="T11" fmla="*/ 130 h 260"/>
                  <a:gd name="T12" fmla="*/ 210 w 211"/>
                  <a:gd name="T13" fmla="*/ 195 h 260"/>
                  <a:gd name="T14" fmla="*/ 118 w 211"/>
                  <a:gd name="T15" fmla="*/ 152 h 260"/>
                  <a:gd name="T16" fmla="*/ 106 w 211"/>
                  <a:gd name="T17" fmla="*/ 259 h 260"/>
                  <a:gd name="T18" fmla="*/ 93 w 211"/>
                  <a:gd name="T19" fmla="*/ 152 h 260"/>
                  <a:gd name="T20" fmla="*/ 0 w 211"/>
                  <a:gd name="T21" fmla="*/ 195 h 260"/>
                  <a:gd name="T22" fmla="*/ 81 w 211"/>
                  <a:gd name="T23" fmla="*/ 130 h 260"/>
                  <a:gd name="T24" fmla="*/ 0 w 211"/>
                  <a:gd name="T25" fmla="*/ 66 h 2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11" h="260">
                    <a:moveTo>
                      <a:pt x="0" y="66"/>
                    </a:moveTo>
                    <a:lnTo>
                      <a:pt x="93" y="107"/>
                    </a:lnTo>
                    <a:lnTo>
                      <a:pt x="106" y="0"/>
                    </a:lnTo>
                    <a:lnTo>
                      <a:pt x="118" y="107"/>
                    </a:lnTo>
                    <a:lnTo>
                      <a:pt x="210" y="66"/>
                    </a:lnTo>
                    <a:lnTo>
                      <a:pt x="130" y="130"/>
                    </a:lnTo>
                    <a:lnTo>
                      <a:pt x="210" y="195"/>
                    </a:lnTo>
                    <a:lnTo>
                      <a:pt x="118" y="152"/>
                    </a:lnTo>
                    <a:lnTo>
                      <a:pt x="106" y="259"/>
                    </a:lnTo>
                    <a:lnTo>
                      <a:pt x="93" y="152"/>
                    </a:lnTo>
                    <a:lnTo>
                      <a:pt x="0" y="195"/>
                    </a:lnTo>
                    <a:lnTo>
                      <a:pt x="81" y="130"/>
                    </a:lnTo>
                    <a:lnTo>
                      <a:pt x="0" y="66"/>
                    </a:lnTo>
                  </a:path>
                </a:pathLst>
              </a:custGeom>
              <a:solidFill>
                <a:srgbClr val="6885C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9" name="Freeform 48"/>
              <p:cNvSpPr>
                <a:spLocks/>
              </p:cNvSpPr>
              <p:nvPr/>
            </p:nvSpPr>
            <p:spPr bwMode="auto">
              <a:xfrm>
                <a:off x="477" y="287"/>
                <a:ext cx="382" cy="350"/>
              </a:xfrm>
              <a:custGeom>
                <a:avLst/>
                <a:gdLst>
                  <a:gd name="T0" fmla="*/ 153 w 382"/>
                  <a:gd name="T1" fmla="*/ 153 h 350"/>
                  <a:gd name="T2" fmla="*/ 95 w 382"/>
                  <a:gd name="T3" fmla="*/ 0 h 350"/>
                  <a:gd name="T4" fmla="*/ 191 w 382"/>
                  <a:gd name="T5" fmla="*/ 128 h 350"/>
                  <a:gd name="T6" fmla="*/ 284 w 382"/>
                  <a:gd name="T7" fmla="*/ 0 h 350"/>
                  <a:gd name="T8" fmla="*/ 227 w 382"/>
                  <a:gd name="T9" fmla="*/ 153 h 350"/>
                  <a:gd name="T10" fmla="*/ 381 w 382"/>
                  <a:gd name="T11" fmla="*/ 175 h 350"/>
                  <a:gd name="T12" fmla="*/ 226 w 382"/>
                  <a:gd name="T13" fmla="*/ 196 h 350"/>
                  <a:gd name="T14" fmla="*/ 284 w 382"/>
                  <a:gd name="T15" fmla="*/ 349 h 350"/>
                  <a:gd name="T16" fmla="*/ 191 w 382"/>
                  <a:gd name="T17" fmla="*/ 221 h 350"/>
                  <a:gd name="T18" fmla="*/ 95 w 382"/>
                  <a:gd name="T19" fmla="*/ 349 h 350"/>
                  <a:gd name="T20" fmla="*/ 152 w 382"/>
                  <a:gd name="T21" fmla="*/ 198 h 350"/>
                  <a:gd name="T22" fmla="*/ 0 w 382"/>
                  <a:gd name="T23" fmla="*/ 175 h 350"/>
                  <a:gd name="T24" fmla="*/ 153 w 382"/>
                  <a:gd name="T25" fmla="*/ 153 h 35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82" h="350">
                    <a:moveTo>
                      <a:pt x="153" y="153"/>
                    </a:moveTo>
                    <a:lnTo>
                      <a:pt x="95" y="0"/>
                    </a:lnTo>
                    <a:lnTo>
                      <a:pt x="191" y="128"/>
                    </a:lnTo>
                    <a:lnTo>
                      <a:pt x="284" y="0"/>
                    </a:lnTo>
                    <a:lnTo>
                      <a:pt x="227" y="153"/>
                    </a:lnTo>
                    <a:lnTo>
                      <a:pt x="381" y="175"/>
                    </a:lnTo>
                    <a:lnTo>
                      <a:pt x="226" y="196"/>
                    </a:lnTo>
                    <a:lnTo>
                      <a:pt x="284" y="349"/>
                    </a:lnTo>
                    <a:lnTo>
                      <a:pt x="191" y="221"/>
                    </a:lnTo>
                    <a:lnTo>
                      <a:pt x="95" y="349"/>
                    </a:lnTo>
                    <a:lnTo>
                      <a:pt x="152" y="198"/>
                    </a:lnTo>
                    <a:lnTo>
                      <a:pt x="0" y="175"/>
                    </a:lnTo>
                    <a:lnTo>
                      <a:pt x="153" y="153"/>
                    </a:lnTo>
                  </a:path>
                </a:pathLst>
              </a:custGeom>
              <a:solidFill>
                <a:srgbClr val="6885C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0" name="Freeform 49"/>
              <p:cNvSpPr>
                <a:spLocks/>
              </p:cNvSpPr>
              <p:nvPr/>
            </p:nvSpPr>
            <p:spPr bwMode="auto">
              <a:xfrm>
                <a:off x="568" y="340"/>
                <a:ext cx="199" cy="245"/>
              </a:xfrm>
              <a:custGeom>
                <a:avLst/>
                <a:gdLst>
                  <a:gd name="T0" fmla="*/ 0 w 199"/>
                  <a:gd name="T1" fmla="*/ 60 h 245"/>
                  <a:gd name="T2" fmla="*/ 87 w 199"/>
                  <a:gd name="T3" fmla="*/ 99 h 245"/>
                  <a:gd name="T4" fmla="*/ 100 w 199"/>
                  <a:gd name="T5" fmla="*/ 0 h 245"/>
                  <a:gd name="T6" fmla="*/ 111 w 199"/>
                  <a:gd name="T7" fmla="*/ 99 h 245"/>
                  <a:gd name="T8" fmla="*/ 198 w 199"/>
                  <a:gd name="T9" fmla="*/ 60 h 245"/>
                  <a:gd name="T10" fmla="*/ 124 w 199"/>
                  <a:gd name="T11" fmla="*/ 122 h 245"/>
                  <a:gd name="T12" fmla="*/ 198 w 199"/>
                  <a:gd name="T13" fmla="*/ 182 h 245"/>
                  <a:gd name="T14" fmla="*/ 111 w 199"/>
                  <a:gd name="T15" fmla="*/ 144 h 245"/>
                  <a:gd name="T16" fmla="*/ 100 w 199"/>
                  <a:gd name="T17" fmla="*/ 244 h 245"/>
                  <a:gd name="T18" fmla="*/ 87 w 199"/>
                  <a:gd name="T19" fmla="*/ 144 h 245"/>
                  <a:gd name="T20" fmla="*/ 0 w 199"/>
                  <a:gd name="T21" fmla="*/ 182 h 245"/>
                  <a:gd name="T22" fmla="*/ 75 w 199"/>
                  <a:gd name="T23" fmla="*/ 122 h 245"/>
                  <a:gd name="T24" fmla="*/ 0 w 199"/>
                  <a:gd name="T25" fmla="*/ 60 h 24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99" h="245">
                    <a:moveTo>
                      <a:pt x="0" y="60"/>
                    </a:moveTo>
                    <a:lnTo>
                      <a:pt x="87" y="99"/>
                    </a:lnTo>
                    <a:lnTo>
                      <a:pt x="100" y="0"/>
                    </a:lnTo>
                    <a:lnTo>
                      <a:pt x="111" y="99"/>
                    </a:lnTo>
                    <a:lnTo>
                      <a:pt x="198" y="60"/>
                    </a:lnTo>
                    <a:lnTo>
                      <a:pt x="124" y="122"/>
                    </a:lnTo>
                    <a:lnTo>
                      <a:pt x="198" y="182"/>
                    </a:lnTo>
                    <a:lnTo>
                      <a:pt x="111" y="144"/>
                    </a:lnTo>
                    <a:lnTo>
                      <a:pt x="100" y="244"/>
                    </a:lnTo>
                    <a:lnTo>
                      <a:pt x="87" y="144"/>
                    </a:lnTo>
                    <a:lnTo>
                      <a:pt x="0" y="182"/>
                    </a:lnTo>
                    <a:lnTo>
                      <a:pt x="75" y="122"/>
                    </a:lnTo>
                    <a:lnTo>
                      <a:pt x="0" y="60"/>
                    </a:lnTo>
                  </a:path>
                </a:pathLst>
              </a:custGeom>
              <a:solidFill>
                <a:srgbClr val="7992C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1" name="Freeform 50"/>
              <p:cNvSpPr>
                <a:spLocks/>
              </p:cNvSpPr>
              <p:nvPr/>
            </p:nvSpPr>
            <p:spPr bwMode="auto">
              <a:xfrm>
                <a:off x="492" y="302"/>
                <a:ext cx="351" cy="321"/>
              </a:xfrm>
              <a:custGeom>
                <a:avLst/>
                <a:gdLst>
                  <a:gd name="T0" fmla="*/ 138 w 351"/>
                  <a:gd name="T1" fmla="*/ 138 h 321"/>
                  <a:gd name="T2" fmla="*/ 89 w 351"/>
                  <a:gd name="T3" fmla="*/ 0 h 321"/>
                  <a:gd name="T4" fmla="*/ 176 w 351"/>
                  <a:gd name="T5" fmla="*/ 113 h 321"/>
                  <a:gd name="T6" fmla="*/ 263 w 351"/>
                  <a:gd name="T7" fmla="*/ 0 h 321"/>
                  <a:gd name="T8" fmla="*/ 212 w 351"/>
                  <a:gd name="T9" fmla="*/ 138 h 321"/>
                  <a:gd name="T10" fmla="*/ 350 w 351"/>
                  <a:gd name="T11" fmla="*/ 160 h 321"/>
                  <a:gd name="T12" fmla="*/ 211 w 351"/>
                  <a:gd name="T13" fmla="*/ 181 h 321"/>
                  <a:gd name="T14" fmla="*/ 263 w 351"/>
                  <a:gd name="T15" fmla="*/ 319 h 321"/>
                  <a:gd name="T16" fmla="*/ 176 w 351"/>
                  <a:gd name="T17" fmla="*/ 206 h 321"/>
                  <a:gd name="T18" fmla="*/ 89 w 351"/>
                  <a:gd name="T19" fmla="*/ 320 h 321"/>
                  <a:gd name="T20" fmla="*/ 138 w 351"/>
                  <a:gd name="T21" fmla="*/ 182 h 321"/>
                  <a:gd name="T22" fmla="*/ 0 w 351"/>
                  <a:gd name="T23" fmla="*/ 160 h 321"/>
                  <a:gd name="T24" fmla="*/ 138 w 351"/>
                  <a:gd name="T25" fmla="*/ 138 h 32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51" h="321">
                    <a:moveTo>
                      <a:pt x="138" y="138"/>
                    </a:moveTo>
                    <a:lnTo>
                      <a:pt x="89" y="0"/>
                    </a:lnTo>
                    <a:lnTo>
                      <a:pt x="176" y="113"/>
                    </a:lnTo>
                    <a:lnTo>
                      <a:pt x="263" y="0"/>
                    </a:lnTo>
                    <a:lnTo>
                      <a:pt x="212" y="138"/>
                    </a:lnTo>
                    <a:lnTo>
                      <a:pt x="350" y="160"/>
                    </a:lnTo>
                    <a:lnTo>
                      <a:pt x="211" y="181"/>
                    </a:lnTo>
                    <a:lnTo>
                      <a:pt x="263" y="319"/>
                    </a:lnTo>
                    <a:lnTo>
                      <a:pt x="176" y="206"/>
                    </a:lnTo>
                    <a:lnTo>
                      <a:pt x="89" y="320"/>
                    </a:lnTo>
                    <a:lnTo>
                      <a:pt x="138" y="182"/>
                    </a:lnTo>
                    <a:lnTo>
                      <a:pt x="0" y="160"/>
                    </a:lnTo>
                    <a:lnTo>
                      <a:pt x="138" y="138"/>
                    </a:lnTo>
                  </a:path>
                </a:pathLst>
              </a:custGeom>
              <a:solidFill>
                <a:srgbClr val="7992C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2" name="Freeform 51"/>
              <p:cNvSpPr>
                <a:spLocks/>
              </p:cNvSpPr>
              <p:nvPr/>
            </p:nvSpPr>
            <p:spPr bwMode="auto">
              <a:xfrm>
                <a:off x="574" y="347"/>
                <a:ext cx="187" cy="231"/>
              </a:xfrm>
              <a:custGeom>
                <a:avLst/>
                <a:gdLst>
                  <a:gd name="T0" fmla="*/ 0 w 187"/>
                  <a:gd name="T1" fmla="*/ 58 h 231"/>
                  <a:gd name="T2" fmla="*/ 81 w 187"/>
                  <a:gd name="T3" fmla="*/ 92 h 231"/>
                  <a:gd name="T4" fmla="*/ 94 w 187"/>
                  <a:gd name="T5" fmla="*/ 0 h 231"/>
                  <a:gd name="T6" fmla="*/ 105 w 187"/>
                  <a:gd name="T7" fmla="*/ 92 h 231"/>
                  <a:gd name="T8" fmla="*/ 186 w 187"/>
                  <a:gd name="T9" fmla="*/ 58 h 231"/>
                  <a:gd name="T10" fmla="*/ 118 w 187"/>
                  <a:gd name="T11" fmla="*/ 115 h 231"/>
                  <a:gd name="T12" fmla="*/ 186 w 187"/>
                  <a:gd name="T13" fmla="*/ 173 h 231"/>
                  <a:gd name="T14" fmla="*/ 105 w 187"/>
                  <a:gd name="T15" fmla="*/ 137 h 231"/>
                  <a:gd name="T16" fmla="*/ 94 w 187"/>
                  <a:gd name="T17" fmla="*/ 230 h 231"/>
                  <a:gd name="T18" fmla="*/ 81 w 187"/>
                  <a:gd name="T19" fmla="*/ 137 h 231"/>
                  <a:gd name="T20" fmla="*/ 0 w 187"/>
                  <a:gd name="T21" fmla="*/ 173 h 231"/>
                  <a:gd name="T22" fmla="*/ 69 w 187"/>
                  <a:gd name="T23" fmla="*/ 115 h 231"/>
                  <a:gd name="T24" fmla="*/ 0 w 187"/>
                  <a:gd name="T25" fmla="*/ 58 h 23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87" h="231">
                    <a:moveTo>
                      <a:pt x="0" y="58"/>
                    </a:moveTo>
                    <a:lnTo>
                      <a:pt x="81" y="92"/>
                    </a:lnTo>
                    <a:lnTo>
                      <a:pt x="94" y="0"/>
                    </a:lnTo>
                    <a:lnTo>
                      <a:pt x="105" y="92"/>
                    </a:lnTo>
                    <a:lnTo>
                      <a:pt x="186" y="58"/>
                    </a:lnTo>
                    <a:lnTo>
                      <a:pt x="118" y="115"/>
                    </a:lnTo>
                    <a:lnTo>
                      <a:pt x="186" y="173"/>
                    </a:lnTo>
                    <a:lnTo>
                      <a:pt x="105" y="137"/>
                    </a:lnTo>
                    <a:lnTo>
                      <a:pt x="94" y="230"/>
                    </a:lnTo>
                    <a:lnTo>
                      <a:pt x="81" y="137"/>
                    </a:lnTo>
                    <a:lnTo>
                      <a:pt x="0" y="173"/>
                    </a:lnTo>
                    <a:lnTo>
                      <a:pt x="69" y="115"/>
                    </a:lnTo>
                    <a:lnTo>
                      <a:pt x="0" y="58"/>
                    </a:lnTo>
                  </a:path>
                </a:pathLst>
              </a:custGeom>
              <a:solidFill>
                <a:srgbClr val="8BA0CA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3" name="Freeform 52"/>
              <p:cNvSpPr>
                <a:spLocks/>
              </p:cNvSpPr>
              <p:nvPr/>
            </p:nvSpPr>
            <p:spPr bwMode="auto">
              <a:xfrm>
                <a:off x="507" y="315"/>
                <a:ext cx="322" cy="295"/>
              </a:xfrm>
              <a:custGeom>
                <a:avLst/>
                <a:gdLst>
                  <a:gd name="T0" fmla="*/ 123 w 322"/>
                  <a:gd name="T1" fmla="*/ 125 h 295"/>
                  <a:gd name="T2" fmla="*/ 81 w 322"/>
                  <a:gd name="T3" fmla="*/ 0 h 295"/>
                  <a:gd name="T4" fmla="*/ 161 w 322"/>
                  <a:gd name="T5" fmla="*/ 100 h 295"/>
                  <a:gd name="T6" fmla="*/ 240 w 322"/>
                  <a:gd name="T7" fmla="*/ 0 h 295"/>
                  <a:gd name="T8" fmla="*/ 197 w 322"/>
                  <a:gd name="T9" fmla="*/ 125 h 295"/>
                  <a:gd name="T10" fmla="*/ 321 w 322"/>
                  <a:gd name="T11" fmla="*/ 147 h 295"/>
                  <a:gd name="T12" fmla="*/ 196 w 322"/>
                  <a:gd name="T13" fmla="*/ 168 h 295"/>
                  <a:gd name="T14" fmla="*/ 240 w 322"/>
                  <a:gd name="T15" fmla="*/ 293 h 295"/>
                  <a:gd name="T16" fmla="*/ 161 w 322"/>
                  <a:gd name="T17" fmla="*/ 193 h 295"/>
                  <a:gd name="T18" fmla="*/ 81 w 322"/>
                  <a:gd name="T19" fmla="*/ 294 h 295"/>
                  <a:gd name="T20" fmla="*/ 122 w 322"/>
                  <a:gd name="T21" fmla="*/ 170 h 295"/>
                  <a:gd name="T22" fmla="*/ 0 w 322"/>
                  <a:gd name="T23" fmla="*/ 147 h 295"/>
                  <a:gd name="T24" fmla="*/ 123 w 322"/>
                  <a:gd name="T25" fmla="*/ 125 h 29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22" h="295">
                    <a:moveTo>
                      <a:pt x="123" y="125"/>
                    </a:moveTo>
                    <a:lnTo>
                      <a:pt x="81" y="0"/>
                    </a:lnTo>
                    <a:lnTo>
                      <a:pt x="161" y="100"/>
                    </a:lnTo>
                    <a:lnTo>
                      <a:pt x="240" y="0"/>
                    </a:lnTo>
                    <a:lnTo>
                      <a:pt x="197" y="125"/>
                    </a:lnTo>
                    <a:lnTo>
                      <a:pt x="321" y="147"/>
                    </a:lnTo>
                    <a:lnTo>
                      <a:pt x="196" y="168"/>
                    </a:lnTo>
                    <a:lnTo>
                      <a:pt x="240" y="293"/>
                    </a:lnTo>
                    <a:lnTo>
                      <a:pt x="161" y="193"/>
                    </a:lnTo>
                    <a:lnTo>
                      <a:pt x="81" y="294"/>
                    </a:lnTo>
                    <a:lnTo>
                      <a:pt x="122" y="170"/>
                    </a:lnTo>
                    <a:lnTo>
                      <a:pt x="0" y="147"/>
                    </a:lnTo>
                    <a:lnTo>
                      <a:pt x="123" y="125"/>
                    </a:lnTo>
                  </a:path>
                </a:pathLst>
              </a:custGeom>
              <a:solidFill>
                <a:srgbClr val="8BA0CA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4" name="Freeform 53"/>
              <p:cNvSpPr>
                <a:spLocks/>
              </p:cNvSpPr>
              <p:nvPr/>
            </p:nvSpPr>
            <p:spPr bwMode="auto">
              <a:xfrm>
                <a:off x="580" y="354"/>
                <a:ext cx="176" cy="217"/>
              </a:xfrm>
              <a:custGeom>
                <a:avLst/>
                <a:gdLst>
                  <a:gd name="T0" fmla="*/ 0 w 176"/>
                  <a:gd name="T1" fmla="*/ 55 h 217"/>
                  <a:gd name="T2" fmla="*/ 76 w 176"/>
                  <a:gd name="T3" fmla="*/ 85 h 217"/>
                  <a:gd name="T4" fmla="*/ 88 w 176"/>
                  <a:gd name="T5" fmla="*/ 0 h 217"/>
                  <a:gd name="T6" fmla="*/ 99 w 176"/>
                  <a:gd name="T7" fmla="*/ 85 h 217"/>
                  <a:gd name="T8" fmla="*/ 174 w 176"/>
                  <a:gd name="T9" fmla="*/ 53 h 217"/>
                  <a:gd name="T10" fmla="*/ 112 w 176"/>
                  <a:gd name="T11" fmla="*/ 108 h 217"/>
                  <a:gd name="T12" fmla="*/ 175 w 176"/>
                  <a:gd name="T13" fmla="*/ 161 h 217"/>
                  <a:gd name="T14" fmla="*/ 99 w 176"/>
                  <a:gd name="T15" fmla="*/ 130 h 217"/>
                  <a:gd name="T16" fmla="*/ 88 w 176"/>
                  <a:gd name="T17" fmla="*/ 216 h 217"/>
                  <a:gd name="T18" fmla="*/ 76 w 176"/>
                  <a:gd name="T19" fmla="*/ 130 h 217"/>
                  <a:gd name="T20" fmla="*/ 0 w 176"/>
                  <a:gd name="T21" fmla="*/ 161 h 217"/>
                  <a:gd name="T22" fmla="*/ 63 w 176"/>
                  <a:gd name="T23" fmla="*/ 108 h 217"/>
                  <a:gd name="T24" fmla="*/ 0 w 176"/>
                  <a:gd name="T25" fmla="*/ 55 h 2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6" h="217">
                    <a:moveTo>
                      <a:pt x="0" y="55"/>
                    </a:moveTo>
                    <a:lnTo>
                      <a:pt x="76" y="85"/>
                    </a:lnTo>
                    <a:lnTo>
                      <a:pt x="88" y="0"/>
                    </a:lnTo>
                    <a:lnTo>
                      <a:pt x="99" y="85"/>
                    </a:lnTo>
                    <a:lnTo>
                      <a:pt x="174" y="53"/>
                    </a:lnTo>
                    <a:lnTo>
                      <a:pt x="112" y="108"/>
                    </a:lnTo>
                    <a:lnTo>
                      <a:pt x="175" y="161"/>
                    </a:lnTo>
                    <a:lnTo>
                      <a:pt x="99" y="130"/>
                    </a:lnTo>
                    <a:lnTo>
                      <a:pt x="88" y="216"/>
                    </a:lnTo>
                    <a:lnTo>
                      <a:pt x="76" y="130"/>
                    </a:lnTo>
                    <a:lnTo>
                      <a:pt x="0" y="161"/>
                    </a:lnTo>
                    <a:lnTo>
                      <a:pt x="63" y="108"/>
                    </a:lnTo>
                    <a:lnTo>
                      <a:pt x="0" y="55"/>
                    </a:lnTo>
                  </a:path>
                </a:pathLst>
              </a:custGeom>
              <a:solidFill>
                <a:srgbClr val="A0B0CE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5" name="Freeform 54"/>
              <p:cNvSpPr>
                <a:spLocks/>
              </p:cNvSpPr>
              <p:nvPr/>
            </p:nvSpPr>
            <p:spPr bwMode="auto">
              <a:xfrm>
                <a:off x="521" y="328"/>
                <a:ext cx="294" cy="269"/>
              </a:xfrm>
              <a:custGeom>
                <a:avLst/>
                <a:gdLst>
                  <a:gd name="T0" fmla="*/ 109 w 294"/>
                  <a:gd name="T1" fmla="*/ 112 h 269"/>
                  <a:gd name="T2" fmla="*/ 74 w 294"/>
                  <a:gd name="T3" fmla="*/ 0 h 269"/>
                  <a:gd name="T4" fmla="*/ 147 w 294"/>
                  <a:gd name="T5" fmla="*/ 87 h 269"/>
                  <a:gd name="T6" fmla="*/ 219 w 294"/>
                  <a:gd name="T7" fmla="*/ 0 h 269"/>
                  <a:gd name="T8" fmla="*/ 183 w 294"/>
                  <a:gd name="T9" fmla="*/ 112 h 269"/>
                  <a:gd name="T10" fmla="*/ 293 w 294"/>
                  <a:gd name="T11" fmla="*/ 134 h 269"/>
                  <a:gd name="T12" fmla="*/ 182 w 294"/>
                  <a:gd name="T13" fmla="*/ 155 h 269"/>
                  <a:gd name="T14" fmla="*/ 219 w 294"/>
                  <a:gd name="T15" fmla="*/ 267 h 269"/>
                  <a:gd name="T16" fmla="*/ 147 w 294"/>
                  <a:gd name="T17" fmla="*/ 180 h 269"/>
                  <a:gd name="T18" fmla="*/ 74 w 294"/>
                  <a:gd name="T19" fmla="*/ 268 h 269"/>
                  <a:gd name="T20" fmla="*/ 108 w 294"/>
                  <a:gd name="T21" fmla="*/ 157 h 269"/>
                  <a:gd name="T22" fmla="*/ 0 w 294"/>
                  <a:gd name="T23" fmla="*/ 134 h 269"/>
                  <a:gd name="T24" fmla="*/ 109 w 294"/>
                  <a:gd name="T25" fmla="*/ 112 h 26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4" h="269">
                    <a:moveTo>
                      <a:pt x="109" y="112"/>
                    </a:moveTo>
                    <a:lnTo>
                      <a:pt x="74" y="0"/>
                    </a:lnTo>
                    <a:lnTo>
                      <a:pt x="147" y="87"/>
                    </a:lnTo>
                    <a:lnTo>
                      <a:pt x="219" y="0"/>
                    </a:lnTo>
                    <a:lnTo>
                      <a:pt x="183" y="112"/>
                    </a:lnTo>
                    <a:lnTo>
                      <a:pt x="293" y="134"/>
                    </a:lnTo>
                    <a:lnTo>
                      <a:pt x="182" y="155"/>
                    </a:lnTo>
                    <a:lnTo>
                      <a:pt x="219" y="267"/>
                    </a:lnTo>
                    <a:lnTo>
                      <a:pt x="147" y="180"/>
                    </a:lnTo>
                    <a:lnTo>
                      <a:pt x="74" y="268"/>
                    </a:lnTo>
                    <a:lnTo>
                      <a:pt x="108" y="157"/>
                    </a:lnTo>
                    <a:lnTo>
                      <a:pt x="0" y="134"/>
                    </a:lnTo>
                    <a:lnTo>
                      <a:pt x="109" y="112"/>
                    </a:lnTo>
                  </a:path>
                </a:pathLst>
              </a:custGeom>
              <a:solidFill>
                <a:srgbClr val="A0B0CE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6" name="Freeform 55"/>
              <p:cNvSpPr>
                <a:spLocks/>
              </p:cNvSpPr>
              <p:nvPr/>
            </p:nvSpPr>
            <p:spPr bwMode="auto">
              <a:xfrm>
                <a:off x="586" y="361"/>
                <a:ext cx="164" cy="202"/>
              </a:xfrm>
              <a:custGeom>
                <a:avLst/>
                <a:gdLst>
                  <a:gd name="T0" fmla="*/ 0 w 164"/>
                  <a:gd name="T1" fmla="*/ 51 h 202"/>
                  <a:gd name="T2" fmla="*/ 70 w 164"/>
                  <a:gd name="T3" fmla="*/ 78 h 202"/>
                  <a:gd name="T4" fmla="*/ 82 w 164"/>
                  <a:gd name="T5" fmla="*/ 0 h 202"/>
                  <a:gd name="T6" fmla="*/ 93 w 164"/>
                  <a:gd name="T7" fmla="*/ 78 h 202"/>
                  <a:gd name="T8" fmla="*/ 162 w 164"/>
                  <a:gd name="T9" fmla="*/ 51 h 202"/>
                  <a:gd name="T10" fmla="*/ 106 w 164"/>
                  <a:gd name="T11" fmla="*/ 101 h 202"/>
                  <a:gd name="T12" fmla="*/ 163 w 164"/>
                  <a:gd name="T13" fmla="*/ 150 h 202"/>
                  <a:gd name="T14" fmla="*/ 93 w 164"/>
                  <a:gd name="T15" fmla="*/ 123 h 202"/>
                  <a:gd name="T16" fmla="*/ 82 w 164"/>
                  <a:gd name="T17" fmla="*/ 201 h 202"/>
                  <a:gd name="T18" fmla="*/ 70 w 164"/>
                  <a:gd name="T19" fmla="*/ 123 h 202"/>
                  <a:gd name="T20" fmla="*/ 0 w 164"/>
                  <a:gd name="T21" fmla="*/ 150 h 202"/>
                  <a:gd name="T22" fmla="*/ 57 w 164"/>
                  <a:gd name="T23" fmla="*/ 101 h 202"/>
                  <a:gd name="T24" fmla="*/ 0 w 164"/>
                  <a:gd name="T25" fmla="*/ 51 h 20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4" h="202">
                    <a:moveTo>
                      <a:pt x="0" y="51"/>
                    </a:moveTo>
                    <a:lnTo>
                      <a:pt x="70" y="78"/>
                    </a:lnTo>
                    <a:lnTo>
                      <a:pt x="82" y="0"/>
                    </a:lnTo>
                    <a:lnTo>
                      <a:pt x="93" y="78"/>
                    </a:lnTo>
                    <a:lnTo>
                      <a:pt x="162" y="51"/>
                    </a:lnTo>
                    <a:lnTo>
                      <a:pt x="106" y="101"/>
                    </a:lnTo>
                    <a:lnTo>
                      <a:pt x="163" y="150"/>
                    </a:lnTo>
                    <a:lnTo>
                      <a:pt x="93" y="123"/>
                    </a:lnTo>
                    <a:lnTo>
                      <a:pt x="82" y="201"/>
                    </a:lnTo>
                    <a:lnTo>
                      <a:pt x="70" y="123"/>
                    </a:lnTo>
                    <a:lnTo>
                      <a:pt x="0" y="150"/>
                    </a:lnTo>
                    <a:lnTo>
                      <a:pt x="57" y="101"/>
                    </a:lnTo>
                    <a:lnTo>
                      <a:pt x="0" y="51"/>
                    </a:lnTo>
                  </a:path>
                </a:pathLst>
              </a:custGeom>
              <a:solidFill>
                <a:srgbClr val="B9C2D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7" name="Freeform 56"/>
              <p:cNvSpPr>
                <a:spLocks/>
              </p:cNvSpPr>
              <p:nvPr/>
            </p:nvSpPr>
            <p:spPr bwMode="auto">
              <a:xfrm>
                <a:off x="535" y="341"/>
                <a:ext cx="265" cy="242"/>
              </a:xfrm>
              <a:custGeom>
                <a:avLst/>
                <a:gdLst>
                  <a:gd name="T0" fmla="*/ 95 w 265"/>
                  <a:gd name="T1" fmla="*/ 99 h 242"/>
                  <a:gd name="T2" fmla="*/ 67 w 265"/>
                  <a:gd name="T3" fmla="*/ 0 h 242"/>
                  <a:gd name="T4" fmla="*/ 133 w 265"/>
                  <a:gd name="T5" fmla="*/ 75 h 242"/>
                  <a:gd name="T6" fmla="*/ 199 w 265"/>
                  <a:gd name="T7" fmla="*/ 0 h 242"/>
                  <a:gd name="T8" fmla="*/ 169 w 265"/>
                  <a:gd name="T9" fmla="*/ 99 h 242"/>
                  <a:gd name="T10" fmla="*/ 264 w 265"/>
                  <a:gd name="T11" fmla="*/ 121 h 242"/>
                  <a:gd name="T12" fmla="*/ 168 w 265"/>
                  <a:gd name="T13" fmla="*/ 142 h 242"/>
                  <a:gd name="T14" fmla="*/ 199 w 265"/>
                  <a:gd name="T15" fmla="*/ 241 h 242"/>
                  <a:gd name="T16" fmla="*/ 133 w 265"/>
                  <a:gd name="T17" fmla="*/ 166 h 242"/>
                  <a:gd name="T18" fmla="*/ 67 w 265"/>
                  <a:gd name="T19" fmla="*/ 241 h 242"/>
                  <a:gd name="T20" fmla="*/ 95 w 265"/>
                  <a:gd name="T21" fmla="*/ 143 h 242"/>
                  <a:gd name="T22" fmla="*/ 0 w 265"/>
                  <a:gd name="T23" fmla="*/ 121 h 242"/>
                  <a:gd name="T24" fmla="*/ 95 w 265"/>
                  <a:gd name="T25" fmla="*/ 99 h 24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65" h="242">
                    <a:moveTo>
                      <a:pt x="95" y="99"/>
                    </a:moveTo>
                    <a:lnTo>
                      <a:pt x="67" y="0"/>
                    </a:lnTo>
                    <a:lnTo>
                      <a:pt x="133" y="75"/>
                    </a:lnTo>
                    <a:lnTo>
                      <a:pt x="199" y="0"/>
                    </a:lnTo>
                    <a:lnTo>
                      <a:pt x="169" y="99"/>
                    </a:lnTo>
                    <a:lnTo>
                      <a:pt x="264" y="121"/>
                    </a:lnTo>
                    <a:lnTo>
                      <a:pt x="168" y="142"/>
                    </a:lnTo>
                    <a:lnTo>
                      <a:pt x="199" y="241"/>
                    </a:lnTo>
                    <a:lnTo>
                      <a:pt x="133" y="166"/>
                    </a:lnTo>
                    <a:lnTo>
                      <a:pt x="67" y="241"/>
                    </a:lnTo>
                    <a:lnTo>
                      <a:pt x="95" y="143"/>
                    </a:lnTo>
                    <a:lnTo>
                      <a:pt x="0" y="121"/>
                    </a:lnTo>
                    <a:lnTo>
                      <a:pt x="95" y="99"/>
                    </a:lnTo>
                  </a:path>
                </a:pathLst>
              </a:custGeom>
              <a:solidFill>
                <a:srgbClr val="B9C2D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8" name="Freeform 57"/>
              <p:cNvSpPr>
                <a:spLocks/>
              </p:cNvSpPr>
              <p:nvPr/>
            </p:nvSpPr>
            <p:spPr bwMode="auto">
              <a:xfrm>
                <a:off x="592" y="368"/>
                <a:ext cx="152" cy="188"/>
              </a:xfrm>
              <a:custGeom>
                <a:avLst/>
                <a:gdLst>
                  <a:gd name="T0" fmla="*/ 0 w 152"/>
                  <a:gd name="T1" fmla="*/ 48 h 188"/>
                  <a:gd name="T2" fmla="*/ 64 w 152"/>
                  <a:gd name="T3" fmla="*/ 71 h 188"/>
                  <a:gd name="T4" fmla="*/ 76 w 152"/>
                  <a:gd name="T5" fmla="*/ 0 h 188"/>
                  <a:gd name="T6" fmla="*/ 87 w 152"/>
                  <a:gd name="T7" fmla="*/ 71 h 188"/>
                  <a:gd name="T8" fmla="*/ 151 w 152"/>
                  <a:gd name="T9" fmla="*/ 48 h 188"/>
                  <a:gd name="T10" fmla="*/ 100 w 152"/>
                  <a:gd name="T11" fmla="*/ 94 h 188"/>
                  <a:gd name="T12" fmla="*/ 151 w 152"/>
                  <a:gd name="T13" fmla="*/ 141 h 188"/>
                  <a:gd name="T14" fmla="*/ 87 w 152"/>
                  <a:gd name="T15" fmla="*/ 116 h 188"/>
                  <a:gd name="T16" fmla="*/ 76 w 152"/>
                  <a:gd name="T17" fmla="*/ 187 h 188"/>
                  <a:gd name="T18" fmla="*/ 64 w 152"/>
                  <a:gd name="T19" fmla="*/ 116 h 188"/>
                  <a:gd name="T20" fmla="*/ 0 w 152"/>
                  <a:gd name="T21" fmla="*/ 141 h 188"/>
                  <a:gd name="T22" fmla="*/ 51 w 152"/>
                  <a:gd name="T23" fmla="*/ 94 h 188"/>
                  <a:gd name="T24" fmla="*/ 0 w 152"/>
                  <a:gd name="T25" fmla="*/ 48 h 18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2" h="188">
                    <a:moveTo>
                      <a:pt x="0" y="48"/>
                    </a:moveTo>
                    <a:lnTo>
                      <a:pt x="64" y="71"/>
                    </a:lnTo>
                    <a:lnTo>
                      <a:pt x="76" y="0"/>
                    </a:lnTo>
                    <a:lnTo>
                      <a:pt x="87" y="71"/>
                    </a:lnTo>
                    <a:lnTo>
                      <a:pt x="151" y="48"/>
                    </a:lnTo>
                    <a:lnTo>
                      <a:pt x="100" y="94"/>
                    </a:lnTo>
                    <a:lnTo>
                      <a:pt x="151" y="141"/>
                    </a:lnTo>
                    <a:lnTo>
                      <a:pt x="87" y="116"/>
                    </a:lnTo>
                    <a:lnTo>
                      <a:pt x="76" y="187"/>
                    </a:lnTo>
                    <a:lnTo>
                      <a:pt x="64" y="116"/>
                    </a:lnTo>
                    <a:lnTo>
                      <a:pt x="0" y="141"/>
                    </a:lnTo>
                    <a:lnTo>
                      <a:pt x="51" y="94"/>
                    </a:lnTo>
                    <a:lnTo>
                      <a:pt x="0" y="48"/>
                    </a:lnTo>
                  </a:path>
                </a:pathLst>
              </a:custGeom>
              <a:solidFill>
                <a:srgbClr val="D9D9D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9" name="Freeform 58"/>
              <p:cNvSpPr>
                <a:spLocks/>
              </p:cNvSpPr>
              <p:nvPr/>
            </p:nvSpPr>
            <p:spPr bwMode="auto">
              <a:xfrm>
                <a:off x="550" y="354"/>
                <a:ext cx="236" cy="216"/>
              </a:xfrm>
              <a:custGeom>
                <a:avLst/>
                <a:gdLst>
                  <a:gd name="T0" fmla="*/ 80 w 236"/>
                  <a:gd name="T1" fmla="*/ 86 h 216"/>
                  <a:gd name="T2" fmla="*/ 58 w 236"/>
                  <a:gd name="T3" fmla="*/ 0 h 216"/>
                  <a:gd name="T4" fmla="*/ 118 w 236"/>
                  <a:gd name="T5" fmla="*/ 62 h 216"/>
                  <a:gd name="T6" fmla="*/ 175 w 236"/>
                  <a:gd name="T7" fmla="*/ 0 h 216"/>
                  <a:gd name="T8" fmla="*/ 154 w 236"/>
                  <a:gd name="T9" fmla="*/ 86 h 216"/>
                  <a:gd name="T10" fmla="*/ 235 w 236"/>
                  <a:gd name="T11" fmla="*/ 108 h 216"/>
                  <a:gd name="T12" fmla="*/ 153 w 236"/>
                  <a:gd name="T13" fmla="*/ 129 h 216"/>
                  <a:gd name="T14" fmla="*/ 175 w 236"/>
                  <a:gd name="T15" fmla="*/ 215 h 216"/>
                  <a:gd name="T16" fmla="*/ 118 w 236"/>
                  <a:gd name="T17" fmla="*/ 153 h 216"/>
                  <a:gd name="T18" fmla="*/ 58 w 236"/>
                  <a:gd name="T19" fmla="*/ 215 h 216"/>
                  <a:gd name="T20" fmla="*/ 80 w 236"/>
                  <a:gd name="T21" fmla="*/ 130 h 216"/>
                  <a:gd name="T22" fmla="*/ 0 w 236"/>
                  <a:gd name="T23" fmla="*/ 108 h 216"/>
                  <a:gd name="T24" fmla="*/ 80 w 236"/>
                  <a:gd name="T25" fmla="*/ 86 h 21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36" h="216">
                    <a:moveTo>
                      <a:pt x="80" y="86"/>
                    </a:moveTo>
                    <a:lnTo>
                      <a:pt x="58" y="0"/>
                    </a:lnTo>
                    <a:lnTo>
                      <a:pt x="118" y="62"/>
                    </a:lnTo>
                    <a:lnTo>
                      <a:pt x="175" y="0"/>
                    </a:lnTo>
                    <a:lnTo>
                      <a:pt x="154" y="86"/>
                    </a:lnTo>
                    <a:lnTo>
                      <a:pt x="235" y="108"/>
                    </a:lnTo>
                    <a:lnTo>
                      <a:pt x="153" y="129"/>
                    </a:lnTo>
                    <a:lnTo>
                      <a:pt x="175" y="215"/>
                    </a:lnTo>
                    <a:lnTo>
                      <a:pt x="118" y="153"/>
                    </a:lnTo>
                    <a:lnTo>
                      <a:pt x="58" y="215"/>
                    </a:lnTo>
                    <a:lnTo>
                      <a:pt x="80" y="130"/>
                    </a:lnTo>
                    <a:lnTo>
                      <a:pt x="0" y="108"/>
                    </a:lnTo>
                    <a:lnTo>
                      <a:pt x="80" y="86"/>
                    </a:lnTo>
                  </a:path>
                </a:pathLst>
              </a:custGeom>
              <a:solidFill>
                <a:srgbClr val="D9D9D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0" name="Freeform 59"/>
              <p:cNvSpPr>
                <a:spLocks/>
              </p:cNvSpPr>
              <p:nvPr/>
            </p:nvSpPr>
            <p:spPr bwMode="auto">
              <a:xfrm>
                <a:off x="598" y="376"/>
                <a:ext cx="140" cy="173"/>
              </a:xfrm>
              <a:custGeom>
                <a:avLst/>
                <a:gdLst>
                  <a:gd name="T0" fmla="*/ 0 w 140"/>
                  <a:gd name="T1" fmla="*/ 42 h 173"/>
                  <a:gd name="T2" fmla="*/ 58 w 140"/>
                  <a:gd name="T3" fmla="*/ 63 h 173"/>
                  <a:gd name="T4" fmla="*/ 70 w 140"/>
                  <a:gd name="T5" fmla="*/ 0 h 173"/>
                  <a:gd name="T6" fmla="*/ 81 w 140"/>
                  <a:gd name="T7" fmla="*/ 63 h 173"/>
                  <a:gd name="T8" fmla="*/ 139 w 140"/>
                  <a:gd name="T9" fmla="*/ 42 h 173"/>
                  <a:gd name="T10" fmla="*/ 94 w 140"/>
                  <a:gd name="T11" fmla="*/ 86 h 173"/>
                  <a:gd name="T12" fmla="*/ 139 w 140"/>
                  <a:gd name="T13" fmla="*/ 128 h 173"/>
                  <a:gd name="T14" fmla="*/ 81 w 140"/>
                  <a:gd name="T15" fmla="*/ 108 h 173"/>
                  <a:gd name="T16" fmla="*/ 70 w 140"/>
                  <a:gd name="T17" fmla="*/ 172 h 173"/>
                  <a:gd name="T18" fmla="*/ 58 w 140"/>
                  <a:gd name="T19" fmla="*/ 108 h 173"/>
                  <a:gd name="T20" fmla="*/ 0 w 140"/>
                  <a:gd name="T21" fmla="*/ 128 h 173"/>
                  <a:gd name="T22" fmla="*/ 45 w 140"/>
                  <a:gd name="T23" fmla="*/ 86 h 173"/>
                  <a:gd name="T24" fmla="*/ 0 w 140"/>
                  <a:gd name="T25" fmla="*/ 42 h 173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40" h="173">
                    <a:moveTo>
                      <a:pt x="0" y="42"/>
                    </a:moveTo>
                    <a:lnTo>
                      <a:pt x="58" y="63"/>
                    </a:lnTo>
                    <a:lnTo>
                      <a:pt x="70" y="0"/>
                    </a:lnTo>
                    <a:lnTo>
                      <a:pt x="81" y="63"/>
                    </a:lnTo>
                    <a:lnTo>
                      <a:pt x="139" y="42"/>
                    </a:lnTo>
                    <a:lnTo>
                      <a:pt x="94" y="86"/>
                    </a:lnTo>
                    <a:lnTo>
                      <a:pt x="139" y="128"/>
                    </a:lnTo>
                    <a:lnTo>
                      <a:pt x="81" y="108"/>
                    </a:lnTo>
                    <a:lnTo>
                      <a:pt x="70" y="172"/>
                    </a:lnTo>
                    <a:lnTo>
                      <a:pt x="58" y="108"/>
                    </a:lnTo>
                    <a:lnTo>
                      <a:pt x="0" y="128"/>
                    </a:lnTo>
                    <a:lnTo>
                      <a:pt x="45" y="86"/>
                    </a:lnTo>
                    <a:lnTo>
                      <a:pt x="0" y="42"/>
                    </a:lnTo>
                  </a:path>
                </a:pathLst>
              </a:custGeom>
              <a:solidFill>
                <a:srgbClr val="F9F9F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86" name="Rectangle 6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476250"/>
            <a:ext cx="7086600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6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Monotype Sorts" pitchFamily="2" charset="2"/>
        <a:buChar char="u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pitchFamily="2" charset="2"/>
        <a:buChar char="u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algn="ctr">
              <a:defRPr/>
            </a:pP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出埃及记：出来之路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/>
            <a:endParaRPr lang="en-US" smtClean="0"/>
          </a:p>
        </p:txBody>
      </p:sp>
    </p:spTree>
  </p:cSld>
  <p:clrMapOvr>
    <a:masterClrMapping/>
  </p:clrMapOvr>
  <p:transition xmlns:p14="http://schemas.microsoft.com/office/powerpoint/2010/main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摩西与神的关系是怎样的？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29600" cy="41148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对摩西的呼召，出埃及</a:t>
            </a:r>
            <a:r>
              <a:rPr lang="en-US" dirty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对祷告的回应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从古至今人是否可以违抗神的意志？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不适合（出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3:11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我必与你同在</a:t>
            </a:r>
            <a:endParaRPr lang="en-US" altLang="zh-CN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不知道说什么（出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3:13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耶和华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没有人相信（出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4:1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r>
              <a:rPr lang="en-US" dirty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你手里是什么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拙口笨舌（出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4:10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谁造</a:t>
            </a:r>
            <a:endParaRPr lang="en-US" altLang="zh-CN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打发别人吧（出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4: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13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）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亚伦，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先知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？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–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7:1f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燃烧的荆棘：天使还是神？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出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3:2-6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圣地与圣物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“我就是我”是什么意思？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在古代近东时期的名字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u="sng" dirty="0" smtClean="0">
                <a:latin typeface="华文细黑"/>
                <a:ea typeface="华文细黑"/>
                <a:cs typeface="华文细黑"/>
              </a:rPr>
              <a:t>自存的那一位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：我就是我（不需要其他）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u="sng" dirty="0" smtClean="0">
                <a:latin typeface="华文细黑"/>
                <a:ea typeface="华文细黑"/>
                <a:cs typeface="华文细黑"/>
              </a:rPr>
              <a:t>君王主权的观点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：（你会看到）我是我将要成为的那一位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u="sng" dirty="0" smtClean="0">
                <a:latin typeface="华文细黑"/>
                <a:ea typeface="华文细黑"/>
                <a:cs typeface="华文细黑"/>
              </a:rPr>
              <a:t>守约者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：我是我（曾向你们先祖预言）我要成为的那一位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出</a:t>
            </a:r>
            <a:r>
              <a:rPr lang="en-US" altLang="zh-CN" b="1" i="0" dirty="0" smtClean="0">
                <a:latin typeface="华文细黑"/>
                <a:ea typeface="华文细黑"/>
                <a:cs typeface="华文细黑"/>
              </a:rPr>
              <a:t> 6:3</a:t>
            </a: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是否与创</a:t>
            </a:r>
            <a:r>
              <a:rPr lang="en-US" altLang="zh-CN" b="1" i="0" dirty="0" smtClean="0">
                <a:latin typeface="华文细黑"/>
                <a:ea typeface="华文细黑"/>
                <a:cs typeface="华文细黑"/>
              </a:rPr>
              <a:t> 49:18</a:t>
            </a: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相矛盾？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867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763000" cy="41148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批判性学者：资料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编辑者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en-US" dirty="0">
                <a:latin typeface="华文细黑"/>
                <a:ea typeface="华文细黑"/>
                <a:cs typeface="华文细黑"/>
              </a:rPr>
              <a:t>J 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=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写下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Jehovah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（耶和华）的笔者（约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850 BC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altLang="zh-CN" dirty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en-US" dirty="0">
                <a:latin typeface="华文细黑"/>
                <a:ea typeface="华文细黑"/>
                <a:cs typeface="华文细黑"/>
              </a:rPr>
              <a:t>E 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=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写下</a:t>
            </a:r>
            <a:r>
              <a:rPr lang="en-US" altLang="zh-CN" dirty="0" err="1" smtClean="0">
                <a:latin typeface="华文细黑"/>
                <a:ea typeface="华文细黑"/>
                <a:cs typeface="华文细黑"/>
              </a:rPr>
              <a:t>Elohim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（神）的笔者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（约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</a:t>
            </a:r>
            <a:r>
              <a:rPr lang="zh-CN" altLang="zh-CN" dirty="0" smtClean="0">
                <a:latin typeface="华文细黑"/>
                <a:ea typeface="华文细黑"/>
                <a:cs typeface="华文细黑"/>
              </a:rPr>
              <a:t>7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50 BC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en-US" dirty="0">
                <a:latin typeface="华文细黑"/>
                <a:ea typeface="华文细黑"/>
                <a:cs typeface="华文细黑"/>
              </a:rPr>
              <a:t>D 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=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申命记的作者（约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620BC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altLang="zh-CN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en-US" dirty="0" smtClean="0">
                <a:latin typeface="华文细黑"/>
                <a:ea typeface="华文细黑"/>
                <a:cs typeface="华文细黑"/>
              </a:rPr>
              <a:t>P =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身为祭司的作者（约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450 BC</a:t>
            </a:r>
            <a:r>
              <a:rPr lang="zh-CN" altLang="en-US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从简单到复杂的演变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分析：不明白耶和华这个名字的意思－守约者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在出</a:t>
            </a:r>
            <a:r>
              <a:rPr lang="en-US" altLang="zh-CN" b="1" i="0" dirty="0" smtClean="0">
                <a:latin typeface="华文细黑"/>
                <a:ea typeface="华文细黑"/>
                <a:cs typeface="华文细黑"/>
              </a:rPr>
              <a:t> 4:24-26</a:t>
            </a: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中西坡拉发生了什么？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神想要击杀谁？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神为什么要击杀他？</a:t>
            </a:r>
            <a:endParaRPr lang="en-US" altLang="zh-CN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相似的故事：雅各，巴兰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sz="4000" dirty="0" smtClean="0">
                <a:latin typeface="华文细黑"/>
                <a:ea typeface="华文细黑"/>
                <a:cs typeface="华文细黑"/>
              </a:rPr>
              <a:t>歌珊的割礼：三个回答</a:t>
            </a:r>
            <a:endParaRPr lang="en-US" sz="400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53400" cy="4191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>
                <a:latin typeface="华文细黑"/>
                <a:ea typeface="华文细黑"/>
                <a:cs typeface="华文细黑"/>
              </a:rPr>
              <a:t>B.S. </a:t>
            </a:r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柴尔兹：</a:t>
            </a:r>
            <a:r>
              <a:rPr lang="zh-CN" altLang="en-US" sz="2800" dirty="0" smtClean="0">
                <a:solidFill>
                  <a:srgbClr val="FFFF00"/>
                </a:solidFill>
                <a:latin typeface="华文细黑"/>
                <a:ea typeface="华文细黑"/>
                <a:cs typeface="华文细黑"/>
              </a:rPr>
              <a:t>男孩生病，男孩接受割礼</a:t>
            </a:r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，病因反映了割礼的重要性</a:t>
            </a:r>
            <a:endParaRPr lang="en-US" sz="2800" dirty="0" smtClean="0">
              <a:latin typeface="华文细黑"/>
              <a:ea typeface="华文细黑"/>
              <a:cs typeface="华文细黑"/>
            </a:endParaRPr>
          </a:p>
          <a:p>
            <a:pPr>
              <a:lnSpc>
                <a:spcPct val="90000"/>
              </a:lnSpc>
            </a:pPr>
            <a:r>
              <a:rPr lang="zh-TW" altLang="en-US" sz="2800" dirty="0" smtClean="0">
                <a:latin typeface="华文细黑"/>
                <a:ea typeface="华文细黑"/>
                <a:cs typeface="华文细黑"/>
              </a:rPr>
              <a:t>沃尔特</a:t>
            </a:r>
            <a:r>
              <a:rPr lang="en-US" altLang="zh-CN" sz="2800" dirty="0" smtClean="0">
                <a:latin typeface="华文细黑"/>
                <a:ea typeface="华文细黑"/>
                <a:cs typeface="华文细黑"/>
              </a:rPr>
              <a:t>·</a:t>
            </a:r>
            <a:r>
              <a:rPr lang="zh-TW" altLang="en-US" sz="2800" dirty="0" smtClean="0">
                <a:latin typeface="华文细黑"/>
                <a:ea typeface="华文细黑"/>
                <a:cs typeface="华文细黑"/>
              </a:rPr>
              <a:t>凯泽</a:t>
            </a:r>
            <a:r>
              <a:rPr lang="zh-CN" altLang="en-US" sz="2800" dirty="0">
                <a:latin typeface="华文细黑"/>
                <a:ea typeface="华文细黑"/>
                <a:cs typeface="华文细黑"/>
              </a:rPr>
              <a:t>：</a:t>
            </a:r>
            <a:r>
              <a:rPr lang="zh-CN" altLang="en-US" sz="2800" dirty="0" smtClean="0">
                <a:solidFill>
                  <a:srgbClr val="FFFF00"/>
                </a:solidFill>
                <a:latin typeface="华文细黑"/>
                <a:ea typeface="华文细黑"/>
                <a:cs typeface="华文细黑"/>
              </a:rPr>
              <a:t>摩西生病</a:t>
            </a:r>
            <a:r>
              <a:rPr lang="zh-CN" altLang="en-US" sz="2800" dirty="0">
                <a:solidFill>
                  <a:srgbClr val="FFFF00"/>
                </a:solidFill>
                <a:latin typeface="华文细黑"/>
                <a:ea typeface="华文细黑"/>
                <a:cs typeface="华文细黑"/>
              </a:rPr>
              <a:t>；</a:t>
            </a:r>
            <a:r>
              <a:rPr lang="zh-CN" altLang="en-US" sz="2800" dirty="0" smtClean="0">
                <a:solidFill>
                  <a:srgbClr val="FFFF00"/>
                </a:solidFill>
                <a:latin typeface="华文细黑"/>
                <a:ea typeface="华文细黑"/>
                <a:cs typeface="华文细黑"/>
              </a:rPr>
              <a:t>男孩接受割礼</a:t>
            </a:r>
            <a:r>
              <a:rPr lang="en-US" sz="2800" dirty="0" smtClean="0">
                <a:solidFill>
                  <a:srgbClr val="FFFF00"/>
                </a:solidFill>
                <a:latin typeface="华文细黑"/>
                <a:ea typeface="华文细黑"/>
                <a:cs typeface="华文细黑"/>
              </a:rPr>
              <a:t> </a:t>
            </a:r>
            <a:r>
              <a:rPr lang="en-US" sz="2800" dirty="0" smtClean="0">
                <a:latin typeface="华文细黑"/>
                <a:ea typeface="华文细黑"/>
                <a:cs typeface="华文细黑"/>
              </a:rPr>
              <a:t/>
            </a:r>
            <a:br>
              <a:rPr lang="en-US" sz="2800" dirty="0" smtClean="0">
                <a:latin typeface="华文细黑"/>
                <a:ea typeface="华文细黑"/>
                <a:cs typeface="华文细黑"/>
              </a:rPr>
            </a:br>
            <a:r>
              <a:rPr lang="en-US" sz="2800" dirty="0" smtClean="0">
                <a:latin typeface="华文细黑"/>
                <a:ea typeface="华文细黑"/>
                <a:cs typeface="华文细黑"/>
              </a:rPr>
              <a:t>   </a:t>
            </a:r>
            <a:r>
              <a:rPr lang="en-US" sz="2800" dirty="0" smtClean="0">
                <a:latin typeface="华文细黑"/>
                <a:ea typeface="华文细黑"/>
                <a:cs typeface="华文细黑"/>
                <a:sym typeface="Wingdings" pitchFamily="2" charset="2"/>
              </a:rPr>
              <a:t></a:t>
            </a:r>
            <a:r>
              <a:rPr lang="en-US" sz="2800" dirty="0" smtClean="0">
                <a:latin typeface="华文细黑"/>
                <a:ea typeface="华文细黑"/>
                <a:cs typeface="华文细黑"/>
              </a:rPr>
              <a:t> </a:t>
            </a:r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顺服</a:t>
            </a:r>
            <a:endParaRPr lang="en-US" sz="2800" dirty="0" smtClean="0">
              <a:latin typeface="华文细黑"/>
              <a:ea typeface="华文细黑"/>
              <a:cs typeface="华文细黑"/>
            </a:endParaRPr>
          </a:p>
          <a:p>
            <a:pPr>
              <a:lnSpc>
                <a:spcPct val="90000"/>
              </a:lnSpc>
            </a:pPr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罗斯：</a:t>
            </a:r>
            <a:r>
              <a:rPr lang="zh-CN" altLang="en-US" sz="2800" dirty="0" smtClean="0">
                <a:solidFill>
                  <a:srgbClr val="FFFF00"/>
                </a:solidFill>
                <a:latin typeface="华文细黑"/>
                <a:ea typeface="华文细黑"/>
                <a:cs typeface="华文细黑"/>
              </a:rPr>
              <a:t>摩西生病，男孩接受割礼</a:t>
            </a:r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，西坡拉（成人的割礼）；她先前拒绝让婴儿接受割礼；她伤心地离开了</a:t>
            </a:r>
            <a:endParaRPr lang="en-US" sz="2800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i="0" smtClean="0">
                <a:latin typeface="华文细黑"/>
                <a:ea typeface="华文细黑"/>
                <a:cs typeface="华文细黑"/>
              </a:rPr>
              <a:t>摩西什么时候</a:t>
            </a:r>
            <a:r>
              <a:rPr lang="zh-CN" altLang="en-US" b="1" i="0" smtClean="0">
                <a:latin typeface="华文细黑"/>
                <a:ea typeface="华文细黑"/>
                <a:cs typeface="华文细黑"/>
              </a:rPr>
              <a:t>过</a:t>
            </a:r>
            <a:r>
              <a:rPr lang="en-US" b="1" i="0" smtClean="0">
                <a:latin typeface="华文细黑"/>
                <a:ea typeface="华文细黑"/>
                <a:cs typeface="华文细黑"/>
              </a:rPr>
              <a:t>芦苇</a:t>
            </a:r>
            <a:r>
              <a:rPr lang="en-US" b="1" i="0" dirty="0" smtClean="0">
                <a:latin typeface="华文细黑"/>
                <a:ea typeface="华文细黑"/>
                <a:cs typeface="华文细黑"/>
              </a:rPr>
              <a:t>海？</a:t>
            </a:r>
          </a:p>
        </p:txBody>
      </p:sp>
      <p:sp>
        <p:nvSpPr>
          <p:cNvPr id="3277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53400" cy="4114800"/>
          </a:xfrm>
          <a:noFill/>
        </p:spPr>
        <p:txBody>
          <a:bodyPr/>
          <a:lstStyle/>
          <a:p>
            <a:r>
              <a:rPr lang="en-US" dirty="0" smtClean="0">
                <a:latin typeface="华文细黑"/>
                <a:ea typeface="华文细黑"/>
                <a:cs typeface="华文细黑"/>
              </a:rPr>
              <a:t>1445 BC 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（</a:t>
            </a:r>
            <a:r>
              <a:rPr lang="zh-CN" altLang="en-US" dirty="0" smtClean="0">
                <a:solidFill>
                  <a:schemeClr val="hlink"/>
                </a:solidFill>
                <a:latin typeface="华文细黑"/>
                <a:ea typeface="华文细黑"/>
                <a:cs typeface="华文细黑"/>
              </a:rPr>
              <a:t>早期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）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–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王上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所罗门前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    480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年；士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11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26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TW" altLang="en-US" dirty="0" smtClean="0">
                <a:latin typeface="华文细黑"/>
                <a:ea typeface="华文细黑"/>
                <a:cs typeface="华文细黑"/>
              </a:rPr>
              <a:t>耶弗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前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300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年，</a:t>
            </a:r>
            <a:r>
              <a:rPr lang="zh-TW" altLang="en-US" dirty="0" smtClean="0">
                <a:latin typeface="华文细黑"/>
                <a:ea typeface="华文细黑"/>
                <a:cs typeface="华文细黑"/>
              </a:rPr>
              <a:t>麦伦普塔赫</a:t>
            </a:r>
            <a:r>
              <a:rPr lang="zh-TW" altLang="en-US" dirty="0">
                <a:latin typeface="华文细黑"/>
                <a:ea typeface="华文细黑"/>
                <a:cs typeface="华文细黑"/>
              </a:rPr>
              <a:t>石碑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—1200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以色列在应许之地，</a:t>
            </a:r>
            <a:r>
              <a:rPr lang="zh-TW" altLang="en-US" dirty="0" smtClean="0">
                <a:latin typeface="华文细黑"/>
                <a:ea typeface="华文细黑"/>
                <a:cs typeface="华文细黑"/>
              </a:rPr>
              <a:t>阿马尔奈文书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—1400 BC </a:t>
            </a:r>
          </a:p>
          <a:p>
            <a:r>
              <a:rPr lang="en-US" dirty="0" smtClean="0">
                <a:latin typeface="华文细黑"/>
                <a:ea typeface="华文细黑"/>
                <a:cs typeface="华文细黑"/>
              </a:rPr>
              <a:t>1260 BC (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晚期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)—</a:t>
            </a:r>
            <a:r>
              <a:rPr lang="zh-TW" altLang="en-US" dirty="0">
                <a:latin typeface="华文细黑"/>
                <a:ea typeface="华文细黑"/>
                <a:cs typeface="华文细黑"/>
              </a:rPr>
              <a:t>拉美西斯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—1200 BC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，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烧伤程度（拉吉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）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, 40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年</a:t>
            </a:r>
            <a:r>
              <a:rPr lang="en-US" dirty="0" smtClean="0">
                <a:latin typeface="华文细黑"/>
                <a:ea typeface="华文细黑"/>
                <a:cs typeface="华文细黑"/>
                <a:sym typeface="Wingdings" pitchFamily="2" charset="2"/>
              </a:rPr>
              <a:t> 20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  <a:sym typeface="Wingdings" pitchFamily="2" charset="2"/>
              </a:rPr>
              <a:t>年一代人</a:t>
            </a:r>
            <a:r>
              <a:rPr lang="en-US" altLang="zh-CN" dirty="0" smtClean="0">
                <a:latin typeface="华文细黑"/>
                <a:ea typeface="华文细黑"/>
                <a:cs typeface="华文细黑"/>
                <a:sym typeface="Wingdings" pitchFamily="2" charset="2"/>
              </a:rPr>
              <a:t>   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从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480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年缩减到了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240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年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-57150"/>
            <a:ext cx="7086600" cy="1276350"/>
          </a:xfrm>
        </p:spPr>
        <p:txBody>
          <a:bodyPr/>
          <a:lstStyle/>
          <a:p>
            <a:pPr>
              <a:defRPr/>
            </a:pP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共多少人离开了埃及？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153400" cy="50292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出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37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；数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zh-CN" altLang="zh-CN" dirty="0" smtClean="0">
                <a:latin typeface="华文细黑"/>
                <a:ea typeface="华文细黑"/>
                <a:cs typeface="华文细黑"/>
              </a:rPr>
              <a:t>3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2=600000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男丁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600000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男丁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600000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妇女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1200000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孩童（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+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骆驼）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en-US" dirty="0" smtClean="0">
                <a:latin typeface="华文细黑"/>
                <a:ea typeface="华文细黑"/>
                <a:cs typeface="华文细黑"/>
              </a:rPr>
              <a:t>-------------------------------</a:t>
            </a:r>
          </a:p>
          <a:p>
            <a:pPr lvl="1"/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2400000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这究竟有多多？水，食物，谷物，产婆；带去迦南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数字骤缩：</a:t>
            </a:r>
            <a:r>
              <a:rPr lang="en-US" altLang="zh-CN" dirty="0" err="1" smtClean="0">
                <a:latin typeface="华文细黑"/>
                <a:ea typeface="华文细黑"/>
                <a:cs typeface="华文细黑"/>
              </a:rPr>
              <a:t>eleph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（千）＝氏族或家族，夸张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你将如何处理这样的矛盾？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十灾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十灾的三个原因：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对于埃及偶像的审判（出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埃及人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你们就知道我是耶和华（出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7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，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17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复仇：出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23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我的长子，所以你的长子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i="0" dirty="0" smtClean="0">
                <a:latin typeface="华文细黑"/>
                <a:ea typeface="华文细黑"/>
                <a:cs typeface="华文细黑"/>
              </a:rPr>
              <a:t>神是否会使人的心</a:t>
            </a: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刚硬？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43011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谁使法老的心刚硬？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神使其刚硬（出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7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法老使其刚硬（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，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9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34f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出埃及记背景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出埃及记在讲什么？五件事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摩西的出生与呼召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埃及的十灾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过芦苇海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会幕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在西奈山上的十诫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律法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约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十灾表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2667000" y="1447800"/>
            <a:ext cx="6248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Book Antiqua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Book Antiqua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Book Antiqua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Book Antiqua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Book Antiqu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9pPr>
          </a:lstStyle>
          <a:p>
            <a:r>
              <a:rPr lang="zh-CN" altLang="en-US" dirty="0" smtClean="0">
                <a:solidFill>
                  <a:srgbClr val="FFFF00"/>
                </a:solidFill>
                <a:latin typeface="华文细黑"/>
                <a:ea typeface="华文细黑"/>
                <a:cs typeface="华文细黑"/>
              </a:rPr>
              <a:t>蛇</a:t>
            </a:r>
            <a:r>
              <a:rPr lang="en-US" dirty="0" smtClean="0">
                <a:solidFill>
                  <a:srgbClr val="FFFF00"/>
                </a:solidFill>
                <a:latin typeface="华文细黑"/>
                <a:ea typeface="华文细黑"/>
                <a:cs typeface="华文细黑"/>
              </a:rPr>
              <a:t>  </a:t>
            </a:r>
            <a:r>
              <a:rPr lang="zh-CN" altLang="en-US" dirty="0" smtClean="0">
                <a:solidFill>
                  <a:srgbClr val="FFFF00"/>
                </a:solidFill>
                <a:latin typeface="华文细黑"/>
                <a:ea typeface="华文细黑"/>
                <a:cs typeface="华文细黑"/>
              </a:rPr>
              <a:t>血</a:t>
            </a:r>
            <a:r>
              <a:rPr lang="en-US" dirty="0" smtClean="0">
                <a:solidFill>
                  <a:srgbClr val="FFFF00"/>
                </a:solidFill>
                <a:latin typeface="华文细黑"/>
                <a:ea typeface="华文细黑"/>
                <a:cs typeface="华文细黑"/>
              </a:rPr>
              <a:t>  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蛙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虱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 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蝇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畜</a:t>
            </a:r>
            <a:r>
              <a:rPr lang="en-US" dirty="0">
                <a:latin typeface="华文细黑"/>
                <a:ea typeface="华文细黑"/>
                <a:cs typeface="华文细黑"/>
              </a:rPr>
              <a:t/>
            </a:r>
            <a:br>
              <a:rPr lang="en-US" dirty="0">
                <a:latin typeface="华文细黑"/>
                <a:ea typeface="华文细黑"/>
                <a:cs typeface="华文细黑"/>
              </a:rPr>
            </a:br>
            <a:r>
              <a:rPr lang="en-US" dirty="0">
                <a:latin typeface="华文细黑"/>
                <a:ea typeface="华文细黑"/>
                <a:cs typeface="华文细黑"/>
              </a:rPr>
              <a:t>            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疹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雹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蝗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 </a:t>
            </a:r>
            <a:r>
              <a:rPr lang="zh-CN" altLang="en-US" dirty="0" smtClean="0">
                <a:solidFill>
                  <a:srgbClr val="FFFF00"/>
                </a:solidFill>
                <a:latin typeface="华文细黑"/>
                <a:ea typeface="华文细黑"/>
                <a:cs typeface="华文细黑"/>
              </a:rPr>
              <a:t>夜</a:t>
            </a:r>
            <a:r>
              <a:rPr lang="en-US" dirty="0" smtClean="0">
                <a:solidFill>
                  <a:srgbClr val="FFFF00"/>
                </a:solidFill>
                <a:latin typeface="华文细黑"/>
                <a:ea typeface="华文细黑"/>
                <a:cs typeface="华文细黑"/>
              </a:rPr>
              <a:t>   </a:t>
            </a:r>
            <a:r>
              <a:rPr lang="zh-CN" altLang="en-US" dirty="0" smtClean="0">
                <a:solidFill>
                  <a:srgbClr val="FFFF00"/>
                </a:solidFill>
                <a:latin typeface="华文细黑"/>
                <a:ea typeface="华文细黑"/>
                <a:cs typeface="华文细黑"/>
              </a:rPr>
              <a:t>长子</a:t>
            </a:r>
            <a:endParaRPr lang="en-US" dirty="0">
              <a:solidFill>
                <a:srgbClr val="FFFF00"/>
              </a:solidFill>
              <a:latin typeface="华文细黑"/>
              <a:ea typeface="华文细黑"/>
              <a:cs typeface="华文细黑"/>
            </a:endParaRP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0" y="1905000"/>
            <a:ext cx="3154363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Book Antiqua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Book Antiqua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Book Antiqua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Book Antiqua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Book Antiqu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9pPr>
          </a:lstStyle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神的通告</a:t>
            </a:r>
            <a:endParaRPr lang="en-US" dirty="0">
              <a:latin typeface="华文细黑"/>
              <a:ea typeface="华文细黑"/>
              <a:cs typeface="华文细黑"/>
            </a:endParaRPr>
          </a:p>
          <a:p>
            <a:endParaRPr lang="en-US" dirty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神的指示</a:t>
            </a:r>
            <a:endParaRPr lang="en-US" altLang="zh-CN" dirty="0" smtClean="0">
              <a:latin typeface="华文细黑"/>
              <a:ea typeface="华文细黑"/>
              <a:cs typeface="华文细黑"/>
            </a:endParaRPr>
          </a:p>
          <a:p>
            <a:endParaRPr lang="en-US" dirty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灾难</a:t>
            </a:r>
            <a:endParaRPr lang="en-US" dirty="0">
              <a:latin typeface="华文细黑"/>
              <a:ea typeface="华文细黑"/>
              <a:cs typeface="华文细黑"/>
            </a:endParaRPr>
          </a:p>
          <a:p>
            <a:endParaRPr lang="en-US" dirty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术士</a:t>
            </a:r>
            <a:endParaRPr lang="en-US" dirty="0">
              <a:latin typeface="华文细黑"/>
              <a:ea typeface="华文细黑"/>
              <a:cs typeface="华文细黑"/>
            </a:endParaRPr>
          </a:p>
          <a:p>
            <a:endParaRPr lang="en-US" dirty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法老的回应</a:t>
            </a:r>
            <a:endParaRPr lang="en-US" dirty="0">
              <a:latin typeface="华文细黑"/>
              <a:ea typeface="华文细黑"/>
              <a:cs typeface="华文细黑"/>
            </a:endParaRPr>
          </a:p>
          <a:p>
            <a:endParaRPr lang="en-US" dirty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摩西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&amp;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神</a:t>
            </a:r>
            <a:endParaRPr lang="en-US" dirty="0">
              <a:latin typeface="华文细黑"/>
              <a:ea typeface="华文细黑"/>
              <a:cs typeface="华文细黑"/>
            </a:endParaRPr>
          </a:p>
          <a:p>
            <a:endParaRPr lang="en-US" dirty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法老的心刚硬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3124200" y="2278063"/>
            <a:ext cx="5867400" cy="4267200"/>
          </a:xfrm>
          <a:prstGeom prst="rect">
            <a:avLst/>
          </a:prstGeom>
          <a:solidFill>
            <a:srgbClr val="69957B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>
                <a:latin typeface="华文细黑"/>
                <a:ea typeface="华文细黑"/>
                <a:cs typeface="华文细黑"/>
              </a:rPr>
              <a:t>  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62600" y="3962400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细黑"/>
                <a:ea typeface="华文细黑"/>
                <a:cs typeface="华文细黑"/>
              </a:rPr>
              <a:t>十灾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术士的转变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47107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与摩西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亚伦相对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神的手段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虱灾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耶和华的胜利的见证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19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歌珊地的分离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22f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第一个逾越节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需要做的事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&amp;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食物（出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逾越节的羔羊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在门框上涂血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苦菜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无酵饼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匆忙离开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孩童的参与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—12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13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14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新约：圣餐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羔羊，饼与杯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全新的出埃及记，耶稣 林前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7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i="0" dirty="0" smtClean="0">
                <a:latin typeface="华文细黑"/>
                <a:ea typeface="华文细黑"/>
                <a:cs typeface="华文细黑"/>
              </a:rPr>
              <a:t>摩西在哪里</a:t>
            </a: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跨越</a:t>
            </a:r>
            <a:r>
              <a:rPr lang="en-US" b="1" i="0" dirty="0" smtClean="0">
                <a:latin typeface="华文细黑"/>
                <a:ea typeface="华文细黑"/>
                <a:cs typeface="华文细黑"/>
              </a:rPr>
              <a:t>了</a:t>
            </a: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芦苇海？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77200" cy="41148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神用云柱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火柱带领以色列人；并没有经过非利士人的道路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—13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21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中部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苦海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鳄鱼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红海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阿拉伯？</a:t>
            </a:r>
            <a:r>
              <a:rPr lang="zh-CN" altLang="zh-CN" dirty="0" smtClean="0">
                <a:latin typeface="华文细黑"/>
                <a:ea typeface="华文细黑"/>
                <a:cs typeface="华文细黑"/>
              </a:rPr>
              <a:t>-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亚喀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巴湾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神征战者的角色：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第一次提及国度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19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6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Exodus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72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2057400" cy="182563"/>
          </a:xfrm>
        </p:spPr>
        <p:txBody>
          <a:bodyPr/>
          <a:lstStyle/>
          <a:p>
            <a:pPr>
              <a:defRPr/>
            </a:pPr>
            <a:r>
              <a:rPr lang="en-US" sz="100" smtClean="0"/>
              <a:t>The Exodus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西奈山上的约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55299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西奈山上的摩西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建立以色列这个国家的约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十诫的破碎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两个石板</a:t>
            </a:r>
            <a:endParaRPr lang="en-US" altLang="zh-CN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亚伯拉罕的，摩西的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西奈山的，大卫的约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  <p:extLst>
      <p:ext uri="{BB962C8B-B14F-4D97-AF65-F5344CB8AC3E}">
        <p14:creationId xmlns:p14="http://schemas.microsoft.com/office/powerpoint/2010/main" val="388657576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安息日？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55299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我们为什么在十诫中只遵守其中的九诫？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对于出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（创世的依据）和申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（出埃及的依据）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安息日的原则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纪念的原则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规律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周期的原则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像主一样放下工作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休息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榜样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神安息了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回顾并评价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帐幕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59395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伊曼纽尔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的概念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 出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“</a:t>
            </a:r>
            <a:r>
              <a:rPr lang="zh-TW" altLang="en-US" dirty="0" smtClean="0">
                <a:latin typeface="华文细黑"/>
                <a:ea typeface="华文细黑"/>
                <a:cs typeface="华文细黑"/>
              </a:rPr>
              <a:t>又当为我造圣所</a:t>
            </a:r>
            <a:r>
              <a:rPr lang="zh-TW" altLang="en-US" dirty="0">
                <a:latin typeface="华文细黑"/>
                <a:ea typeface="华文细黑"/>
                <a:cs typeface="华文细黑"/>
              </a:rPr>
              <a:t>，使我可以住</a:t>
            </a:r>
            <a:r>
              <a:rPr lang="zh-TW" altLang="en-US" dirty="0" smtClean="0">
                <a:latin typeface="华文细黑"/>
                <a:ea typeface="华文细黑"/>
                <a:cs typeface="华文细黑"/>
              </a:rPr>
              <a:t>在他们中间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”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地上的天国？伊甸园的回归？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与他的子民一同在帐幕中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帐幕的构图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帐幕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9699" name="Line 3"/>
          <p:cNvSpPr>
            <a:spLocks noChangeShapeType="1"/>
          </p:cNvSpPr>
          <p:nvPr/>
        </p:nvSpPr>
        <p:spPr bwMode="auto">
          <a:xfrm>
            <a:off x="1104900" y="1981200"/>
            <a:ext cx="70485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>
            <a:off x="1143000" y="2019300"/>
            <a:ext cx="0" cy="33432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>
            <a:off x="1143000" y="5334000"/>
            <a:ext cx="7010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>
            <a:off x="8153400" y="1943100"/>
            <a:ext cx="0" cy="1219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>
            <a:off x="8153400" y="4143375"/>
            <a:ext cx="0" cy="1219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2095500" y="2781300"/>
            <a:ext cx="3352800" cy="167640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3108325" y="1355725"/>
            <a:ext cx="1082180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>
                <a:latin typeface="华文细黑"/>
                <a:ea typeface="华文细黑"/>
                <a:cs typeface="华文细黑"/>
              </a:rPr>
              <a:t>150 ‘</a:t>
            </a: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1279525" y="3336925"/>
            <a:ext cx="834732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>
                <a:latin typeface="华文细黑"/>
                <a:ea typeface="华文细黑"/>
                <a:cs typeface="华文细黑"/>
              </a:rPr>
              <a:t>15’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288925" y="3336925"/>
            <a:ext cx="834732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>
                <a:latin typeface="华文细黑"/>
                <a:ea typeface="华文细黑"/>
                <a:cs typeface="华文细黑"/>
              </a:rPr>
              <a:t>75’</a:t>
            </a:r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3276600" y="28194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2117725" y="2803525"/>
            <a:ext cx="1109278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至圣所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2520950" y="3587750"/>
            <a:ext cx="292100" cy="4445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2270125" y="4022725"/>
            <a:ext cx="801501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约柜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9712" name="Oval 16"/>
          <p:cNvSpPr>
            <a:spLocks noChangeArrowheads="1"/>
          </p:cNvSpPr>
          <p:nvPr/>
        </p:nvSpPr>
        <p:spPr bwMode="auto">
          <a:xfrm>
            <a:off x="6026150" y="3359150"/>
            <a:ext cx="450850" cy="4445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5699125" y="3886200"/>
            <a:ext cx="1109278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洗灌盆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6940550" y="3130550"/>
            <a:ext cx="444500" cy="10541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6689725" y="4327525"/>
            <a:ext cx="1109278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铜祭檀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3587750" y="3968750"/>
            <a:ext cx="901700" cy="2921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2971800" y="4495800"/>
            <a:ext cx="3140075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陈设饼的桌子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3511550" y="3511550"/>
            <a:ext cx="139700" cy="1397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641725" y="3336925"/>
            <a:ext cx="801501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香檀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grpSp>
        <p:nvGrpSpPr>
          <p:cNvPr id="29720" name="Group 27"/>
          <p:cNvGrpSpPr>
            <a:grpSpLocks/>
          </p:cNvGrpSpPr>
          <p:nvPr/>
        </p:nvGrpSpPr>
        <p:grpSpPr bwMode="auto">
          <a:xfrm>
            <a:off x="4573588" y="2895600"/>
            <a:ext cx="469900" cy="457200"/>
            <a:chOff x="2881" y="1824"/>
            <a:chExt cx="296" cy="288"/>
          </a:xfrm>
        </p:grpSpPr>
        <p:sp>
          <p:nvSpPr>
            <p:cNvPr id="29725" name="Arc 24"/>
            <p:cNvSpPr>
              <a:spLocks/>
            </p:cNvSpPr>
            <p:nvPr/>
          </p:nvSpPr>
          <p:spPr bwMode="auto">
            <a:xfrm>
              <a:off x="2881" y="1824"/>
              <a:ext cx="216" cy="165"/>
            </a:xfrm>
            <a:custGeom>
              <a:avLst/>
              <a:gdLst>
                <a:gd name="T0" fmla="*/ 0 w 21600"/>
                <a:gd name="T1" fmla="*/ 0 h 21731"/>
                <a:gd name="T2" fmla="*/ 0 w 21600"/>
                <a:gd name="T3" fmla="*/ 0 h 21731"/>
                <a:gd name="T4" fmla="*/ 0 w 21600"/>
                <a:gd name="T5" fmla="*/ 0 h 2173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731" fill="none" extrusionOk="0">
                  <a:moveTo>
                    <a:pt x="21600" y="21731"/>
                  </a:moveTo>
                  <a:cubicBezTo>
                    <a:pt x="9670" y="21731"/>
                    <a:pt x="0" y="12060"/>
                    <a:pt x="0" y="131"/>
                  </a:cubicBezTo>
                  <a:cubicBezTo>
                    <a:pt x="-1" y="87"/>
                    <a:pt x="0" y="43"/>
                    <a:pt x="0" y="0"/>
                  </a:cubicBezTo>
                </a:path>
                <a:path w="21600" h="21731" stroke="0" extrusionOk="0">
                  <a:moveTo>
                    <a:pt x="21600" y="21731"/>
                  </a:moveTo>
                  <a:cubicBezTo>
                    <a:pt x="9670" y="21731"/>
                    <a:pt x="0" y="12060"/>
                    <a:pt x="0" y="131"/>
                  </a:cubicBezTo>
                  <a:cubicBezTo>
                    <a:pt x="-1" y="87"/>
                    <a:pt x="0" y="43"/>
                    <a:pt x="0" y="0"/>
                  </a:cubicBezTo>
                  <a:lnTo>
                    <a:pt x="21600" y="131"/>
                  </a:lnTo>
                  <a:lnTo>
                    <a:pt x="21600" y="21731"/>
                  </a:lnTo>
                  <a:close/>
                </a:path>
              </a:pathLst>
            </a:custGeom>
            <a:noFill/>
            <a:ln w="762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华文细黑"/>
                <a:ea typeface="华文细黑"/>
                <a:cs typeface="华文细黑"/>
              </a:endParaRPr>
            </a:p>
          </p:txBody>
        </p:sp>
        <p:sp>
          <p:nvSpPr>
            <p:cNvPr id="29726" name="Arc 25"/>
            <p:cNvSpPr>
              <a:spLocks/>
            </p:cNvSpPr>
            <p:nvPr/>
          </p:nvSpPr>
          <p:spPr bwMode="auto">
            <a:xfrm>
              <a:off x="3052" y="1834"/>
              <a:ext cx="125" cy="144"/>
            </a:xfrm>
            <a:custGeom>
              <a:avLst/>
              <a:gdLst>
                <a:gd name="T0" fmla="*/ 0 w 21775"/>
                <a:gd name="T1" fmla="*/ 0 h 21600"/>
                <a:gd name="T2" fmla="*/ 0 w 21775"/>
                <a:gd name="T3" fmla="*/ 0 h 21600"/>
                <a:gd name="T4" fmla="*/ 0 w 21775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775" h="21600" fill="none" extrusionOk="0">
                  <a:moveTo>
                    <a:pt x="21775" y="0"/>
                  </a:moveTo>
                  <a:cubicBezTo>
                    <a:pt x="21775" y="11929"/>
                    <a:pt x="12104" y="21600"/>
                    <a:pt x="175" y="21600"/>
                  </a:cubicBezTo>
                  <a:cubicBezTo>
                    <a:pt x="116" y="21600"/>
                    <a:pt x="58" y="21599"/>
                    <a:pt x="-1" y="21599"/>
                  </a:cubicBezTo>
                </a:path>
                <a:path w="21775" h="21600" stroke="0" extrusionOk="0">
                  <a:moveTo>
                    <a:pt x="21775" y="0"/>
                  </a:moveTo>
                  <a:cubicBezTo>
                    <a:pt x="21775" y="11929"/>
                    <a:pt x="12104" y="21600"/>
                    <a:pt x="175" y="21600"/>
                  </a:cubicBezTo>
                  <a:cubicBezTo>
                    <a:pt x="116" y="21600"/>
                    <a:pt x="58" y="21599"/>
                    <a:pt x="-1" y="21599"/>
                  </a:cubicBezTo>
                  <a:lnTo>
                    <a:pt x="175" y="0"/>
                  </a:lnTo>
                  <a:lnTo>
                    <a:pt x="21775" y="0"/>
                  </a:lnTo>
                  <a:close/>
                </a:path>
              </a:pathLst>
            </a:custGeom>
            <a:noFill/>
            <a:ln w="762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华文细黑"/>
                <a:ea typeface="华文细黑"/>
                <a:cs typeface="华文细黑"/>
              </a:endParaRPr>
            </a:p>
          </p:txBody>
        </p:sp>
        <p:sp>
          <p:nvSpPr>
            <p:cNvPr id="29727" name="Line 26"/>
            <p:cNvSpPr>
              <a:spLocks noChangeShapeType="1"/>
            </p:cNvSpPr>
            <p:nvPr/>
          </p:nvSpPr>
          <p:spPr bwMode="auto">
            <a:xfrm>
              <a:off x="3024" y="1824"/>
              <a:ext cx="0" cy="2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华文细黑"/>
                <a:ea typeface="华文细黑"/>
                <a:cs typeface="华文细黑"/>
              </a:endParaRPr>
            </a:p>
          </p:txBody>
        </p:sp>
      </p:grpSp>
      <p:sp>
        <p:nvSpPr>
          <p:cNvPr id="29721" name="Rectangle 28"/>
          <p:cNvSpPr>
            <a:spLocks noChangeArrowheads="1"/>
          </p:cNvSpPr>
          <p:nvPr/>
        </p:nvSpPr>
        <p:spPr bwMode="auto">
          <a:xfrm>
            <a:off x="3413125" y="2879725"/>
            <a:ext cx="1147750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金灯台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9722" name="Rectangle 29"/>
          <p:cNvSpPr>
            <a:spLocks noChangeArrowheads="1"/>
          </p:cNvSpPr>
          <p:nvPr/>
        </p:nvSpPr>
        <p:spPr bwMode="auto">
          <a:xfrm>
            <a:off x="8099425" y="3432175"/>
            <a:ext cx="493725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西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9723" name="Rectangle 30"/>
          <p:cNvSpPr>
            <a:spLocks noChangeArrowheads="1"/>
          </p:cNvSpPr>
          <p:nvPr/>
        </p:nvSpPr>
        <p:spPr bwMode="auto">
          <a:xfrm>
            <a:off x="4479925" y="1279525"/>
            <a:ext cx="493725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北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9724" name="Rectangle 31"/>
          <p:cNvSpPr>
            <a:spLocks noChangeArrowheads="1"/>
          </p:cNvSpPr>
          <p:nvPr/>
        </p:nvSpPr>
        <p:spPr bwMode="auto">
          <a:xfrm>
            <a:off x="3429000" y="2286000"/>
            <a:ext cx="834732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>
                <a:latin typeface="华文细黑"/>
                <a:ea typeface="华文细黑"/>
                <a:cs typeface="华文细黑"/>
              </a:rPr>
              <a:t>45’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95250"/>
            <a:ext cx="7086600" cy="1276350"/>
          </a:xfrm>
        </p:spPr>
        <p:txBody>
          <a:bodyPr/>
          <a:lstStyle/>
          <a:p>
            <a:pPr>
              <a:defRPr/>
            </a:pPr>
            <a:endParaRPr lang="en-US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出埃及记是谁写的？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/>
            </a:r>
            <a:br>
              <a:rPr lang="en-US" dirty="0" smtClean="0">
                <a:latin typeface="华文细黑"/>
                <a:ea typeface="华文细黑"/>
                <a:cs typeface="华文细黑"/>
              </a:rPr>
            </a:br>
            <a:r>
              <a:rPr lang="en-US" dirty="0" smtClean="0">
                <a:latin typeface="华文细黑"/>
                <a:ea typeface="华文细黑"/>
                <a:cs typeface="华文细黑"/>
              </a:rPr>
              <a:t>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这是否最初是口传的？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出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17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出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4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约翰说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……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约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17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因为律法是藉着摩西赐下的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……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（约</a:t>
            </a:r>
            <a:r>
              <a:rPr lang="en-US" altLang="zh-CN" dirty="0">
                <a:latin typeface="华文细黑"/>
                <a:ea typeface="华文细黑"/>
                <a:cs typeface="华文细黑"/>
              </a:rPr>
              <a:t>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7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19-22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；路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24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44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在圣经的其他经文中是如何看待这点的？对于在九月中神的差遣与救赎的暗喻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约柜中的三个物品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63491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十诫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亚伦的杖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一罐吗哪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为什么吗哪会在其中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i="0" dirty="0" smtClean="0">
                <a:latin typeface="华文细黑"/>
                <a:ea typeface="华文细黑"/>
                <a:cs typeface="华文细黑"/>
              </a:rPr>
              <a:t>出 21：22f</a:t>
            </a: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是否将胎儿算为人？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女性受伤－惩罚－以眼还眼－复仇－判例法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明文法律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早产－婴儿受伤－罚款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这否暗指胎儿也算人？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意图是否会造成影响？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这点是否指堕胎？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dirty="0" smtClean="0">
                <a:latin typeface="华文细黑"/>
                <a:ea typeface="华文细黑"/>
                <a:cs typeface="华文细黑"/>
              </a:rPr>
              <a:t>在先知眼中的出埃及记</a:t>
            </a:r>
            <a:endParaRPr lang="en-US" b="1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先知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何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以色列年幼的时候，我爱他，就从埃及召出我的儿子来。先知越发招呼他们，他们越发走开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耶稣从埃及中出来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太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15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  <a:sym typeface="Wingdings" pitchFamily="2" charset="2"/>
              </a:rPr>
              <a:t>逾越节</a:t>
            </a:r>
            <a:r>
              <a:rPr lang="zh-CN" altLang="en-US" dirty="0" smtClean="0">
                <a:latin typeface="华文细黑"/>
                <a:ea typeface="华文细黑"/>
                <a:cs typeface="华文细黑"/>
                <a:sym typeface="Wingdings"/>
              </a:rPr>
              <a:t>圣餐 林前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  <a:sym typeface="Wingdings"/>
              </a:rPr>
              <a:t>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  <a:sym typeface="Wingdings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  <a:sym typeface="Wingdings"/>
              </a:rPr>
              <a:t>7</a:t>
            </a:r>
            <a:endParaRPr lang="en-US" dirty="0" smtClean="0">
              <a:latin typeface="华文细黑"/>
              <a:ea typeface="华文细黑"/>
              <a:cs typeface="华文细黑"/>
              <a:sym typeface="Wingdings" pitchFamily="2" charset="2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  <a:sym typeface="Wingdings" pitchFamily="2" charset="2"/>
              </a:rPr>
              <a:t>十灾在启示录中的内容相呼应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诗篇中的出埃及记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节日中著名的吟诵诗（诗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114-118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>
              <a:defRPr/>
            </a:pPr>
            <a:r>
              <a:rPr lang="zh-TW" altLang="en-US" dirty="0" smtClean="0">
                <a:latin typeface="华文细黑"/>
                <a:ea typeface="华文细黑"/>
                <a:cs typeface="华文细黑"/>
              </a:rPr>
              <a:t>以色列出了埃及，                          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     </a:t>
            </a:r>
            <a:r>
              <a:rPr lang="zh-TW" altLang="en-US" dirty="0" smtClean="0">
                <a:latin typeface="华文细黑"/>
                <a:ea typeface="华文细黑"/>
                <a:cs typeface="华文细黑"/>
              </a:rPr>
              <a:t>雅各家离开说异言之</a:t>
            </a:r>
            <a:r>
              <a:rPr lang="zh-TW" altLang="en-US" dirty="0">
                <a:latin typeface="华文细黑"/>
                <a:ea typeface="华文细黑"/>
                <a:cs typeface="华文细黑"/>
              </a:rPr>
              <a:t>民。 </a:t>
            </a:r>
            <a:br>
              <a:rPr lang="zh-TW" altLang="en-US" dirty="0">
                <a:latin typeface="华文细黑"/>
                <a:ea typeface="华文细黑"/>
                <a:cs typeface="华文细黑"/>
              </a:rPr>
            </a:br>
            <a:r>
              <a:rPr lang="zh-TW" altLang="en-US" dirty="0" smtClean="0">
                <a:latin typeface="华文细黑"/>
                <a:ea typeface="华文细黑"/>
                <a:cs typeface="华文细黑"/>
              </a:rPr>
              <a:t>那时</a:t>
            </a:r>
            <a:r>
              <a:rPr lang="zh-TW" altLang="en-US" dirty="0">
                <a:latin typeface="华文细黑"/>
                <a:ea typeface="华文细黑"/>
                <a:cs typeface="华文细黑"/>
              </a:rPr>
              <a:t>，犹大为主的圣所</a:t>
            </a:r>
            <a:r>
              <a:rPr lang="zh-TW" altLang="en-US" dirty="0" smtClean="0">
                <a:latin typeface="华文细黑"/>
                <a:ea typeface="华文细黑"/>
                <a:cs typeface="华文细黑"/>
              </a:rPr>
              <a:t>，                  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 </a:t>
            </a:r>
            <a:r>
              <a:rPr lang="zh-TW" altLang="en-US" dirty="0" smtClean="0">
                <a:latin typeface="华文细黑"/>
                <a:ea typeface="华文细黑"/>
                <a:cs typeface="华文细黑"/>
              </a:rPr>
              <a:t>以色列为</a:t>
            </a:r>
            <a:r>
              <a:rPr lang="zh-TW" altLang="en-US" dirty="0">
                <a:latin typeface="华文细黑"/>
                <a:ea typeface="华文细黑"/>
                <a:cs typeface="华文细黑"/>
              </a:rPr>
              <a:t>他所治理的国度。 </a:t>
            </a:r>
            <a:br>
              <a:rPr lang="zh-TW" altLang="en-US" dirty="0">
                <a:latin typeface="华文细黑"/>
                <a:ea typeface="华文细黑"/>
                <a:cs typeface="华文细黑"/>
              </a:rPr>
            </a:br>
            <a:r>
              <a:rPr lang="zh-TW" altLang="en-US" dirty="0" smtClean="0">
                <a:latin typeface="华文细黑"/>
                <a:ea typeface="华文细黑"/>
                <a:cs typeface="华文细黑"/>
              </a:rPr>
              <a:t>沧海看见就奔逃。</a:t>
            </a:r>
            <a:r>
              <a:rPr lang="en-US" altLang="zh-TW" dirty="0" smtClean="0">
                <a:latin typeface="华文细黑"/>
                <a:ea typeface="华文细黑"/>
                <a:cs typeface="华文细黑"/>
              </a:rPr>
              <a:t>                          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     </a:t>
            </a:r>
            <a:r>
              <a:rPr lang="zh-TW" altLang="en-US" dirty="0" smtClean="0">
                <a:latin typeface="华文细黑"/>
                <a:ea typeface="华文细黑"/>
                <a:cs typeface="华文细黑"/>
              </a:rPr>
              <a:t>约旦河也倒流</a:t>
            </a:r>
            <a:r>
              <a:rPr lang="zh-TW" altLang="en-US" dirty="0">
                <a:latin typeface="华文细黑"/>
                <a:ea typeface="华文细黑"/>
                <a:cs typeface="华文细黑"/>
              </a:rPr>
              <a:t>。 </a:t>
            </a:r>
            <a:br>
              <a:rPr lang="zh-TW" altLang="en-US" dirty="0">
                <a:latin typeface="华文细黑"/>
                <a:ea typeface="华文细黑"/>
                <a:cs typeface="华文细黑"/>
              </a:rPr>
            </a:br>
            <a:r>
              <a:rPr lang="zh-TW" altLang="en-US" dirty="0" smtClean="0">
                <a:latin typeface="华文细黑"/>
                <a:ea typeface="华文细黑"/>
                <a:cs typeface="华文细黑"/>
              </a:rPr>
              <a:t>大山踊跃</a:t>
            </a:r>
            <a:r>
              <a:rPr lang="zh-TW" altLang="en-US" dirty="0">
                <a:latin typeface="华文细黑"/>
                <a:ea typeface="华文细黑"/>
                <a:cs typeface="华文细黑"/>
              </a:rPr>
              <a:t>，如公羊</a:t>
            </a:r>
            <a:r>
              <a:rPr lang="zh-TW" altLang="en-US" dirty="0" smtClean="0">
                <a:latin typeface="华文细黑"/>
                <a:ea typeface="华文细黑"/>
                <a:cs typeface="华文细黑"/>
              </a:rPr>
              <a:t>。                        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   </a:t>
            </a:r>
            <a:r>
              <a:rPr lang="zh-TW" altLang="en-US" dirty="0" smtClean="0">
                <a:latin typeface="华文细黑"/>
                <a:ea typeface="华文细黑"/>
                <a:cs typeface="华文细黑"/>
              </a:rPr>
              <a:t>小山跳</a:t>
            </a:r>
            <a:r>
              <a:rPr lang="zh-TW" altLang="en-US" dirty="0">
                <a:latin typeface="华文细黑"/>
                <a:ea typeface="华文细黑"/>
                <a:cs typeface="华文细黑"/>
              </a:rPr>
              <a:t>舞，如羊羔。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埃及究竟是什么样的？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7244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尼罗河的礼物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历史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u="sng" dirty="0" smtClean="0">
                <a:latin typeface="华文细黑"/>
                <a:ea typeface="华文细黑"/>
                <a:cs typeface="华文细黑"/>
              </a:rPr>
              <a:t>旧王国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：金字塔时期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                            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2700-2100 BC</a:t>
            </a:r>
          </a:p>
          <a:p>
            <a:pPr lvl="2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第一中间时期：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2160-1991 BC</a:t>
            </a:r>
          </a:p>
          <a:p>
            <a:pPr lvl="1"/>
            <a:r>
              <a:rPr lang="zh-CN" altLang="en-US" u="sng" dirty="0" smtClean="0">
                <a:latin typeface="华文细黑"/>
                <a:ea typeface="华文细黑"/>
                <a:cs typeface="华文细黑"/>
              </a:rPr>
              <a:t>中间王国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1991-1670 BC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艺术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&amp;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文学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2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第二中间时期：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1670-1568 BC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：希克索斯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u="sng" dirty="0" smtClean="0">
                <a:latin typeface="华文细黑"/>
                <a:ea typeface="华文细黑"/>
                <a:cs typeface="华文细黑"/>
              </a:rPr>
              <a:t>新王国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1568-1085 BC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；扩张到幼发拉底河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–</a:t>
            </a:r>
            <a:r>
              <a:rPr lang="zh-CN" altLang="en-US" sz="1800" dirty="0" smtClean="0">
                <a:latin typeface="华文细黑"/>
                <a:ea typeface="华文细黑"/>
                <a:cs typeface="华文细黑"/>
              </a:rPr>
              <a:t>第三中间时期</a:t>
            </a:r>
            <a:r>
              <a:rPr lang="en-US" sz="1800" dirty="0" smtClean="0">
                <a:latin typeface="华文细黑"/>
                <a:ea typeface="华文细黑"/>
                <a:cs typeface="华文细黑"/>
              </a:rPr>
              <a:t> – </a:t>
            </a:r>
            <a:r>
              <a:rPr lang="zh-CN" altLang="en-US" sz="1800" dirty="0" smtClean="0">
                <a:latin typeface="华文细黑"/>
                <a:ea typeface="华文细黑"/>
                <a:cs typeface="华文细黑"/>
              </a:rPr>
              <a:t>大卫</a:t>
            </a:r>
            <a:r>
              <a:rPr lang="en-US" sz="1800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sz="1800" dirty="0" smtClean="0">
                <a:latin typeface="华文细黑"/>
                <a:ea typeface="华文细黑"/>
                <a:cs typeface="华文细黑"/>
              </a:rPr>
              <a:t>所罗门</a:t>
            </a:r>
            <a:endParaRPr lang="en-US" sz="1800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xodus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726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5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2057400" cy="182563"/>
          </a:xfrm>
        </p:spPr>
        <p:txBody>
          <a:bodyPr/>
          <a:lstStyle/>
          <a:p>
            <a:pPr>
              <a:defRPr/>
            </a:pPr>
            <a:r>
              <a:rPr lang="en-US" sz="100" smtClean="0"/>
              <a:t>The Exodus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476250"/>
            <a:ext cx="7543800" cy="1276350"/>
          </a:xfrm>
        </p:spPr>
        <p:txBody>
          <a:bodyPr/>
          <a:lstStyle/>
          <a:p>
            <a:pPr>
              <a:defRPr/>
            </a:pP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法老对于犹太人的统治方法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生养众多与法老抵挡神的计划（出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1: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7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-9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>
              <a:lnSpc>
                <a:spcPct val="90000"/>
              </a:lnSpc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督工（出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1:8-14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>
              <a:lnSpc>
                <a:spcPct val="90000"/>
              </a:lnSpc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产婆（出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1:15-21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>
              <a:lnSpc>
                <a:spcPct val="90000"/>
              </a:lnSpc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有时撒谎是否可以被允许？为他人的利益而撒谎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>
              <a:lnSpc>
                <a:spcPct val="90000"/>
              </a:lnSpc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神是否会祝福撒谎者？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>
              <a:lnSpc>
                <a:spcPct val="90000"/>
              </a:lnSpc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这是否代表完全的相对主义？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>
              <a:lnSpc>
                <a:spcPct val="90000"/>
              </a:lnSpc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将他们扔入河中（出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1:22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>
              <a:lnSpc>
                <a:spcPct val="90000"/>
              </a:lnSpc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摩西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在河中被救（出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i="0" dirty="0" smtClean="0">
                <a:latin typeface="华文细黑"/>
                <a:ea typeface="华文细黑"/>
                <a:cs typeface="华文细黑"/>
              </a:rPr>
              <a:t>摩西：生命中的三个阶段</a:t>
            </a:r>
            <a:endParaRPr lang="en-US" b="1" i="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4384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法老女儿的儿子（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40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年）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在米甸的沙漠中做牧羊人（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40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年）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在沙漠中的领导者（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40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年）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theme/theme1.xml><?xml version="1.0" encoding="utf-8"?>
<a:theme xmlns:a="http://schemas.openxmlformats.org/drawingml/2006/main" name="twinkles">
  <a:themeElements>
    <a:clrScheme name="">
      <a:dk1>
        <a:srgbClr val="000000"/>
      </a:dk1>
      <a:lt1>
        <a:srgbClr val="FFFFFF"/>
      </a:lt1>
      <a:dk2>
        <a:srgbClr val="500093"/>
      </a:dk2>
      <a:lt2>
        <a:srgbClr val="00DFCA"/>
      </a:lt2>
      <a:accent1>
        <a:srgbClr val="DC0081"/>
      </a:accent1>
      <a:accent2>
        <a:srgbClr val="114FFB"/>
      </a:accent2>
      <a:accent3>
        <a:srgbClr val="B3AAC8"/>
      </a:accent3>
      <a:accent4>
        <a:srgbClr val="DADADA"/>
      </a:accent4>
      <a:accent5>
        <a:srgbClr val="EBAAC1"/>
      </a:accent5>
      <a:accent6>
        <a:srgbClr val="0E47E3"/>
      </a:accent6>
      <a:hlink>
        <a:srgbClr val="FAFD00"/>
      </a:hlink>
      <a:folHlink>
        <a:srgbClr val="500093"/>
      </a:folHlink>
    </a:clrScheme>
    <a:fontScheme name="twinkles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</a:defRPr>
        </a:defPPr>
      </a:lstStyle>
    </a:lnDef>
  </a:objectDefaults>
  <a:extraClrSchemeLst>
    <a:extraClrScheme>
      <a:clrScheme name="twinkle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c:\msoffice\powerpnt\template\sldshow\twinkles.ppt</Template>
  <TotalTime>969</TotalTime>
  <Pages>31</Pages>
  <Words>1012</Words>
  <Application>Microsoft Macintosh PowerPoint</Application>
  <PresentationFormat>On-screen Show (4:3)</PresentationFormat>
  <Paragraphs>177</Paragraphs>
  <Slides>31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twinkles</vt:lpstr>
      <vt:lpstr>出埃及记：出来之路</vt:lpstr>
      <vt:lpstr>出埃及记背景</vt:lpstr>
      <vt:lpstr>PowerPoint Presentation</vt:lpstr>
      <vt:lpstr>在先知眼中的出埃及记</vt:lpstr>
      <vt:lpstr>诗篇中的出埃及记</vt:lpstr>
      <vt:lpstr>埃及究竟是什么样的？</vt:lpstr>
      <vt:lpstr>The Exodus</vt:lpstr>
      <vt:lpstr>法老对于犹太人的统治方法</vt:lpstr>
      <vt:lpstr>摩西：生命中的三个阶段</vt:lpstr>
      <vt:lpstr>摩西与神的关系是怎样的？</vt:lpstr>
      <vt:lpstr>燃烧的荆棘：天使还是神？</vt:lpstr>
      <vt:lpstr>“我就是我”是什么意思？</vt:lpstr>
      <vt:lpstr>出 6:3是否与创 49:18相矛盾？</vt:lpstr>
      <vt:lpstr>在出 4:24-26中西坡拉发生了什么？</vt:lpstr>
      <vt:lpstr>歌珊的割礼：三个回答</vt:lpstr>
      <vt:lpstr>摩西什么时候过芦苇海？</vt:lpstr>
      <vt:lpstr>共多少人离开了埃及？</vt:lpstr>
      <vt:lpstr>十灾</vt:lpstr>
      <vt:lpstr>神是否会使人的心刚硬？</vt:lpstr>
      <vt:lpstr>十灾表</vt:lpstr>
      <vt:lpstr>术士的转变</vt:lpstr>
      <vt:lpstr>第一个逾越节</vt:lpstr>
      <vt:lpstr>摩西在哪里跨越了芦苇海？</vt:lpstr>
      <vt:lpstr>The Exodus</vt:lpstr>
      <vt:lpstr>西奈山上的约</vt:lpstr>
      <vt:lpstr>安息日？</vt:lpstr>
      <vt:lpstr>安息日的原则</vt:lpstr>
      <vt:lpstr>帐幕</vt:lpstr>
      <vt:lpstr>帐幕</vt:lpstr>
      <vt:lpstr>约柜中的三个物品</vt:lpstr>
      <vt:lpstr>出 21：22f是否将胎儿算为人？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Exodus:  the way out</dc:title>
  <dc:creator>ted hildebrandt</dc:creator>
  <cp:lastModifiedBy>Amy</cp:lastModifiedBy>
  <cp:revision>156</cp:revision>
  <cp:lastPrinted>1601-01-01T00:00:00Z</cp:lastPrinted>
  <dcterms:created xsi:type="dcterms:W3CDTF">1995-10-10T12:16:38Z</dcterms:created>
  <dcterms:modified xsi:type="dcterms:W3CDTF">2015-11-05T20:48:10Z</dcterms:modified>
</cp:coreProperties>
</file>