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defRPr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>
            <a:spLocks noGrp="1" noRot="1" noChangeAspect="1"/>
          </p:cNvSpPr>
          <p:nvPr>
            <p:ph type="sldImg" idx="3"/>
          </p:nvPr>
        </p:nvSpPr>
        <p:spPr>
          <a:xfrm>
            <a:off x="1149350" y="692150"/>
            <a:ext cx="4559300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32792780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10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692150"/>
            <a:ext cx="4559300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12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" name="Shape 200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692150"/>
            <a:ext cx="4559300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14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15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0" name="Shape 220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692150"/>
            <a:ext cx="4559300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17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18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19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7" name="Shape 257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692150"/>
            <a:ext cx="4559300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20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21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2" name="Shape 27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692150"/>
            <a:ext cx="4559300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4" name="Shape 284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692150"/>
            <a:ext cx="4559300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3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4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692150"/>
            <a:ext cx="4559300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6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7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692150"/>
            <a:ext cx="4559300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19050" tIns="0" rIns="1905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altLang="ja-JP" sz="1000" b="0" i="1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9</a:t>
            </a:fld>
            <a:endParaRPr lang="ja-JP" sz="1000" b="0" i="1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50937" y="692150"/>
            <a:ext cx="4556125" cy="34162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ctr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ctr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ctr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ct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ct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ct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ct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ct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 rot="5400000">
            <a:off x="2495549" y="-95250"/>
            <a:ext cx="4152899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905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Char char="●"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1079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1143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Char char="●"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101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 rot="5400000">
            <a:off x="4667249" y="2076450"/>
            <a:ext cx="56388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 rot="5400000">
            <a:off x="704849" y="209550"/>
            <a:ext cx="56388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905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Char char="●"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1079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1143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Char char="●"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101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905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Char char="●"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1079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1143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Char char="●"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101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 sz="4000" b="1" cap="none"/>
            </a:lvl1pPr>
            <a:lvl2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Arial"/>
              <a:buNone/>
              <a:defRPr sz="2000"/>
            </a:lvl1pPr>
            <a:lvl2pPr marL="457200" indent="0" rtl="0">
              <a:spcBef>
                <a:spcPts val="0"/>
              </a:spcBef>
              <a:buFont typeface="Arial"/>
              <a:buNone/>
              <a:defRPr sz="1800"/>
            </a:lvl2pPr>
            <a:lvl3pPr marL="914400" indent="0" rtl="0">
              <a:spcBef>
                <a:spcPts val="0"/>
              </a:spcBef>
              <a:buFont typeface="Arial"/>
              <a:buNone/>
              <a:defRPr sz="1600"/>
            </a:lvl3pPr>
            <a:lvl4pPr marL="1371600" indent="0" rtl="0">
              <a:spcBef>
                <a:spcPts val="0"/>
              </a:spcBef>
              <a:buFont typeface="Arial"/>
              <a:buNone/>
              <a:defRPr sz="1400"/>
            </a:lvl4pPr>
            <a:lvl5pPr marL="1828800" indent="0" rtl="0">
              <a:spcBef>
                <a:spcPts val="0"/>
              </a:spcBef>
              <a:buFont typeface="Arial"/>
              <a:buNone/>
              <a:defRPr sz="1400"/>
            </a:lvl5pPr>
            <a:lvl6pPr marL="2286000" indent="0" rtl="0">
              <a:spcBef>
                <a:spcPts val="0"/>
              </a:spcBef>
              <a:buFont typeface="Arial"/>
              <a:buNone/>
              <a:defRPr sz="1400"/>
            </a:lvl6pPr>
            <a:lvl7pPr marL="2743200" indent="0" rtl="0">
              <a:spcBef>
                <a:spcPts val="0"/>
              </a:spcBef>
              <a:buFont typeface="Arial"/>
              <a:buNone/>
              <a:defRPr sz="1400"/>
            </a:lvl7pPr>
            <a:lvl8pPr marL="3200400" indent="0" rtl="0">
              <a:spcBef>
                <a:spcPts val="0"/>
              </a:spcBef>
              <a:buFont typeface="Arial"/>
              <a:buNone/>
              <a:defRPr sz="1400"/>
            </a:lvl8pPr>
            <a:lvl9pPr marL="3657600" indent="0" rtl="0">
              <a:spcBef>
                <a:spcPts val="0"/>
              </a:spcBef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3809999" cy="415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2"/>
          </p:nvPr>
        </p:nvSpPr>
        <p:spPr>
          <a:xfrm>
            <a:off x="4648200" y="1714500"/>
            <a:ext cx="3809999" cy="415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Arial"/>
              <a:buNone/>
              <a:defRPr sz="2400" b="1"/>
            </a:lvl1pPr>
            <a:lvl2pPr marL="457200" indent="0" rtl="0">
              <a:spcBef>
                <a:spcPts val="0"/>
              </a:spcBef>
              <a:buFont typeface="Arial"/>
              <a:buNone/>
              <a:defRPr sz="2000" b="1"/>
            </a:lvl2pPr>
            <a:lvl3pPr marL="914400" indent="0" rtl="0">
              <a:spcBef>
                <a:spcPts val="0"/>
              </a:spcBef>
              <a:buFont typeface="Arial"/>
              <a:buNone/>
              <a:defRPr sz="1800" b="1"/>
            </a:lvl3pPr>
            <a:lvl4pPr marL="1371600" indent="0" rtl="0">
              <a:spcBef>
                <a:spcPts val="0"/>
              </a:spcBef>
              <a:buFont typeface="Arial"/>
              <a:buNone/>
              <a:defRPr sz="1600" b="1"/>
            </a:lvl4pPr>
            <a:lvl5pPr marL="1828800" indent="0" rtl="0">
              <a:spcBef>
                <a:spcPts val="0"/>
              </a:spcBef>
              <a:buFont typeface="Arial"/>
              <a:buNone/>
              <a:defRPr sz="1600" b="1"/>
            </a:lvl5pPr>
            <a:lvl6pPr marL="2286000" indent="0" rtl="0">
              <a:spcBef>
                <a:spcPts val="0"/>
              </a:spcBef>
              <a:buFont typeface="Arial"/>
              <a:buNone/>
              <a:defRPr sz="1600" b="1"/>
            </a:lvl6pPr>
            <a:lvl7pPr marL="2743200" indent="0" rtl="0">
              <a:spcBef>
                <a:spcPts val="0"/>
              </a:spcBef>
              <a:buFont typeface="Arial"/>
              <a:buNone/>
              <a:defRPr sz="1600" b="1"/>
            </a:lvl7pPr>
            <a:lvl8pPr marL="3200400" indent="0" rtl="0">
              <a:spcBef>
                <a:spcPts val="0"/>
              </a:spcBef>
              <a:buFont typeface="Arial"/>
              <a:buNone/>
              <a:defRPr sz="1600" b="1"/>
            </a:lvl8pPr>
            <a:lvl9pPr marL="3657600" indent="0" rtl="0">
              <a:spcBef>
                <a:spcPts val="0"/>
              </a:spcBef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Arial"/>
              <a:buNone/>
              <a:defRPr sz="2400" b="1"/>
            </a:lvl1pPr>
            <a:lvl2pPr marL="457200" indent="0" rtl="0">
              <a:spcBef>
                <a:spcPts val="0"/>
              </a:spcBef>
              <a:buFont typeface="Arial"/>
              <a:buNone/>
              <a:defRPr sz="2000" b="1"/>
            </a:lvl2pPr>
            <a:lvl3pPr marL="914400" indent="0" rtl="0">
              <a:spcBef>
                <a:spcPts val="0"/>
              </a:spcBef>
              <a:buFont typeface="Arial"/>
              <a:buNone/>
              <a:defRPr sz="1800" b="1"/>
            </a:lvl3pPr>
            <a:lvl4pPr marL="1371600" indent="0" rtl="0">
              <a:spcBef>
                <a:spcPts val="0"/>
              </a:spcBef>
              <a:buFont typeface="Arial"/>
              <a:buNone/>
              <a:defRPr sz="1600" b="1"/>
            </a:lvl4pPr>
            <a:lvl5pPr marL="1828800" indent="0" rtl="0">
              <a:spcBef>
                <a:spcPts val="0"/>
              </a:spcBef>
              <a:buFont typeface="Arial"/>
              <a:buNone/>
              <a:defRPr sz="1600" b="1"/>
            </a:lvl5pPr>
            <a:lvl6pPr marL="2286000" indent="0" rtl="0">
              <a:spcBef>
                <a:spcPts val="0"/>
              </a:spcBef>
              <a:buFont typeface="Arial"/>
              <a:buNone/>
              <a:defRPr sz="1600" b="1"/>
            </a:lvl6pPr>
            <a:lvl7pPr marL="2743200" indent="0" rtl="0">
              <a:spcBef>
                <a:spcPts val="0"/>
              </a:spcBef>
              <a:buFont typeface="Arial"/>
              <a:buNone/>
              <a:defRPr sz="1600" b="1"/>
            </a:lvl7pPr>
            <a:lvl8pPr marL="3200400" indent="0" rtl="0">
              <a:spcBef>
                <a:spcPts val="0"/>
              </a:spcBef>
              <a:buFont typeface="Arial"/>
              <a:buNone/>
              <a:defRPr sz="1600" b="1"/>
            </a:lvl8pPr>
            <a:lvl9pPr marL="3657600" indent="0" rtl="0">
              <a:spcBef>
                <a:spcPts val="0"/>
              </a:spcBef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 sz="2000" b="1"/>
            </a:lvl1pPr>
            <a:lvl2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 sz="2800"/>
            </a:lvl2pPr>
            <a:lvl3pPr rtl="0">
              <a:spcBef>
                <a:spcPts val="0"/>
              </a:spcBef>
              <a:defRPr sz="2400"/>
            </a:lvl3pPr>
            <a:lvl4pPr rtl="0">
              <a:spcBef>
                <a:spcPts val="0"/>
              </a:spcBef>
              <a:defRPr sz="2000"/>
            </a:lvl4pPr>
            <a:lvl5pPr rtl="0">
              <a:spcBef>
                <a:spcPts val="0"/>
              </a:spcBef>
              <a:defRPr sz="2000"/>
            </a:lvl5pPr>
            <a:lvl6pPr rtl="0">
              <a:spcBef>
                <a:spcPts val="0"/>
              </a:spcBef>
              <a:defRPr sz="2000"/>
            </a:lvl6pPr>
            <a:lvl7pPr rtl="0">
              <a:spcBef>
                <a:spcPts val="0"/>
              </a:spcBef>
              <a:defRPr sz="2000"/>
            </a:lvl7pPr>
            <a:lvl8pPr rtl="0">
              <a:spcBef>
                <a:spcPts val="0"/>
              </a:spcBef>
              <a:defRPr sz="2000"/>
            </a:lvl8pPr>
            <a:lvl9pPr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Arial"/>
              <a:buNone/>
              <a:defRPr sz="1400"/>
            </a:lvl1pPr>
            <a:lvl2pPr marL="457200" indent="0" rtl="0">
              <a:spcBef>
                <a:spcPts val="0"/>
              </a:spcBef>
              <a:buFont typeface="Arial"/>
              <a:buNone/>
              <a:defRPr sz="1200"/>
            </a:lvl2pPr>
            <a:lvl3pPr marL="914400" indent="0" rtl="0">
              <a:spcBef>
                <a:spcPts val="0"/>
              </a:spcBef>
              <a:buFont typeface="Arial"/>
              <a:buNone/>
              <a:defRPr sz="1000"/>
            </a:lvl3pPr>
            <a:lvl4pPr marL="1371600" indent="0" rtl="0">
              <a:spcBef>
                <a:spcPts val="0"/>
              </a:spcBef>
              <a:buFont typeface="Arial"/>
              <a:buNone/>
              <a:defRPr sz="900"/>
            </a:lvl4pPr>
            <a:lvl5pPr marL="1828800" indent="0" rtl="0">
              <a:spcBef>
                <a:spcPts val="0"/>
              </a:spcBef>
              <a:buFont typeface="Arial"/>
              <a:buNone/>
              <a:defRPr sz="900"/>
            </a:lvl5pPr>
            <a:lvl6pPr marL="2286000" indent="0" rtl="0">
              <a:spcBef>
                <a:spcPts val="0"/>
              </a:spcBef>
              <a:buFont typeface="Arial"/>
              <a:buNone/>
              <a:defRPr sz="900"/>
            </a:lvl6pPr>
            <a:lvl7pPr marL="2743200" indent="0" rtl="0">
              <a:spcBef>
                <a:spcPts val="0"/>
              </a:spcBef>
              <a:buFont typeface="Arial"/>
              <a:buNone/>
              <a:defRPr sz="900"/>
            </a:lvl7pPr>
            <a:lvl8pPr marL="3200400" indent="0" rtl="0">
              <a:spcBef>
                <a:spcPts val="0"/>
              </a:spcBef>
              <a:buFont typeface="Arial"/>
              <a:buNone/>
              <a:defRPr sz="900"/>
            </a:lvl8pPr>
            <a:lvl9pPr marL="3657600" indent="0" rtl="0">
              <a:spcBef>
                <a:spcPts val="0"/>
              </a:spcBef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 sz="2000" b="1"/>
            </a:lvl1pPr>
            <a:lvl2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rtl="0">
              <a:spcBef>
                <a:spcPts val="0"/>
              </a:spcBef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2" name="Shape 8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  <a:defRPr sz="32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Arial"/>
              <a:buNone/>
              <a:defRPr sz="1400"/>
            </a:lvl1pPr>
            <a:lvl2pPr marL="457200" indent="0" rtl="0">
              <a:spcBef>
                <a:spcPts val="0"/>
              </a:spcBef>
              <a:buFont typeface="Arial"/>
              <a:buNone/>
              <a:defRPr sz="1200"/>
            </a:lvl2pPr>
            <a:lvl3pPr marL="914400" indent="0" rtl="0">
              <a:spcBef>
                <a:spcPts val="0"/>
              </a:spcBef>
              <a:buFont typeface="Arial"/>
              <a:buNone/>
              <a:defRPr sz="1000"/>
            </a:lvl3pPr>
            <a:lvl4pPr marL="1371600" indent="0" rtl="0">
              <a:spcBef>
                <a:spcPts val="0"/>
              </a:spcBef>
              <a:buFont typeface="Arial"/>
              <a:buNone/>
              <a:defRPr sz="900"/>
            </a:lvl4pPr>
            <a:lvl5pPr marL="1828800" indent="0" rtl="0">
              <a:spcBef>
                <a:spcPts val="0"/>
              </a:spcBef>
              <a:buFont typeface="Arial"/>
              <a:buNone/>
              <a:defRPr sz="900"/>
            </a:lvl5pPr>
            <a:lvl6pPr marL="2286000" indent="0" rtl="0">
              <a:spcBef>
                <a:spcPts val="0"/>
              </a:spcBef>
              <a:buFont typeface="Arial"/>
              <a:buNone/>
              <a:defRPr sz="900"/>
            </a:lvl6pPr>
            <a:lvl7pPr marL="2743200" indent="0" rtl="0">
              <a:spcBef>
                <a:spcPts val="0"/>
              </a:spcBef>
              <a:buFont typeface="Arial"/>
              <a:buNone/>
              <a:defRPr sz="900"/>
            </a:lvl7pPr>
            <a:lvl8pPr marL="3200400" indent="0" rtl="0">
              <a:spcBef>
                <a:spcPts val="0"/>
              </a:spcBef>
              <a:buFont typeface="Arial"/>
              <a:buNone/>
              <a:defRPr sz="900"/>
            </a:lvl8pPr>
            <a:lvl9pPr marL="3657600" indent="0" rtl="0">
              <a:spcBef>
                <a:spcPts val="0"/>
              </a:spcBef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ja-JP" sz="1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ja-JP" sz="1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2" name="Shape 12"/>
          <p:cNvGrpSpPr/>
          <p:nvPr/>
        </p:nvGrpSpPr>
        <p:grpSpPr>
          <a:xfrm>
            <a:off x="0" y="5797549"/>
            <a:ext cx="9132887" cy="1049338"/>
            <a:chOff x="0" y="3652"/>
            <a:chExt cx="5752" cy="661"/>
          </a:xfrm>
        </p:grpSpPr>
        <p:sp>
          <p:nvSpPr>
            <p:cNvPr id="13" name="Shape 13"/>
            <p:cNvSpPr/>
            <p:nvPr/>
          </p:nvSpPr>
          <p:spPr>
            <a:xfrm>
              <a:off x="0" y="3675"/>
              <a:ext cx="5752" cy="635"/>
            </a:xfrm>
            <a:prstGeom prst="rect">
              <a:avLst/>
            </a:prstGeom>
            <a:gradFill>
              <a:gsLst>
                <a:gs pos="0">
                  <a:srgbClr val="05184B"/>
                </a:gs>
                <a:gs pos="100000">
                  <a:srgbClr val="114FFB"/>
                </a:gs>
              </a:gsLst>
              <a:lin ang="54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" name="Shape 14"/>
            <p:cNvGrpSpPr/>
            <p:nvPr/>
          </p:nvGrpSpPr>
          <p:grpSpPr>
            <a:xfrm>
              <a:off x="0" y="3652"/>
              <a:ext cx="5752" cy="661"/>
              <a:chOff x="0" y="3652"/>
              <a:chExt cx="5752" cy="661"/>
            </a:xfrm>
          </p:grpSpPr>
          <p:sp>
            <p:nvSpPr>
              <p:cNvPr id="15" name="Shape 15"/>
              <p:cNvSpPr/>
              <p:nvPr/>
            </p:nvSpPr>
            <p:spPr>
              <a:xfrm>
                <a:off x="0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" name="Shape 16"/>
              <p:cNvSpPr/>
              <p:nvPr/>
            </p:nvSpPr>
            <p:spPr>
              <a:xfrm>
                <a:off x="432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" name="Shape 17"/>
              <p:cNvSpPr/>
              <p:nvPr/>
            </p:nvSpPr>
            <p:spPr>
              <a:xfrm>
                <a:off x="876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Shape 18"/>
              <p:cNvSpPr/>
              <p:nvPr/>
            </p:nvSpPr>
            <p:spPr>
              <a:xfrm>
                <a:off x="1319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" name="Shape 19"/>
              <p:cNvSpPr/>
              <p:nvPr/>
            </p:nvSpPr>
            <p:spPr>
              <a:xfrm>
                <a:off x="1763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" name="Shape 20"/>
              <p:cNvSpPr/>
              <p:nvPr/>
            </p:nvSpPr>
            <p:spPr>
              <a:xfrm>
                <a:off x="2207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2639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Shape 22"/>
              <p:cNvSpPr/>
              <p:nvPr/>
            </p:nvSpPr>
            <p:spPr>
              <a:xfrm>
                <a:off x="3084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" name="Shape 23"/>
              <p:cNvSpPr/>
              <p:nvPr/>
            </p:nvSpPr>
            <p:spPr>
              <a:xfrm>
                <a:off x="3540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Shape 24"/>
              <p:cNvSpPr/>
              <p:nvPr/>
            </p:nvSpPr>
            <p:spPr>
              <a:xfrm>
                <a:off x="3995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" name="Shape 25"/>
              <p:cNvSpPr/>
              <p:nvPr/>
            </p:nvSpPr>
            <p:spPr>
              <a:xfrm>
                <a:off x="4463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" name="Shape 26"/>
              <p:cNvSpPr/>
              <p:nvPr/>
            </p:nvSpPr>
            <p:spPr>
              <a:xfrm>
                <a:off x="4920" y="3652"/>
                <a:ext cx="576" cy="660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818"/>
                    </a:moveTo>
                    <a:lnTo>
                      <a:pt x="99826" y="0"/>
                    </a:lnTo>
                    <a:lnTo>
                      <a:pt x="119792" y="0"/>
                    </a:lnTo>
                    <a:lnTo>
                      <a:pt x="19965" y="119818"/>
                    </a:lnTo>
                    <a:lnTo>
                      <a:pt x="0" y="119818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Shape 27"/>
              <p:cNvSpPr/>
              <p:nvPr/>
            </p:nvSpPr>
            <p:spPr>
              <a:xfrm>
                <a:off x="5391" y="3820"/>
                <a:ext cx="360" cy="493"/>
              </a:xfrm>
              <a:custGeom>
                <a:avLst/>
                <a:gdLst/>
                <a:ahLst/>
                <a:cxnLst/>
                <a:rect l="0" t="0" r="0" b="0"/>
                <a:pathLst>
                  <a:path w="120000" h="120000" extrusionOk="0">
                    <a:moveTo>
                      <a:pt x="0" y="119756"/>
                    </a:moveTo>
                    <a:lnTo>
                      <a:pt x="119667" y="0"/>
                    </a:lnTo>
                    <a:lnTo>
                      <a:pt x="119667" y="29208"/>
                    </a:lnTo>
                    <a:lnTo>
                      <a:pt x="31911" y="119756"/>
                    </a:lnTo>
                    <a:lnTo>
                      <a:pt x="0" y="119756"/>
                    </a:lnTo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indent="0" algn="ctr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905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Arial"/>
              <a:buChar char="●"/>
              <a:defRPr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1079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1143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Font typeface="Arial"/>
              <a:buChar char="●"/>
              <a:defRPr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101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Arial"/>
              <a:buChar char="–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101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–"/>
              <a:defRPr sz="20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4400" b="0" i="0" u="none" strike="noStrike" cap="none" baseline="0" dirty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創世記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lang="ja-JP"/>
              <a:t>起源之書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獨立條款查看</a:t>
            </a:r>
          </a:p>
        </p:txBody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u="sng"/>
              <a:t>獨立條款：初始創建：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ja-JP"/>
              <a:t>起初，神創造了天地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u="sng"/>
              <a:t>負面間接條款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 </a:t>
            </a:r>
            <a:r>
              <a:rPr lang="ja-JP"/>
              <a:t>最初的情況：和地球是空虛混沌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u="sng"/>
              <a:t>主句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 </a:t>
            </a:r>
            <a:r>
              <a:rPr lang="ja-JP"/>
              <a:t>上帝說：“要有”形成與灌漿- 神的活動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獨立條款查看</a:t>
            </a:r>
          </a:p>
        </p:txBody>
      </p:sp>
      <p:sp>
        <p:nvSpPr>
          <p:cNvPr id="184" name="Shape 184"/>
          <p:cNvSpPr/>
          <p:nvPr/>
        </p:nvSpPr>
        <p:spPr>
          <a:xfrm>
            <a:off x="4213225" y="2057400"/>
            <a:ext cx="4168775" cy="1851024"/>
          </a:xfrm>
          <a:prstGeom prst="star16">
            <a:avLst>
              <a:gd name="adj" fmla="val 37500"/>
            </a:avLst>
          </a:prstGeom>
          <a:solidFill>
            <a:srgbClr val="4E4F00"/>
          </a:solidFill>
          <a:ln w="127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Shape 185"/>
          <p:cNvSpPr/>
          <p:nvPr/>
        </p:nvSpPr>
        <p:spPr>
          <a:xfrm>
            <a:off x="555625" y="2286000"/>
            <a:ext cx="2349499" cy="14351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Shape 186"/>
          <p:cNvSpPr/>
          <p:nvPr/>
        </p:nvSpPr>
        <p:spPr>
          <a:xfrm>
            <a:off x="533400" y="2416175"/>
            <a:ext cx="2439988" cy="118744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>
                <a:solidFill>
                  <a:schemeClr val="lt1"/>
                </a:solidFill>
              </a:rPr>
              <a:t>起初，神創造了天地</a:t>
            </a:r>
          </a:p>
        </p:txBody>
      </p:sp>
      <p:cxnSp>
        <p:nvCxnSpPr>
          <p:cNvPr id="187" name="Shape 187"/>
          <p:cNvCxnSpPr/>
          <p:nvPr/>
        </p:nvCxnSpPr>
        <p:spPr>
          <a:xfrm>
            <a:off x="2987675" y="2971800"/>
            <a:ext cx="1295400" cy="0"/>
          </a:xfrm>
          <a:prstGeom prst="straightConnector1">
            <a:avLst/>
          </a:prstGeom>
          <a:noFill/>
          <a:ln w="50800" cap="flat" cmpd="sng">
            <a:solidFill>
              <a:schemeClr val="lt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88" name="Shape 188"/>
          <p:cNvSpPr/>
          <p:nvPr/>
        </p:nvSpPr>
        <p:spPr>
          <a:xfrm>
            <a:off x="5784850" y="5257800"/>
            <a:ext cx="2597150" cy="1219199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/>
          <p:nvPr/>
        </p:nvSpPr>
        <p:spPr>
          <a:xfrm>
            <a:off x="5105400" y="2492375"/>
            <a:ext cx="2928937" cy="822324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>
                <a:solidFill>
                  <a:schemeClr val="lt1"/>
                </a:solidFill>
              </a:rPr>
              <a:t>而地是空虛混沌</a:t>
            </a:r>
          </a:p>
        </p:txBody>
      </p:sp>
      <p:sp>
        <p:nvSpPr>
          <p:cNvPr id="190" name="Shape 190"/>
          <p:cNvSpPr/>
          <p:nvPr/>
        </p:nvSpPr>
        <p:spPr>
          <a:xfrm>
            <a:off x="5870575" y="5267325"/>
            <a:ext cx="2466974" cy="120015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>
                <a:solidFill>
                  <a:schemeClr val="dk2"/>
                </a:solidFill>
              </a:rPr>
              <a:t>上帝說：“要有光......”</a:t>
            </a:r>
          </a:p>
        </p:txBody>
      </p:sp>
      <p:cxnSp>
        <p:nvCxnSpPr>
          <p:cNvPr id="191" name="Shape 191"/>
          <p:cNvCxnSpPr/>
          <p:nvPr/>
        </p:nvCxnSpPr>
        <p:spPr>
          <a:xfrm>
            <a:off x="6172200" y="3821112"/>
            <a:ext cx="0" cy="1414462"/>
          </a:xfrm>
          <a:prstGeom prst="straightConnector1">
            <a:avLst/>
          </a:prstGeom>
          <a:noFill/>
          <a:ln w="50800" cap="flat" cmpd="sng">
            <a:solidFill>
              <a:schemeClr val="lt1"/>
            </a:solidFill>
            <a:prstDash val="solid"/>
            <a:round/>
            <a:headEnd type="none" w="med" len="med"/>
            <a:tailEnd type="stealth" w="med" len="med"/>
          </a:ln>
        </p:spPr>
      </p:cxn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獨立條款</a:t>
            </a:r>
            <a:r>
              <a:rPr lang="ja-JP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的論述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背景：摩西如何撰寫?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創2：4-7對比: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創2：4獨立匯總表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創2：5-6負情境條款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創2：7主句（參創3：1-3）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注意文學格局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創造是否主張上帝的存在？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詩19：1起諸天述說神的榮耀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現代性：宇宙是合理的，自然容不得神 - 原因和影響，沒有奇蹟，邏輯規則的封閉系統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後現代性 - 每個都有它的故事，但“上帝”的故事是無關緊要的大部分，我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奇蹟，肯定為什麼不呢？ PCized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Arial"/>
              <a:buChar char="●"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86868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摩西在哪裡得到他的材料？</a:t>
            </a:r>
          </a:p>
        </p:txBody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13716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神聖的聲音或快速切換？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Enuma Elish平行（吉爾伽美什）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神聖之靈 - &gt;原始混亂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從神所發出的光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天空，陸地，名人，男子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神休息（注意類似的序列）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摩西是否意識到這一點？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摩西可以從它借用？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創世紀</a:t>
            </a:r>
            <a:r>
              <a:rPr lang="ja-JP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的</a:t>
            </a:r>
            <a:r>
              <a:rPr lang="ja-JP"/>
              <a:t>Toledot結構</a:t>
            </a: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這些是幾代（toledoth）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  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ja-JP"/>
              <a:t>創2：4; 5：1; 6：9; 10：1; 11:10，27; 25:19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平板結構：節奏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在平板電腦面前的歷史;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家譜背景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注意在</a:t>
            </a:r>
            <a:r>
              <a:rPr lang="ja-JP">
                <a:solidFill>
                  <a:srgbClr val="FFFFFF"/>
                </a:solidFill>
              </a:rPr>
              <a:t>創世紀對歷史和家譜的振盪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創世紀</a:t>
            </a:r>
            <a:r>
              <a:rPr lang="ja-JP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的</a:t>
            </a:r>
            <a:r>
              <a:rPr lang="ja-JP"/>
              <a:t>Toledot平板結構</a:t>
            </a:r>
          </a:p>
        </p:txBody>
      </p:sp>
      <p:cxnSp>
        <p:nvCxnSpPr>
          <p:cNvPr id="224" name="Shape 224"/>
          <p:cNvCxnSpPr/>
          <p:nvPr/>
        </p:nvCxnSpPr>
        <p:spPr>
          <a:xfrm rot="10800000">
            <a:off x="762000" y="2667000"/>
            <a:ext cx="0" cy="2666999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5" name="Shape 225"/>
          <p:cNvSpPr/>
          <p:nvPr/>
        </p:nvSpPr>
        <p:spPr>
          <a:xfrm>
            <a:off x="758825" y="2197100"/>
            <a:ext cx="2451100" cy="5302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20000"/>
                </a:moveTo>
                <a:cubicBezTo>
                  <a:pt x="3575" y="108502"/>
                  <a:pt x="5440" y="92694"/>
                  <a:pt x="7772" y="75808"/>
                </a:cubicBezTo>
                <a:cubicBezTo>
                  <a:pt x="8704" y="69341"/>
                  <a:pt x="14067" y="48862"/>
                  <a:pt x="15544" y="44191"/>
                </a:cubicBezTo>
                <a:cubicBezTo>
                  <a:pt x="18341" y="35209"/>
                  <a:pt x="22616" y="33053"/>
                  <a:pt x="25880" y="28023"/>
                </a:cubicBezTo>
                <a:cubicBezTo>
                  <a:pt x="27124" y="26227"/>
                  <a:pt x="28134" y="22275"/>
                  <a:pt x="29378" y="20119"/>
                </a:cubicBezTo>
                <a:cubicBezTo>
                  <a:pt x="35984" y="8982"/>
                  <a:pt x="43134" y="4670"/>
                  <a:pt x="50051" y="0"/>
                </a:cubicBezTo>
                <a:cubicBezTo>
                  <a:pt x="69792" y="2514"/>
                  <a:pt x="76398" y="718"/>
                  <a:pt x="91554" y="12215"/>
                </a:cubicBezTo>
                <a:cubicBezTo>
                  <a:pt x="101269" y="27305"/>
                  <a:pt x="86347" y="2874"/>
                  <a:pt x="96683" y="24071"/>
                </a:cubicBezTo>
                <a:cubicBezTo>
                  <a:pt x="98393" y="27305"/>
                  <a:pt x="100336" y="27305"/>
                  <a:pt x="101891" y="31976"/>
                </a:cubicBezTo>
                <a:cubicBezTo>
                  <a:pt x="108108" y="51017"/>
                  <a:pt x="105077" y="45628"/>
                  <a:pt x="110518" y="52095"/>
                </a:cubicBezTo>
                <a:cubicBezTo>
                  <a:pt x="112772" y="62155"/>
                  <a:pt x="115259" y="69700"/>
                  <a:pt x="117435" y="80119"/>
                </a:cubicBezTo>
                <a:cubicBezTo>
                  <a:pt x="118212" y="90898"/>
                  <a:pt x="120000" y="107425"/>
                  <a:pt x="120000" y="120000"/>
                </a:cubicBezTo>
              </a:path>
            </a:pathLst>
          </a:custGeom>
          <a:noFill/>
          <a:ln w="571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6" name="Shape 226"/>
          <p:cNvCxnSpPr/>
          <p:nvPr/>
        </p:nvCxnSpPr>
        <p:spPr>
          <a:xfrm rot="10800000">
            <a:off x="3200400" y="2667000"/>
            <a:ext cx="0" cy="2666999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7" name="Shape 227"/>
          <p:cNvCxnSpPr/>
          <p:nvPr/>
        </p:nvCxnSpPr>
        <p:spPr>
          <a:xfrm>
            <a:off x="762000" y="5334000"/>
            <a:ext cx="2438399" cy="0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8" name="Shape 228"/>
          <p:cNvSpPr txBox="1"/>
          <p:nvPr/>
        </p:nvSpPr>
        <p:spPr>
          <a:xfrm>
            <a:off x="914400" y="2895600"/>
            <a:ext cx="2057400" cy="2043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34375"/>
              <a:buFont typeface="Arial"/>
              <a:buNone/>
            </a:pPr>
            <a:r>
              <a:rPr lang="ja-JP" sz="3200">
                <a:solidFill>
                  <a:schemeClr val="lt1"/>
                </a:solidFill>
              </a:rPr>
              <a:t>稱號</a:t>
            </a:r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34375"/>
              <a:buFont typeface="Arial"/>
              <a:buNone/>
            </a:pPr>
            <a:r>
              <a:rPr lang="ja-JP" sz="3200">
                <a:solidFill>
                  <a:schemeClr val="lt1"/>
                </a:solidFill>
              </a:rPr>
              <a:t>歷史</a:t>
            </a:r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34375"/>
              <a:buFont typeface="Arial"/>
              <a:buNone/>
            </a:pPr>
            <a:r>
              <a:rPr lang="ja-JP" sz="3200">
                <a:solidFill>
                  <a:schemeClr val="lt1"/>
                </a:solidFill>
              </a:rPr>
              <a:t>後記</a:t>
            </a:r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200">
              <a:solidFill>
                <a:schemeClr val="lt1"/>
              </a:solidFill>
            </a:endParaRPr>
          </a:p>
        </p:txBody>
      </p:sp>
      <p:sp>
        <p:nvSpPr>
          <p:cNvPr id="229" name="Shape 229"/>
          <p:cNvSpPr txBox="1"/>
          <p:nvPr/>
        </p:nvSpPr>
        <p:spPr>
          <a:xfrm>
            <a:off x="1371600" y="1447800"/>
            <a:ext cx="1524000" cy="701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4000">
                <a:solidFill>
                  <a:schemeClr val="lt2"/>
                </a:solidFill>
              </a:rPr>
              <a:t>前面</a:t>
            </a:r>
          </a:p>
        </p:txBody>
      </p:sp>
      <p:cxnSp>
        <p:nvCxnSpPr>
          <p:cNvPr id="230" name="Shape 230"/>
          <p:cNvCxnSpPr/>
          <p:nvPr/>
        </p:nvCxnSpPr>
        <p:spPr>
          <a:xfrm rot="10800000">
            <a:off x="5781675" y="2743200"/>
            <a:ext cx="0" cy="2666999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1" name="Shape 231"/>
          <p:cNvSpPr/>
          <p:nvPr/>
        </p:nvSpPr>
        <p:spPr>
          <a:xfrm>
            <a:off x="5778500" y="2273300"/>
            <a:ext cx="2451100" cy="5302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20000"/>
                </a:moveTo>
                <a:cubicBezTo>
                  <a:pt x="3575" y="108502"/>
                  <a:pt x="5440" y="92694"/>
                  <a:pt x="7772" y="75808"/>
                </a:cubicBezTo>
                <a:cubicBezTo>
                  <a:pt x="8704" y="69341"/>
                  <a:pt x="14067" y="48862"/>
                  <a:pt x="15544" y="44191"/>
                </a:cubicBezTo>
                <a:cubicBezTo>
                  <a:pt x="18341" y="35209"/>
                  <a:pt x="22616" y="33053"/>
                  <a:pt x="25880" y="28023"/>
                </a:cubicBezTo>
                <a:cubicBezTo>
                  <a:pt x="27124" y="26227"/>
                  <a:pt x="28134" y="22275"/>
                  <a:pt x="29378" y="20119"/>
                </a:cubicBezTo>
                <a:cubicBezTo>
                  <a:pt x="35984" y="8982"/>
                  <a:pt x="43134" y="4670"/>
                  <a:pt x="50051" y="0"/>
                </a:cubicBezTo>
                <a:cubicBezTo>
                  <a:pt x="69792" y="2514"/>
                  <a:pt x="76398" y="718"/>
                  <a:pt x="91554" y="12215"/>
                </a:cubicBezTo>
                <a:cubicBezTo>
                  <a:pt x="101269" y="27305"/>
                  <a:pt x="86347" y="2874"/>
                  <a:pt x="96683" y="24071"/>
                </a:cubicBezTo>
                <a:cubicBezTo>
                  <a:pt x="98393" y="27305"/>
                  <a:pt x="100336" y="27305"/>
                  <a:pt x="101891" y="31976"/>
                </a:cubicBezTo>
                <a:cubicBezTo>
                  <a:pt x="108108" y="51017"/>
                  <a:pt x="105077" y="45628"/>
                  <a:pt x="110518" y="52095"/>
                </a:cubicBezTo>
                <a:cubicBezTo>
                  <a:pt x="112772" y="62155"/>
                  <a:pt x="115259" y="69700"/>
                  <a:pt x="117435" y="80119"/>
                </a:cubicBezTo>
                <a:cubicBezTo>
                  <a:pt x="118212" y="90898"/>
                  <a:pt x="120000" y="107425"/>
                  <a:pt x="120000" y="120000"/>
                </a:cubicBezTo>
              </a:path>
            </a:pathLst>
          </a:custGeom>
          <a:noFill/>
          <a:ln w="571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2" name="Shape 232"/>
          <p:cNvCxnSpPr/>
          <p:nvPr/>
        </p:nvCxnSpPr>
        <p:spPr>
          <a:xfrm rot="10800000">
            <a:off x="8220075" y="2743200"/>
            <a:ext cx="0" cy="2666999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3" name="Shape 233"/>
          <p:cNvCxnSpPr/>
          <p:nvPr/>
        </p:nvCxnSpPr>
        <p:spPr>
          <a:xfrm>
            <a:off x="5781675" y="5410200"/>
            <a:ext cx="2438399" cy="0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4" name="Shape 234"/>
          <p:cNvSpPr txBox="1"/>
          <p:nvPr/>
        </p:nvSpPr>
        <p:spPr>
          <a:xfrm>
            <a:off x="5934075" y="2971800"/>
            <a:ext cx="2219325" cy="13112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34375"/>
              <a:buFont typeface="Arial"/>
              <a:buNone/>
            </a:pPr>
            <a:r>
              <a:rPr lang="ja-JP" sz="3200">
                <a:solidFill>
                  <a:schemeClr val="lt1"/>
                </a:solidFill>
              </a:rPr>
              <a:t>家譜</a:t>
            </a:r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SzPct val="34375"/>
              <a:buNone/>
            </a:pPr>
            <a:r>
              <a:rPr lang="ja-JP" sz="3200">
                <a:solidFill>
                  <a:schemeClr val="lt1"/>
                </a:solidFill>
              </a:rPr>
              <a:t>摘要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6391275" y="1524000"/>
            <a:ext cx="1524000" cy="701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4000">
                <a:solidFill>
                  <a:schemeClr val="lt2"/>
                </a:solidFill>
              </a:rPr>
              <a:t>背部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摩西有否用這個結構撰寫創世記？</a:t>
            </a:r>
          </a:p>
        </p:txBody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287375" y="14478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937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lang="ja-JP">
                <a:solidFill>
                  <a:srgbClr val="FFFFFF"/>
                </a:solidFill>
              </a:rPr>
              <a:t>摩西有否曾經在創世記中用他那個時代的文學格局？難道神決定了風格？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如果摩西用寫他那個時代的風格,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ja-JP"/>
              <a:t>是</a:t>
            </a:r>
            <a:r>
              <a:rPr lang="ja-JP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否</a:t>
            </a:r>
            <a:r>
              <a:rPr lang="ja-JP"/>
              <a:t>有可能他還用人們都知道的內容？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摩西在哪裡得到他用來撰寫的語言？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</a:rPr>
              <a:t>非先知是否能夠記錄真實的東西呢？摩西是否知道...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難道上帝滿足他的真理來表達事物的方式，是古代人看見這個世界的和諧方式？</a:t>
            </a:r>
          </a:p>
          <a:p>
            <a:pPr marL="342900" marR="0" lvl="0" indent="-1905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1905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為什麼摩西包括了建立？</a:t>
            </a:r>
          </a:p>
        </p:txBody>
      </p:sp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80010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937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</a:rPr>
              <a:t>辯論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打擊進化論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詮釋：原意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對多神教的</a:t>
            </a:r>
            <a:r>
              <a:rPr lang="ja-JP">
                <a:solidFill>
                  <a:srgbClr val="FFFFFF"/>
                </a:solidFill>
              </a:rPr>
              <a:t>辯論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宇宙起源（為什麼）與宇宙學（什麼）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讚美詩：詩篇136：5-9;詩篇。8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0" y="-228600"/>
            <a:ext cx="8839199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10+1 OT:  P-PEW C-JU  D-ERA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457200" y="762000"/>
            <a:ext cx="8686800" cy="63246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原始歷史: 亞當→ 諾亞 →巴別塔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先祖 : 亞伯拉罕 (2000 BC), 以撒, 雅各 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逗留和大批離開埃及/ 摩西(1400/1200)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漂泊荒野- 會幕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迦南的征服(約書亞)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士師記 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聯合的君主政體 : 所羅, 大衛 (1000 BC), </a:t>
            </a:r>
            <a:b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所羅門 [詩篇/ 箴言]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分開的君主政體: 以色列(希伯來)/ 猶大國王 &lt;-&gt; 悲觀論者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流放 :以色列→ 亞述,猶大→ 巴比倫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返回 : 以斯拉書, 尼希米書, 以斯帖書, 瑪拉基書(400 BC)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偽經 </a:t>
            </a: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馬卡比書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詩篇136：5-9</a:t>
            </a: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</a:p>
        </p:txBody>
      </p:sp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685800" y="1295400"/>
            <a:ext cx="8229600" cy="52577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他獨自行大奇事,[hesed]他的忠實的愛是永遠的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對他的理解造天,他的忠愛是永遠的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在水面攤開在地上,他的忠愛是永遠的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做的大光,他的忠愛是永遠的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太陽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</a:rPr>
              <a:t>支配</a:t>
            </a:r>
            <a:r>
              <a:rPr lang="ja-JP"/>
              <a:t>白晝,他的忠愛是永遠的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有什麼意義?</a:t>
            </a:r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詩篇8</a:t>
            </a: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</a:p>
        </p:txBody>
      </p:sp>
      <p:sp>
        <p:nvSpPr>
          <p:cNvPr id="268" name="Shape 268"/>
          <p:cNvSpPr txBox="1">
            <a:spLocks noGrp="1"/>
          </p:cNvSpPr>
          <p:nvPr>
            <p:ph type="body" idx="1"/>
          </p:nvPr>
        </p:nvSpPr>
        <p:spPr>
          <a:xfrm>
            <a:off x="685800" y="1295400"/>
            <a:ext cx="8229600" cy="52577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耶和華，我們的主,你的名字在全地是如何雄偉......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ct val="87500"/>
              <a:buFont typeface="Arial"/>
              <a:buChar char="–"/>
            </a:pPr>
            <a:r>
              <a:rPr lang="ja-JP"/>
              <a:t>當我考慮你的天, 你的手指所做的工作, 月亮和星星, 您已設置到位, 人算什麼，你如此顧念他？...</a:t>
            </a:r>
          </a:p>
          <a:p>
            <a:pPr marL="457200" marR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  <a:p>
            <a:pPr marL="457200" marR="0" indent="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ja-JP"/>
              <a:t>耶和華, 我們的主, </a:t>
            </a:r>
            <a:r>
              <a:rPr lang="ja-JP" sz="2800"/>
              <a:t>你的名字在全地是如何雄偉......</a:t>
            </a:r>
          </a:p>
          <a:p>
            <a:pPr marL="457200" marR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其他頌讚用途</a:t>
            </a:r>
          </a:p>
        </p:txBody>
      </p:sp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啟4:11長老在天上讚美上帝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你是值得的，我們的主的神，榮耀，尊貴和力量，因為你創造了萬物，並因你的旨意被創造而有的。</a:t>
            </a:r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title"/>
          </p:nvPr>
        </p:nvSpPr>
        <p:spPr>
          <a:xfrm>
            <a:off x="685800" y="533400"/>
            <a:ext cx="7772400" cy="9905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“創造”是否總是意味著“無中生有”</a:t>
            </a: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lang="ja-JP" sz="4400" b="0" i="0" u="none" strike="noStrike" cap="none" baseline="0">
              <a:solidFill>
                <a:schemeClr val="l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1371600"/>
            <a:ext cx="7772400" cy="4648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巴拉：創1：1無中生有（無中生有） - 是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詩33:6 借耶和華的命而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創造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</a:rPr>
              <a:t>天堂</a:t>
            </a:r>
            <a:r>
              <a:rPr lang="ja-JP"/>
              <a:t>,通過他口中的氣息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</a:rPr>
              <a:t>主持</a:t>
            </a:r>
            <a:r>
              <a:rPr lang="ja-JP"/>
              <a:t>萬象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男子“形成（yatsar）”出地面上的塵土（創2：7）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創造:  </a:t>
            </a:r>
            <a:r>
              <a:rPr lang="ja-JP"/>
              <a:t>如何</a:t>
            </a: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r>
              <a:rPr lang="ja-JP"/>
              <a:t>	</a:t>
            </a: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1728775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這個世界被創建或發展之間有什麼區別？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上帝已經用進化過程來實現他的目的?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如何影響你的世界觀?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聖經說地球有多久歷史?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457200" y="1447800"/>
            <a:ext cx="8381999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lvl="0" indent="-228600" algn="l" rtl="0">
              <a:spcBef>
                <a:spcPts val="0"/>
              </a:spcBef>
              <a:buClr>
                <a:srgbClr val="FFFFFF"/>
              </a:buClr>
            </a:pPr>
            <a:r>
              <a:rPr lang="ja-JP">
                <a:solidFill>
                  <a:srgbClr val="FFFFFF"/>
                </a:solidFill>
              </a:rPr>
              <a:t>創世記1:1 至 創世記1:2 之間有什麼關係?</a:t>
            </a:r>
          </a:p>
          <a:p>
            <a: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r>
              <a:rPr lang="ja-JP" sz="3200" b="0" i="0" u="none" strike="noStrike" cap="none" baseline="0">
                <a:solidFill>
                  <a:schemeClr val="lt1"/>
                </a:solidFill>
              </a:rPr>
              <a:t>1:1 “起初，神創造了天地; </a:t>
            </a:r>
            <a:br>
              <a:rPr lang="ja-JP" sz="3200" b="0" i="0" u="none" strike="noStrike" cap="none" baseline="0">
                <a:solidFill>
                  <a:schemeClr val="lt1"/>
                </a:solidFill>
              </a:rPr>
            </a:br>
            <a:r>
              <a:rPr lang="ja-JP" sz="3200" b="0" i="0" u="none" strike="noStrike" cap="none" baseline="0">
                <a:solidFill>
                  <a:schemeClr val="lt1"/>
                </a:solidFill>
              </a:rPr>
              <a:t>1:2 地是空虛混沌</a:t>
            </a:r>
            <a:r>
              <a:rPr lang="ja-JP"/>
              <a:t>, 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</a:rPr>
              <a:t>淵面黑暗</a:t>
            </a:r>
            <a:r>
              <a:rPr lang="ja-JP" sz="3200" b="0" i="0" u="none" strike="noStrike" cap="none" baseline="0">
                <a:solidFill>
                  <a:schemeClr val="lt1"/>
                </a:solidFill>
              </a:rPr>
              <a:t>......上帝說要有光”</a:t>
            </a:r>
          </a:p>
          <a:p>
            <a: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r>
              <a:rPr lang="ja-JP" sz="3200" b="0" i="0" u="none" strike="noStrike" cap="none" baseline="0">
                <a:solidFill>
                  <a:schemeClr val="lt1"/>
                </a:solidFill>
              </a:rPr>
              <a:t>哪三個不同看法去看待這句經文?哪個看法允許地球</a:t>
            </a:r>
            <a:r>
              <a:rPr lang="ja-JP" sz="3200" b="1" i="0" u="none" strike="noStrike" cap="none" baseline="0">
                <a:solidFill>
                  <a:schemeClr val="lt1"/>
                </a:solidFill>
              </a:rPr>
              <a:t>有</a:t>
            </a:r>
            <a:r>
              <a:rPr lang="ja-JP" sz="3200" b="0" i="0" u="none" strike="noStrike" cap="none" baseline="0">
                <a:solidFill>
                  <a:schemeClr val="lt1"/>
                </a:solidFill>
              </a:rPr>
              <a:t>數十億年歷史？?  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創造:  </a:t>
            </a:r>
            <a:r>
              <a:rPr lang="ja-JP"/>
              <a:t>如何</a:t>
            </a: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		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685811" y="804863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創世記1:1 至 創世記1:2</a:t>
            </a:r>
            <a:r>
              <a:rPr lang="ja-JP"/>
              <a:t> 之間有什麼關係?</a:t>
            </a:r>
          </a:p>
        </p:txBody>
      </p:sp>
      <p:sp>
        <p:nvSpPr>
          <p:cNvPr id="128" name="Shape 128"/>
          <p:cNvSpPr/>
          <p:nvPr/>
        </p:nvSpPr>
        <p:spPr>
          <a:xfrm>
            <a:off x="2901950" y="2825750"/>
            <a:ext cx="2349499" cy="18923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Shape 129"/>
          <p:cNvSpPr/>
          <p:nvPr/>
        </p:nvSpPr>
        <p:spPr>
          <a:xfrm>
            <a:off x="844550" y="3359150"/>
            <a:ext cx="1130299" cy="82549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Shape 130"/>
          <p:cNvSpPr/>
          <p:nvPr/>
        </p:nvSpPr>
        <p:spPr>
          <a:xfrm>
            <a:off x="898525" y="3336925"/>
            <a:ext cx="801501" cy="462307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開始</a:t>
            </a:r>
          </a:p>
        </p:txBody>
      </p:sp>
      <p:cxnSp>
        <p:nvCxnSpPr>
          <p:cNvPr id="131" name="Shape 131"/>
          <p:cNvCxnSpPr/>
          <p:nvPr/>
        </p:nvCxnSpPr>
        <p:spPr>
          <a:xfrm>
            <a:off x="2057400" y="3733800"/>
            <a:ext cx="838199" cy="0"/>
          </a:xfrm>
          <a:prstGeom prst="straightConnector1">
            <a:avLst/>
          </a:prstGeom>
          <a:noFill/>
          <a:ln w="50800" cap="flat" cmpd="sng">
            <a:solidFill>
              <a:schemeClr val="lt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32" name="Shape 132"/>
          <p:cNvSpPr/>
          <p:nvPr/>
        </p:nvSpPr>
        <p:spPr>
          <a:xfrm>
            <a:off x="3352800" y="3352800"/>
            <a:ext cx="1417055" cy="462307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變成黑暗</a:t>
            </a:r>
          </a:p>
        </p:txBody>
      </p:sp>
      <p:sp>
        <p:nvSpPr>
          <p:cNvPr id="133" name="Shape 133"/>
          <p:cNvSpPr/>
          <p:nvPr/>
        </p:nvSpPr>
        <p:spPr>
          <a:xfrm>
            <a:off x="7016750" y="3054350"/>
            <a:ext cx="1663700" cy="16637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4" name="Shape 134"/>
          <p:cNvCxnSpPr/>
          <p:nvPr/>
        </p:nvCxnSpPr>
        <p:spPr>
          <a:xfrm>
            <a:off x="5334000" y="3810000"/>
            <a:ext cx="1600199" cy="0"/>
          </a:xfrm>
          <a:prstGeom prst="straightConnector1">
            <a:avLst/>
          </a:prstGeom>
          <a:noFill/>
          <a:ln w="50800" cap="flat" cmpd="sng">
            <a:solidFill>
              <a:schemeClr val="lt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35" name="Shape 135"/>
          <p:cNvSpPr/>
          <p:nvPr/>
        </p:nvSpPr>
        <p:spPr>
          <a:xfrm>
            <a:off x="7146925" y="3489325"/>
            <a:ext cx="1387474" cy="118744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>
                <a:solidFill>
                  <a:schemeClr val="lt1"/>
                </a:solidFill>
              </a:rPr>
              <a:t>神說,要有</a:t>
            </a:r>
          </a:p>
        </p:txBody>
      </p:sp>
      <p:sp>
        <p:nvSpPr>
          <p:cNvPr id="136" name="Shape 136"/>
          <p:cNvSpPr/>
          <p:nvPr/>
        </p:nvSpPr>
        <p:spPr>
          <a:xfrm>
            <a:off x="898525" y="4403725"/>
            <a:ext cx="1268412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Gen 1:1</a:t>
            </a:r>
          </a:p>
        </p:txBody>
      </p:sp>
      <p:sp>
        <p:nvSpPr>
          <p:cNvPr id="137" name="Shape 137"/>
          <p:cNvSpPr/>
          <p:nvPr/>
        </p:nvSpPr>
        <p:spPr>
          <a:xfrm>
            <a:off x="3489325" y="4860925"/>
            <a:ext cx="1268412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Gen 1:2</a:t>
            </a:r>
          </a:p>
        </p:txBody>
      </p:sp>
      <p:sp>
        <p:nvSpPr>
          <p:cNvPr id="138" name="Shape 138"/>
          <p:cNvSpPr/>
          <p:nvPr/>
        </p:nvSpPr>
        <p:spPr>
          <a:xfrm>
            <a:off x="7146925" y="5013325"/>
            <a:ext cx="1268412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Gen 1:3</a:t>
            </a:r>
          </a:p>
        </p:txBody>
      </p:sp>
      <p:sp>
        <p:nvSpPr>
          <p:cNvPr id="139" name="Shape 139"/>
          <p:cNvSpPr/>
          <p:nvPr/>
        </p:nvSpPr>
        <p:spPr>
          <a:xfrm>
            <a:off x="2901950" y="2193925"/>
            <a:ext cx="2909887" cy="461962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Dinosaur/Satan gap</a:t>
            </a:r>
          </a:p>
        </p:txBody>
      </p:sp>
    </p:spTree>
  </p:cSld>
  <p:clrMapOvr>
    <a:masterClrMapping/>
  </p:clrMapOvr>
  <p:transition>
    <p:push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685800" y="24285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間隙理論：優點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地球“變成”黑暗 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  <a:latin typeface="Verdana"/>
                <a:ea typeface="Verdana"/>
                <a:cs typeface="Verdana"/>
                <a:sym typeface="Verdana"/>
              </a:rPr>
              <a:t>和</a:t>
            </a:r>
            <a:r>
              <a:rPr lang="ja-JP" b="0" i="0" u="none" strike="noStrike" cap="none" baseline="0">
                <a:solidFill>
                  <a:srgbClr val="FFFFFF"/>
                </a:solidFill>
                <a:highlight>
                  <a:srgbClr val="000000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</a:rPr>
              <a:t>空白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澄清撒旦的初步工作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—</a:t>
            </a:r>
            <a:r>
              <a:rPr lang="ja-JP"/>
              <a:t>結28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形式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</a:rPr>
              <a:t>和</a:t>
            </a:r>
            <a:r>
              <a:rPr lang="ja-JP"/>
              <a:t>無效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(tohu va-vohu) = 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</a:rPr>
              <a:t>審判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ja-JP"/>
              <a:t>耶4:23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給恐龍一個地方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間隙理論：缺點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耶4：23-26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ja-JP"/>
              <a:t>對罪的審判</a:t>
            </a:r>
            <a:r>
              <a:rPr lang="ja-JP" sz="3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ja-JP"/>
              <a:t>(對</a:t>
            </a:r>
            <a:r>
              <a:rPr lang="ja-JP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創世記1</a:t>
            </a:r>
            <a:r>
              <a:rPr lang="ja-JP"/>
              <a:t>的文本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  <a:latin typeface="Verdana"/>
                <a:ea typeface="Verdana"/>
                <a:cs typeface="Verdana"/>
                <a:sym typeface="Verdana"/>
              </a:rPr>
              <a:t>陌生)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這裡也沒有任何指向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</a:rPr>
              <a:t>關係</a:t>
            </a:r>
            <a:r>
              <a:rPr lang="ja-JP"/>
              <a:t>撒旦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“變成了”黑暗應改為“曾經是”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從句子中查看</a:t>
            </a:r>
            <a:r>
              <a:rPr lang="ja-JP" sz="4400" b="0" i="0" u="none" strike="noStrike" cap="none" baseline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1714500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當上帝開始創造 - 該地是空虛混沌和黑暗......</a:t>
            </a:r>
          </a:p>
        </p:txBody>
      </p:sp>
      <p:sp>
        <p:nvSpPr>
          <p:cNvPr id="160" name="Shape 160"/>
          <p:cNvSpPr/>
          <p:nvPr/>
        </p:nvSpPr>
        <p:spPr>
          <a:xfrm>
            <a:off x="539750" y="3740150"/>
            <a:ext cx="3873499" cy="24257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Shape 161"/>
          <p:cNvSpPr/>
          <p:nvPr/>
        </p:nvSpPr>
        <p:spPr>
          <a:xfrm>
            <a:off x="1279525" y="4403725"/>
            <a:ext cx="2657474" cy="118744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>
                <a:solidFill>
                  <a:schemeClr val="lt1"/>
                </a:solidFill>
              </a:rPr>
              <a:t>當神開始創造地球是沒有形式</a:t>
            </a:r>
          </a:p>
        </p:txBody>
      </p:sp>
      <p:cxnSp>
        <p:nvCxnSpPr>
          <p:cNvPr id="162" name="Shape 162"/>
          <p:cNvCxnSpPr/>
          <p:nvPr/>
        </p:nvCxnSpPr>
        <p:spPr>
          <a:xfrm>
            <a:off x="4495800" y="4953000"/>
            <a:ext cx="1447800" cy="0"/>
          </a:xfrm>
          <a:prstGeom prst="straightConnector1">
            <a:avLst/>
          </a:prstGeom>
          <a:noFill/>
          <a:ln w="50800" cap="flat" cmpd="sng">
            <a:solidFill>
              <a:schemeClr val="lt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63" name="Shape 163"/>
          <p:cNvSpPr/>
          <p:nvPr/>
        </p:nvSpPr>
        <p:spPr>
          <a:xfrm>
            <a:off x="6102350" y="4425950"/>
            <a:ext cx="2501900" cy="151129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Shape 164"/>
          <p:cNvSpPr/>
          <p:nvPr/>
        </p:nvSpPr>
        <p:spPr>
          <a:xfrm>
            <a:off x="6308725" y="4556125"/>
            <a:ext cx="2116137" cy="118744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 sz="2400">
                <a:solidFill>
                  <a:schemeClr val="lt1"/>
                </a:solidFill>
              </a:rPr>
              <a:t>神說，要有光</a:t>
            </a:r>
          </a:p>
        </p:txBody>
      </p:sp>
    </p:spTree>
  </p:cSld>
  <p:clrMapOvr>
    <a:masterClrMapping/>
  </p:clrMapOvr>
  <p:transition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12191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ja-JP"/>
              <a:t>從句子中查看</a:t>
            </a:r>
            <a:r>
              <a:rPr lang="ja-JP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的</a:t>
            </a:r>
            <a:r>
              <a:rPr lang="ja-JP">
                <a:solidFill>
                  <a:srgbClr val="FFFF00"/>
                </a:solidFill>
                <a:highlight>
                  <a:srgbClr val="000000"/>
                </a:highlight>
                <a:latin typeface="Arial"/>
                <a:ea typeface="Arial"/>
                <a:cs typeface="Arial"/>
                <a:sym typeface="Arial"/>
              </a:rPr>
              <a:t>論述</a:t>
            </a:r>
          </a:p>
        </p:txBody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1700225"/>
            <a:ext cx="7772400" cy="4152899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這個閱讀</a:t>
            </a:r>
            <a:r>
              <a:rPr lang="ja-JP">
                <a:solidFill>
                  <a:srgbClr val="FFFFFF"/>
                </a:solidFill>
                <a:highlight>
                  <a:srgbClr val="000000"/>
                </a:highlight>
              </a:rPr>
              <a:t>方法</a:t>
            </a:r>
            <a:r>
              <a:rPr lang="ja-JP"/>
              <a:t>如何改變文本的意思？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75000"/>
              <a:buFont typeface="Arial"/>
              <a:buChar char="●"/>
            </a:pPr>
            <a:r>
              <a:rPr lang="ja-JP"/>
              <a:t>這個閱讀</a:t>
            </a:r>
            <a:r>
              <a:rPr lang="ja-JP">
                <a:solidFill>
                  <a:srgbClr val="FFFFFF"/>
                </a:solidFill>
              </a:rPr>
              <a:t>方法有什麼問題?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insblus">
  <a:themeElements>
    <a:clrScheme name="">
      <a:dk1>
        <a:srgbClr val="00279F"/>
      </a:dk1>
      <a:lt1>
        <a:srgbClr val="FFFFFF"/>
      </a:lt1>
      <a:dk2>
        <a:srgbClr val="000000"/>
      </a:dk2>
      <a:lt2>
        <a:srgbClr val="FFFF00"/>
      </a:lt2>
      <a:accent1>
        <a:srgbClr val="EF9100"/>
      </a:accent1>
      <a:accent2>
        <a:srgbClr val="114FFB"/>
      </a:accent2>
      <a:accent3>
        <a:srgbClr val="AAAAAA"/>
      </a:accent3>
      <a:accent4>
        <a:srgbClr val="DADADA"/>
      </a:accent4>
      <a:accent5>
        <a:srgbClr val="F6C7AA"/>
      </a:accent5>
      <a:accent6>
        <a:srgbClr val="0E47E3"/>
      </a:accent6>
      <a:hlink>
        <a:srgbClr val="F95AB7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1348</Words>
  <Application>Microsoft Office PowerPoint</Application>
  <PresentationFormat>On-screen Show (4:3)</PresentationFormat>
  <Paragraphs>139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linsblus</vt:lpstr>
      <vt:lpstr>創世記</vt:lpstr>
      <vt:lpstr>10+1 OT:  P-PEW C-JU  D-ERA</vt:lpstr>
      <vt:lpstr>創造:  如何?  </vt:lpstr>
      <vt:lpstr>創造:  如何?  </vt:lpstr>
      <vt:lpstr>創世記1:1 至 創世記1:2 之間有什麼關係?</vt:lpstr>
      <vt:lpstr>間隙理論：優點</vt:lpstr>
      <vt:lpstr>間隙理論：缺點</vt:lpstr>
      <vt:lpstr>從句子中查看 </vt:lpstr>
      <vt:lpstr>從句子中查看的論述</vt:lpstr>
      <vt:lpstr>獨立條款查看</vt:lpstr>
      <vt:lpstr>獨立條款查看</vt:lpstr>
      <vt:lpstr>獨立條款的論述</vt:lpstr>
      <vt:lpstr>創造是否主張上帝的存在？</vt:lpstr>
      <vt:lpstr>摩西在哪裡得到他的材料？</vt:lpstr>
      <vt:lpstr>創世紀的Toledot結構 </vt:lpstr>
      <vt:lpstr>創世紀的Toledot平板結構</vt:lpstr>
      <vt:lpstr>摩西有否用這個結構撰寫創世記？</vt:lpstr>
      <vt:lpstr>PowerPoint Presentation</vt:lpstr>
      <vt:lpstr>為什麼摩西包括了建立？</vt:lpstr>
      <vt:lpstr>詩篇136：5-9 </vt:lpstr>
      <vt:lpstr>詩篇8 </vt:lpstr>
      <vt:lpstr>其他頌讚用途</vt:lpstr>
      <vt:lpstr>“創造”是否總是意味著“無中生有”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創世記</dc:title>
  <dc:creator>Ben Lee</dc:creator>
  <cp:lastModifiedBy>User</cp:lastModifiedBy>
  <cp:revision>1</cp:revision>
  <dcterms:modified xsi:type="dcterms:W3CDTF">2015-11-10T17:26:48Z</dcterms:modified>
</cp:coreProperties>
</file>