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5"/>
  </p:notesMasterIdLst>
  <p:sldIdLst>
    <p:sldId id="278" r:id="rId2"/>
    <p:sldId id="275" r:id="rId3"/>
    <p:sldId id="279" r:id="rId4"/>
    <p:sldId id="280" r:id="rId5"/>
    <p:sldId id="281" r:id="rId6"/>
    <p:sldId id="256" r:id="rId7"/>
    <p:sldId id="257" r:id="rId8"/>
    <p:sldId id="267" r:id="rId9"/>
    <p:sldId id="258" r:id="rId10"/>
    <p:sldId id="276" r:id="rId11"/>
    <p:sldId id="277" r:id="rId12"/>
    <p:sldId id="259" r:id="rId13"/>
    <p:sldId id="266" r:id="rId14"/>
    <p:sldId id="271" r:id="rId15"/>
    <p:sldId id="261" r:id="rId16"/>
    <p:sldId id="268" r:id="rId17"/>
    <p:sldId id="262" r:id="rId18"/>
    <p:sldId id="263" r:id="rId19"/>
    <p:sldId id="269" r:id="rId20"/>
    <p:sldId id="273" r:id="rId21"/>
    <p:sldId id="274" r:id="rId22"/>
    <p:sldId id="264" r:id="rId23"/>
    <p:sldId id="265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5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5961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2 w 1722"/>
                <a:gd name="T1" fmla="*/ 61 h 66"/>
                <a:gd name="T2" fmla="*/ 1712 w 1722"/>
                <a:gd name="T3" fmla="*/ 55 h 66"/>
                <a:gd name="T4" fmla="*/ 0 w 1722"/>
                <a:gd name="T5" fmla="*/ 0 h 66"/>
                <a:gd name="T6" fmla="*/ 0 w 1722"/>
                <a:gd name="T7" fmla="*/ 43 h 66"/>
                <a:gd name="T8" fmla="*/ 1712 w 1722"/>
                <a:gd name="T9" fmla="*/ 61 h 66"/>
                <a:gd name="T10" fmla="*/ 1712 w 1722"/>
                <a:gd name="T11" fmla="*/ 61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0 w 975"/>
                <a:gd name="T1" fmla="*/ 48 h 101"/>
                <a:gd name="T2" fmla="*/ 970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0 w 975"/>
                <a:gd name="T9" fmla="*/ 48 h 101"/>
                <a:gd name="T10" fmla="*/ 970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1 w 2141"/>
                <a:gd name="T7" fmla="*/ 0 h 198"/>
                <a:gd name="T8" fmla="*/ 2131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7 w 2517"/>
                <a:gd name="T1" fmla="*/ 276 h 276"/>
                <a:gd name="T2" fmla="*/ 2502 w 2517"/>
                <a:gd name="T3" fmla="*/ 204 h 276"/>
                <a:gd name="T4" fmla="*/ 2245 w 2517"/>
                <a:gd name="T5" fmla="*/ 0 h 276"/>
                <a:gd name="T6" fmla="*/ 0 w 2517"/>
                <a:gd name="T7" fmla="*/ 276 h 276"/>
                <a:gd name="T8" fmla="*/ 2167 w 2517"/>
                <a:gd name="T9" fmla="*/ 276 h 276"/>
                <a:gd name="T10" fmla="*/ 2167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4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4 w 729"/>
                <a:gd name="T7" fmla="*/ 240 h 240"/>
                <a:gd name="T8" fmla="*/ 724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4 w 729"/>
                <a:gd name="T1" fmla="*/ 318 h 318"/>
                <a:gd name="T2" fmla="*/ 724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4 w 729"/>
                <a:gd name="T9" fmla="*/ 318 h 318"/>
                <a:gd name="T10" fmla="*/ 724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7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588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88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BC9BD-4DB9-4AD1-869A-E0CBB8D26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35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A8BE1-75AA-43E9-9BEA-62C35E0C9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91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51C09-948F-4CDB-BC36-2C38BC64C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9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CA748-7EE8-4C0C-ABC5-86EC091D9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2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FBE71-D5DB-4B08-8288-E70528CB5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0A62E-28AA-4168-A648-DD4693685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1218F-8892-46CA-8F66-A17DF3158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6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45B22-A1BB-406E-9C8C-9C1AC3226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1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A0A11-B5FF-45C4-950F-EE0B559B1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5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9AF2E-A101-4FEE-AA5A-C39BC9887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42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75A26-5F75-4DA7-BB36-6E0089EFC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481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2 w 1722"/>
                <a:gd name="T1" fmla="*/ 61 h 66"/>
                <a:gd name="T2" fmla="*/ 1712 w 1722"/>
                <a:gd name="T3" fmla="*/ 55 h 66"/>
                <a:gd name="T4" fmla="*/ 0 w 1722"/>
                <a:gd name="T5" fmla="*/ 0 h 66"/>
                <a:gd name="T6" fmla="*/ 0 w 1722"/>
                <a:gd name="T7" fmla="*/ 43 h 66"/>
                <a:gd name="T8" fmla="*/ 1712 w 1722"/>
                <a:gd name="T9" fmla="*/ 61 h 66"/>
                <a:gd name="T10" fmla="*/ 1712 w 1722"/>
                <a:gd name="T11" fmla="*/ 61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0 w 975"/>
                <a:gd name="T1" fmla="*/ 48 h 101"/>
                <a:gd name="T2" fmla="*/ 970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0 w 975"/>
                <a:gd name="T9" fmla="*/ 48 h 101"/>
                <a:gd name="T10" fmla="*/ 970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1 w 2141"/>
                <a:gd name="T7" fmla="*/ 0 h 198"/>
                <a:gd name="T8" fmla="*/ 2131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7 w 2517"/>
                <a:gd name="T1" fmla="*/ 276 h 276"/>
                <a:gd name="T2" fmla="*/ 2502 w 2517"/>
                <a:gd name="T3" fmla="*/ 204 h 276"/>
                <a:gd name="T4" fmla="*/ 2245 w 2517"/>
                <a:gd name="T5" fmla="*/ 0 h 276"/>
                <a:gd name="T6" fmla="*/ 0 w 2517"/>
                <a:gd name="T7" fmla="*/ 276 h 276"/>
                <a:gd name="T8" fmla="*/ 2167 w 2517"/>
                <a:gd name="T9" fmla="*/ 276 h 276"/>
                <a:gd name="T10" fmla="*/ 2167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4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4 w 729"/>
                <a:gd name="T7" fmla="*/ 240 h 240"/>
                <a:gd name="T8" fmla="*/ 724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4 w 729"/>
                <a:gd name="T1" fmla="*/ 318 h 318"/>
                <a:gd name="T2" fmla="*/ 724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4 w 729"/>
                <a:gd name="T9" fmla="*/ 318 h 318"/>
                <a:gd name="T10" fmla="*/ 724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3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3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3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4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4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7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4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4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5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5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5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5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5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3485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85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485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85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6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6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6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8071C1E-8068-4BA2-9D5B-232694971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旧约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文献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和理论</a:t>
            </a:r>
            <a:endParaRPr lang="en-US" dirty="0">
              <a:latin typeface="宋体"/>
              <a:ea typeface="宋体"/>
              <a:cs typeface="宋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3048000"/>
            <a:ext cx="4953000" cy="1752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>
                <a:latin typeface="宋体"/>
                <a:ea typeface="宋体"/>
                <a:cs typeface="宋体"/>
              </a:rPr>
              <a:t>Ted Hildebrandt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博士</a:t>
            </a:r>
            <a:endParaRPr lang="en-US" dirty="0"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35672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6781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外部论证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zh-CN" altLang="en-US" b="1" dirty="0" smtClean="0">
                <a:solidFill>
                  <a:srgbClr val="FFFF00"/>
                </a:solidFill>
                <a:latin typeface="宋体"/>
                <a:ea typeface="宋体"/>
                <a:cs typeface="宋体"/>
              </a:rPr>
              <a:t>道德品质</a:t>
            </a:r>
            <a:r>
              <a:rPr lang="en-US" b="1" dirty="0" smtClean="0">
                <a:solidFill>
                  <a:srgbClr val="FFFF00"/>
                </a:solidFill>
                <a:latin typeface="宋体"/>
                <a:ea typeface="宋体"/>
                <a:cs typeface="宋体"/>
              </a:rPr>
              <a:t>:</a:t>
            </a:r>
            <a:r>
              <a:rPr lang="en-US" dirty="0" smtClean="0">
                <a:latin typeface="宋体"/>
                <a:ea typeface="宋体"/>
                <a:cs typeface="宋体"/>
              </a:rPr>
              <a:t>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爱神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爱人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十诫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并没有过分简单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与文化接轨并非常重视人的生命</a:t>
            </a:r>
            <a:r>
              <a:rPr lang="en-US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你觉得上帝是什么样子？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b="1" dirty="0" smtClean="0">
                <a:solidFill>
                  <a:srgbClr val="FFFF00"/>
                </a:solidFill>
                <a:latin typeface="宋体"/>
                <a:ea typeface="宋体"/>
                <a:cs typeface="宋体"/>
              </a:rPr>
              <a:t>史实</a:t>
            </a:r>
            <a:r>
              <a:rPr lang="en-US" b="1" dirty="0" smtClean="0">
                <a:solidFill>
                  <a:srgbClr val="FFFF00"/>
                </a:solidFill>
                <a:latin typeface="宋体"/>
                <a:ea typeface="宋体"/>
                <a:cs typeface="宋体"/>
              </a:rPr>
              <a:t>:</a:t>
            </a:r>
            <a:r>
              <a:rPr lang="en-US" dirty="0" smtClean="0">
                <a:latin typeface="宋体"/>
                <a:ea typeface="宋体"/>
                <a:cs typeface="宋体"/>
              </a:rPr>
              <a:t>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骆驼</a:t>
            </a:r>
            <a:r>
              <a:rPr lang="en-US" dirty="0" smtClean="0">
                <a:latin typeface="宋体"/>
                <a:ea typeface="宋体"/>
                <a:cs typeface="宋体"/>
              </a:rPr>
              <a:t>?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赫人</a:t>
            </a:r>
            <a:r>
              <a:rPr lang="en-US" dirty="0" smtClean="0">
                <a:latin typeface="宋体"/>
                <a:ea typeface="宋体"/>
                <a:cs typeface="宋体"/>
              </a:rPr>
              <a:t>?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大卫王</a:t>
            </a:r>
            <a:r>
              <a:rPr lang="en-US" dirty="0" smtClean="0">
                <a:latin typeface="宋体"/>
                <a:ea typeface="宋体"/>
                <a:cs typeface="宋体"/>
              </a:rPr>
              <a:t>?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耶利米书的记载？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巴兰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米沙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暗利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西拿基立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（耶稣）复活的见证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b="1" dirty="0" smtClean="0">
                <a:solidFill>
                  <a:srgbClr val="FFFF00"/>
                </a:solidFill>
                <a:latin typeface="宋体"/>
                <a:ea typeface="宋体"/>
                <a:cs typeface="宋体"/>
              </a:rPr>
              <a:t>实现的预言</a:t>
            </a:r>
            <a:r>
              <a:rPr lang="en-US" b="1" dirty="0" smtClean="0">
                <a:solidFill>
                  <a:srgbClr val="FFFF00"/>
                </a:solidFill>
                <a:latin typeface="宋体"/>
                <a:ea typeface="宋体"/>
                <a:cs typeface="宋体"/>
              </a:rPr>
              <a:t>:</a:t>
            </a:r>
            <a:r>
              <a:rPr lang="en-US" dirty="0" smtClean="0">
                <a:latin typeface="宋体"/>
                <a:ea typeface="宋体"/>
                <a:cs typeface="宋体"/>
              </a:rPr>
              <a:t>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推罗</a:t>
            </a:r>
            <a:r>
              <a:rPr lang="en-US" dirty="0" smtClean="0">
                <a:latin typeface="宋体"/>
                <a:ea typeface="宋体"/>
                <a:cs typeface="宋体"/>
              </a:rPr>
              <a:t> (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以西结书</a:t>
            </a:r>
            <a:r>
              <a:rPr lang="en-US" dirty="0" smtClean="0">
                <a:latin typeface="宋体"/>
                <a:ea typeface="宋体"/>
                <a:cs typeface="宋体"/>
              </a:rPr>
              <a:t> 26:12),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以赛亚书</a:t>
            </a:r>
            <a:r>
              <a:rPr lang="en-US" dirty="0" smtClean="0">
                <a:latin typeface="宋体"/>
                <a:ea typeface="宋体"/>
                <a:cs typeface="宋体"/>
              </a:rPr>
              <a:t> –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古列</a:t>
            </a:r>
            <a:r>
              <a:rPr lang="en-US" dirty="0" smtClean="0">
                <a:latin typeface="宋体"/>
                <a:ea typeface="宋体"/>
                <a:cs typeface="宋体"/>
              </a:rPr>
              <a:t> (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以赛亚书</a:t>
            </a:r>
            <a:r>
              <a:rPr lang="en-US" dirty="0" smtClean="0">
                <a:latin typeface="宋体"/>
                <a:ea typeface="宋体"/>
                <a:cs typeface="宋体"/>
              </a:rPr>
              <a:t>. 44:28, 45:1,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耶稣</a:t>
            </a:r>
            <a:r>
              <a:rPr lang="en-US" dirty="0" smtClean="0">
                <a:latin typeface="宋体"/>
                <a:ea typeface="宋体"/>
                <a:cs typeface="宋体"/>
              </a:rPr>
              <a:t> (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以赛亚书</a:t>
            </a:r>
            <a:r>
              <a:rPr lang="en-US" dirty="0" smtClean="0">
                <a:latin typeface="宋体"/>
                <a:ea typeface="宋体"/>
                <a:cs typeface="宋体"/>
              </a:rPr>
              <a:t> 53;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弥迦书</a:t>
            </a:r>
            <a:r>
              <a:rPr lang="en-US" dirty="0" smtClean="0">
                <a:latin typeface="宋体"/>
                <a:ea typeface="宋体"/>
                <a:cs typeface="宋体"/>
              </a:rPr>
              <a:t>. 5:2 );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列王纪上</a:t>
            </a:r>
            <a:r>
              <a:rPr lang="en-US" dirty="0" smtClean="0">
                <a:latin typeface="宋体"/>
                <a:ea typeface="宋体"/>
                <a:cs typeface="宋体"/>
              </a:rPr>
              <a:t>. 13:2—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约西亚王</a:t>
            </a:r>
            <a:r>
              <a:rPr lang="en-US" dirty="0" smtClean="0">
                <a:latin typeface="宋体"/>
                <a:ea typeface="宋体"/>
                <a:cs typeface="宋体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1112854"/>
            <a:ext cx="8763000" cy="55626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1"/>
            <a:ext cx="2133600" cy="2163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632182"/>
              </p:ext>
            </p:extLst>
          </p:nvPr>
        </p:nvGraphicFramePr>
        <p:xfrm>
          <a:off x="457200" y="1371600"/>
          <a:ext cx="8439150" cy="5121275"/>
        </p:xfrm>
        <a:graphic>
          <a:graphicData uri="http://schemas.openxmlformats.org/drawingml/2006/table">
            <a:tbl>
              <a:tblPr/>
              <a:tblGrid>
                <a:gridCol w="8439150"/>
              </a:tblGrid>
              <a:tr h="365805">
                <a:tc>
                  <a:txBody>
                    <a:bodyPr/>
                    <a:lstStyle/>
                    <a:p>
                      <a:endParaRPr lang="en-US" sz="240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805">
                <a:tc>
                  <a:txBody>
                    <a:bodyPr/>
                    <a:lstStyle/>
                    <a:p>
                      <a:endParaRPr lang="en-US" sz="240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89665">
                <a:tc>
                  <a:txBody>
                    <a:bodyPr/>
                    <a:lstStyle/>
                    <a:p>
                      <a:pPr algn="l"/>
                      <a:r>
                        <a:rPr lang="en-US" altLang="zh-CN" sz="2400" dirty="0" smtClean="0">
                          <a:latin typeface="宋体"/>
                          <a:ea typeface="宋体"/>
                          <a:cs typeface="宋体"/>
                        </a:rPr>
                        <a:t>1975</a:t>
                      </a:r>
                      <a:r>
                        <a:rPr lang="zh-CN" altLang="en-US" sz="2400" dirty="0" smtClean="0">
                          <a:latin typeface="宋体"/>
                          <a:ea typeface="宋体"/>
                          <a:cs typeface="宋体"/>
                        </a:rPr>
                        <a:t>年，有一批小的、烧焦的、粘土印章在距耶路撒冷约</a:t>
                      </a:r>
                      <a:r>
                        <a:rPr lang="en-US" altLang="zh-CN" sz="2400" dirty="0" smtClean="0">
                          <a:latin typeface="宋体"/>
                          <a:ea typeface="宋体"/>
                          <a:cs typeface="宋体"/>
                        </a:rPr>
                        <a:t>44</a:t>
                      </a:r>
                      <a:r>
                        <a:rPr lang="zh-CN" altLang="en-US" sz="2400" dirty="0" smtClean="0">
                          <a:latin typeface="宋体"/>
                          <a:ea typeface="宋体"/>
                          <a:cs typeface="宋体"/>
                        </a:rPr>
                        <a:t>英里的西南方被发现。这些印章可追溯到先知耶利米的时代。每一小块粘土都有印章拓印过的痕迹。</a:t>
                      </a:r>
                      <a:r>
                        <a:rPr lang="en-US" sz="2400" dirty="0" smtClean="0">
                          <a:latin typeface="宋体"/>
                          <a:ea typeface="宋体"/>
                          <a:cs typeface="宋体"/>
                        </a:rPr>
                        <a:t> </a:t>
                      </a:r>
                      <a:r>
                        <a:rPr lang="zh-CN" altLang="en-US" sz="2400" dirty="0" smtClean="0">
                          <a:latin typeface="宋体"/>
                          <a:ea typeface="宋体"/>
                          <a:cs typeface="宋体"/>
                        </a:rPr>
                        <a:t>这些泥印曾是个人正式签名的象征，会印在文件上以证明发件人的身份。并且在泥印的反面仍然留有绑住圣经古卷的绳子留下的印记。在这些泥印之中</a:t>
                      </a:r>
                      <a:r>
                        <a:rPr lang="en-US" sz="2400" dirty="0" smtClean="0">
                          <a:latin typeface="宋体"/>
                          <a:ea typeface="宋体"/>
                          <a:cs typeface="宋体"/>
                        </a:rPr>
                        <a:t>, </a:t>
                      </a:r>
                      <a:r>
                        <a:rPr lang="zh-CN" altLang="en-US" sz="2400" dirty="0" smtClean="0">
                          <a:latin typeface="宋体"/>
                          <a:ea typeface="宋体"/>
                          <a:cs typeface="宋体"/>
                        </a:rPr>
                        <a:t>有</a:t>
                      </a:r>
                      <a:r>
                        <a:rPr lang="en-US" altLang="zh-CN" sz="2400" dirty="0" smtClean="0">
                          <a:latin typeface="宋体"/>
                          <a:ea typeface="宋体"/>
                          <a:cs typeface="宋体"/>
                        </a:rPr>
                        <a:t>4</a:t>
                      </a:r>
                      <a:r>
                        <a:rPr lang="zh-CN" altLang="en-US" sz="2400" dirty="0" smtClean="0">
                          <a:latin typeface="宋体"/>
                          <a:ea typeface="宋体"/>
                          <a:cs typeface="宋体"/>
                        </a:rPr>
                        <a:t>个包含了在耶利米书</a:t>
                      </a:r>
                      <a:r>
                        <a:rPr lang="en-US" altLang="zh-CN" sz="2400" dirty="0" smtClean="0">
                          <a:latin typeface="宋体"/>
                          <a:ea typeface="宋体"/>
                          <a:cs typeface="宋体"/>
                        </a:rPr>
                        <a:t>36</a:t>
                      </a:r>
                      <a:r>
                        <a:rPr lang="zh-CN" altLang="en-US" sz="2400" dirty="0" smtClean="0">
                          <a:latin typeface="宋体"/>
                          <a:ea typeface="宋体"/>
                          <a:cs typeface="宋体"/>
                        </a:rPr>
                        <a:t>章记载的圣经人物的名字。其中之一刻的是：“尼利亚的儿子巴录”</a:t>
                      </a:r>
                      <a:r>
                        <a:rPr lang="zh-CN" altLang="zh-CN" sz="2400" dirty="0" smtClean="0">
                          <a:latin typeface="宋体"/>
                          <a:ea typeface="宋体"/>
                          <a:cs typeface="宋体"/>
                        </a:rPr>
                        <a:t>（</a:t>
                      </a:r>
                      <a:r>
                        <a:rPr lang="en-US" sz="2400" b="1" i="1" dirty="0" err="1" smtClean="0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Berekhyahu</a:t>
                      </a:r>
                      <a:r>
                        <a:rPr lang="en-US" sz="2400" b="1" i="1" dirty="0" smtClean="0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 </a:t>
                      </a:r>
                      <a:r>
                        <a:rPr lang="en-US" sz="2400" b="1" i="1" dirty="0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son of </a:t>
                      </a:r>
                      <a:r>
                        <a:rPr lang="en-US" sz="2400" b="1" i="1" dirty="0" err="1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Neriyahu</a:t>
                      </a:r>
                      <a:r>
                        <a:rPr lang="en-US" sz="2400" b="1" i="1" dirty="0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 the Scribe</a:t>
                      </a:r>
                      <a:r>
                        <a:rPr lang="en-US" sz="2400" dirty="0" smtClean="0">
                          <a:latin typeface="宋体"/>
                          <a:ea typeface="宋体"/>
                          <a:cs typeface="宋体"/>
                        </a:rPr>
                        <a:t>.</a:t>
                      </a:r>
                      <a:r>
                        <a:rPr lang="zh-CN" altLang="en-US" sz="2400" dirty="0" smtClean="0">
                          <a:latin typeface="宋体"/>
                          <a:ea typeface="宋体"/>
                          <a:cs typeface="宋体"/>
                        </a:rPr>
                        <a:t>）</a:t>
                      </a:r>
                      <a:r>
                        <a:rPr lang="en-US" sz="2400" dirty="0" smtClean="0">
                          <a:latin typeface="宋体"/>
                          <a:ea typeface="宋体"/>
                          <a:cs typeface="宋体"/>
                        </a:rPr>
                        <a:t/>
                      </a:r>
                      <a:br>
                        <a:rPr lang="en-US" sz="2400" dirty="0" smtClean="0">
                          <a:latin typeface="宋体"/>
                          <a:ea typeface="宋体"/>
                          <a:cs typeface="宋体"/>
                        </a:rPr>
                      </a:br>
                      <a:r>
                        <a:rPr lang="zh-CN" altLang="en-US" sz="2400" dirty="0" smtClean="0">
                          <a:latin typeface="宋体"/>
                          <a:ea typeface="宋体"/>
                          <a:cs typeface="宋体"/>
                        </a:rPr>
                        <a:t>我们也找了耶利米的封印</a:t>
                      </a:r>
                      <a:r>
                        <a:rPr lang="en-US" sz="2400" dirty="0" smtClean="0">
                          <a:latin typeface="宋体"/>
                          <a:ea typeface="宋体"/>
                          <a:cs typeface="宋体"/>
                        </a:rPr>
                        <a:t>; </a:t>
                      </a:r>
                      <a:r>
                        <a:rPr lang="en-US" sz="2400" dirty="0" err="1" smtClean="0">
                          <a:latin typeface="宋体"/>
                          <a:ea typeface="宋体"/>
                          <a:cs typeface="宋体"/>
                        </a:rPr>
                        <a:t>incl.</a:t>
                      </a:r>
                      <a:r>
                        <a:rPr lang="en-US" sz="2400" dirty="0" err="1" smtClean="0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Jaramael</a:t>
                      </a:r>
                      <a:r>
                        <a:rPr lang="en-US" sz="2400" dirty="0" smtClean="0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Seriah</a:t>
                      </a:r>
                      <a:r>
                        <a:rPr lang="en-US" sz="2400" dirty="0" smtClean="0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 &amp; </a:t>
                      </a:r>
                      <a:r>
                        <a:rPr lang="en-US" sz="2400" dirty="0" err="1" smtClean="0">
                          <a:solidFill>
                            <a:srgbClr val="FFFF00"/>
                          </a:solidFill>
                          <a:latin typeface="宋体"/>
                          <a:ea typeface="宋体"/>
                          <a:cs typeface="宋体"/>
                        </a:rPr>
                        <a:t>Gemaryaha</a:t>
                      </a:r>
                      <a:r>
                        <a:rPr lang="en-US" sz="2400" dirty="0" smtClean="0">
                          <a:latin typeface="宋体"/>
                          <a:ea typeface="宋体"/>
                          <a:cs typeface="宋体"/>
                        </a:rPr>
                        <a:t> (</a:t>
                      </a:r>
                      <a:r>
                        <a:rPr lang="zh-CN" altLang="en-US" sz="2400" dirty="0" smtClean="0">
                          <a:latin typeface="宋体"/>
                          <a:ea typeface="宋体"/>
                          <a:cs typeface="宋体"/>
                        </a:rPr>
                        <a:t>查看耶利米书</a:t>
                      </a:r>
                      <a:r>
                        <a:rPr lang="en-US" sz="2400" dirty="0" smtClean="0">
                          <a:latin typeface="宋体"/>
                          <a:ea typeface="宋体"/>
                          <a:cs typeface="宋体"/>
                        </a:rPr>
                        <a:t>.36:26, 22, &amp; 10-12).</a:t>
                      </a:r>
                      <a:endParaRPr lang="en-US" sz="2400" dirty="0">
                        <a:latin typeface="宋体"/>
                        <a:ea typeface="宋体"/>
                        <a:cs typeface="宋体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37713" y="152400"/>
            <a:ext cx="2749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>
                <a:latin typeface="宋体"/>
                <a:ea typeface="宋体"/>
                <a:cs typeface="宋体"/>
              </a:rPr>
              <a:t>考古的证明</a:t>
            </a:r>
            <a:endParaRPr lang="en-US" sz="4000" dirty="0"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56104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6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sz="5400" b="1" dirty="0" smtClean="0">
                <a:latin typeface="宋体"/>
                <a:ea typeface="宋体"/>
                <a:cs typeface="宋体"/>
              </a:rPr>
              <a:t>承认为圣典</a:t>
            </a:r>
            <a:endParaRPr lang="en-US" sz="5400" b="1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458200" cy="4114800"/>
          </a:xfrm>
        </p:spPr>
        <p:txBody>
          <a:bodyPr lIns="92075" tIns="46038" rIns="92075" bIns="46038"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从未出现过上帝没说过的话：</a:t>
            </a:r>
            <a:endParaRPr lang="en-US" altLang="zh-CN" sz="2400" dirty="0" smtClean="0">
              <a:latin typeface="宋体"/>
              <a:ea typeface="宋体"/>
              <a:cs typeface="宋体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像卢勒大那样的先知</a:t>
            </a:r>
            <a:r>
              <a:rPr lang="en-US" altLang="zh-CN" sz="2400" dirty="0" smtClean="0">
                <a:latin typeface="宋体"/>
                <a:ea typeface="宋体"/>
                <a:cs typeface="宋体"/>
              </a:rPr>
              <a:t>–</a:t>
            </a:r>
            <a:r>
              <a:rPr lang="zh-CN" altLang="en-US" sz="2400" dirty="0">
                <a:latin typeface="宋体"/>
                <a:ea typeface="宋体"/>
                <a:cs typeface="宋体"/>
              </a:rPr>
              <a:t>－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历代志下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34:22ff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所罗门写了</a:t>
            </a:r>
            <a:r>
              <a:rPr lang="en-US" altLang="zh-CN" sz="2400" dirty="0" smtClean="0">
                <a:latin typeface="宋体"/>
                <a:ea typeface="宋体"/>
                <a:cs typeface="宋体"/>
              </a:rPr>
              <a:t>3000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篇箴言，但我们只得到了其中的</a:t>
            </a:r>
            <a:r>
              <a:rPr lang="en-US" altLang="zh-CN" sz="2400" dirty="0" smtClean="0">
                <a:latin typeface="宋体"/>
                <a:ea typeface="宋体"/>
                <a:cs typeface="宋体"/>
              </a:rPr>
              <a:t>375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篇。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 (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列王纪上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4)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耶稣做的许多事没有记录下来</a:t>
            </a:r>
            <a:r>
              <a:rPr lang="en-US" altLang="zh-CN" sz="24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约翰福音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 21:25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神的选民收集并且认可的书。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放在祭坛里的十诫被承认为圣典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;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出埃及记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24:4,7;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列王纪上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8:9;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尼希米记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8:8;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犹太人记录下负面的信息</a:t>
            </a:r>
            <a:endParaRPr lang="en-US" altLang="zh-CN" sz="2800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新约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启示录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22:18-19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未添加也未减少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(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申命记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. 4:2)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马上被认可为权威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申命记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31:24ff;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撒母耳记上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10:25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存放的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;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但以理记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9:2-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耶利米</a:t>
            </a:r>
            <a:endParaRPr lang="en-US" altLang="zh-CN" sz="2800" dirty="0" smtClean="0">
              <a:latin typeface="宋体"/>
              <a:ea typeface="宋体"/>
              <a:cs typeface="宋体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Pct val="90000"/>
              <a:buBlip>
                <a:blip r:embed="rId2"/>
              </a:buBlip>
              <a:defRPr/>
            </a:pPr>
            <a:r>
              <a:rPr lang="en-US" sz="24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彼得和保罗</a:t>
            </a:r>
            <a:r>
              <a:rPr lang="en-US" sz="20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2000" dirty="0" smtClean="0">
                <a:latin typeface="宋体"/>
                <a:ea typeface="宋体"/>
                <a:cs typeface="宋体"/>
              </a:rPr>
              <a:t>彼得后书</a:t>
            </a:r>
            <a:r>
              <a:rPr lang="en-US" sz="2000" dirty="0" smtClean="0">
                <a:latin typeface="宋体"/>
                <a:ea typeface="宋体"/>
                <a:cs typeface="宋体"/>
              </a:rPr>
              <a:t>3:15f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有些书并未被接受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哪些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? 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为什么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承认为圣典的凭据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是受上帝启发的吗？</a:t>
            </a:r>
            <a:r>
              <a:rPr lang="en-US" dirty="0" smtClean="0">
                <a:latin typeface="宋体"/>
                <a:ea typeface="宋体"/>
                <a:cs typeface="宋体"/>
              </a:rPr>
              <a:t>--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所以主耶和华如此说</a:t>
            </a:r>
            <a:r>
              <a:rPr lang="en-US" dirty="0" smtClean="0">
                <a:latin typeface="宋体"/>
                <a:ea typeface="宋体"/>
                <a:cs typeface="宋体"/>
              </a:rPr>
              <a:t>(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以赛亚书</a:t>
            </a:r>
            <a:r>
              <a:rPr lang="en-US" dirty="0" smtClean="0">
                <a:latin typeface="宋体"/>
                <a:ea typeface="宋体"/>
                <a:cs typeface="宋体"/>
              </a:rPr>
              <a:t> 7:7)</a:t>
            </a: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是由先知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门徒纂写的吗？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和之前的启示相符吗？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是从神的权柄而来的吗？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是否被神的选民所接受？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有争议的新约经典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箴言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以西结书</a:t>
            </a:r>
            <a:r>
              <a:rPr lang="en-US" dirty="0" smtClean="0">
                <a:latin typeface="宋体"/>
                <a:ea typeface="宋体"/>
                <a:cs typeface="宋体"/>
              </a:rPr>
              <a:t>.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以斯帖记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传道书</a:t>
            </a:r>
            <a:r>
              <a:rPr lang="en-US" dirty="0" smtClean="0">
                <a:latin typeface="宋体"/>
                <a:ea typeface="宋体"/>
                <a:cs typeface="宋体"/>
              </a:rPr>
              <a:t>.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雅歌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希伯来圣经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律法书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先知书</a:t>
            </a:r>
            <a:r>
              <a:rPr lang="en-US" dirty="0" smtClean="0">
                <a:latin typeface="宋体"/>
                <a:ea typeface="宋体"/>
                <a:cs typeface="宋体"/>
              </a:rPr>
              <a:t>;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诗歌智慧书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宋体"/>
                <a:ea typeface="宋体"/>
                <a:cs typeface="宋体"/>
              </a:rPr>
              <a:t> “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承认为圣典</a:t>
            </a:r>
            <a:r>
              <a:rPr lang="en-US" dirty="0" smtClean="0">
                <a:latin typeface="宋体"/>
                <a:ea typeface="宋体"/>
                <a:cs typeface="宋体"/>
              </a:rPr>
              <a:t>”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的程度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1267" name="Oval 4"/>
          <p:cNvSpPr>
            <a:spLocks noChangeArrowheads="1"/>
          </p:cNvSpPr>
          <p:nvPr/>
        </p:nvSpPr>
        <p:spPr bwMode="auto">
          <a:xfrm>
            <a:off x="1447800" y="1600200"/>
            <a:ext cx="6629400" cy="4648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endParaRPr lang="en-US" sz="24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3336925" y="1793875"/>
            <a:ext cx="24032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zh-CN" altLang="en-US" sz="2400" dirty="0" smtClean="0">
                <a:solidFill>
                  <a:schemeClr val="bg1"/>
                </a:solidFill>
                <a:latin typeface="宋体"/>
                <a:ea typeface="宋体"/>
                <a:cs typeface="宋体"/>
              </a:rPr>
              <a:t>圣经的模拟作品</a:t>
            </a:r>
            <a:r>
              <a:rPr lang="en-US" sz="2400" dirty="0" smtClean="0">
                <a:solidFill>
                  <a:schemeClr val="bg1"/>
                </a:solidFill>
                <a:latin typeface="宋体"/>
                <a:ea typeface="宋体"/>
                <a:cs typeface="宋体"/>
              </a:rPr>
              <a:t> </a:t>
            </a:r>
            <a:endParaRPr lang="en-US" sz="2400" dirty="0">
              <a:solidFill>
                <a:schemeClr val="bg1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11269" name="Oval 8"/>
          <p:cNvSpPr>
            <a:spLocks noChangeArrowheads="1"/>
          </p:cNvSpPr>
          <p:nvPr/>
        </p:nvSpPr>
        <p:spPr bwMode="auto">
          <a:xfrm>
            <a:off x="1981200" y="2438400"/>
            <a:ext cx="5486400" cy="32004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1270" name="Text Box 11"/>
          <p:cNvSpPr txBox="1">
            <a:spLocks noChangeArrowheads="1"/>
          </p:cNvSpPr>
          <p:nvPr/>
        </p:nvSpPr>
        <p:spPr bwMode="auto">
          <a:xfrm>
            <a:off x="4038600" y="25908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zh-CN" altLang="en-US" sz="2400" dirty="0" smtClean="0">
                <a:latin typeface="宋体"/>
                <a:ea typeface="宋体"/>
                <a:cs typeface="宋体"/>
              </a:rPr>
              <a:t>旧约旁经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 </a:t>
            </a:r>
            <a:r>
              <a:rPr lang="en-US" sz="2400" dirty="0">
                <a:latin typeface="宋体"/>
                <a:ea typeface="宋体"/>
                <a:cs typeface="宋体"/>
              </a:rPr>
              <a:t>Apocrypha</a:t>
            </a:r>
          </a:p>
        </p:txBody>
      </p:sp>
      <p:sp>
        <p:nvSpPr>
          <p:cNvPr id="11271" name="Oval 12"/>
          <p:cNvSpPr>
            <a:spLocks noChangeArrowheads="1"/>
          </p:cNvSpPr>
          <p:nvPr/>
        </p:nvSpPr>
        <p:spPr bwMode="auto">
          <a:xfrm>
            <a:off x="2590800" y="3124200"/>
            <a:ext cx="4343400" cy="23622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1272" name="Oval 15"/>
          <p:cNvSpPr>
            <a:spLocks noChangeArrowheads="1"/>
          </p:cNvSpPr>
          <p:nvPr/>
        </p:nvSpPr>
        <p:spPr bwMode="auto">
          <a:xfrm>
            <a:off x="4267200" y="4267200"/>
            <a:ext cx="1981200" cy="838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zh-CN" altLang="en-US" sz="2400" dirty="0" smtClean="0">
                <a:solidFill>
                  <a:schemeClr val="bg1"/>
                </a:solidFill>
                <a:latin typeface="宋体"/>
                <a:ea typeface="宋体"/>
                <a:cs typeface="宋体"/>
              </a:rPr>
              <a:t>有争议的新约经典</a:t>
            </a:r>
            <a:endParaRPr lang="en-US" sz="2400" dirty="0">
              <a:solidFill>
                <a:schemeClr val="bg1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11273" name="Text Box 17"/>
          <p:cNvSpPr txBox="1">
            <a:spLocks noChangeArrowheads="1"/>
          </p:cNvSpPr>
          <p:nvPr/>
        </p:nvSpPr>
        <p:spPr bwMode="auto">
          <a:xfrm>
            <a:off x="3870325" y="3276600"/>
            <a:ext cx="280076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zh-CN" altLang="en-US" sz="2400" dirty="0" smtClean="0">
                <a:latin typeface="宋体"/>
                <a:ea typeface="宋体"/>
                <a:cs typeface="宋体"/>
              </a:rPr>
              <a:t>旧约的教规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/>
            </a:r>
            <a:br>
              <a:rPr lang="en-US" sz="2400" dirty="0" smtClean="0">
                <a:latin typeface="宋体"/>
                <a:ea typeface="宋体"/>
                <a:cs typeface="宋体"/>
              </a:rPr>
            </a:br>
            <a:r>
              <a:rPr lang="en-US" sz="24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希伯来圣经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: PHPP</a:t>
            </a:r>
            <a:endParaRPr lang="en-US" sz="2400" dirty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sz="3600" b="1" dirty="0" smtClean="0">
                <a:latin typeface="宋体"/>
                <a:ea typeface="宋体"/>
                <a:cs typeface="宋体"/>
              </a:rPr>
              <a:t>传播</a:t>
            </a:r>
            <a:r>
              <a:rPr lang="en-US" sz="3600" b="1" dirty="0" smtClean="0">
                <a:latin typeface="宋体"/>
                <a:ea typeface="宋体"/>
                <a:cs typeface="宋体"/>
              </a:rPr>
              <a:t> – </a:t>
            </a:r>
            <a:r>
              <a:rPr lang="zh-CN" altLang="en-US" sz="3600" b="1" dirty="0" smtClean="0">
                <a:latin typeface="宋体"/>
                <a:ea typeface="宋体"/>
                <a:cs typeface="宋体"/>
              </a:rPr>
              <a:t>上帝是否使用有瑕疵的处理来保护他的话语</a:t>
            </a:r>
            <a:r>
              <a:rPr lang="en-US" sz="3600" b="1" dirty="0" smtClean="0">
                <a:latin typeface="宋体"/>
                <a:ea typeface="宋体"/>
                <a:cs typeface="宋体"/>
              </a:rPr>
              <a:t>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摩西在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1440BC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记载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我们怎么知道的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?</a:t>
            </a:r>
          </a:p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一遍又一遍的复制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复制的过程并不总是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100%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完美的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pPr lvl="1" eaLnBrk="1" hangingPunct="1"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撒母耳记上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13:1f: KJV/NJKV; ASV/NASB; NIV, NRSV/ESV</a:t>
            </a:r>
          </a:p>
          <a:p>
            <a:pPr lvl="1" eaLnBrk="1" hangingPunct="1"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马可福音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 16</a:t>
            </a:r>
          </a:p>
          <a:p>
            <a:pPr lvl="1" eaLnBrk="1" hangingPunct="1"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约翰</a:t>
            </a:r>
            <a:r>
              <a:rPr lang="en-US" altLang="zh-CN" sz="2400" dirty="0" smtClean="0">
                <a:latin typeface="宋体"/>
                <a:ea typeface="宋体"/>
                <a:cs typeface="宋体"/>
              </a:rPr>
              <a:t>1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书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5:7</a:t>
            </a:r>
          </a:p>
          <a:p>
            <a:pPr lvl="1" eaLnBrk="1" hangingPunct="1"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耶利米书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 27:1 </a:t>
            </a:r>
            <a:r>
              <a:rPr lang="en-US" sz="2400" dirty="0" err="1" smtClean="0">
                <a:latin typeface="宋体"/>
                <a:ea typeface="宋体"/>
                <a:cs typeface="宋体"/>
              </a:rPr>
              <a:t>Jehoiakim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希西家王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 KJV  versus NIV/NRSV </a:t>
            </a:r>
          </a:p>
          <a:p>
            <a:pPr lvl="1" eaLnBrk="1" hangingPunct="1"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耶利米书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 39:13 </a:t>
            </a:r>
            <a:r>
              <a:rPr lang="en-US" sz="2400" dirty="0" err="1" smtClean="0">
                <a:latin typeface="宋体"/>
                <a:ea typeface="宋体"/>
                <a:cs typeface="宋体"/>
              </a:rPr>
              <a:t>Rab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-mag </a:t>
            </a:r>
            <a:r>
              <a:rPr lang="en-US" sz="2400" dirty="0" smtClean="0">
                <a:latin typeface="宋体"/>
                <a:ea typeface="宋体"/>
                <a:cs typeface="宋体"/>
                <a:sym typeface="Wingdings" pitchFamily="2" charset="2"/>
              </a:rPr>
              <a:t></a:t>
            </a:r>
            <a:r>
              <a:rPr lang="zh-CN" altLang="en-US" sz="2400" dirty="0" smtClean="0">
                <a:latin typeface="宋体"/>
                <a:ea typeface="宋体"/>
                <a:cs typeface="宋体"/>
                <a:sym typeface="Wingdings" pitchFamily="2" charset="2"/>
              </a:rPr>
              <a:t>高官</a:t>
            </a:r>
            <a:r>
              <a:rPr lang="en-US" sz="2400" dirty="0" smtClean="0">
                <a:latin typeface="宋体"/>
                <a:ea typeface="宋体"/>
                <a:cs typeface="宋体"/>
                <a:sym typeface="Wingdings" pitchFamily="2" charset="2"/>
              </a:rPr>
              <a:t>(</a:t>
            </a:r>
            <a:r>
              <a:rPr lang="zh-CN" altLang="en-US" sz="2400" dirty="0" smtClean="0">
                <a:latin typeface="宋体"/>
                <a:ea typeface="宋体"/>
                <a:cs typeface="宋体"/>
                <a:sym typeface="Wingdings" pitchFamily="2" charset="2"/>
              </a:rPr>
              <a:t>阿卡德语版本</a:t>
            </a:r>
            <a:r>
              <a:rPr lang="en-US" sz="2400" dirty="0" smtClean="0">
                <a:latin typeface="宋体"/>
                <a:ea typeface="宋体"/>
                <a:cs typeface="宋体"/>
                <a:sym typeface="Wingdings" pitchFamily="2" charset="2"/>
              </a:rPr>
              <a:t>)</a:t>
            </a:r>
            <a:endParaRPr lang="en-US" sz="2400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我们如何改正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? </a:t>
            </a:r>
          </a:p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为什么上帝不完美地保存它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抄写错误</a:t>
            </a:r>
            <a:r>
              <a:rPr lang="en-US" dirty="0" smtClean="0">
                <a:latin typeface="宋体"/>
                <a:ea typeface="宋体"/>
                <a:cs typeface="宋体"/>
              </a:rPr>
              <a:t>: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内在的证据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9067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误读</a:t>
            </a:r>
            <a:r>
              <a:rPr lang="en-US" dirty="0" smtClean="0">
                <a:latin typeface="宋体"/>
                <a:ea typeface="宋体"/>
                <a:cs typeface="宋体"/>
              </a:rPr>
              <a:t>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创世纪</a:t>
            </a:r>
            <a:r>
              <a:rPr lang="en-US" dirty="0" smtClean="0">
                <a:latin typeface="宋体"/>
                <a:ea typeface="宋体"/>
                <a:cs typeface="宋体"/>
              </a:rPr>
              <a:t> 10:4 </a:t>
            </a:r>
            <a:r>
              <a:rPr lang="en-US" dirty="0" err="1" smtClean="0">
                <a:latin typeface="宋体"/>
                <a:ea typeface="宋体"/>
                <a:cs typeface="宋体"/>
              </a:rPr>
              <a:t>dodanim</a:t>
            </a:r>
            <a:r>
              <a:rPr lang="en-US" dirty="0" smtClean="0">
                <a:latin typeface="宋体"/>
                <a:ea typeface="宋体"/>
                <a:cs typeface="宋体"/>
              </a:rPr>
              <a:t>/</a:t>
            </a:r>
            <a:r>
              <a:rPr lang="en-US" dirty="0" err="1" smtClean="0">
                <a:latin typeface="宋体"/>
                <a:ea typeface="宋体"/>
                <a:cs typeface="宋体"/>
              </a:rPr>
              <a:t>rodanim</a:t>
            </a:r>
            <a:r>
              <a:rPr lang="en-US" dirty="0" smtClean="0">
                <a:latin typeface="宋体"/>
                <a:ea typeface="宋体"/>
                <a:cs typeface="宋体"/>
              </a:rPr>
              <a:t>  d / 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误听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诗篇</a:t>
            </a:r>
            <a:r>
              <a:rPr lang="en-US" dirty="0" smtClean="0">
                <a:latin typeface="宋体"/>
                <a:ea typeface="宋体"/>
                <a:cs typeface="宋体"/>
              </a:rPr>
              <a:t>100:3; not we/we are his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置换</a:t>
            </a:r>
            <a:r>
              <a:rPr lang="en-US" dirty="0" smtClean="0">
                <a:latin typeface="宋体"/>
                <a:ea typeface="宋体"/>
                <a:cs typeface="宋体"/>
              </a:rPr>
              <a:t>:   </a:t>
            </a:r>
            <a:r>
              <a:rPr lang="en-US" dirty="0" err="1" smtClean="0">
                <a:latin typeface="宋体"/>
                <a:ea typeface="宋体"/>
                <a:cs typeface="宋体"/>
              </a:rPr>
              <a:t>thier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融合</a:t>
            </a:r>
            <a:r>
              <a:rPr lang="en-US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分裂</a:t>
            </a:r>
            <a:r>
              <a:rPr lang="en-US" dirty="0" smtClean="0">
                <a:latin typeface="宋体"/>
                <a:ea typeface="宋体"/>
                <a:cs typeface="宋体"/>
              </a:rPr>
              <a:t>:  CHRISTISNOWHERE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句末相同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同样的结尾</a:t>
            </a:r>
            <a:r>
              <a:rPr lang="en-US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路加福音</a:t>
            </a:r>
            <a:r>
              <a:rPr lang="en-US" dirty="0" smtClean="0">
                <a:latin typeface="宋体"/>
                <a:ea typeface="宋体"/>
                <a:cs typeface="宋体"/>
              </a:rPr>
              <a:t>10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重复的误写</a:t>
            </a:r>
            <a:r>
              <a:rPr lang="en-US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掉字，漏字</a:t>
            </a:r>
            <a:r>
              <a:rPr lang="en-US" dirty="0" smtClean="0">
                <a:latin typeface="宋体"/>
                <a:ea typeface="宋体"/>
                <a:cs typeface="宋体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协调的错误</a:t>
            </a:r>
            <a:r>
              <a:rPr lang="en-US" dirty="0" smtClean="0">
                <a:latin typeface="宋体"/>
                <a:ea typeface="宋体"/>
                <a:cs typeface="宋体"/>
              </a:rPr>
              <a:t>–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诅咒写作祝福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异文合并；混为一谈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上帝的教会</a:t>
            </a:r>
            <a:r>
              <a:rPr lang="en-US" dirty="0" smtClean="0">
                <a:latin typeface="宋体"/>
                <a:ea typeface="宋体"/>
                <a:cs typeface="宋体"/>
              </a:rPr>
              <a:t>/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主的教会</a:t>
            </a:r>
            <a:r>
              <a:rPr lang="en-US" dirty="0" smtClean="0">
                <a:latin typeface="宋体"/>
                <a:ea typeface="宋体"/>
                <a:cs typeface="宋体"/>
                <a:sym typeface="Wingdings" pitchFamily="2" charset="2"/>
              </a:rPr>
              <a:t> </a:t>
            </a:r>
            <a:r>
              <a:rPr lang="zh-CN" altLang="en-US" dirty="0" smtClean="0">
                <a:latin typeface="宋体"/>
                <a:ea typeface="宋体"/>
                <a:cs typeface="宋体"/>
                <a:sym typeface="Wingdings" pitchFamily="2" charset="2"/>
              </a:rPr>
              <a:t>主上帝的教会</a:t>
            </a:r>
            <a:endParaRPr lang="en-US" dirty="0" smtClean="0">
              <a:latin typeface="宋体"/>
              <a:ea typeface="宋体"/>
              <a:cs typeface="宋体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sz="4800" b="1" dirty="0" smtClean="0">
                <a:latin typeface="宋体"/>
                <a:ea typeface="宋体"/>
                <a:cs typeface="宋体"/>
              </a:rPr>
              <a:t>正文的考证</a:t>
            </a:r>
            <a:r>
              <a:rPr lang="en-US" sz="4800" b="1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sz="4800" b="1" dirty="0" smtClean="0">
                <a:latin typeface="宋体"/>
                <a:ea typeface="宋体"/>
                <a:cs typeface="宋体"/>
              </a:rPr>
              <a:t>外部原因</a:t>
            </a:r>
            <a:r>
              <a:rPr lang="en-US" sz="4800" b="1" dirty="0" smtClean="0">
                <a:latin typeface="宋体"/>
                <a:ea typeface="宋体"/>
                <a:cs typeface="宋体"/>
              </a:rPr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手抄本越古老越好</a:t>
            </a:r>
            <a:r>
              <a:rPr lang="en-US" dirty="0" smtClean="0">
                <a:latin typeface="宋体"/>
                <a:ea typeface="宋体"/>
                <a:cs typeface="宋体"/>
              </a:rPr>
              <a:t>—MT, LXX</a:t>
            </a: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越短越好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大的区域的分散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手抄本的数字和类型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权衡手抄本的</a:t>
            </a:r>
            <a:r>
              <a:rPr lang="en-US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群体</a:t>
            </a:r>
            <a:r>
              <a:rPr lang="en-US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家族</a:t>
            </a:r>
            <a:r>
              <a:rPr lang="en-US" dirty="0" smtClean="0">
                <a:latin typeface="宋体"/>
                <a:ea typeface="宋体"/>
                <a:cs typeface="宋体"/>
              </a:rPr>
              <a:t> </a:t>
            </a:r>
          </a:p>
          <a:p>
            <a:pPr eaLnBrk="1" hangingPunct="1">
              <a:defRPr/>
            </a:pPr>
            <a:r>
              <a:rPr lang="en-US" dirty="0" smtClean="0">
                <a:latin typeface="宋体"/>
                <a:ea typeface="宋体"/>
                <a:cs typeface="宋体"/>
              </a:rPr>
              <a:t>DSS—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死海书卷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民数记的银色护身符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 </a:t>
            </a:r>
            <a:r>
              <a:rPr lang="en-US" dirty="0" smtClean="0">
                <a:latin typeface="宋体"/>
                <a:ea typeface="宋体"/>
                <a:cs typeface="宋体"/>
              </a:rPr>
              <a:t>6:24ff (700 BC)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sz="4800" b="1" dirty="0" smtClean="0">
                <a:latin typeface="宋体"/>
                <a:ea typeface="宋体"/>
                <a:cs typeface="宋体"/>
              </a:rPr>
              <a:t>翻译原理</a:t>
            </a:r>
            <a:endParaRPr lang="en-US" sz="4800" b="1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53340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latin typeface="宋体"/>
                <a:ea typeface="宋体"/>
                <a:cs typeface="宋体"/>
              </a:rPr>
              <a:t>MT </a:t>
            </a:r>
            <a:r>
              <a:rPr lang="en-US" sz="2800" dirty="0" smtClean="0">
                <a:latin typeface="宋体"/>
                <a:ea typeface="宋体"/>
                <a:cs typeface="宋体"/>
                <a:sym typeface="Wingdings" pitchFamily="2" charset="2"/>
              </a:rPr>
              <a:t> LXX </a:t>
            </a:r>
            <a:r>
              <a:rPr lang="zh-CN" altLang="en-US" sz="2800" dirty="0" smtClean="0">
                <a:latin typeface="宋体"/>
                <a:ea typeface="宋体"/>
                <a:cs typeface="宋体"/>
                <a:sym typeface="Wingdings" pitchFamily="2" charset="2"/>
              </a:rPr>
              <a:t>拉丁文圣经</a:t>
            </a:r>
            <a:r>
              <a:rPr lang="en-US" sz="2800" dirty="0" smtClean="0">
                <a:latin typeface="宋体"/>
                <a:ea typeface="宋体"/>
                <a:cs typeface="宋体"/>
                <a:sym typeface="Wingdings" pitchFamily="2" charset="2"/>
              </a:rPr>
              <a:t> KJV/NIV/NRSV et al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不同的翻译方法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哪种是正确的？</a:t>
            </a:r>
            <a:endParaRPr lang="en-US" altLang="zh-CN" sz="2800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翻译者也犯错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箴言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26:23</a:t>
            </a:r>
            <a:br>
              <a:rPr lang="en-US" sz="2800" dirty="0" smtClean="0">
                <a:latin typeface="宋体"/>
                <a:ea typeface="宋体"/>
                <a:cs typeface="宋体"/>
              </a:rPr>
            </a:br>
            <a:r>
              <a:rPr lang="zh-CN" altLang="en-US" sz="2800" dirty="0" smtClean="0">
                <a:latin typeface="宋体"/>
                <a:ea typeface="宋体"/>
                <a:cs typeface="宋体"/>
              </a:rPr>
              <a:t>和合本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火热的嘴，奸恶的心，好像</a:t>
            </a:r>
            <a:r>
              <a:rPr lang="zh-CN" altLang="en-US" sz="2800" dirty="0" smtClean="0">
                <a:solidFill>
                  <a:srgbClr val="92D050"/>
                </a:solidFill>
                <a:latin typeface="宋体"/>
                <a:ea typeface="宋体"/>
                <a:cs typeface="宋体"/>
              </a:rPr>
              <a:t>银渣</a:t>
            </a:r>
            <a:r>
              <a:rPr lang="zh-CN" altLang="en-US" sz="2800" dirty="0">
                <a:latin typeface="宋体"/>
                <a:ea typeface="宋体"/>
                <a:cs typeface="宋体"/>
              </a:rPr>
              <a:t>包的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瓦器。</a:t>
            </a:r>
            <a:endParaRPr lang="en-US" altLang="zh-CN" sz="2800" dirty="0" smtClean="0">
              <a:solidFill>
                <a:srgbClr val="92D050"/>
              </a:solidFill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语言变化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哥林多后书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8:1 </a:t>
            </a:r>
            <a:r>
              <a:rPr lang="zh-CN" altLang="en-US" sz="2800" smtClean="0">
                <a:latin typeface="宋体"/>
                <a:ea typeface="宋体"/>
                <a:cs typeface="宋体"/>
              </a:rPr>
              <a:t>和合本</a:t>
            </a:r>
            <a:r>
              <a:rPr lang="en-US" sz="2800" smtClean="0">
                <a:latin typeface="宋体"/>
                <a:ea typeface="宋体"/>
                <a:cs typeface="宋体"/>
              </a:rPr>
              <a:t>: 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“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我把神赐给马其顿众教会的恩告诉你们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….”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逐字逐句的翻译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…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利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弊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箴言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10:5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加以修饰的翻译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…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利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弊</a:t>
            </a:r>
            <a:endParaRPr lang="en-US" altLang="zh-CN" sz="2800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意译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意思相对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…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利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弊</a:t>
            </a:r>
            <a:endParaRPr lang="en-US" altLang="zh-CN" sz="2800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政治正确的翻译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…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利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弊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 TNIV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箴言</a:t>
            </a:r>
            <a:r>
              <a:rPr lang="en-US" dirty="0" smtClean="0">
                <a:latin typeface="宋体"/>
                <a:ea typeface="宋体"/>
                <a:cs typeface="宋体"/>
              </a:rPr>
              <a:t> 10:5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和合本</a:t>
            </a:r>
            <a:endParaRPr lang="en-US" sz="4000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305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dirty="0" err="1" smtClean="0">
                <a:latin typeface="宋体"/>
                <a:ea typeface="宋体"/>
                <a:cs typeface="宋体"/>
              </a:rPr>
              <a:t>lyKiW;ma</a:t>
            </a:r>
            <a:r>
              <a:rPr lang="en-US" sz="4400" dirty="0" smtClean="0">
                <a:latin typeface="宋体"/>
                <a:ea typeface="宋体"/>
                <a:cs typeface="宋体"/>
              </a:rPr>
              <a:t> </a:t>
            </a:r>
            <a:r>
              <a:rPr lang="en-US" sz="4400" dirty="0" err="1" smtClean="0">
                <a:latin typeface="宋体"/>
                <a:ea typeface="宋体"/>
                <a:cs typeface="宋体"/>
              </a:rPr>
              <a:t>NBe</a:t>
            </a:r>
            <a:r>
              <a:rPr lang="en-US" sz="4400" dirty="0" smtClean="0">
                <a:latin typeface="宋体"/>
                <a:ea typeface="宋体"/>
                <a:cs typeface="宋体"/>
              </a:rPr>
              <a:t> </a:t>
            </a:r>
            <a:r>
              <a:rPr lang="en-US" sz="4400" dirty="0" err="1" smtClean="0">
                <a:latin typeface="宋体"/>
                <a:ea typeface="宋体"/>
                <a:cs typeface="宋体"/>
              </a:rPr>
              <a:t>Cyiq.aBa</a:t>
            </a:r>
            <a:r>
              <a:rPr lang="en-US" sz="4400" dirty="0" smtClean="0">
                <a:latin typeface="宋体"/>
                <a:ea typeface="宋体"/>
                <a:cs typeface="宋体"/>
              </a:rPr>
              <a:t> </a:t>
            </a:r>
            <a:r>
              <a:rPr lang="en-US" sz="4400" dirty="0" err="1" smtClean="0">
                <a:latin typeface="宋体"/>
                <a:ea typeface="宋体"/>
                <a:cs typeface="宋体"/>
              </a:rPr>
              <a:t>rgexo</a:t>
            </a:r>
            <a:r>
              <a:rPr lang="en-US" sz="4400" dirty="0" smtClean="0">
                <a:latin typeface="宋体"/>
                <a:ea typeface="宋体"/>
                <a:cs typeface="宋体"/>
              </a:rPr>
              <a:t/>
            </a:r>
            <a:br>
              <a:rPr lang="en-US" sz="4400" dirty="0" smtClean="0">
                <a:latin typeface="宋体"/>
                <a:ea typeface="宋体"/>
                <a:cs typeface="宋体"/>
              </a:rPr>
            </a:br>
            <a:r>
              <a:rPr lang="en-US" sz="4400" dirty="0" smtClean="0">
                <a:latin typeface="宋体"/>
                <a:ea typeface="宋体"/>
                <a:cs typeface="宋体"/>
              </a:rPr>
              <a:t> </a:t>
            </a:r>
            <a:r>
              <a:rPr lang="en-US" sz="4400" dirty="0" err="1" smtClean="0">
                <a:latin typeface="宋体"/>
                <a:ea typeface="宋体"/>
                <a:cs typeface="宋体"/>
              </a:rPr>
              <a:t>wybime</a:t>
            </a:r>
            <a:r>
              <a:rPr lang="en-US" sz="4400" dirty="0" smtClean="0">
                <a:latin typeface="宋体"/>
                <a:ea typeface="宋体"/>
                <a:cs typeface="宋体"/>
              </a:rPr>
              <a:t> </a:t>
            </a:r>
            <a:r>
              <a:rPr lang="en-US" sz="4400" dirty="0" err="1" smtClean="0">
                <a:latin typeface="宋体"/>
                <a:ea typeface="宋体"/>
                <a:cs typeface="宋体"/>
              </a:rPr>
              <a:t>NBe</a:t>
            </a:r>
            <a:r>
              <a:rPr lang="en-US" sz="4400" dirty="0" smtClean="0">
                <a:latin typeface="宋体"/>
                <a:ea typeface="宋体"/>
                <a:cs typeface="宋体"/>
              </a:rPr>
              <a:t> </a:t>
            </a:r>
            <a:r>
              <a:rPr lang="en-US" sz="4400" dirty="0" err="1" smtClean="0">
                <a:latin typeface="宋体"/>
                <a:ea typeface="宋体"/>
                <a:cs typeface="宋体"/>
              </a:rPr>
              <a:t>rycqA.Ba</a:t>
            </a:r>
            <a:r>
              <a:rPr lang="en-US" sz="4400" dirty="0" smtClean="0">
                <a:latin typeface="宋体"/>
                <a:ea typeface="宋体"/>
                <a:cs typeface="宋体"/>
              </a:rPr>
              <a:t> </a:t>
            </a:r>
            <a:r>
              <a:rPr lang="en-US" sz="4400" dirty="0" err="1" smtClean="0">
                <a:latin typeface="宋体"/>
                <a:ea typeface="宋体"/>
                <a:cs typeface="宋体"/>
              </a:rPr>
              <a:t>MDAr;ni</a:t>
            </a:r>
            <a:r>
              <a:rPr lang="en-US" sz="4400" dirty="0" smtClean="0">
                <a:latin typeface="宋体"/>
                <a:ea typeface="宋体"/>
                <a:cs typeface="宋体"/>
              </a:rPr>
              <a:t> </a:t>
            </a:r>
          </a:p>
          <a:p>
            <a:pPr eaLnBrk="1" hangingPunct="1">
              <a:defRPr/>
            </a:pPr>
            <a:r>
              <a:rPr lang="zh-CN" altLang="en-US" sz="4400" dirty="0" smtClean="0">
                <a:latin typeface="宋体"/>
                <a:ea typeface="宋体"/>
                <a:cs typeface="宋体"/>
              </a:rPr>
              <a:t>和合本</a:t>
            </a:r>
            <a:r>
              <a:rPr lang="en-US" sz="4400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sz="4400" dirty="0" smtClean="0">
                <a:latin typeface="宋体"/>
                <a:ea typeface="宋体"/>
                <a:cs typeface="宋体"/>
              </a:rPr>
              <a:t>夏天聚敛的，是智慧之子；收割时沉睡的，是贻羞之子。</a:t>
            </a:r>
            <a:endParaRPr lang="en-US" sz="4400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533400"/>
            <a:ext cx="8229600" cy="18288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有没有神的存在？为什么我要相信？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438400"/>
            <a:ext cx="7467600" cy="38862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32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（关于上帝是否存在的）宇宙争论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起源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目的论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设计性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秩序</a:t>
            </a:r>
            <a:endParaRPr lang="en-US" altLang="zh-CN" sz="3200" dirty="0" smtClean="0">
              <a:latin typeface="宋体"/>
              <a:ea typeface="宋体"/>
              <a:cs typeface="宋体"/>
            </a:endParaRP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4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智能设计</a:t>
            </a:r>
            <a:endParaRPr lang="en-US" sz="2400" dirty="0" smtClean="0">
              <a:latin typeface="宋体"/>
              <a:ea typeface="宋体"/>
              <a:cs typeface="宋体"/>
            </a:endParaRP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32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道德争论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有神和没神（的区别）</a:t>
            </a:r>
            <a:endParaRPr lang="en-US" sz="3200" dirty="0" smtClean="0">
              <a:latin typeface="宋体"/>
              <a:ea typeface="宋体"/>
              <a:cs typeface="宋体"/>
            </a:endParaRP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32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帕斯卡赌注</a:t>
            </a:r>
            <a:endParaRPr lang="en-US" altLang="zh-CN" sz="3200" dirty="0" smtClean="0">
              <a:latin typeface="宋体"/>
              <a:ea typeface="宋体"/>
              <a:cs typeface="宋体"/>
            </a:endParaRP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32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耶稣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骗子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疯子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上帝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传奇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?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32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人证</a:t>
            </a:r>
            <a:endParaRPr lang="en-US" altLang="zh-CN" sz="3200" dirty="0" smtClean="0">
              <a:latin typeface="宋体"/>
              <a:ea typeface="宋体"/>
              <a:cs typeface="宋体"/>
            </a:endParaRP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3200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具有预见性的预言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神迹</a:t>
            </a:r>
            <a:r>
              <a:rPr lang="en-US" sz="3200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sz="3200" dirty="0" smtClean="0">
                <a:latin typeface="宋体"/>
                <a:ea typeface="宋体"/>
                <a:cs typeface="宋体"/>
              </a:rPr>
              <a:t>犹太人</a:t>
            </a:r>
            <a:endParaRPr lang="en-US" sz="3200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6000" dirty="0" smtClean="0">
                <a:latin typeface="宋体"/>
                <a:ea typeface="宋体"/>
                <a:cs typeface="宋体"/>
              </a:rPr>
              <a:t>箴言</a:t>
            </a:r>
            <a:r>
              <a:rPr lang="en-US" sz="6000" dirty="0" smtClean="0">
                <a:latin typeface="宋体"/>
                <a:ea typeface="宋体"/>
                <a:cs typeface="宋体"/>
              </a:rPr>
              <a:t> 10:5 </a:t>
            </a:r>
            <a:r>
              <a:rPr lang="zh-CN" altLang="en-US" sz="6000" dirty="0" smtClean="0">
                <a:latin typeface="宋体"/>
                <a:ea typeface="宋体"/>
                <a:cs typeface="宋体"/>
              </a:rPr>
              <a:t>新译本</a:t>
            </a:r>
            <a:endParaRPr lang="en-US" sz="6000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zh-CN" altLang="en-US" sz="4000" dirty="0" smtClean="0">
                <a:latin typeface="宋体"/>
                <a:ea typeface="宋体"/>
                <a:cs typeface="宋体"/>
              </a:rPr>
              <a:t>新译本：夏天时收敛的，是明慧的人，</a:t>
            </a:r>
            <a:endParaRPr lang="en-US" altLang="zh-CN" sz="4000" dirty="0" smtClean="0">
              <a:latin typeface="宋体"/>
              <a:ea typeface="宋体"/>
              <a:cs typeface="宋体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zh-CN" altLang="en-US" sz="4000" dirty="0" smtClean="0">
                <a:latin typeface="宋体"/>
                <a:ea typeface="宋体"/>
                <a:cs typeface="宋体"/>
              </a:rPr>
              <a:t>收割时沉睡的，是贻羞的人。</a:t>
            </a:r>
            <a:endParaRPr lang="en-US" altLang="zh-CN" sz="4000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6000" dirty="0" smtClean="0">
                <a:latin typeface="宋体"/>
                <a:ea typeface="宋体"/>
                <a:cs typeface="宋体"/>
              </a:rPr>
              <a:t>箴言</a:t>
            </a:r>
            <a:r>
              <a:rPr lang="en-US" sz="6000" dirty="0" smtClean="0">
                <a:latin typeface="宋体"/>
                <a:ea typeface="宋体"/>
                <a:cs typeface="宋体"/>
              </a:rPr>
              <a:t> 10:5 </a:t>
            </a:r>
            <a:r>
              <a:rPr lang="zh-CN" altLang="en-US" sz="6000" dirty="0" smtClean="0">
                <a:latin typeface="宋体"/>
                <a:ea typeface="宋体"/>
                <a:cs typeface="宋体"/>
              </a:rPr>
              <a:t>当代译本</a:t>
            </a:r>
            <a:endParaRPr lang="en-US" sz="6000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zh-CN" altLang="en-US" sz="3600" dirty="0">
                <a:latin typeface="宋体"/>
                <a:ea typeface="宋体"/>
                <a:cs typeface="宋体"/>
              </a:rPr>
              <a:t>当代译本：精明儿夏季时贮藏，不肖子收成时酣睡。</a:t>
            </a:r>
            <a:endParaRPr lang="en-US" sz="3600" dirty="0">
              <a:latin typeface="宋体"/>
              <a:ea typeface="宋体"/>
              <a:cs typeface="宋体"/>
            </a:endParaRPr>
          </a:p>
          <a:p>
            <a:pPr marL="0" indent="0" eaLnBrk="1" hangingPunct="1">
              <a:buNone/>
              <a:defRPr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sz="5400" b="1" dirty="0" smtClean="0">
                <a:latin typeface="宋体"/>
                <a:ea typeface="宋体"/>
                <a:cs typeface="宋体"/>
              </a:rPr>
              <a:t>结论</a:t>
            </a:r>
            <a:endParaRPr lang="en-US" sz="5400" b="1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比之前更好的手稿证据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没有大教条主义的影响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传播和翻译上的现实主义的观点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神的话语中的信心</a:t>
            </a:r>
            <a:r>
              <a:rPr lang="en-US" dirty="0" smtClean="0">
                <a:latin typeface="宋体"/>
                <a:ea typeface="宋体"/>
                <a:cs typeface="宋体"/>
              </a:rPr>
              <a:t>…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多种翻译的好处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关注意思而不是略记／标题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神能说人的语言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sz="5400" b="1" dirty="0" smtClean="0">
                <a:latin typeface="宋体"/>
                <a:ea typeface="宋体"/>
                <a:cs typeface="宋体"/>
              </a:rPr>
              <a:t>结论</a:t>
            </a:r>
            <a:endParaRPr lang="en-US" sz="5400" b="1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如果上帝告诉我们这许多的事，那么这本书就是我们一生最重要的指导。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上帝采用了有缺陷的过程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为什么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?</a:t>
            </a:r>
            <a:r>
              <a:rPr lang="en-US" sz="2800" dirty="0" smtClean="0">
                <a:latin typeface="宋体"/>
                <a:ea typeface="宋体"/>
                <a:cs typeface="宋体"/>
                <a:sym typeface="Wingdings" pitchFamily="2" charset="2"/>
              </a:rPr>
              <a:t> </a:t>
            </a:r>
            <a:r>
              <a:rPr lang="zh-CN" altLang="en-US" sz="2800" dirty="0" smtClean="0">
                <a:latin typeface="宋体"/>
                <a:ea typeface="宋体"/>
                <a:cs typeface="宋体"/>
                <a:sym typeface="Wingdings" pitchFamily="2" charset="2"/>
              </a:rPr>
              <a:t>偶像</a:t>
            </a:r>
            <a:r>
              <a:rPr lang="en-US" sz="2800" dirty="0" smtClean="0">
                <a:latin typeface="宋体"/>
                <a:ea typeface="宋体"/>
                <a:cs typeface="宋体"/>
                <a:sym typeface="Wingdings" pitchFamily="2" charset="2"/>
              </a:rPr>
              <a:t>; </a:t>
            </a:r>
            <a:r>
              <a:rPr lang="zh-CN" altLang="en-US" sz="2800" dirty="0" smtClean="0">
                <a:latin typeface="宋体"/>
                <a:ea typeface="宋体"/>
                <a:cs typeface="宋体"/>
                <a:sym typeface="Wingdings" pitchFamily="2" charset="2"/>
              </a:rPr>
              <a:t>荣耀自己</a:t>
            </a:r>
            <a:endParaRPr lang="en-US" altLang="zh-CN" sz="2800" dirty="0">
              <a:latin typeface="宋体"/>
              <a:ea typeface="宋体"/>
              <a:cs typeface="宋体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深思熟虑并不是完美的保证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上帝会使用我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呼召我们学习并且理解一些事情，注重意思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CN" dirty="0" smtClean="0">
                <a:latin typeface="宋体"/>
                <a:ea typeface="宋体"/>
                <a:cs typeface="宋体"/>
              </a:rPr>
              <a:t>2000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年以来的最好的时间去理解上帝说了什么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latin typeface="宋体"/>
                <a:ea typeface="宋体"/>
                <a:cs typeface="宋体"/>
              </a:rPr>
              <a:t>4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从神到人的过程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: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启示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承认为圣典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传播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翻译</a:t>
            </a:r>
            <a:endParaRPr lang="en-US" sz="2800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旧约概观</a:t>
            </a:r>
            <a:endParaRPr lang="en-US" dirty="0">
              <a:latin typeface="宋体"/>
              <a:ea typeface="宋体"/>
              <a:cs typeface="宋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原始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初期历史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亚当</a:t>
            </a:r>
            <a:r>
              <a:rPr lang="en-US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夏娃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挪亚</a:t>
            </a:r>
            <a:r>
              <a:rPr lang="en-US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洪水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巴别塔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族长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亚伯拉罕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以撒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雅各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约瑟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出埃及记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法老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十灾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摩西和红海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旷野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西奈山上的盟约</a:t>
            </a:r>
            <a:r>
              <a:rPr lang="zh-CN" altLang="zh-CN" dirty="0" smtClean="0">
                <a:latin typeface="宋体"/>
                <a:ea typeface="宋体"/>
                <a:cs typeface="宋体"/>
              </a:rPr>
              <a:t>（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十诫）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帐幕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吗哪</a:t>
            </a:r>
            <a:endParaRPr lang="en-US" dirty="0"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06141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旧约概观</a:t>
            </a:r>
            <a:endParaRPr lang="en-US" dirty="0">
              <a:latin typeface="宋体"/>
              <a:ea typeface="宋体"/>
              <a:cs typeface="宋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征战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约书亚</a:t>
            </a:r>
            <a:r>
              <a:rPr lang="en-US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耶利哥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部族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士师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底波拉</a:t>
            </a:r>
            <a:r>
              <a:rPr lang="en-US" dirty="0" smtClean="0">
                <a:latin typeface="宋体"/>
                <a:ea typeface="宋体"/>
                <a:cs typeface="宋体"/>
              </a:rPr>
              <a:t>/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巴拉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基甸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耶弗他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参孙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统一时期的君主制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扫罗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大卫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所罗门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分裂时期的君主制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北以色列的王都是暴君</a:t>
            </a:r>
            <a:r>
              <a:rPr lang="en-US" dirty="0" smtClean="0">
                <a:latin typeface="宋体"/>
                <a:ea typeface="宋体"/>
                <a:cs typeface="宋体"/>
              </a:rPr>
              <a:t>(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亚哈王</a:t>
            </a:r>
            <a:r>
              <a:rPr lang="en-US" dirty="0" smtClean="0">
                <a:latin typeface="宋体"/>
                <a:ea typeface="宋体"/>
                <a:cs typeface="宋体"/>
              </a:rPr>
              <a:t>);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南以色列的王有一些是好的</a:t>
            </a:r>
            <a:r>
              <a:rPr lang="en-US" dirty="0" smtClean="0">
                <a:latin typeface="宋体"/>
                <a:ea typeface="宋体"/>
                <a:cs typeface="宋体"/>
              </a:rPr>
              <a:t>(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乌西雅王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希西家王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约西亚王</a:t>
            </a:r>
            <a:r>
              <a:rPr lang="en-US" dirty="0" smtClean="0">
                <a:latin typeface="宋体"/>
                <a:ea typeface="宋体"/>
                <a:cs typeface="宋体"/>
              </a:rPr>
              <a:t>),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先知</a:t>
            </a:r>
            <a:r>
              <a:rPr lang="en-US" dirty="0" smtClean="0">
                <a:latin typeface="宋体"/>
                <a:ea typeface="宋体"/>
                <a:cs typeface="宋体"/>
              </a:rPr>
              <a:t/>
            </a:r>
            <a:br>
              <a:rPr lang="en-US" dirty="0" smtClean="0">
                <a:latin typeface="宋体"/>
                <a:ea typeface="宋体"/>
                <a:cs typeface="宋体"/>
              </a:rPr>
            </a:br>
            <a:r>
              <a:rPr lang="zh-CN" altLang="en-US" dirty="0" smtClean="0">
                <a:latin typeface="宋体"/>
                <a:ea typeface="宋体"/>
                <a:cs typeface="宋体"/>
              </a:rPr>
              <a:t>亚述和巴比伦</a:t>
            </a:r>
            <a:r>
              <a:rPr lang="en-US" dirty="0" smtClean="0">
                <a:latin typeface="宋体"/>
                <a:ea typeface="宋体"/>
                <a:cs typeface="宋体"/>
              </a:rPr>
              <a:t>(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敌国</a:t>
            </a:r>
            <a:r>
              <a:rPr lang="en-US" dirty="0" smtClean="0">
                <a:latin typeface="宋体"/>
                <a:ea typeface="宋体"/>
                <a:cs typeface="宋体"/>
              </a:rPr>
              <a:t>)</a:t>
            </a:r>
          </a:p>
          <a:p>
            <a:pPr marL="0" indent="0">
              <a:buNone/>
            </a:pPr>
            <a:endParaRPr lang="en-US" dirty="0"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782810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旧约概观</a:t>
            </a:r>
            <a:endParaRPr lang="en-US" dirty="0">
              <a:latin typeface="宋体"/>
              <a:ea typeface="宋体"/>
              <a:cs typeface="宋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流放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犹大归于巴比伦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70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年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圣殿被毁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但以理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以西结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归回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以斯拉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尼希米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以斯帖</a:t>
            </a:r>
            <a:r>
              <a:rPr lang="en-US" dirty="0" smtClean="0">
                <a:latin typeface="宋体"/>
                <a:ea typeface="宋体"/>
                <a:cs typeface="宋体"/>
              </a:rPr>
              <a:t>,</a:t>
            </a:r>
          </a:p>
          <a:p>
            <a:pPr marL="0" indent="0">
              <a:buNone/>
            </a:pPr>
            <a:r>
              <a:rPr lang="en-US" dirty="0" smtClean="0">
                <a:latin typeface="宋体"/>
                <a:ea typeface="宋体"/>
                <a:cs typeface="宋体"/>
              </a:rPr>
              <a:t>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耶路撒冷的城墙和圣殿的重建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新约外传（未列入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《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圣经新约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》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的某些类似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《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圣经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》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的早期基督教著作）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马卡比书和关于安条克四世（叙利亚）的书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r>
              <a:rPr lang="zh-CN" altLang="en-US" dirty="0" smtClean="0">
                <a:latin typeface="宋体"/>
                <a:ea typeface="宋体"/>
                <a:cs typeface="宋体"/>
              </a:rPr>
              <a:t>五个日期</a:t>
            </a:r>
            <a:r>
              <a:rPr lang="en-US" dirty="0" smtClean="0">
                <a:latin typeface="宋体"/>
                <a:ea typeface="宋体"/>
                <a:cs typeface="宋体"/>
              </a:rPr>
              <a:t>:  2000 BC, 1000, 722, 586, 400</a:t>
            </a:r>
            <a:endParaRPr lang="en-US" dirty="0"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848091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sz="5400" b="1" dirty="0" smtClean="0">
                <a:latin typeface="宋体"/>
                <a:ea typeface="宋体"/>
                <a:cs typeface="宋体"/>
              </a:rPr>
              <a:t>我们是从哪里得到圣经？</a:t>
            </a:r>
            <a:r>
              <a:rPr lang="en-US" altLang="zh-CN" sz="5400" b="1" dirty="0" smtClean="0">
                <a:latin typeface="宋体"/>
                <a:ea typeface="宋体"/>
                <a:cs typeface="宋体"/>
              </a:rPr>
              <a:t/>
            </a:r>
            <a:br>
              <a:rPr lang="en-US" altLang="zh-CN" sz="5400" b="1" dirty="0" smtClean="0">
                <a:latin typeface="宋体"/>
                <a:ea typeface="宋体"/>
                <a:cs typeface="宋体"/>
              </a:rPr>
            </a:br>
            <a:r>
              <a:rPr lang="zh-CN" altLang="en-US" sz="5400" b="1" dirty="0" smtClean="0">
                <a:latin typeface="宋体"/>
                <a:ea typeface="宋体"/>
                <a:cs typeface="宋体"/>
              </a:rPr>
              <a:t>圣经是如何写出的？</a:t>
            </a:r>
            <a:endParaRPr lang="en-US" sz="5400" b="1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圣经是否宣称来自于上帝？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1363" y="1600200"/>
            <a:ext cx="5405437" cy="45307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提摩太后书</a:t>
            </a:r>
            <a:r>
              <a:rPr lang="en-US" dirty="0" smtClean="0">
                <a:latin typeface="宋体"/>
                <a:ea typeface="宋体"/>
                <a:cs typeface="宋体"/>
              </a:rPr>
              <a:t>. 3:16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神的默示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彼得后书</a:t>
            </a:r>
            <a:r>
              <a:rPr lang="en-US" dirty="0" smtClean="0">
                <a:latin typeface="宋体"/>
                <a:ea typeface="宋体"/>
                <a:cs typeface="宋体"/>
              </a:rPr>
              <a:t>1:21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起源于神，而不是人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希伯来书</a:t>
            </a:r>
            <a:r>
              <a:rPr lang="en-US" dirty="0" smtClean="0">
                <a:latin typeface="宋体"/>
                <a:ea typeface="宋体"/>
                <a:cs typeface="宋体"/>
              </a:rPr>
              <a:t> 1:1-2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先知和儿子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耶稣说了什么</a:t>
            </a:r>
            <a:r>
              <a:rPr lang="en-US" dirty="0" smtClean="0">
                <a:latin typeface="宋体"/>
                <a:ea typeface="宋体"/>
                <a:cs typeface="宋体"/>
              </a:rPr>
              <a:t>: 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马太福音</a:t>
            </a:r>
            <a:r>
              <a:rPr lang="en-US" dirty="0" smtClean="0">
                <a:latin typeface="宋体"/>
                <a:ea typeface="宋体"/>
                <a:cs typeface="宋体"/>
              </a:rPr>
              <a:t> 5:17f,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耶稣和旧约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5124" name="Freeform 4"/>
          <p:cNvSpPr>
            <a:spLocks/>
          </p:cNvSpPr>
          <p:nvPr/>
        </p:nvSpPr>
        <p:spPr bwMode="auto">
          <a:xfrm>
            <a:off x="685800" y="1828800"/>
            <a:ext cx="2516188" cy="1754188"/>
          </a:xfrm>
          <a:custGeom>
            <a:avLst/>
            <a:gdLst>
              <a:gd name="T0" fmla="*/ 2147483647 w 1585"/>
              <a:gd name="T1" fmla="*/ 0 h 1105"/>
              <a:gd name="T2" fmla="*/ 0 w 1585"/>
              <a:gd name="T3" fmla="*/ 2147483647 h 1105"/>
              <a:gd name="T4" fmla="*/ 2147483647 w 1585"/>
              <a:gd name="T5" fmla="*/ 2147483647 h 1105"/>
              <a:gd name="T6" fmla="*/ 2147483647 w 1585"/>
              <a:gd name="T7" fmla="*/ 0 h 1105"/>
              <a:gd name="T8" fmla="*/ 0 60000 65536"/>
              <a:gd name="T9" fmla="*/ 0 60000 65536"/>
              <a:gd name="T10" fmla="*/ 0 60000 65536"/>
              <a:gd name="T11" fmla="*/ 0 60000 65536"/>
              <a:gd name="T12" fmla="*/ 0 w 1585"/>
              <a:gd name="T13" fmla="*/ 0 h 1105"/>
              <a:gd name="T14" fmla="*/ 1585 w 1585"/>
              <a:gd name="T15" fmla="*/ 1105 h 11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85" h="1105">
                <a:moveTo>
                  <a:pt x="871" y="0"/>
                </a:moveTo>
                <a:lnTo>
                  <a:pt x="0" y="1104"/>
                </a:lnTo>
                <a:lnTo>
                  <a:pt x="1584" y="1104"/>
                </a:lnTo>
                <a:lnTo>
                  <a:pt x="871" y="0"/>
                </a:lnTo>
              </a:path>
            </a:pathLst>
          </a:custGeom>
          <a:solidFill>
            <a:schemeClr val="tx2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447800" y="2819400"/>
            <a:ext cx="1109278" cy="646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Times New Roman" pitchFamily="18" charset="0"/>
              </a:rPr>
              <a:t>上帝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</a:rPr>
              <a:t> 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从上帝到我们之中的</a:t>
            </a:r>
            <a:r>
              <a:rPr lang="en-US" altLang="zh-CN" dirty="0" smtClean="0">
                <a:latin typeface="宋体"/>
                <a:ea typeface="宋体"/>
                <a:cs typeface="宋体"/>
              </a:rPr>
              <a:t>4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个步骤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启示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神向先知说话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先知向人们说话，写下来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承认为圣典（即被认为是从神而来的）</a:t>
            </a:r>
            <a:r>
              <a:rPr lang="en-US" dirty="0" smtClean="0">
                <a:latin typeface="宋体"/>
                <a:ea typeface="宋体"/>
                <a:cs typeface="宋体"/>
              </a:rPr>
              <a:t> –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宗教界收集神圣的书写</a:t>
            </a:r>
            <a:endParaRPr lang="en-US" altLang="zh-CN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传播</a:t>
            </a:r>
            <a:r>
              <a:rPr lang="en-US" dirty="0" smtClean="0">
                <a:latin typeface="宋体"/>
                <a:ea typeface="宋体"/>
                <a:cs typeface="宋体"/>
              </a:rPr>
              <a:t> –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书吏的抄写</a:t>
            </a:r>
            <a:endParaRPr lang="en-US" dirty="0" smtClean="0">
              <a:latin typeface="宋体"/>
              <a:ea typeface="宋体"/>
              <a:cs typeface="宋体"/>
            </a:endParaRPr>
          </a:p>
          <a:p>
            <a:pPr eaLnBrk="1" hangingPunct="1">
              <a:defRPr/>
            </a:pPr>
            <a:r>
              <a:rPr lang="zh-CN" altLang="en-US" dirty="0" smtClean="0">
                <a:latin typeface="宋体"/>
                <a:ea typeface="宋体"/>
                <a:cs typeface="宋体"/>
              </a:rPr>
              <a:t>翻译</a:t>
            </a:r>
            <a:r>
              <a:rPr lang="en-US" dirty="0" smtClean="0">
                <a:latin typeface="宋体"/>
                <a:ea typeface="宋体"/>
                <a:cs typeface="宋体"/>
              </a:rPr>
              <a:t>: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希伯来语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亚拉姆语</a:t>
            </a:r>
            <a:r>
              <a:rPr lang="en-US" dirty="0" smtClean="0">
                <a:latin typeface="宋体"/>
                <a:ea typeface="宋体"/>
                <a:cs typeface="宋体"/>
              </a:rPr>
              <a:t>, </a:t>
            </a:r>
            <a:r>
              <a:rPr lang="zh-CN" altLang="en-US" dirty="0" smtClean="0">
                <a:latin typeface="宋体"/>
                <a:ea typeface="宋体"/>
                <a:cs typeface="宋体"/>
              </a:rPr>
              <a:t>希腊语</a:t>
            </a:r>
            <a:r>
              <a:rPr lang="en-US" dirty="0" smtClean="0">
                <a:latin typeface="宋体"/>
                <a:ea typeface="宋体"/>
                <a:cs typeface="宋体"/>
                <a:sym typeface="Wingdings" pitchFamily="2" charset="2"/>
              </a:rPr>
              <a:t> </a:t>
            </a:r>
            <a:r>
              <a:rPr lang="zh-CN" altLang="en-US" dirty="0" smtClean="0">
                <a:latin typeface="宋体"/>
                <a:ea typeface="宋体"/>
                <a:cs typeface="宋体"/>
                <a:sym typeface="Wingdings" pitchFamily="2" charset="2"/>
              </a:rPr>
              <a:t>英语</a:t>
            </a:r>
            <a:endParaRPr lang="en-US" dirty="0" smtClean="0">
              <a:latin typeface="宋体"/>
              <a:ea typeface="宋体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zh-CN" altLang="en-US" sz="5400" b="1" dirty="0" smtClean="0">
                <a:latin typeface="宋体"/>
                <a:ea typeface="宋体"/>
                <a:cs typeface="宋体"/>
              </a:rPr>
              <a:t>启示过程</a:t>
            </a:r>
            <a:endParaRPr lang="en-US" sz="5400" b="1" dirty="0" smtClean="0">
              <a:latin typeface="宋体"/>
              <a:ea typeface="宋体"/>
              <a:cs typeface="宋体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面对面与摩西交谈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(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民数记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12:6-8);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先知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: “</a:t>
            </a:r>
            <a:r>
              <a:rPr lang="zh-TW" altLang="en-US" sz="2800" dirty="0">
                <a:latin typeface="宋体"/>
                <a:ea typeface="宋体"/>
                <a:cs typeface="宋体"/>
              </a:rPr>
              <a:t>所以主耶和华如此说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”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耶利米书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.1:1-4; 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以赛亚书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. 7:7</a:t>
            </a:r>
          </a:p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通过祂的儿子（与人）交谈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耶稣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(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（神的）言语的化身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)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？</a:t>
            </a:r>
            <a:endParaRPr lang="en-US" sz="2800" dirty="0" smtClean="0">
              <a:latin typeface="宋体"/>
              <a:ea typeface="宋体"/>
              <a:cs typeface="宋体"/>
            </a:endParaRPr>
          </a:p>
          <a:p>
            <a:pPr lvl="1" eaLnBrk="1" hangingPunct="1">
              <a:defRPr/>
            </a:pPr>
            <a:r>
              <a:rPr lang="zh-CN" altLang="en-US" sz="2400" dirty="0" smtClean="0">
                <a:latin typeface="宋体"/>
                <a:ea typeface="宋体"/>
                <a:cs typeface="宋体"/>
              </a:rPr>
              <a:t>希伯来书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 1:1-2;   </a:t>
            </a:r>
            <a:r>
              <a:rPr lang="zh-CN" altLang="en-US" sz="2400" dirty="0" smtClean="0">
                <a:latin typeface="宋体"/>
                <a:ea typeface="宋体"/>
                <a:cs typeface="宋体"/>
              </a:rPr>
              <a:t>约翰福音</a:t>
            </a:r>
            <a:r>
              <a:rPr lang="en-US" sz="2400" dirty="0" smtClean="0">
                <a:latin typeface="宋体"/>
                <a:ea typeface="宋体"/>
                <a:cs typeface="宋体"/>
              </a:rPr>
              <a:t> 1:1-12</a:t>
            </a:r>
          </a:p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一些历史研究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路加福音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1:1-4</a:t>
            </a:r>
          </a:p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一些对历史文本的编辑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箴言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25:1</a:t>
            </a:r>
          </a:p>
          <a:p>
            <a:pPr eaLnBrk="1" hangingPunct="1">
              <a:defRPr/>
            </a:pPr>
            <a:r>
              <a:rPr lang="zh-CN" altLang="en-US" sz="2800" dirty="0" smtClean="0">
                <a:latin typeface="宋体"/>
                <a:ea typeface="宋体"/>
                <a:cs typeface="宋体"/>
              </a:rPr>
              <a:t>一些对传教士（言语、行为）的引用</a:t>
            </a:r>
            <a:r>
              <a:rPr lang="en-US" altLang="zh-CN" sz="2800" dirty="0" smtClean="0">
                <a:latin typeface="宋体"/>
                <a:ea typeface="宋体"/>
                <a:cs typeface="宋体"/>
              </a:rPr>
              <a:t>—</a:t>
            </a:r>
            <a:r>
              <a:rPr lang="zh-CN" altLang="en-US" sz="2800" dirty="0" smtClean="0">
                <a:latin typeface="宋体"/>
                <a:ea typeface="宋体"/>
                <a:cs typeface="宋体"/>
              </a:rPr>
              <a:t>使徒行传</a:t>
            </a:r>
            <a:r>
              <a:rPr lang="en-US" sz="2800" dirty="0" smtClean="0">
                <a:latin typeface="宋体"/>
                <a:ea typeface="宋体"/>
                <a:cs typeface="宋体"/>
              </a:rPr>
              <a:t> 17:28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5503</TotalTime>
  <Words>2098</Words>
  <Application>Microsoft Office PowerPoint</Application>
  <PresentationFormat>On-screen Show (4:3)</PresentationFormat>
  <Paragraphs>134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Beam</vt:lpstr>
      <vt:lpstr>旧约, 文献, 和理论</vt:lpstr>
      <vt:lpstr>有没有神的存在？为什么我要相信？</vt:lpstr>
      <vt:lpstr>旧约概观</vt:lpstr>
      <vt:lpstr>旧约概观</vt:lpstr>
      <vt:lpstr>旧约概观</vt:lpstr>
      <vt:lpstr>我们是从哪里得到圣经？ 圣经是如何写出的？</vt:lpstr>
      <vt:lpstr>圣经是否宣称来自于上帝？</vt:lpstr>
      <vt:lpstr>从上帝到我们之中的4个步骤</vt:lpstr>
      <vt:lpstr>启示过程</vt:lpstr>
      <vt:lpstr>外部论证</vt:lpstr>
      <vt:lpstr>PowerPoint Presentation</vt:lpstr>
      <vt:lpstr>承认为圣典</vt:lpstr>
      <vt:lpstr>承认为圣典的凭据</vt:lpstr>
      <vt:lpstr> “承认为圣典” 的程度</vt:lpstr>
      <vt:lpstr>传播 – 上帝是否使用有瑕疵的处理来保护他的话语?</vt:lpstr>
      <vt:lpstr>抄写错误:内在的证据</vt:lpstr>
      <vt:lpstr>正文的考证: 外部原因 </vt:lpstr>
      <vt:lpstr>翻译原理</vt:lpstr>
      <vt:lpstr>箴言 10:5 和合本</vt:lpstr>
      <vt:lpstr>箴言 10:5 新译本</vt:lpstr>
      <vt:lpstr>箴言 10:5 当代译本</vt:lpstr>
      <vt:lpstr>结论</vt:lpstr>
      <vt:lpstr>结论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&amp; how did we get the Bible</dc:title>
  <dc:creator>Ted Hildebrandt</dc:creator>
  <cp:lastModifiedBy>User</cp:lastModifiedBy>
  <cp:revision>161</cp:revision>
  <dcterms:created xsi:type="dcterms:W3CDTF">1995-06-17T23:31:02Z</dcterms:created>
  <dcterms:modified xsi:type="dcterms:W3CDTF">2015-11-10T17:24:41Z</dcterms:modified>
</cp:coreProperties>
</file>