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5" r:id="rId19"/>
    <p:sldId id="276" r:id="rId20"/>
    <p:sldId id="277" r:id="rId21"/>
    <p:sldId id="278" r:id="rId22"/>
    <p:sldId id="273" r:id="rId23"/>
    <p:sldId id="274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CB4D6-6DF5-4D70-8B0E-ECC75D3BAC6F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DD947D-257A-45AF-AFF4-4B89EB3FE6C3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CB4D6-6DF5-4D70-8B0E-ECC75D3BAC6F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947D-257A-45AF-AFF4-4B89EB3FE6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CB4D6-6DF5-4D70-8B0E-ECC75D3BAC6F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947D-257A-45AF-AFF4-4B89EB3FE6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CB4D6-6DF5-4D70-8B0E-ECC75D3BAC6F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DD947D-257A-45AF-AFF4-4B89EB3FE6C3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CB4D6-6DF5-4D70-8B0E-ECC75D3BAC6F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DD947D-257A-45AF-AFF4-4B89EB3FE6C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CB4D6-6DF5-4D70-8B0E-ECC75D3BAC6F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DD947D-257A-45AF-AFF4-4B89EB3FE6C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CB4D6-6DF5-4D70-8B0E-ECC75D3BAC6F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DD947D-257A-45AF-AFF4-4B89EB3FE6C3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CB4D6-6DF5-4D70-8B0E-ECC75D3BAC6F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DD947D-257A-45AF-AFF4-4B89EB3FE6C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CB4D6-6DF5-4D70-8B0E-ECC75D3BAC6F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DD947D-257A-45AF-AFF4-4B89EB3FE6C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CB4D6-6DF5-4D70-8B0E-ECC75D3BAC6F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DD947D-257A-45AF-AFF4-4B89EB3FE6C3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CB4D6-6DF5-4D70-8B0E-ECC75D3BAC6F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DD947D-257A-45AF-AFF4-4B89EB3FE6C3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3DFCB4D6-6DF5-4D70-8B0E-ECC75D3BAC6F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CADD947D-257A-45AF-AFF4-4B89EB3FE6C3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Chant Chapters 1-15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92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1600200" y="1676400"/>
            <a:ext cx="6400800" cy="3657599"/>
          </a:xfrm>
        </p:spPr>
        <p:txBody>
          <a:bodyPr>
            <a:noAutofit/>
          </a:bodyPr>
          <a:lstStyle/>
          <a:p>
            <a:pPr marL="18288" indent="0" eaLnBrk="1" hangingPunct="1">
              <a:buNone/>
              <a:defRPr/>
            </a:pPr>
            <a:r>
              <a:rPr lang="en-US" sz="3200" b="1" dirty="0" smtClean="0">
                <a:latin typeface="Times New Roman" pitchFamily="18" charset="0"/>
              </a:rPr>
              <a:t>Nom</a:t>
            </a:r>
            <a:r>
              <a:rPr lang="en-US" sz="3200" dirty="0" smtClean="0"/>
              <a:t>.   </a:t>
            </a:r>
            <a:r>
              <a:rPr lang="en-US" sz="3200" dirty="0" smtClean="0">
                <a:latin typeface="Greekth" pitchFamily="18" charset="0"/>
              </a:rPr>
              <a:t>e]</a:t>
            </a:r>
            <a:r>
              <a:rPr lang="en-US" sz="3200" dirty="0" err="1" smtClean="0">
                <a:latin typeface="Greekth" pitchFamily="18" charset="0"/>
              </a:rPr>
              <a:t>gw</a:t>
            </a:r>
            <a:r>
              <a:rPr lang="en-US" sz="3200" dirty="0" smtClean="0">
                <a:latin typeface="Greekth" pitchFamily="18" charset="0"/>
              </a:rPr>
              <a:t>&lt;          </a:t>
            </a:r>
            <a:r>
              <a:rPr lang="en-US" sz="3200" dirty="0" err="1" smtClean="0">
                <a:latin typeface="Greekth" pitchFamily="18" charset="0"/>
              </a:rPr>
              <a:t>su</a:t>
            </a:r>
            <a:r>
              <a:rPr lang="en-US" sz="3200" dirty="0" smtClean="0">
                <a:latin typeface="Greekth" pitchFamily="18" charset="0"/>
              </a:rPr>
              <a:t> &lt;        	h[</a:t>
            </a:r>
            <a:r>
              <a:rPr lang="en-US" sz="3200" dirty="0" err="1" smtClean="0">
                <a:latin typeface="Greekth" pitchFamily="18" charset="0"/>
              </a:rPr>
              <a:t>mei?j</a:t>
            </a:r>
            <a:r>
              <a:rPr lang="en-US" sz="3200" dirty="0" smtClean="0">
                <a:latin typeface="Greekth" pitchFamily="18" charset="0"/>
              </a:rPr>
              <a:t>   </a:t>
            </a:r>
          </a:p>
          <a:p>
            <a:pPr marL="18288" indent="0" eaLnBrk="1" hangingPunct="1">
              <a:buNone/>
              <a:defRPr/>
            </a:pPr>
            <a:r>
              <a:rPr lang="en-US" sz="3200" b="1" dirty="0" smtClean="0">
                <a:latin typeface="Times New Roman" pitchFamily="18" charset="0"/>
              </a:rPr>
              <a:t>Gen</a:t>
            </a:r>
            <a:r>
              <a:rPr lang="en-US" sz="3200" dirty="0" smtClean="0"/>
              <a:t>.    </a:t>
            </a:r>
            <a:r>
              <a:rPr lang="en-US" sz="3200" dirty="0" err="1" smtClean="0">
                <a:latin typeface="Greekth" pitchFamily="18" charset="0"/>
              </a:rPr>
              <a:t>mou</a:t>
            </a:r>
            <a:r>
              <a:rPr lang="en-US" sz="3200" dirty="0" smtClean="0">
                <a:latin typeface="Greekth" pitchFamily="18" charset="0"/>
              </a:rPr>
              <a:t>    </a:t>
            </a:r>
            <a:r>
              <a:rPr lang="en-US" sz="3200" dirty="0" smtClean="0"/>
              <a:t>     </a:t>
            </a:r>
            <a:r>
              <a:rPr lang="en-US" sz="3200" dirty="0" err="1" smtClean="0">
                <a:latin typeface="Greekth" pitchFamily="18" charset="0"/>
              </a:rPr>
              <a:t>sou</a:t>
            </a:r>
            <a:r>
              <a:rPr lang="en-US" sz="3200" dirty="0" smtClean="0">
                <a:latin typeface="Greekth" pitchFamily="18" charset="0"/>
              </a:rPr>
              <a:t>      </a:t>
            </a:r>
            <a:r>
              <a:rPr lang="en-US" sz="3200" dirty="0" smtClean="0"/>
              <a:t>	</a:t>
            </a:r>
            <a:r>
              <a:rPr lang="en-US" sz="3200" dirty="0" smtClean="0">
                <a:latin typeface="Greekth" pitchFamily="18" charset="0"/>
              </a:rPr>
              <a:t>h[</a:t>
            </a:r>
            <a:r>
              <a:rPr lang="en-US" sz="3200" dirty="0" err="1" smtClean="0">
                <a:latin typeface="Greekth" pitchFamily="18" charset="0"/>
              </a:rPr>
              <a:t>mw?n</a:t>
            </a:r>
            <a:r>
              <a:rPr lang="en-US" sz="3200" dirty="0" smtClean="0">
                <a:latin typeface="Greekth" pitchFamily="18" charset="0"/>
              </a:rPr>
              <a:t> </a:t>
            </a:r>
            <a:br>
              <a:rPr lang="en-US" sz="3200" dirty="0" smtClean="0">
                <a:latin typeface="Greekth" pitchFamily="18" charset="0"/>
              </a:rPr>
            </a:br>
            <a:r>
              <a:rPr lang="en-US" sz="3200" b="1" dirty="0" smtClean="0">
                <a:latin typeface="Times New Roman" pitchFamily="18" charset="0"/>
              </a:rPr>
              <a:t>Dat</a:t>
            </a:r>
            <a:r>
              <a:rPr lang="en-US" sz="3200" dirty="0" smtClean="0"/>
              <a:t>.     </a:t>
            </a:r>
            <a:r>
              <a:rPr lang="en-US" sz="3200" dirty="0" err="1" smtClean="0">
                <a:latin typeface="Greekth" pitchFamily="18" charset="0"/>
              </a:rPr>
              <a:t>moi</a:t>
            </a:r>
            <a:r>
              <a:rPr lang="en-US" sz="3200" dirty="0" smtClean="0">
                <a:latin typeface="Greekth" pitchFamily="18" charset="0"/>
              </a:rPr>
              <a:t>           </a:t>
            </a:r>
            <a:r>
              <a:rPr lang="en-US" sz="3200" dirty="0" err="1" smtClean="0">
                <a:latin typeface="Greekth" pitchFamily="18" charset="0"/>
              </a:rPr>
              <a:t>soi</a:t>
            </a:r>
            <a:r>
              <a:rPr lang="en-US" sz="3200" dirty="0" smtClean="0">
                <a:latin typeface="Greekth" pitchFamily="18" charset="0"/>
              </a:rPr>
              <a:t>       </a:t>
            </a:r>
            <a:r>
              <a:rPr lang="en-US" sz="3200" dirty="0" smtClean="0"/>
              <a:t>  	</a:t>
            </a:r>
            <a:r>
              <a:rPr lang="en-US" sz="3200" dirty="0" smtClean="0">
                <a:latin typeface="Greekth" pitchFamily="18" charset="0"/>
              </a:rPr>
              <a:t>h[</a:t>
            </a:r>
            <a:r>
              <a:rPr lang="en-US" sz="3200" dirty="0" err="1" smtClean="0">
                <a:latin typeface="Greekth" pitchFamily="18" charset="0"/>
              </a:rPr>
              <a:t>mi?n</a:t>
            </a:r>
            <a:r>
              <a:rPr lang="en-US" sz="3200" dirty="0" smtClean="0">
                <a:latin typeface="Greekth" pitchFamily="18" charset="0"/>
              </a:rPr>
              <a:t>    </a:t>
            </a:r>
            <a:br>
              <a:rPr lang="en-US" sz="3200" dirty="0" smtClean="0">
                <a:latin typeface="Greekth" pitchFamily="18" charset="0"/>
              </a:rPr>
            </a:br>
            <a:r>
              <a:rPr lang="en-US" sz="3200" b="1" dirty="0" smtClean="0">
                <a:latin typeface="Times New Roman" pitchFamily="18" charset="0"/>
              </a:rPr>
              <a:t>Acc</a:t>
            </a:r>
            <a:r>
              <a:rPr lang="en-US" sz="3200" dirty="0" smtClean="0"/>
              <a:t>.     </a:t>
            </a:r>
            <a:r>
              <a:rPr lang="en-US" sz="3200" dirty="0" smtClean="0">
                <a:latin typeface="Greekth" pitchFamily="18" charset="0"/>
              </a:rPr>
              <a:t>me             se     </a:t>
            </a:r>
            <a:r>
              <a:rPr lang="en-US" sz="3200" dirty="0" smtClean="0"/>
              <a:t>     	</a:t>
            </a:r>
            <a:r>
              <a:rPr lang="en-US" sz="3200" dirty="0" smtClean="0">
                <a:latin typeface="Greekth" pitchFamily="18" charset="0"/>
              </a:rPr>
              <a:t>h[ma&lt;j   </a:t>
            </a:r>
          </a:p>
          <a:p>
            <a:pPr marL="18288" indent="0" eaLnBrk="1" hangingPunct="1">
              <a:buNone/>
              <a:defRPr/>
            </a:pPr>
            <a:r>
              <a:rPr lang="en-US" sz="3200" dirty="0" smtClean="0">
                <a:latin typeface="Greekth" pitchFamily="18" charset="0"/>
              </a:rPr>
              <a:t/>
            </a:r>
            <a:br>
              <a:rPr lang="en-US" sz="3200" dirty="0" smtClean="0">
                <a:latin typeface="Greekth" pitchFamily="18" charset="0"/>
              </a:rPr>
            </a:br>
            <a:r>
              <a:rPr lang="en-US" sz="3200" dirty="0" smtClean="0">
                <a:latin typeface="Greekth" pitchFamily="18" charset="0"/>
              </a:rPr>
              <a:t>au]to&lt;j, au]</a:t>
            </a:r>
            <a:r>
              <a:rPr lang="en-US" sz="3200" dirty="0" err="1" smtClean="0">
                <a:latin typeface="Greekth" pitchFamily="18" charset="0"/>
              </a:rPr>
              <a:t>th</a:t>
            </a:r>
            <a:r>
              <a:rPr lang="en-US" sz="3200" dirty="0" smtClean="0">
                <a:latin typeface="Greekth" pitchFamily="18" charset="0"/>
              </a:rPr>
              <a:t>, au]to&lt; </a:t>
            </a:r>
            <a:r>
              <a:rPr lang="en-US" sz="3200" dirty="0" smtClean="0">
                <a:latin typeface="Times New Roman" pitchFamily="18" charset="0"/>
              </a:rPr>
              <a:t>(he, she, it)</a:t>
            </a:r>
            <a:endParaRPr lang="en-US" sz="3200" dirty="0" smtClean="0">
              <a:latin typeface="Greekth" pitchFamily="18" charset="0"/>
            </a:endParaRPr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5438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 </a:t>
            </a:r>
            <a:r>
              <a:rPr lang="en-US" sz="3600" b="1" dirty="0" smtClean="0">
                <a:latin typeface="Times New Roman" pitchFamily="18" charset="0"/>
              </a:rPr>
              <a:t>Person Personal Pronoun Chant</a:t>
            </a:r>
          </a:p>
        </p:txBody>
      </p:sp>
    </p:spTree>
    <p:extLst>
      <p:ext uri="{BB962C8B-B14F-4D97-AF65-F5344CB8AC3E}">
        <p14:creationId xmlns:p14="http://schemas.microsoft.com/office/powerpoint/2010/main" val="2179192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2644775"/>
          </a:xfrm>
        </p:spPr>
        <p:txBody>
          <a:bodyPr>
            <a:normAutofit/>
          </a:bodyPr>
          <a:lstStyle/>
          <a:p>
            <a:pPr marL="18288" indent="0" eaLnBrk="1" hangingPunct="1">
              <a:buNone/>
              <a:defRPr/>
            </a:pPr>
            <a:r>
              <a:rPr lang="en-US" sz="3200" dirty="0" err="1" smtClean="0">
                <a:latin typeface="Greekth" pitchFamily="18" charset="0"/>
              </a:rPr>
              <a:t>ei</a:t>
            </a:r>
            <a:r>
              <a:rPr lang="en-US" sz="3200" dirty="0" smtClean="0">
                <a:latin typeface="Greekth" pitchFamily="18" charset="0"/>
              </a:rPr>
              <a:t>]mi&lt;       	</a:t>
            </a:r>
            <a:r>
              <a:rPr lang="en-US" sz="3200" dirty="0" smtClean="0"/>
              <a:t>              	</a:t>
            </a:r>
            <a:r>
              <a:rPr lang="en-US" sz="3200" dirty="0" smtClean="0">
                <a:latin typeface="Greekth" pitchFamily="18" charset="0"/>
              </a:rPr>
              <a:t>e]</a:t>
            </a:r>
            <a:r>
              <a:rPr lang="en-US" sz="3200" dirty="0" err="1" smtClean="0">
                <a:latin typeface="Greekth" pitchFamily="18" charset="0"/>
              </a:rPr>
              <a:t>sme</a:t>
            </a:r>
            <a:r>
              <a:rPr lang="en-US" sz="3200" dirty="0" smtClean="0">
                <a:latin typeface="Greekth" pitchFamily="18" charset="0"/>
              </a:rPr>
              <a:t>&lt;n  </a:t>
            </a:r>
            <a:r>
              <a:rPr lang="en-US" sz="3200" b="1" dirty="0" smtClean="0">
                <a:latin typeface="Times New Roman" pitchFamily="18" charset="0"/>
              </a:rPr>
              <a:t/>
            </a:r>
            <a:br>
              <a:rPr lang="en-US" sz="3200" b="1" dirty="0" smtClean="0">
                <a:latin typeface="Times New Roman" pitchFamily="18" charset="0"/>
              </a:rPr>
            </a:br>
            <a:r>
              <a:rPr lang="en-US" sz="3200" dirty="0" err="1" smtClean="0">
                <a:latin typeface="Greekth" pitchFamily="18" charset="0"/>
              </a:rPr>
              <a:t>ei</a:t>
            </a:r>
            <a:r>
              <a:rPr lang="en-US" sz="3200" dirty="0" smtClean="0">
                <a:latin typeface="Greekth" pitchFamily="18" charset="0"/>
              </a:rPr>
              <a:t>#        	</a:t>
            </a:r>
            <a:r>
              <a:rPr lang="en-US" sz="3200" dirty="0" smtClean="0"/>
              <a:t>              	</a:t>
            </a:r>
            <a:r>
              <a:rPr lang="en-US" sz="3200" dirty="0" smtClean="0">
                <a:latin typeface="Greekth" pitchFamily="18" charset="0"/>
              </a:rPr>
              <a:t>e]</a:t>
            </a:r>
            <a:r>
              <a:rPr lang="en-US" sz="3200" dirty="0" err="1" smtClean="0">
                <a:latin typeface="Greekth" pitchFamily="18" charset="0"/>
              </a:rPr>
              <a:t>ste</a:t>
            </a:r>
            <a:r>
              <a:rPr lang="en-US" sz="3200" dirty="0" smtClean="0">
                <a:latin typeface="Greekth" pitchFamily="18" charset="0"/>
              </a:rPr>
              <a:t>&lt;     </a:t>
            </a:r>
            <a:r>
              <a:rPr lang="en-US" sz="3200" b="1" dirty="0" smtClean="0">
                <a:latin typeface="Times New Roman" pitchFamily="18" charset="0"/>
              </a:rPr>
              <a:t/>
            </a:r>
            <a:br>
              <a:rPr lang="en-US" sz="3200" b="1" dirty="0" smtClean="0">
                <a:latin typeface="Times New Roman" pitchFamily="18" charset="0"/>
              </a:rPr>
            </a:br>
            <a:r>
              <a:rPr lang="en-US" sz="3200" dirty="0" smtClean="0">
                <a:latin typeface="Greekth" pitchFamily="18" charset="0"/>
              </a:rPr>
              <a:t>e]</a:t>
            </a:r>
            <a:r>
              <a:rPr lang="en-US" sz="3200" dirty="0" err="1" smtClean="0">
                <a:latin typeface="Greekth" pitchFamily="18" charset="0"/>
              </a:rPr>
              <a:t>sti</a:t>
            </a:r>
            <a:r>
              <a:rPr lang="en-US" sz="3200" dirty="0" smtClean="0">
                <a:latin typeface="Greekth" pitchFamily="18" charset="0"/>
              </a:rPr>
              <a:t>&lt;(n) 	</a:t>
            </a:r>
            <a:r>
              <a:rPr lang="en-US" sz="3200" dirty="0" smtClean="0"/>
              <a:t>           	</a:t>
            </a:r>
            <a:r>
              <a:rPr lang="en-US" sz="3200" dirty="0" err="1" smtClean="0">
                <a:latin typeface="Greekth" pitchFamily="18" charset="0"/>
              </a:rPr>
              <a:t>ei</a:t>
            </a:r>
            <a:r>
              <a:rPr lang="en-US" sz="3200" dirty="0" smtClean="0">
                <a:latin typeface="Greekth" pitchFamily="18" charset="0"/>
              </a:rPr>
              <a:t>]</a:t>
            </a:r>
            <a:r>
              <a:rPr lang="en-US" sz="3200" dirty="0" err="1" smtClean="0">
                <a:latin typeface="Greekth" pitchFamily="18" charset="0"/>
              </a:rPr>
              <a:t>si</a:t>
            </a:r>
            <a:r>
              <a:rPr lang="en-US" sz="3200" dirty="0" smtClean="0">
                <a:latin typeface="Greekth" pitchFamily="18" charset="0"/>
              </a:rPr>
              <a:t>&lt;(n) </a:t>
            </a:r>
            <a:endParaRPr lang="en-US" sz="3200" b="1" dirty="0" smtClean="0">
              <a:latin typeface="Times New Roman" pitchFamily="18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4513"/>
            <a:ext cx="8229600" cy="609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b="1" smtClean="0">
                <a:latin typeface="Times New Roman" pitchFamily="18" charset="0"/>
              </a:rPr>
              <a:t>The "is" verb PAI  --</a:t>
            </a:r>
            <a:r>
              <a:rPr lang="en-US" smtClean="0"/>
              <a:t> </a:t>
            </a:r>
            <a:r>
              <a:rPr lang="en-US" smtClean="0">
                <a:latin typeface="Greekth" pitchFamily="18" charset="0"/>
              </a:rPr>
              <a:t>ei]mi&lt; </a:t>
            </a:r>
          </a:p>
        </p:txBody>
      </p:sp>
    </p:spTree>
    <p:extLst>
      <p:ext uri="{BB962C8B-B14F-4D97-AF65-F5344CB8AC3E}">
        <p14:creationId xmlns:p14="http://schemas.microsoft.com/office/powerpoint/2010/main" val="2255257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2057400"/>
          </a:xfrm>
        </p:spPr>
        <p:txBody>
          <a:bodyPr>
            <a:normAutofit/>
          </a:bodyPr>
          <a:lstStyle/>
          <a:p>
            <a:pPr marL="18288" indent="0" eaLnBrk="1" hangingPunct="1">
              <a:buNone/>
              <a:defRPr/>
            </a:pPr>
            <a:r>
              <a:rPr lang="en-US" sz="3200" dirty="0" err="1" smtClean="0">
                <a:latin typeface="Greekth" pitchFamily="18" charset="0"/>
              </a:rPr>
              <a:t>h@mhn</a:t>
            </a:r>
            <a:r>
              <a:rPr lang="en-US" sz="3200" dirty="0" smtClean="0">
                <a:latin typeface="Greekth" pitchFamily="18" charset="0"/>
              </a:rPr>
              <a:t>     	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dirty="0" smtClean="0"/>
              <a:t>               	</a:t>
            </a:r>
            <a:r>
              <a:rPr lang="en-US" sz="3200" dirty="0" err="1" smtClean="0">
                <a:latin typeface="Greekth" pitchFamily="18" charset="0"/>
              </a:rPr>
              <a:t>h#men</a:t>
            </a:r>
            <a:r>
              <a:rPr lang="en-US" sz="3200" dirty="0" smtClean="0">
                <a:latin typeface="Greekth" pitchFamily="18" charset="0"/>
              </a:rPr>
              <a:t>     </a:t>
            </a:r>
            <a:r>
              <a:rPr lang="en-US" sz="3200" b="1" dirty="0" smtClean="0">
                <a:latin typeface="Times New Roman" pitchFamily="18" charset="0"/>
              </a:rPr>
              <a:t/>
            </a:r>
            <a:br>
              <a:rPr lang="en-US" sz="3200" b="1" dirty="0" smtClean="0">
                <a:latin typeface="Times New Roman" pitchFamily="18" charset="0"/>
              </a:rPr>
            </a:br>
            <a:r>
              <a:rPr lang="en-US" sz="3200" dirty="0" err="1" smtClean="0">
                <a:latin typeface="Greekth" pitchFamily="18" charset="0"/>
              </a:rPr>
              <a:t>h#j</a:t>
            </a:r>
            <a:r>
              <a:rPr lang="en-US" sz="3200" dirty="0" smtClean="0">
                <a:latin typeface="Greekth" pitchFamily="18" charset="0"/>
              </a:rPr>
              <a:t>        	</a:t>
            </a:r>
            <a:r>
              <a:rPr lang="en-US" sz="3200" dirty="0" smtClean="0"/>
              <a:t>            	</a:t>
            </a:r>
            <a:r>
              <a:rPr lang="en-US" sz="3200" dirty="0" err="1" smtClean="0">
                <a:latin typeface="Greekth" pitchFamily="18" charset="0"/>
              </a:rPr>
              <a:t>h#te</a:t>
            </a:r>
            <a:r>
              <a:rPr lang="en-US" sz="3200" dirty="0" smtClean="0">
                <a:latin typeface="Greekth" pitchFamily="18" charset="0"/>
              </a:rPr>
              <a:t>        </a:t>
            </a:r>
            <a:r>
              <a:rPr lang="en-US" sz="3200" b="1" dirty="0" smtClean="0">
                <a:latin typeface="Times New Roman" pitchFamily="18" charset="0"/>
              </a:rPr>
              <a:t/>
            </a:r>
            <a:br>
              <a:rPr lang="en-US" sz="3200" b="1" dirty="0" smtClean="0">
                <a:latin typeface="Times New Roman" pitchFamily="18" charset="0"/>
              </a:rPr>
            </a:br>
            <a:r>
              <a:rPr lang="en-US" sz="3200" dirty="0" err="1" smtClean="0">
                <a:latin typeface="Greekth" pitchFamily="18" charset="0"/>
              </a:rPr>
              <a:t>h#n</a:t>
            </a:r>
            <a:r>
              <a:rPr lang="en-US" sz="3200" dirty="0" smtClean="0">
                <a:latin typeface="Greekth" pitchFamily="18" charset="0"/>
              </a:rPr>
              <a:t>         		</a:t>
            </a:r>
            <a:r>
              <a:rPr lang="en-US" sz="3200" dirty="0" smtClean="0"/>
              <a:t>       	</a:t>
            </a:r>
            <a:r>
              <a:rPr lang="en-US" sz="3200" dirty="0" err="1" smtClean="0">
                <a:latin typeface="Greekth" pitchFamily="18" charset="0"/>
              </a:rPr>
              <a:t>h#san</a:t>
            </a:r>
            <a:r>
              <a:rPr lang="en-US" sz="3200" dirty="0" smtClean="0">
                <a:latin typeface="Greekth" pitchFamily="18" charset="0"/>
              </a:rPr>
              <a:t>    </a:t>
            </a:r>
            <a:endParaRPr lang="en-US" sz="3200" b="1" dirty="0" smtClean="0">
              <a:latin typeface="Times New Roman" pitchFamily="18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4513"/>
            <a:ext cx="8229600" cy="609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b="1" smtClean="0">
                <a:latin typeface="Times New Roman" pitchFamily="18" charset="0"/>
              </a:rPr>
              <a:t>The "was" verb IAI  </a:t>
            </a:r>
            <a:r>
              <a:rPr lang="en-US" smtClean="0"/>
              <a:t>-- </a:t>
            </a:r>
            <a:r>
              <a:rPr lang="en-US" smtClean="0">
                <a:latin typeface="Greekth" pitchFamily="18" charset="0"/>
              </a:rPr>
              <a:t>ei]mi&lt; </a:t>
            </a:r>
          </a:p>
        </p:txBody>
      </p:sp>
    </p:spTree>
    <p:extLst>
      <p:ext uri="{BB962C8B-B14F-4D97-AF65-F5344CB8AC3E}">
        <p14:creationId xmlns:p14="http://schemas.microsoft.com/office/powerpoint/2010/main" val="116382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14400"/>
            <a:ext cx="7772400" cy="3962400"/>
          </a:xfrm>
        </p:spPr>
        <p:txBody>
          <a:bodyPr>
            <a:normAutofit/>
          </a:bodyPr>
          <a:lstStyle/>
          <a:p>
            <a:pPr marL="18288" indent="0" eaLnBrk="1" hangingPunct="1">
              <a:buNone/>
              <a:defRPr/>
            </a:pPr>
            <a:r>
              <a:rPr lang="en-US" sz="3200" dirty="0" err="1" smtClean="0">
                <a:latin typeface="Greekth" pitchFamily="18" charset="0"/>
              </a:rPr>
              <a:t>e@labon</a:t>
            </a:r>
            <a:r>
              <a:rPr lang="en-US" sz="3200" dirty="0" smtClean="0">
                <a:latin typeface="Greekth" pitchFamily="18" charset="0"/>
              </a:rPr>
              <a:t/>
            </a:r>
            <a:br>
              <a:rPr lang="en-US" sz="3200" dirty="0" smtClean="0">
                <a:latin typeface="Greekth" pitchFamily="18" charset="0"/>
              </a:rPr>
            </a:br>
            <a:r>
              <a:rPr lang="en-US" sz="3200" dirty="0" smtClean="0">
                <a:latin typeface="Greekth" pitchFamily="18" charset="0"/>
              </a:rPr>
              <a:t>                    n,   s,    e,   men,    </a:t>
            </a:r>
            <a:r>
              <a:rPr lang="en-US" sz="3200" dirty="0" err="1" smtClean="0">
                <a:latin typeface="Greekth" pitchFamily="18" charset="0"/>
              </a:rPr>
              <a:t>te</a:t>
            </a:r>
            <a:r>
              <a:rPr lang="en-US" sz="3200" dirty="0" smtClean="0">
                <a:latin typeface="Greekth" pitchFamily="18" charset="0"/>
              </a:rPr>
              <a:t>,    n</a:t>
            </a:r>
          </a:p>
          <a:p>
            <a:pPr marL="18288" indent="0" eaLnBrk="1" hangingPunct="1">
              <a:buNone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 took/received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dirty="0" smtClean="0">
                <a:latin typeface="Times New Roman" pitchFamily="18" charset="0"/>
              </a:rPr>
              <a:t>Second Aorist Active Paradigm</a:t>
            </a:r>
          </a:p>
        </p:txBody>
      </p:sp>
    </p:spTree>
    <p:extLst>
      <p:ext uri="{BB962C8B-B14F-4D97-AF65-F5344CB8AC3E}">
        <p14:creationId xmlns:p14="http://schemas.microsoft.com/office/powerpoint/2010/main" val="2023907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838200"/>
            <a:ext cx="8458200" cy="5867400"/>
          </a:xfrm>
        </p:spPr>
        <p:txBody>
          <a:bodyPr>
            <a:normAutofit/>
          </a:bodyPr>
          <a:lstStyle/>
          <a:p>
            <a:pPr marL="18288" indent="0" eaLnBrk="1" hangingPunct="1">
              <a:buNone/>
              <a:defRPr/>
            </a:pPr>
            <a:r>
              <a:rPr lang="en-US" sz="3200" dirty="0" smtClean="0">
                <a:latin typeface="Greekth" pitchFamily="18" charset="0"/>
              </a:rPr>
              <a:t>e]</a:t>
            </a:r>
            <a:r>
              <a:rPr lang="en-US" sz="3200" dirty="0" err="1" smtClean="0">
                <a:latin typeface="Greekth" pitchFamily="18" charset="0"/>
              </a:rPr>
              <a:t>geno</a:t>
            </a:r>
            <a:r>
              <a:rPr lang="en-US" sz="3200" dirty="0" smtClean="0">
                <a:latin typeface="Greekth" pitchFamily="18" charset="0"/>
              </a:rPr>
              <a:t>&lt;</a:t>
            </a:r>
            <a:r>
              <a:rPr lang="en-US" sz="3200" dirty="0" err="1" smtClean="0">
                <a:latin typeface="Greekth" pitchFamily="18" charset="0"/>
              </a:rPr>
              <a:t>mhn</a:t>
            </a:r>
            <a:r>
              <a:rPr lang="en-US" sz="3200" dirty="0" smtClean="0">
                <a:latin typeface="Greekth" pitchFamily="18" charset="0"/>
              </a:rPr>
              <a:t/>
            </a:r>
            <a:br>
              <a:rPr lang="en-US" sz="3200" dirty="0" smtClean="0">
                <a:latin typeface="Greekth" pitchFamily="18" charset="0"/>
              </a:rPr>
            </a:br>
            <a:r>
              <a:rPr lang="en-US" sz="3200" dirty="0" smtClean="0">
                <a:latin typeface="Greekth" pitchFamily="18" charset="0"/>
              </a:rPr>
              <a:t>                   -</a:t>
            </a:r>
            <a:r>
              <a:rPr lang="en-US" sz="3200" dirty="0" err="1" smtClean="0">
                <a:latin typeface="Greekth" pitchFamily="18" charset="0"/>
              </a:rPr>
              <a:t>ou</a:t>
            </a:r>
            <a:r>
              <a:rPr lang="en-US" sz="3200" dirty="0" smtClean="0">
                <a:latin typeface="Greekth" pitchFamily="18" charset="0"/>
              </a:rPr>
              <a:t>,  -</a:t>
            </a:r>
            <a:r>
              <a:rPr lang="en-US" sz="3200" dirty="0" err="1" smtClean="0">
                <a:latin typeface="Greekth" pitchFamily="18" charset="0"/>
              </a:rPr>
              <a:t>eto</a:t>
            </a:r>
            <a:r>
              <a:rPr lang="en-US" sz="3200" dirty="0" smtClean="0">
                <a:latin typeface="Greekth" pitchFamily="18" charset="0"/>
              </a:rPr>
              <a:t>,  -</a:t>
            </a:r>
            <a:r>
              <a:rPr lang="en-US" sz="3200" dirty="0" err="1" smtClean="0">
                <a:latin typeface="Greekth" pitchFamily="18" charset="0"/>
              </a:rPr>
              <a:t>omeqa</a:t>
            </a:r>
            <a:r>
              <a:rPr lang="en-US" sz="3200" dirty="0" smtClean="0">
                <a:latin typeface="Greekth" pitchFamily="18" charset="0"/>
              </a:rPr>
              <a:t>,  -</a:t>
            </a:r>
            <a:r>
              <a:rPr lang="en-US" sz="3200" dirty="0" err="1" smtClean="0">
                <a:latin typeface="Greekth" pitchFamily="18" charset="0"/>
              </a:rPr>
              <a:t>esqe</a:t>
            </a:r>
            <a:r>
              <a:rPr lang="en-US" sz="3200" dirty="0" smtClean="0">
                <a:latin typeface="Greekth" pitchFamily="18" charset="0"/>
              </a:rPr>
              <a:t>,  -onto</a:t>
            </a:r>
            <a:br>
              <a:rPr lang="en-US" sz="3200" dirty="0" smtClean="0">
                <a:latin typeface="Greekth" pitchFamily="18" charset="0"/>
              </a:rPr>
            </a:br>
            <a:endParaRPr lang="en-US" sz="3200" dirty="0" smtClean="0">
              <a:latin typeface="Greekth" pitchFamily="18" charset="0"/>
            </a:endParaRPr>
          </a:p>
          <a:p>
            <a:pPr marL="18288" indent="0" eaLnBrk="1" hangingPunct="1">
              <a:buNone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 became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latin typeface="Times New Roman" pitchFamily="18" charset="0"/>
              </a:rPr>
              <a:t>Second Aorist Middle </a:t>
            </a:r>
          </a:p>
        </p:txBody>
      </p:sp>
    </p:spTree>
    <p:extLst>
      <p:ext uri="{BB962C8B-B14F-4D97-AF65-F5344CB8AC3E}">
        <p14:creationId xmlns:p14="http://schemas.microsoft.com/office/powerpoint/2010/main" val="360169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28613" y="1371600"/>
            <a:ext cx="8208962" cy="4916487"/>
          </a:xfrm>
        </p:spPr>
        <p:txBody>
          <a:bodyPr>
            <a:normAutofit lnSpcReduction="10000"/>
          </a:bodyPr>
          <a:lstStyle/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3200" dirty="0" err="1" smtClean="0">
                <a:latin typeface="Greekth" pitchFamily="18" charset="0"/>
              </a:rPr>
              <a:t>e@rxomai</a:t>
            </a:r>
            <a:r>
              <a:rPr lang="en-US" sz="3200" dirty="0" smtClean="0">
                <a:latin typeface="Greekth" pitchFamily="18" charset="0"/>
              </a:rPr>
              <a:t>  ==  </a:t>
            </a:r>
            <a:r>
              <a:rPr lang="en-US" sz="3200" dirty="0" err="1" smtClean="0">
                <a:latin typeface="Greekth" pitchFamily="18" charset="0"/>
              </a:rPr>
              <a:t>h#lqon</a:t>
            </a:r>
            <a:r>
              <a:rPr lang="en-US" sz="3200" dirty="0" smtClean="0">
                <a:latin typeface="Greekth" pitchFamily="18" charset="0"/>
              </a:rPr>
              <a:t>   </a:t>
            </a:r>
            <a:r>
              <a:rPr lang="en-US" sz="3200" b="1" dirty="0" smtClean="0">
                <a:latin typeface="Times New Roman" pitchFamily="18" charset="0"/>
              </a:rPr>
              <a:t>(I came, went) </a:t>
            </a:r>
          </a:p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3200" dirty="0" smtClean="0">
                <a:latin typeface="Greekth" pitchFamily="18" charset="0"/>
              </a:rPr>
              <a:t>o[</a:t>
            </a:r>
            <a:r>
              <a:rPr lang="en-US" sz="3200" dirty="0" err="1" smtClean="0">
                <a:latin typeface="Greekth" pitchFamily="18" charset="0"/>
              </a:rPr>
              <a:t>ra</a:t>
            </a:r>
            <a:r>
              <a:rPr lang="en-US" sz="3200" dirty="0" smtClean="0">
                <a:latin typeface="Greekth" pitchFamily="18" charset="0"/>
              </a:rPr>
              <a:t>&lt;w      ==    </a:t>
            </a:r>
            <a:r>
              <a:rPr lang="en-US" sz="3200" dirty="0" err="1" smtClean="0">
                <a:latin typeface="Greekth" pitchFamily="18" charset="0"/>
              </a:rPr>
              <a:t>ei#don</a:t>
            </a:r>
            <a:r>
              <a:rPr lang="en-US" sz="3200" dirty="0" smtClean="0">
                <a:latin typeface="Greekth" pitchFamily="18" charset="0"/>
              </a:rPr>
              <a:t>  </a:t>
            </a:r>
            <a:r>
              <a:rPr lang="en-US" sz="3200" b="1" dirty="0" smtClean="0">
                <a:latin typeface="Times New Roman" pitchFamily="18" charset="0"/>
              </a:rPr>
              <a:t>(I saw) </a:t>
            </a:r>
            <a:r>
              <a:rPr lang="en-US" sz="3200" dirty="0" smtClean="0"/>
              <a:t>– </a:t>
            </a:r>
            <a:r>
              <a:rPr lang="en-US" sz="3200" dirty="0" err="1" smtClean="0">
                <a:latin typeface="Greekth" pitchFamily="18" charset="0"/>
              </a:rPr>
              <a:t>ble</a:t>
            </a:r>
            <a:r>
              <a:rPr lang="en-US" sz="3200" dirty="0" smtClean="0">
                <a:latin typeface="Greekth" pitchFamily="18" charset="0"/>
              </a:rPr>
              <a:t>&lt;pw </a:t>
            </a:r>
            <a:endParaRPr lang="en-US" sz="3200" dirty="0" smtClean="0"/>
          </a:p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3200" dirty="0" smtClean="0">
                <a:latin typeface="Greekth" pitchFamily="18" charset="0"/>
              </a:rPr>
              <a:t>le&lt;</a:t>
            </a:r>
            <a:r>
              <a:rPr lang="en-US" sz="3200" dirty="0" err="1" smtClean="0">
                <a:latin typeface="Greekth" pitchFamily="18" charset="0"/>
              </a:rPr>
              <a:t>gw</a:t>
            </a:r>
            <a:r>
              <a:rPr lang="en-US" sz="3200" dirty="0" smtClean="0">
                <a:latin typeface="Greekth" pitchFamily="18" charset="0"/>
              </a:rPr>
              <a:t>        ==   </a:t>
            </a:r>
            <a:r>
              <a:rPr lang="en-US" sz="3200" dirty="0" err="1" smtClean="0">
                <a:latin typeface="Greekth" pitchFamily="18" charset="0"/>
              </a:rPr>
              <a:t>ei#pon</a:t>
            </a:r>
            <a:r>
              <a:rPr lang="en-US" sz="3200" dirty="0" smtClean="0">
                <a:latin typeface="Greekth" pitchFamily="18" charset="0"/>
              </a:rPr>
              <a:t>  </a:t>
            </a:r>
            <a:r>
              <a:rPr lang="en-US" sz="3200" b="1" dirty="0" smtClean="0">
                <a:latin typeface="Times New Roman" pitchFamily="18" charset="0"/>
              </a:rPr>
              <a:t>(I said) </a:t>
            </a:r>
          </a:p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3200" b="1" dirty="0">
                <a:latin typeface="Times New Roman" pitchFamily="18" charset="0"/>
              </a:rPr>
              <a:t/>
            </a:r>
            <a:br>
              <a:rPr lang="en-US" sz="3200" b="1" dirty="0">
                <a:latin typeface="Times New Roman" pitchFamily="18" charset="0"/>
              </a:rPr>
            </a:br>
            <a:r>
              <a:rPr lang="en-US" sz="3200" dirty="0" err="1" smtClean="0">
                <a:latin typeface="Greekth" pitchFamily="18" charset="0"/>
              </a:rPr>
              <a:t>ba</a:t>
            </a:r>
            <a:r>
              <a:rPr lang="en-US" sz="3200" dirty="0" smtClean="0">
                <a:latin typeface="Greekth" pitchFamily="18" charset="0"/>
              </a:rPr>
              <a:t>&lt;</a:t>
            </a:r>
            <a:r>
              <a:rPr lang="en-US" sz="3200" dirty="0" err="1" smtClean="0">
                <a:latin typeface="Greekth" pitchFamily="18" charset="0"/>
              </a:rPr>
              <a:t>llw</a:t>
            </a:r>
            <a:r>
              <a:rPr lang="en-US" sz="3200" dirty="0" smtClean="0">
                <a:latin typeface="Greekth" pitchFamily="18" charset="0"/>
              </a:rPr>
              <a:t>   ==    </a:t>
            </a:r>
            <a:r>
              <a:rPr lang="en-US" sz="3200" dirty="0" err="1" smtClean="0">
                <a:latin typeface="Greekth" pitchFamily="18" charset="0"/>
              </a:rPr>
              <a:t>e@balon</a:t>
            </a:r>
            <a:r>
              <a:rPr lang="en-US" sz="3200" dirty="0" smtClean="0">
                <a:latin typeface="Greekth" pitchFamily="18" charset="0"/>
              </a:rPr>
              <a:t>  </a:t>
            </a:r>
            <a:r>
              <a:rPr lang="en-US" sz="3200" b="1" dirty="0" smtClean="0">
                <a:latin typeface="Times New Roman" pitchFamily="18" charset="0"/>
              </a:rPr>
              <a:t>(I threw) </a:t>
            </a:r>
          </a:p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3200" dirty="0" err="1" smtClean="0">
                <a:latin typeface="Greekth" pitchFamily="18" charset="0"/>
              </a:rPr>
              <a:t>gi</a:t>
            </a:r>
            <a:r>
              <a:rPr lang="en-US" sz="3200" dirty="0" smtClean="0">
                <a:latin typeface="Greekth" pitchFamily="18" charset="0"/>
              </a:rPr>
              <a:t>&lt;</a:t>
            </a:r>
            <a:r>
              <a:rPr lang="en-US" sz="3200" dirty="0" err="1" smtClean="0">
                <a:latin typeface="Greekth" pitchFamily="18" charset="0"/>
              </a:rPr>
              <a:t>nomai</a:t>
            </a:r>
            <a:r>
              <a:rPr lang="en-US" sz="3200" dirty="0" smtClean="0">
                <a:latin typeface="Greekth" pitchFamily="18" charset="0"/>
              </a:rPr>
              <a:t>  ==   e]</a:t>
            </a:r>
            <a:r>
              <a:rPr lang="en-US" sz="3200" dirty="0" err="1" smtClean="0">
                <a:latin typeface="Greekth" pitchFamily="18" charset="0"/>
              </a:rPr>
              <a:t>geno</a:t>
            </a:r>
            <a:r>
              <a:rPr lang="en-US" sz="3200" dirty="0" smtClean="0">
                <a:latin typeface="Greekth" pitchFamily="18" charset="0"/>
              </a:rPr>
              <a:t>&lt;</a:t>
            </a:r>
            <a:r>
              <a:rPr lang="en-US" sz="3200" dirty="0" err="1" smtClean="0">
                <a:latin typeface="Greekth" pitchFamily="18" charset="0"/>
              </a:rPr>
              <a:t>mhn</a:t>
            </a:r>
            <a:r>
              <a:rPr lang="en-US" sz="3200" dirty="0" smtClean="0">
                <a:latin typeface="Greekth" pitchFamily="18" charset="0"/>
              </a:rPr>
              <a:t>  </a:t>
            </a:r>
            <a:r>
              <a:rPr lang="en-US" sz="3200" b="1" dirty="0" smtClean="0">
                <a:latin typeface="Times New Roman" pitchFamily="18" charset="0"/>
              </a:rPr>
              <a:t>(I became) </a:t>
            </a:r>
          </a:p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3200" dirty="0" err="1" smtClean="0">
                <a:latin typeface="Greekth" pitchFamily="18" charset="0"/>
              </a:rPr>
              <a:t>ginw</a:t>
            </a:r>
            <a:r>
              <a:rPr lang="en-US" sz="3200" dirty="0" smtClean="0">
                <a:latin typeface="Greekth" pitchFamily="18" charset="0"/>
              </a:rPr>
              <a:t>&lt;</a:t>
            </a:r>
            <a:r>
              <a:rPr lang="en-US" sz="3200" dirty="0" err="1" smtClean="0">
                <a:latin typeface="Greekth" pitchFamily="18" charset="0"/>
              </a:rPr>
              <a:t>skw</a:t>
            </a:r>
            <a:r>
              <a:rPr lang="en-US" sz="3200" dirty="0" smtClean="0">
                <a:latin typeface="Greekth" pitchFamily="18" charset="0"/>
              </a:rPr>
              <a:t> ==  </a:t>
            </a:r>
            <a:r>
              <a:rPr lang="en-US" sz="3200" dirty="0" err="1" smtClean="0">
                <a:latin typeface="Greekth" pitchFamily="18" charset="0"/>
              </a:rPr>
              <a:t>e@gnwn</a:t>
            </a:r>
            <a:r>
              <a:rPr lang="en-US" sz="3200" dirty="0" smtClean="0">
                <a:latin typeface="Greekth" pitchFamily="18" charset="0"/>
              </a:rPr>
              <a:t>  </a:t>
            </a:r>
            <a:r>
              <a:rPr lang="en-US" sz="3200" b="1" dirty="0" smtClean="0">
                <a:latin typeface="Times New Roman" pitchFamily="18" charset="0"/>
              </a:rPr>
              <a:t>(I knew)</a:t>
            </a:r>
            <a:r>
              <a:rPr lang="en-US" sz="3200" dirty="0" smtClean="0"/>
              <a:t> </a:t>
            </a:r>
          </a:p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3200" dirty="0" err="1" smtClean="0">
                <a:latin typeface="Greekth" pitchFamily="18" charset="0"/>
              </a:rPr>
              <a:t>eu</a:t>
            </a:r>
            <a:r>
              <a:rPr lang="en-US" sz="3200" dirty="0" smtClean="0">
                <a:latin typeface="Greekth" pitchFamily="18" charset="0"/>
              </a:rPr>
              <a:t>[</a:t>
            </a:r>
            <a:r>
              <a:rPr lang="en-US" sz="3200" dirty="0" err="1" smtClean="0">
                <a:latin typeface="Greekth" pitchFamily="18" charset="0"/>
              </a:rPr>
              <a:t>ri</a:t>
            </a:r>
            <a:r>
              <a:rPr lang="en-US" sz="3200" dirty="0" smtClean="0">
                <a:latin typeface="Greekth" pitchFamily="18" charset="0"/>
              </a:rPr>
              <a:t>&lt;</a:t>
            </a:r>
            <a:r>
              <a:rPr lang="en-US" sz="3200" dirty="0" err="1" smtClean="0">
                <a:latin typeface="Greekth" pitchFamily="18" charset="0"/>
              </a:rPr>
              <a:t>skw</a:t>
            </a:r>
            <a:r>
              <a:rPr lang="en-US" sz="3200" dirty="0" smtClean="0">
                <a:latin typeface="Greekth" pitchFamily="18" charset="0"/>
              </a:rPr>
              <a:t>  ==   </a:t>
            </a:r>
            <a:r>
              <a:rPr lang="en-US" sz="3200" dirty="0" err="1" smtClean="0">
                <a:latin typeface="Greekth" pitchFamily="18" charset="0"/>
              </a:rPr>
              <a:t>eu$ron</a:t>
            </a:r>
            <a:r>
              <a:rPr lang="en-US" sz="3200" dirty="0" smtClean="0">
                <a:latin typeface="Greekth" pitchFamily="18" charset="0"/>
              </a:rPr>
              <a:t>  </a:t>
            </a:r>
            <a:r>
              <a:rPr lang="en-US" sz="3200" b="1" dirty="0" smtClean="0">
                <a:latin typeface="Times New Roman" pitchFamily="18" charset="0"/>
              </a:rPr>
              <a:t>(I found)  </a:t>
            </a:r>
          </a:p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3200" dirty="0" err="1" smtClean="0">
                <a:latin typeface="Greekth" pitchFamily="18" charset="0"/>
              </a:rPr>
              <a:t>e@xw</a:t>
            </a:r>
            <a:r>
              <a:rPr lang="en-US" sz="3200" dirty="0" smtClean="0">
                <a:latin typeface="Greekth" pitchFamily="18" charset="0"/>
              </a:rPr>
              <a:t>          ==   </a:t>
            </a:r>
            <a:r>
              <a:rPr lang="en-US" sz="3200" dirty="0" err="1" smtClean="0">
                <a:latin typeface="Greekth" pitchFamily="18" charset="0"/>
              </a:rPr>
              <a:t>e@sxon</a:t>
            </a:r>
            <a:r>
              <a:rPr lang="en-US" sz="3200" dirty="0" smtClean="0">
                <a:latin typeface="Greekth" pitchFamily="18" charset="0"/>
              </a:rPr>
              <a:t>  </a:t>
            </a:r>
            <a:r>
              <a:rPr lang="en-US" sz="3200" b="1" dirty="0" smtClean="0">
                <a:latin typeface="Times New Roman" pitchFamily="18" charset="0"/>
              </a:rPr>
              <a:t>( I had) </a:t>
            </a:r>
            <a:r>
              <a:rPr lang="en-US" sz="3200" dirty="0" smtClean="0"/>
              <a:t> </a:t>
            </a:r>
          </a:p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3200" dirty="0" err="1" smtClean="0">
                <a:latin typeface="Greekth" pitchFamily="18" charset="0"/>
              </a:rPr>
              <a:t>lamba</a:t>
            </a:r>
            <a:r>
              <a:rPr lang="en-US" sz="3200" dirty="0" smtClean="0">
                <a:latin typeface="Greekth" pitchFamily="18" charset="0"/>
              </a:rPr>
              <a:t>&lt;</a:t>
            </a:r>
            <a:r>
              <a:rPr lang="en-US" sz="3200" dirty="0" err="1" smtClean="0">
                <a:latin typeface="Greekth" pitchFamily="18" charset="0"/>
              </a:rPr>
              <a:t>nw</a:t>
            </a:r>
            <a:r>
              <a:rPr lang="en-US" sz="3200" dirty="0" smtClean="0">
                <a:latin typeface="Greekth" pitchFamily="18" charset="0"/>
              </a:rPr>
              <a:t> ==  </a:t>
            </a:r>
            <a:r>
              <a:rPr lang="en-US" sz="3200" dirty="0" err="1" smtClean="0">
                <a:latin typeface="Greekth" pitchFamily="18" charset="0"/>
              </a:rPr>
              <a:t>e@labon</a:t>
            </a:r>
            <a:r>
              <a:rPr lang="en-US" sz="3200" dirty="0" smtClean="0">
                <a:latin typeface="Greekth" pitchFamily="18" charset="0"/>
              </a:rPr>
              <a:t>  </a:t>
            </a:r>
            <a:r>
              <a:rPr lang="en-US" sz="3200" b="1" dirty="0" smtClean="0">
                <a:latin typeface="Times New Roman" pitchFamily="18" charset="0"/>
              </a:rPr>
              <a:t>(I took) 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14363"/>
            <a:ext cx="8229600" cy="558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b="1" smtClean="0">
                <a:latin typeface="Times New Roman" pitchFamily="18" charset="0"/>
              </a:rPr>
              <a:t>Aorist Stem Changes -- 9 to know</a:t>
            </a:r>
          </a:p>
        </p:txBody>
      </p:sp>
    </p:spTree>
    <p:extLst>
      <p:ext uri="{BB962C8B-B14F-4D97-AF65-F5344CB8AC3E}">
        <p14:creationId xmlns:p14="http://schemas.microsoft.com/office/powerpoint/2010/main" val="1989420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772400" cy="3352800"/>
          </a:xfrm>
        </p:spPr>
        <p:txBody>
          <a:bodyPr/>
          <a:lstStyle/>
          <a:p>
            <a:pPr marL="18288" indent="0" eaLnBrk="1" hangingPunct="1">
              <a:buNone/>
              <a:defRPr/>
            </a:pPr>
            <a:r>
              <a:rPr lang="en-US" sz="4000" dirty="0" err="1" smtClean="0">
                <a:latin typeface="Greekth" pitchFamily="18" charset="0"/>
              </a:rPr>
              <a:t>e@lusa</a:t>
            </a:r>
            <a:r>
              <a:rPr lang="en-US" sz="4000" dirty="0" smtClean="0"/>
              <a:t>:    </a:t>
            </a:r>
            <a:br>
              <a:rPr lang="en-US" sz="4000" dirty="0" smtClean="0"/>
            </a:br>
            <a:r>
              <a:rPr lang="en-US" sz="4000" dirty="0" smtClean="0"/>
              <a:t>         --,  </a:t>
            </a:r>
            <a:r>
              <a:rPr lang="en-US" sz="4000" dirty="0" smtClean="0">
                <a:latin typeface="Greekth" pitchFamily="18" charset="0"/>
              </a:rPr>
              <a:t>j,  e,       men,   </a:t>
            </a:r>
            <a:r>
              <a:rPr lang="en-US" sz="4000" dirty="0" err="1" smtClean="0">
                <a:latin typeface="Greekth" pitchFamily="18" charset="0"/>
              </a:rPr>
              <a:t>te</a:t>
            </a:r>
            <a:r>
              <a:rPr lang="en-US" sz="4000" dirty="0" smtClean="0">
                <a:latin typeface="Greekth" pitchFamily="18" charset="0"/>
              </a:rPr>
              <a:t>,   n</a:t>
            </a:r>
            <a:br>
              <a:rPr lang="en-US" sz="4000" dirty="0" smtClean="0">
                <a:latin typeface="Greekth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I loosed</a:t>
            </a:r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73050"/>
            <a:ext cx="7772400" cy="64135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smtClean="0">
                <a:latin typeface="Times New Roman" pitchFamily="18" charset="0"/>
              </a:rPr>
              <a:t>1st Aorist Active Paradigm </a:t>
            </a:r>
          </a:p>
        </p:txBody>
      </p:sp>
    </p:spTree>
    <p:extLst>
      <p:ext uri="{BB962C8B-B14F-4D97-AF65-F5344CB8AC3E}">
        <p14:creationId xmlns:p14="http://schemas.microsoft.com/office/powerpoint/2010/main" val="2211144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914400"/>
            <a:ext cx="8534400" cy="4419600"/>
          </a:xfrm>
        </p:spPr>
        <p:txBody>
          <a:bodyPr/>
          <a:lstStyle/>
          <a:p>
            <a:pPr marL="18288" indent="0" eaLnBrk="1" hangingPunct="1">
              <a:buNone/>
              <a:defRPr/>
            </a:pPr>
            <a:r>
              <a:rPr lang="en-US" sz="4000" dirty="0" smtClean="0">
                <a:latin typeface="Greekth" pitchFamily="18" charset="0"/>
              </a:rPr>
              <a:t>e]</a:t>
            </a:r>
            <a:r>
              <a:rPr lang="en-US" sz="4000" dirty="0" err="1" smtClean="0">
                <a:latin typeface="Greekth" pitchFamily="18" charset="0"/>
              </a:rPr>
              <a:t>lusa</a:t>
            </a:r>
            <a:r>
              <a:rPr lang="en-US" sz="4000" dirty="0" smtClean="0">
                <a:latin typeface="Greekth" pitchFamily="18" charset="0"/>
              </a:rPr>
              <a:t>&lt;</a:t>
            </a:r>
            <a:r>
              <a:rPr lang="en-US" sz="4000" dirty="0" err="1" smtClean="0">
                <a:latin typeface="Greekth" pitchFamily="18" charset="0"/>
              </a:rPr>
              <a:t>mhn</a:t>
            </a:r>
            <a:r>
              <a:rPr lang="en-US" sz="4000" dirty="0" smtClean="0"/>
              <a:t>:  </a:t>
            </a:r>
            <a:br>
              <a:rPr lang="en-US" sz="4000" dirty="0" smtClean="0"/>
            </a:br>
            <a:r>
              <a:rPr lang="en-US" sz="4000" dirty="0" smtClean="0"/>
              <a:t>  -</a:t>
            </a:r>
            <a:r>
              <a:rPr lang="en-US" sz="4000" dirty="0" smtClean="0">
                <a:latin typeface="Greekth" pitchFamily="18" charset="0"/>
              </a:rPr>
              <a:t>w,  -</a:t>
            </a:r>
            <a:r>
              <a:rPr lang="en-US" sz="4000" dirty="0" err="1" smtClean="0">
                <a:latin typeface="Greekth" pitchFamily="18" charset="0"/>
              </a:rPr>
              <a:t>ato</a:t>
            </a:r>
            <a:r>
              <a:rPr lang="en-US" sz="4000" dirty="0" smtClean="0">
                <a:latin typeface="Greekth" pitchFamily="18" charset="0"/>
              </a:rPr>
              <a:t>,    -</a:t>
            </a:r>
            <a:r>
              <a:rPr lang="en-US" sz="4000" dirty="0" err="1" smtClean="0">
                <a:latin typeface="Greekth" pitchFamily="18" charset="0"/>
              </a:rPr>
              <a:t>ameqa</a:t>
            </a:r>
            <a:r>
              <a:rPr lang="en-US" sz="4000" dirty="0" smtClean="0">
                <a:latin typeface="Greekth" pitchFamily="18" charset="0"/>
              </a:rPr>
              <a:t>,  -</a:t>
            </a:r>
            <a:r>
              <a:rPr lang="en-US" sz="4000" dirty="0" err="1" smtClean="0">
                <a:latin typeface="Greekth" pitchFamily="18" charset="0"/>
              </a:rPr>
              <a:t>asqe</a:t>
            </a:r>
            <a:r>
              <a:rPr lang="en-US" sz="4000" dirty="0" smtClean="0">
                <a:latin typeface="Greekth" pitchFamily="18" charset="0"/>
              </a:rPr>
              <a:t>,  -</a:t>
            </a:r>
            <a:r>
              <a:rPr lang="en-US" sz="4000" dirty="0" err="1" smtClean="0">
                <a:latin typeface="Greekth" pitchFamily="18" charset="0"/>
              </a:rPr>
              <a:t>anto</a:t>
            </a:r>
            <a:r>
              <a:rPr lang="en-US" dirty="0" smtClean="0"/>
              <a:t> </a:t>
            </a:r>
          </a:p>
          <a:p>
            <a:pPr marL="18288" indent="0" eaLnBrk="1" hangingPunct="1">
              <a:buNone/>
              <a:defRPr/>
            </a:pPr>
            <a:r>
              <a:rPr lang="en-US" dirty="0" smtClean="0"/>
              <a:t>I loosed for myself</a:t>
            </a:r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76200"/>
            <a:ext cx="7772400" cy="64135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smtClean="0">
                <a:latin typeface="Times New Roman" pitchFamily="18" charset="0"/>
              </a:rPr>
              <a:t>1st Aorist Middle Paradigm </a:t>
            </a:r>
          </a:p>
        </p:txBody>
      </p:sp>
    </p:spTree>
    <p:extLst>
      <p:ext uri="{BB962C8B-B14F-4D97-AF65-F5344CB8AC3E}">
        <p14:creationId xmlns:p14="http://schemas.microsoft.com/office/powerpoint/2010/main" val="2940155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5438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latin typeface="Times New Roman" pitchFamily="18" charset="0"/>
              </a:rPr>
              <a:t>Aorist Passive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229600" cy="5029200"/>
          </a:xfrm>
        </p:spPr>
        <p:txBody>
          <a:bodyPr>
            <a:normAutofit/>
          </a:bodyPr>
          <a:lstStyle/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3200" b="1" dirty="0" smtClean="0">
                <a:latin typeface="Times New Roman" pitchFamily="18" charset="0"/>
              </a:rPr>
              <a:t>Chant</a:t>
            </a:r>
            <a:r>
              <a:rPr lang="en-US" sz="3200" b="1" dirty="0" smtClean="0">
                <a:latin typeface="Times New Roman" pitchFamily="18" charset="0"/>
              </a:rPr>
              <a:t>:  </a:t>
            </a:r>
            <a:r>
              <a:rPr lang="en-US" sz="3200" b="1" dirty="0" smtClean="0">
                <a:latin typeface="Greekth" pitchFamily="18" charset="0"/>
              </a:rPr>
              <a:t>e]</a:t>
            </a:r>
            <a:r>
              <a:rPr lang="en-US" sz="3200" b="1" dirty="0" err="1" smtClean="0">
                <a:latin typeface="Greekth" pitchFamily="18" charset="0"/>
              </a:rPr>
              <a:t>lu</a:t>
            </a:r>
            <a:r>
              <a:rPr lang="en-US" sz="3200" b="1" dirty="0" smtClean="0">
                <a:latin typeface="Greekth" pitchFamily="18" charset="0"/>
              </a:rPr>
              <a:t>&lt;</a:t>
            </a:r>
            <a:r>
              <a:rPr lang="en-US" sz="3200" b="1" dirty="0" err="1" smtClean="0">
                <a:latin typeface="Greekth" pitchFamily="18" charset="0"/>
              </a:rPr>
              <a:t>qhn</a:t>
            </a:r>
            <a:r>
              <a:rPr lang="en-US" sz="3200" b="1" dirty="0" smtClean="0">
                <a:latin typeface="Greekth" pitchFamily="18" charset="0"/>
              </a:rPr>
              <a:t> – </a:t>
            </a:r>
          </a:p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3200" b="1" dirty="0" smtClean="0">
                <a:latin typeface="Greekth" pitchFamily="18" charset="0"/>
              </a:rPr>
              <a:t>                         </a:t>
            </a:r>
            <a:r>
              <a:rPr lang="en-US" sz="3200" b="1" dirty="0" smtClean="0">
                <a:latin typeface="Greekth" pitchFamily="18" charset="0"/>
              </a:rPr>
              <a:t>n,  j,  --,      men,  </a:t>
            </a:r>
            <a:r>
              <a:rPr lang="en-US" sz="3200" b="1" dirty="0" err="1" smtClean="0">
                <a:latin typeface="Greekth" pitchFamily="18" charset="0"/>
              </a:rPr>
              <a:t>te</a:t>
            </a:r>
            <a:r>
              <a:rPr lang="en-US" sz="3200" b="1" dirty="0" smtClean="0">
                <a:latin typeface="Greekth" pitchFamily="18" charset="0"/>
              </a:rPr>
              <a:t>,   san</a:t>
            </a:r>
          </a:p>
        </p:txBody>
      </p:sp>
    </p:spTree>
    <p:extLst>
      <p:ext uri="{BB962C8B-B14F-4D97-AF65-F5344CB8AC3E}">
        <p14:creationId xmlns:p14="http://schemas.microsoft.com/office/powerpoint/2010/main" val="11358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75438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latin typeface="Times New Roman" pitchFamily="18" charset="0"/>
              </a:rPr>
              <a:t>Future Passive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534400" cy="4876800"/>
          </a:xfrm>
        </p:spPr>
        <p:txBody>
          <a:bodyPr>
            <a:normAutofit/>
          </a:bodyPr>
          <a:lstStyle/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3200" b="1" dirty="0" smtClean="0">
                <a:latin typeface="Times New Roman" pitchFamily="18" charset="0"/>
              </a:rPr>
              <a:t>   </a:t>
            </a:r>
            <a:r>
              <a:rPr lang="en-US" sz="3200" b="1" dirty="0" err="1" smtClean="0">
                <a:latin typeface="Greekth" pitchFamily="18" charset="0"/>
              </a:rPr>
              <a:t>luqh</a:t>
            </a:r>
            <a:r>
              <a:rPr lang="en-US" sz="3200" b="1" dirty="0" smtClean="0">
                <a:latin typeface="Greekth" pitchFamily="18" charset="0"/>
              </a:rPr>
              <a:t>&lt;</a:t>
            </a:r>
            <a:r>
              <a:rPr lang="en-US" sz="3200" b="1" dirty="0" err="1" smtClean="0">
                <a:latin typeface="Greekth" pitchFamily="18" charset="0"/>
              </a:rPr>
              <a:t>somai</a:t>
            </a:r>
            <a:r>
              <a:rPr lang="en-US" sz="3200" b="1" dirty="0" smtClean="0">
                <a:latin typeface="Greekth" pitchFamily="18" charset="0"/>
              </a:rPr>
              <a:t> </a:t>
            </a:r>
            <a:endParaRPr lang="en-US" sz="3200" b="1" dirty="0" smtClean="0">
              <a:latin typeface="Greekth" pitchFamily="18" charset="0"/>
            </a:endParaRPr>
          </a:p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3200" b="1" dirty="0" smtClean="0">
                <a:latin typeface="Greekth" pitchFamily="18" charset="0"/>
              </a:rPr>
              <a:t>               </a:t>
            </a:r>
            <a:r>
              <a:rPr lang="en-US" sz="3200" b="1" dirty="0" smtClean="0">
                <a:latin typeface="Greekth" pitchFamily="18" charset="0"/>
              </a:rPr>
              <a:t>--^, </a:t>
            </a:r>
            <a:r>
              <a:rPr lang="en-US" sz="3200" b="1" dirty="0" err="1" smtClean="0">
                <a:latin typeface="Greekth" pitchFamily="18" charset="0"/>
              </a:rPr>
              <a:t>etai</a:t>
            </a:r>
            <a:r>
              <a:rPr lang="en-US" sz="3200" b="1" dirty="0" smtClean="0">
                <a:latin typeface="Greekth" pitchFamily="18" charset="0"/>
              </a:rPr>
              <a:t>,   </a:t>
            </a:r>
            <a:r>
              <a:rPr lang="en-US" sz="3200" b="1" dirty="0" err="1" smtClean="0">
                <a:latin typeface="Greekth" pitchFamily="18" charset="0"/>
              </a:rPr>
              <a:t>omeqa</a:t>
            </a:r>
            <a:r>
              <a:rPr lang="en-US" sz="3200" b="1" dirty="0" smtClean="0">
                <a:latin typeface="Greekth" pitchFamily="18" charset="0"/>
              </a:rPr>
              <a:t>,  </a:t>
            </a:r>
            <a:r>
              <a:rPr lang="en-US" sz="3200" b="1" dirty="0" err="1" smtClean="0">
                <a:latin typeface="Greekth" pitchFamily="18" charset="0"/>
              </a:rPr>
              <a:t>esqe</a:t>
            </a:r>
            <a:r>
              <a:rPr lang="en-US" sz="3200" b="1" dirty="0" smtClean="0">
                <a:latin typeface="Greekth" pitchFamily="18" charset="0"/>
              </a:rPr>
              <a:t>,  </a:t>
            </a:r>
            <a:r>
              <a:rPr lang="en-US" sz="3200" b="1" dirty="0" err="1" smtClean="0">
                <a:latin typeface="Greekth" pitchFamily="18" charset="0"/>
              </a:rPr>
              <a:t>ontai</a:t>
            </a:r>
            <a:endParaRPr lang="en-US" sz="3200" b="1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306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76400"/>
            <a:ext cx="7772400" cy="4953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800" dirty="0" smtClean="0"/>
              <a:t>         2                         1                           2 </a:t>
            </a:r>
          </a:p>
          <a:p>
            <a:pPr marL="18288" indent="0" eaLnBrk="1" hangingPunct="1">
              <a:buNone/>
              <a:defRPr/>
            </a:pPr>
            <a:r>
              <a:rPr lang="en-US" sz="3200" dirty="0" smtClean="0">
                <a:latin typeface="Greekth" pitchFamily="18" charset="0"/>
              </a:rPr>
              <a:t>lo&lt;</a:t>
            </a:r>
            <a:r>
              <a:rPr lang="en-US" sz="3200" dirty="0" err="1" smtClean="0">
                <a:latin typeface="Greekth" pitchFamily="18" charset="0"/>
              </a:rPr>
              <a:t>goj</a:t>
            </a:r>
            <a:r>
              <a:rPr lang="en-US" sz="3200" dirty="0" smtClean="0">
                <a:latin typeface="Greekth" pitchFamily="18" charset="0"/>
              </a:rPr>
              <a:t>              </a:t>
            </a:r>
            <a:r>
              <a:rPr lang="en-US" sz="3200" dirty="0" err="1" smtClean="0">
                <a:latin typeface="Greekth" pitchFamily="18" charset="0"/>
              </a:rPr>
              <a:t>grafh</a:t>
            </a:r>
            <a:r>
              <a:rPr lang="en-US" sz="3200" dirty="0" smtClean="0">
                <a:latin typeface="Greekth" pitchFamily="18" charset="0"/>
              </a:rPr>
              <a:t>&lt;            	i[</a:t>
            </a:r>
            <a:r>
              <a:rPr lang="en-US" sz="3200" dirty="0" err="1" smtClean="0">
                <a:latin typeface="Greekth" pitchFamily="18" charset="0"/>
              </a:rPr>
              <a:t>ero</a:t>
            </a:r>
            <a:r>
              <a:rPr lang="en-US" sz="3200" dirty="0" smtClean="0">
                <a:latin typeface="Greekth" pitchFamily="18" charset="0"/>
              </a:rPr>
              <a:t>&lt;n</a:t>
            </a:r>
            <a:br>
              <a:rPr lang="en-US" sz="3200" dirty="0" smtClean="0">
                <a:latin typeface="Greekth" pitchFamily="18" charset="0"/>
              </a:rPr>
            </a:br>
            <a:r>
              <a:rPr lang="en-US" sz="3200" dirty="0" smtClean="0">
                <a:latin typeface="Greekth" pitchFamily="18" charset="0"/>
              </a:rPr>
              <a:t>lo&lt;</a:t>
            </a:r>
            <a:r>
              <a:rPr lang="en-US" sz="3200" dirty="0" err="1" smtClean="0">
                <a:latin typeface="Greekth" pitchFamily="18" charset="0"/>
              </a:rPr>
              <a:t>gou</a:t>
            </a:r>
            <a:r>
              <a:rPr lang="en-US" sz="3200" dirty="0" smtClean="0">
                <a:latin typeface="Greekth" pitchFamily="18" charset="0"/>
              </a:rPr>
              <a:t>              </a:t>
            </a:r>
            <a:r>
              <a:rPr lang="en-US" sz="3200" dirty="0" err="1" smtClean="0">
                <a:latin typeface="Greekth" pitchFamily="18" charset="0"/>
              </a:rPr>
              <a:t>grafh?j</a:t>
            </a:r>
            <a:r>
              <a:rPr lang="en-US" sz="3200" dirty="0" smtClean="0">
                <a:latin typeface="Greekth" pitchFamily="18" charset="0"/>
              </a:rPr>
              <a:t>          	i[</a:t>
            </a:r>
            <a:r>
              <a:rPr lang="en-US" sz="3200" dirty="0" err="1" smtClean="0">
                <a:latin typeface="Greekth" pitchFamily="18" charset="0"/>
              </a:rPr>
              <a:t>erou</a:t>
            </a:r>
            <a:r>
              <a:rPr lang="en-US" sz="3200" dirty="0" smtClean="0">
                <a:latin typeface="Greekth" pitchFamily="18" charset="0"/>
              </a:rPr>
              <a:t>?</a:t>
            </a:r>
            <a:br>
              <a:rPr lang="en-US" sz="3200" dirty="0" smtClean="0">
                <a:latin typeface="Greekth" pitchFamily="18" charset="0"/>
              </a:rPr>
            </a:br>
            <a:r>
              <a:rPr lang="en-US" sz="3200" dirty="0" smtClean="0">
                <a:latin typeface="Greekth" pitchFamily="18" charset="0"/>
              </a:rPr>
              <a:t>lo&lt;g&amp;               </a:t>
            </a:r>
            <a:r>
              <a:rPr lang="en-US" sz="3200" dirty="0" err="1" smtClean="0">
                <a:latin typeface="Greekth" pitchFamily="18" charset="0"/>
              </a:rPr>
              <a:t>graf</a:t>
            </a:r>
            <a:r>
              <a:rPr lang="en-US" sz="3200" dirty="0" smtClean="0">
                <a:latin typeface="Greekth" pitchFamily="18" charset="0"/>
              </a:rPr>
              <a:t>^?            	i[</a:t>
            </a:r>
            <a:r>
              <a:rPr lang="en-US" sz="3200" dirty="0" err="1" smtClean="0">
                <a:latin typeface="Greekth" pitchFamily="18" charset="0"/>
              </a:rPr>
              <a:t>er</a:t>
            </a:r>
            <a:r>
              <a:rPr lang="en-US" sz="3200" dirty="0" smtClean="0">
                <a:latin typeface="Greekth" pitchFamily="18" charset="0"/>
              </a:rPr>
              <a:t>&amp;?</a:t>
            </a:r>
            <a:br>
              <a:rPr lang="en-US" sz="3200" dirty="0" smtClean="0">
                <a:latin typeface="Greekth" pitchFamily="18" charset="0"/>
              </a:rPr>
            </a:br>
            <a:r>
              <a:rPr lang="en-US" sz="3200" dirty="0" smtClean="0">
                <a:latin typeface="Greekth" pitchFamily="18" charset="0"/>
              </a:rPr>
              <a:t>lo&lt;</a:t>
            </a:r>
            <a:r>
              <a:rPr lang="en-US" sz="3200" dirty="0" err="1" smtClean="0">
                <a:latin typeface="Greekth" pitchFamily="18" charset="0"/>
              </a:rPr>
              <a:t>gon</a:t>
            </a:r>
            <a:r>
              <a:rPr lang="en-US" sz="3200" dirty="0" smtClean="0">
                <a:latin typeface="Greekth" pitchFamily="18" charset="0"/>
              </a:rPr>
              <a:t>              </a:t>
            </a:r>
            <a:r>
              <a:rPr lang="en-US" sz="3200" dirty="0" err="1" smtClean="0">
                <a:latin typeface="Greekth" pitchFamily="18" charset="0"/>
              </a:rPr>
              <a:t>grafh</a:t>
            </a:r>
            <a:r>
              <a:rPr lang="en-US" sz="3200" dirty="0" smtClean="0">
                <a:latin typeface="Greekth" pitchFamily="18" charset="0"/>
              </a:rPr>
              <a:t>&lt;n          	i[</a:t>
            </a:r>
            <a:r>
              <a:rPr lang="en-US" sz="3200" dirty="0" err="1" smtClean="0">
                <a:latin typeface="Greekth" pitchFamily="18" charset="0"/>
              </a:rPr>
              <a:t>ero</a:t>
            </a:r>
            <a:r>
              <a:rPr lang="en-US" sz="3200" dirty="0" smtClean="0">
                <a:latin typeface="Greekth" pitchFamily="18" charset="0"/>
              </a:rPr>
              <a:t>&lt;n</a:t>
            </a:r>
            <a:br>
              <a:rPr lang="en-US" sz="3200" dirty="0" smtClean="0">
                <a:latin typeface="Greekth" pitchFamily="18" charset="0"/>
              </a:rPr>
            </a:br>
            <a:r>
              <a:rPr lang="en-US" sz="3200" dirty="0" smtClean="0">
                <a:latin typeface="Greekth" pitchFamily="18" charset="0"/>
              </a:rPr>
              <a:t>lo&lt;</a:t>
            </a:r>
            <a:r>
              <a:rPr lang="en-US" sz="3200" dirty="0" err="1" smtClean="0">
                <a:latin typeface="Greekth" pitchFamily="18" charset="0"/>
              </a:rPr>
              <a:t>goi</a:t>
            </a:r>
            <a:r>
              <a:rPr lang="en-US" sz="3200" dirty="0" smtClean="0">
                <a:latin typeface="Greekth" pitchFamily="18" charset="0"/>
              </a:rPr>
              <a:t>               </a:t>
            </a:r>
            <a:r>
              <a:rPr lang="en-US" sz="3200" dirty="0" err="1" smtClean="0">
                <a:latin typeface="Greekth" pitchFamily="18" charset="0"/>
              </a:rPr>
              <a:t>grafai</a:t>
            </a:r>
            <a:r>
              <a:rPr lang="en-US" sz="3200" dirty="0" smtClean="0">
                <a:latin typeface="Greekth" pitchFamily="18" charset="0"/>
              </a:rPr>
              <a:t>&lt;          	i[era&lt;</a:t>
            </a:r>
            <a:br>
              <a:rPr lang="en-US" sz="3200" dirty="0" smtClean="0">
                <a:latin typeface="Greekth" pitchFamily="18" charset="0"/>
              </a:rPr>
            </a:br>
            <a:r>
              <a:rPr lang="en-US" sz="3200" dirty="0" smtClean="0">
                <a:latin typeface="Greekth" pitchFamily="18" charset="0"/>
              </a:rPr>
              <a:t>lo&lt;</a:t>
            </a:r>
            <a:r>
              <a:rPr lang="en-US" sz="3200" dirty="0" err="1" smtClean="0">
                <a:latin typeface="Greekth" pitchFamily="18" charset="0"/>
              </a:rPr>
              <a:t>gwn</a:t>
            </a:r>
            <a:r>
              <a:rPr lang="en-US" sz="3200" dirty="0" smtClean="0">
                <a:latin typeface="Greekth" pitchFamily="18" charset="0"/>
              </a:rPr>
              <a:t>             </a:t>
            </a:r>
            <a:r>
              <a:rPr lang="en-US" sz="3200" dirty="0" err="1" smtClean="0">
                <a:latin typeface="Greekth" pitchFamily="18" charset="0"/>
              </a:rPr>
              <a:t>grafw?n</a:t>
            </a:r>
            <a:r>
              <a:rPr lang="en-US" sz="3200" dirty="0" smtClean="0">
                <a:latin typeface="Greekth" pitchFamily="18" charset="0"/>
              </a:rPr>
              <a:t>          	i[</a:t>
            </a:r>
            <a:r>
              <a:rPr lang="en-US" sz="3200" dirty="0" err="1" smtClean="0">
                <a:latin typeface="Greekth" pitchFamily="18" charset="0"/>
              </a:rPr>
              <a:t>erw?n</a:t>
            </a:r>
            <a:r>
              <a:rPr lang="en-US" sz="3200" dirty="0" smtClean="0">
                <a:latin typeface="Greekth" pitchFamily="18" charset="0"/>
              </a:rPr>
              <a:t/>
            </a:r>
            <a:br>
              <a:rPr lang="en-US" sz="3200" dirty="0" smtClean="0">
                <a:latin typeface="Greekth" pitchFamily="18" charset="0"/>
              </a:rPr>
            </a:br>
            <a:r>
              <a:rPr lang="en-US" sz="3200" dirty="0" smtClean="0">
                <a:latin typeface="Greekth" pitchFamily="18" charset="0"/>
              </a:rPr>
              <a:t>lo&lt;</a:t>
            </a:r>
            <a:r>
              <a:rPr lang="en-US" sz="3200" dirty="0" err="1" smtClean="0">
                <a:latin typeface="Greekth" pitchFamily="18" charset="0"/>
              </a:rPr>
              <a:t>goij</a:t>
            </a:r>
            <a:r>
              <a:rPr lang="en-US" sz="3200" dirty="0" smtClean="0">
                <a:latin typeface="Greekth" pitchFamily="18" charset="0"/>
              </a:rPr>
              <a:t>             </a:t>
            </a:r>
            <a:r>
              <a:rPr lang="en-US" sz="3200" dirty="0" err="1" smtClean="0">
                <a:latin typeface="Greekth" pitchFamily="18" charset="0"/>
              </a:rPr>
              <a:t>grafai?j</a:t>
            </a:r>
            <a:r>
              <a:rPr lang="en-US" sz="3200" dirty="0" smtClean="0">
                <a:latin typeface="Greekth" pitchFamily="18" charset="0"/>
              </a:rPr>
              <a:t>         	i[</a:t>
            </a:r>
            <a:r>
              <a:rPr lang="en-US" sz="3200" dirty="0" err="1" smtClean="0">
                <a:latin typeface="Greekth" pitchFamily="18" charset="0"/>
              </a:rPr>
              <a:t>eroi?j</a:t>
            </a:r>
            <a:r>
              <a:rPr lang="en-US" sz="3200" dirty="0" smtClean="0">
                <a:latin typeface="Greekth" pitchFamily="18" charset="0"/>
              </a:rPr>
              <a:t/>
            </a:r>
            <a:br>
              <a:rPr lang="en-US" sz="3200" dirty="0" smtClean="0">
                <a:latin typeface="Greekth" pitchFamily="18" charset="0"/>
              </a:rPr>
            </a:br>
            <a:r>
              <a:rPr lang="en-US" sz="3200" dirty="0" smtClean="0">
                <a:latin typeface="Greekth" pitchFamily="18" charset="0"/>
              </a:rPr>
              <a:t>lo&lt;</a:t>
            </a:r>
            <a:r>
              <a:rPr lang="en-US" sz="3200" dirty="0" err="1" smtClean="0">
                <a:latin typeface="Greekth" pitchFamily="18" charset="0"/>
              </a:rPr>
              <a:t>gouj</a:t>
            </a:r>
            <a:r>
              <a:rPr lang="en-US" sz="3200" dirty="0" smtClean="0">
                <a:latin typeface="Greekth" pitchFamily="18" charset="0"/>
              </a:rPr>
              <a:t>            </a:t>
            </a:r>
            <a:r>
              <a:rPr lang="en-US" sz="3200" dirty="0" err="1" smtClean="0">
                <a:latin typeface="Greekth" pitchFamily="18" charset="0"/>
              </a:rPr>
              <a:t>grafa</a:t>
            </a:r>
            <a:r>
              <a:rPr lang="en-US" sz="3200" dirty="0" smtClean="0">
                <a:latin typeface="Greekth" pitchFamily="18" charset="0"/>
              </a:rPr>
              <a:t>&lt;j           	i[era&lt;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4513"/>
            <a:ext cx="8229600" cy="609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2-1-2 Noun Forms</a:t>
            </a:r>
          </a:p>
        </p:txBody>
      </p:sp>
    </p:spTree>
    <p:extLst>
      <p:ext uri="{BB962C8B-B14F-4D97-AF65-F5344CB8AC3E}">
        <p14:creationId xmlns:p14="http://schemas.microsoft.com/office/powerpoint/2010/main" val="126136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5438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Perfect Active Paradigm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828800"/>
            <a:ext cx="6096000" cy="3657599"/>
          </a:xfrm>
        </p:spPr>
        <p:txBody>
          <a:bodyPr>
            <a:normAutofit/>
          </a:bodyPr>
          <a:lstStyle/>
          <a:p>
            <a:pPr marL="18288" indent="0">
              <a:lnSpc>
                <a:spcPct val="90000"/>
              </a:lnSpc>
              <a:buNone/>
              <a:defRPr/>
            </a:pPr>
            <a:r>
              <a:rPr lang="en-US" sz="3200" dirty="0" smtClean="0">
                <a:latin typeface="Greekth" pitchFamily="18" charset="0"/>
              </a:rPr>
              <a:t> le&lt;</a:t>
            </a:r>
            <a:r>
              <a:rPr lang="en-US" sz="3200" dirty="0" err="1" smtClean="0">
                <a:latin typeface="Greekth" pitchFamily="18" charset="0"/>
              </a:rPr>
              <a:t>luka</a:t>
            </a:r>
            <a:r>
              <a:rPr lang="en-US" sz="3200" dirty="0" smtClean="0">
                <a:latin typeface="Greekth" pitchFamily="18" charset="0"/>
              </a:rPr>
              <a:t/>
            </a:r>
            <a:br>
              <a:rPr lang="en-US" sz="3200" dirty="0" smtClean="0">
                <a:latin typeface="Greekth" pitchFamily="18" charset="0"/>
              </a:rPr>
            </a:br>
            <a:r>
              <a:rPr lang="en-US" sz="3200" dirty="0" smtClean="0">
                <a:latin typeface="Greekth" pitchFamily="18" charset="0"/>
              </a:rPr>
              <a:t>          </a:t>
            </a:r>
            <a:r>
              <a:rPr lang="en-US" sz="3200" dirty="0" smtClean="0"/>
              <a:t> </a:t>
            </a:r>
            <a:r>
              <a:rPr lang="en-US" sz="3200" dirty="0" smtClean="0"/>
              <a:t>--,  </a:t>
            </a:r>
            <a:r>
              <a:rPr lang="en-US" sz="3200" dirty="0" smtClean="0">
                <a:latin typeface="Greekth" pitchFamily="18" charset="0"/>
              </a:rPr>
              <a:t>j,  e,    men,  </a:t>
            </a:r>
            <a:r>
              <a:rPr lang="en-US" sz="3200" dirty="0" err="1" smtClean="0">
                <a:latin typeface="Greekth" pitchFamily="18" charset="0"/>
              </a:rPr>
              <a:t>te</a:t>
            </a:r>
            <a:r>
              <a:rPr lang="en-US" sz="3200" dirty="0" smtClean="0">
                <a:latin typeface="Greekth" pitchFamily="18" charset="0"/>
              </a:rPr>
              <a:t>,  </a:t>
            </a:r>
            <a:r>
              <a:rPr lang="en-US" sz="3200" dirty="0" err="1" smtClean="0">
                <a:latin typeface="Greekth" pitchFamily="18" charset="0"/>
              </a:rPr>
              <a:t>si</a:t>
            </a:r>
            <a:endParaRPr lang="en-US" sz="3200" dirty="0" smtClean="0">
              <a:latin typeface="Greekth" pitchFamily="18" charset="0"/>
            </a:endParaRPr>
          </a:p>
          <a:p>
            <a:pPr marL="18288" indent="0">
              <a:lnSpc>
                <a:spcPct val="90000"/>
              </a:lnSpc>
              <a:buNone/>
              <a:defRPr/>
            </a:pPr>
            <a:r>
              <a:rPr lang="en-US" sz="3200" dirty="0" smtClean="0">
                <a:latin typeface="Greekth" pitchFamily="18" charset="0"/>
              </a:rPr>
              <a:t/>
            </a:r>
            <a:br>
              <a:rPr lang="en-US" sz="3200" dirty="0" smtClean="0">
                <a:latin typeface="Greekth" pitchFamily="18" charset="0"/>
              </a:rPr>
            </a:b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 have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loosed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18288" indent="0" eaLnBrk="1" hangingPunct="1">
              <a:lnSpc>
                <a:spcPct val="90000"/>
              </a:lnSpc>
              <a:buNone/>
              <a:defRPr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392284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12192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/>
              <a:t>Perfect Middle/Passive Paradigm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41475"/>
            <a:ext cx="8534400" cy="3844925"/>
          </a:xfrm>
        </p:spPr>
        <p:txBody>
          <a:bodyPr>
            <a:normAutofit/>
          </a:bodyPr>
          <a:lstStyle/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3200" dirty="0" smtClean="0">
                <a:latin typeface="Greekth" pitchFamily="18" charset="0"/>
              </a:rPr>
              <a:t>le&lt;</a:t>
            </a:r>
            <a:r>
              <a:rPr lang="en-US" sz="3200" dirty="0" err="1" smtClean="0">
                <a:latin typeface="Greekth" pitchFamily="18" charset="0"/>
              </a:rPr>
              <a:t>lumai</a:t>
            </a:r>
            <a:r>
              <a:rPr lang="en-US" sz="3200" dirty="0" smtClean="0">
                <a:latin typeface="Greekth" pitchFamily="18" charset="0"/>
              </a:rPr>
              <a:t/>
            </a:r>
            <a:br>
              <a:rPr lang="en-US" sz="3200" dirty="0" smtClean="0">
                <a:latin typeface="Greekth" pitchFamily="18" charset="0"/>
              </a:rPr>
            </a:br>
            <a:r>
              <a:rPr lang="en-US" sz="3200" dirty="0" smtClean="0">
                <a:latin typeface="Greekth" pitchFamily="18" charset="0"/>
              </a:rPr>
              <a:t>           </a:t>
            </a:r>
            <a:r>
              <a:rPr lang="en-US" sz="3200" dirty="0" smtClean="0">
                <a:latin typeface="Greekth" pitchFamily="18" charset="0"/>
              </a:rPr>
              <a:t>  </a:t>
            </a:r>
            <a:r>
              <a:rPr lang="en-US" sz="3200" dirty="0" err="1" smtClean="0">
                <a:latin typeface="Greekth" pitchFamily="18" charset="0"/>
              </a:rPr>
              <a:t>sai</a:t>
            </a:r>
            <a:r>
              <a:rPr lang="en-US" sz="3200" dirty="0" smtClean="0">
                <a:latin typeface="Greekth" pitchFamily="18" charset="0"/>
              </a:rPr>
              <a:t>,  tai, </a:t>
            </a:r>
            <a:r>
              <a:rPr lang="en-US" sz="3200" dirty="0" smtClean="0">
                <a:latin typeface="Greekth" pitchFamily="18" charset="0"/>
              </a:rPr>
              <a:t>       </a:t>
            </a:r>
            <a:r>
              <a:rPr lang="en-US" sz="3200" dirty="0" err="1" smtClean="0">
                <a:latin typeface="Greekth" pitchFamily="18" charset="0"/>
              </a:rPr>
              <a:t>meqa</a:t>
            </a:r>
            <a:r>
              <a:rPr lang="en-US" sz="3200" dirty="0" smtClean="0">
                <a:latin typeface="Greekth" pitchFamily="18" charset="0"/>
              </a:rPr>
              <a:t>,  -</a:t>
            </a:r>
            <a:r>
              <a:rPr lang="en-US" sz="3200" dirty="0" err="1" smtClean="0">
                <a:latin typeface="Greekth" pitchFamily="18" charset="0"/>
              </a:rPr>
              <a:t>sqe</a:t>
            </a:r>
            <a:r>
              <a:rPr lang="en-US" sz="3200" dirty="0" smtClean="0">
                <a:latin typeface="Greekth" pitchFamily="18" charset="0"/>
              </a:rPr>
              <a:t>,  -</a:t>
            </a:r>
            <a:r>
              <a:rPr lang="en-US" sz="3200" dirty="0" err="1" smtClean="0">
                <a:latin typeface="Greekth" pitchFamily="18" charset="0"/>
              </a:rPr>
              <a:t>ntai</a:t>
            </a:r>
            <a:r>
              <a:rPr lang="en-US" sz="3200" dirty="0" smtClean="0">
                <a:latin typeface="Greekth" pitchFamily="18" charset="0"/>
              </a:rPr>
              <a:t/>
            </a:r>
            <a:br>
              <a:rPr lang="en-US" sz="3200" dirty="0" smtClean="0">
                <a:latin typeface="Greekth" pitchFamily="18" charset="0"/>
              </a:rPr>
            </a:br>
            <a:r>
              <a:rPr lang="en-US" sz="3200" dirty="0" smtClean="0">
                <a:latin typeface="Greekth" pitchFamily="18" charset="0"/>
              </a:rPr>
              <a:t/>
            </a:r>
            <a:br>
              <a:rPr lang="en-US" sz="3200" dirty="0" smtClean="0">
                <a:latin typeface="Greekth" pitchFamily="18" charset="0"/>
              </a:rPr>
            </a:b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 have been loosed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230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057401"/>
            <a:ext cx="8382000" cy="3657599"/>
          </a:xfrm>
        </p:spPr>
        <p:txBody>
          <a:bodyPr>
            <a:noAutofit/>
          </a:bodyPr>
          <a:lstStyle/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3200" dirty="0" smtClean="0">
                <a:latin typeface="Greekth" pitchFamily="18" charset="0"/>
              </a:rPr>
              <a:t>Pa&lt;</a:t>
            </a:r>
            <a:r>
              <a:rPr lang="en-US" sz="3200" dirty="0" err="1" smtClean="0">
                <a:latin typeface="Greekth" pitchFamily="18" charset="0"/>
              </a:rPr>
              <a:t>ter</a:t>
            </a:r>
            <a:r>
              <a:rPr lang="en-US" sz="3200" dirty="0" smtClean="0">
                <a:latin typeface="Greekth" pitchFamily="18" charset="0"/>
              </a:rPr>
              <a:t>    h[</a:t>
            </a:r>
            <a:r>
              <a:rPr lang="en-US" sz="3200" dirty="0" err="1" smtClean="0">
                <a:latin typeface="Greekth" pitchFamily="18" charset="0"/>
              </a:rPr>
              <a:t>mw?n</a:t>
            </a:r>
            <a:r>
              <a:rPr lang="en-US" sz="3200" dirty="0" smtClean="0">
                <a:latin typeface="Greekth" pitchFamily="18" charset="0"/>
              </a:rPr>
              <a:t>   o[      e]n  </a:t>
            </a:r>
            <a:r>
              <a:rPr lang="en-US" sz="3200" dirty="0" err="1" smtClean="0">
                <a:latin typeface="Greekth" pitchFamily="18" charset="0"/>
              </a:rPr>
              <a:t>toi?j</a:t>
            </a:r>
            <a:r>
              <a:rPr lang="en-US" sz="3200" dirty="0" smtClean="0">
                <a:latin typeface="Greekth" pitchFamily="18" charset="0"/>
              </a:rPr>
              <a:t>  </a:t>
            </a:r>
            <a:r>
              <a:rPr lang="en-US" sz="3200" dirty="0" err="1" smtClean="0">
                <a:latin typeface="Greekth" pitchFamily="18" charset="0"/>
              </a:rPr>
              <a:t>ou</a:t>
            </a:r>
            <a:r>
              <a:rPr lang="en-US" sz="3200" dirty="0" smtClean="0">
                <a:latin typeface="Greekth" pitchFamily="18" charset="0"/>
              </a:rPr>
              <a:t>]</a:t>
            </a:r>
            <a:r>
              <a:rPr lang="en-US" sz="3200" dirty="0" err="1" smtClean="0">
                <a:latin typeface="Greekth" pitchFamily="18" charset="0"/>
              </a:rPr>
              <a:t>ranoi?j</a:t>
            </a:r>
            <a:r>
              <a:rPr lang="en-US" sz="3200" dirty="0" smtClean="0">
                <a:latin typeface="Greekth" pitchFamily="18" charset="0"/>
              </a:rPr>
              <a:t>:</a:t>
            </a:r>
            <a:br>
              <a:rPr lang="en-US" sz="3200" dirty="0" smtClean="0">
                <a:latin typeface="Greekth" pitchFamily="18" charset="0"/>
              </a:rPr>
            </a:br>
            <a:r>
              <a:rPr lang="en-US" sz="3200" b="1" dirty="0" smtClean="0">
                <a:latin typeface="Times New Roman" pitchFamily="18" charset="0"/>
              </a:rPr>
              <a:t>   father        our  the one  in        heaven</a:t>
            </a:r>
          </a:p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3200" dirty="0" smtClean="0">
                <a:latin typeface="Greekth" pitchFamily="18" charset="0"/>
              </a:rPr>
              <a:t> a[</a:t>
            </a:r>
            <a:r>
              <a:rPr lang="en-US" sz="3200" dirty="0" err="1" smtClean="0">
                <a:latin typeface="Greekth" pitchFamily="18" charset="0"/>
              </a:rPr>
              <a:t>giasqh</a:t>
            </a:r>
            <a:r>
              <a:rPr lang="en-US" sz="3200" dirty="0" smtClean="0">
                <a:latin typeface="Greekth" pitchFamily="18" charset="0"/>
              </a:rPr>
              <a:t>&lt;</a:t>
            </a:r>
            <a:r>
              <a:rPr lang="en-US" sz="3200" dirty="0" err="1" smtClean="0">
                <a:latin typeface="Greekth" pitchFamily="18" charset="0"/>
              </a:rPr>
              <a:t>tw</a:t>
            </a:r>
            <a:r>
              <a:rPr lang="en-US" sz="3200" dirty="0" smtClean="0">
                <a:latin typeface="Greekth" pitchFamily="18" charset="0"/>
              </a:rPr>
              <a:t>   to&gt;    </a:t>
            </a:r>
            <a:r>
              <a:rPr lang="en-US" sz="3200" dirty="0" err="1" smtClean="0">
                <a:latin typeface="Greekth" pitchFamily="18" charset="0"/>
              </a:rPr>
              <a:t>o@noma</a:t>
            </a:r>
            <a:r>
              <a:rPr lang="en-US" sz="3200" dirty="0" smtClean="0">
                <a:latin typeface="Greekth" pitchFamily="18" charset="0"/>
              </a:rPr>
              <a:t>&lt;    </a:t>
            </a:r>
            <a:r>
              <a:rPr lang="en-US" sz="3200" dirty="0" err="1" smtClean="0">
                <a:latin typeface="Greekth" pitchFamily="18" charset="0"/>
              </a:rPr>
              <a:t>sou</a:t>
            </a:r>
            <a:r>
              <a:rPr lang="en-US" sz="3200" dirty="0" smtClean="0">
                <a:latin typeface="Greekth" pitchFamily="18" charset="0"/>
              </a:rPr>
              <a:t> </a:t>
            </a:r>
            <a:br>
              <a:rPr lang="en-US" sz="3200" dirty="0" smtClean="0">
                <a:latin typeface="Greekth" pitchFamily="18" charset="0"/>
              </a:rPr>
            </a:br>
            <a:r>
              <a:rPr lang="en-US" sz="3200" dirty="0" smtClean="0">
                <a:latin typeface="Greekth" pitchFamily="18" charset="0"/>
              </a:rPr>
              <a:t>    </a:t>
            </a:r>
            <a:r>
              <a:rPr lang="en-US" sz="3200" dirty="0" smtClean="0"/>
              <a:t>  </a:t>
            </a:r>
            <a:r>
              <a:rPr lang="en-US" sz="3200" b="1" dirty="0" smtClean="0">
                <a:latin typeface="Times New Roman" pitchFamily="18" charset="0"/>
              </a:rPr>
              <a:t> make holy       name        your </a:t>
            </a:r>
          </a:p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3200" dirty="0" smtClean="0">
                <a:latin typeface="Greekth" pitchFamily="18" charset="0"/>
              </a:rPr>
              <a:t> e]</a:t>
            </a:r>
            <a:r>
              <a:rPr lang="en-US" sz="3200" dirty="0" err="1" smtClean="0">
                <a:latin typeface="Greekth" pitchFamily="18" charset="0"/>
              </a:rPr>
              <a:t>lqe</a:t>
            </a:r>
            <a:r>
              <a:rPr lang="en-US" sz="3200" dirty="0" smtClean="0">
                <a:latin typeface="Greekth" pitchFamily="18" charset="0"/>
              </a:rPr>
              <a:t>&lt;</a:t>
            </a:r>
            <a:r>
              <a:rPr lang="en-US" sz="3200" dirty="0" err="1" smtClean="0">
                <a:latin typeface="Greekth" pitchFamily="18" charset="0"/>
              </a:rPr>
              <a:t>tw</a:t>
            </a:r>
            <a:r>
              <a:rPr lang="en-US" sz="3200" dirty="0" smtClean="0">
                <a:latin typeface="Greekth" pitchFamily="18" charset="0"/>
              </a:rPr>
              <a:t>   h[    </a:t>
            </a:r>
            <a:r>
              <a:rPr lang="en-US" sz="3200" dirty="0" err="1" smtClean="0">
                <a:latin typeface="Greekth" pitchFamily="18" charset="0"/>
              </a:rPr>
              <a:t>basilei</a:t>
            </a:r>
            <a:r>
              <a:rPr lang="en-US" sz="3200" dirty="0" smtClean="0">
                <a:latin typeface="Greekth" pitchFamily="18" charset="0"/>
              </a:rPr>
              <a:t>&lt;a    </a:t>
            </a:r>
            <a:r>
              <a:rPr lang="en-US" sz="3200" dirty="0" err="1" smtClean="0">
                <a:latin typeface="Greekth" pitchFamily="18" charset="0"/>
              </a:rPr>
              <a:t>sou</a:t>
            </a:r>
            <a:r>
              <a:rPr lang="en-US" sz="3200" dirty="0" smtClean="0">
                <a:latin typeface="Greekth" pitchFamily="18" charset="0"/>
              </a:rPr>
              <a:t>: </a:t>
            </a:r>
            <a:br>
              <a:rPr lang="en-US" sz="3200" dirty="0" smtClean="0">
                <a:latin typeface="Greekth" pitchFamily="18" charset="0"/>
              </a:rPr>
            </a:br>
            <a:r>
              <a:rPr lang="en-US" sz="3200" dirty="0" smtClean="0">
                <a:latin typeface="Greekth" pitchFamily="18" charset="0"/>
              </a:rPr>
              <a:t>   </a:t>
            </a:r>
            <a:r>
              <a:rPr lang="en-US" sz="3200" b="1" dirty="0" smtClean="0">
                <a:latin typeface="Times New Roman" pitchFamily="18" charset="0"/>
              </a:rPr>
              <a:t> let come     kingdom      your </a:t>
            </a:r>
          </a:p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3200" dirty="0" smtClean="0">
                <a:latin typeface="Greekth" pitchFamily="18" charset="0"/>
              </a:rPr>
              <a:t> </a:t>
            </a:r>
            <a:r>
              <a:rPr lang="en-US" sz="3200" dirty="0" err="1" smtClean="0">
                <a:latin typeface="Greekth" pitchFamily="18" charset="0"/>
              </a:rPr>
              <a:t>genhqh</a:t>
            </a:r>
            <a:r>
              <a:rPr lang="en-US" sz="3200" dirty="0" smtClean="0">
                <a:latin typeface="Greekth" pitchFamily="18" charset="0"/>
              </a:rPr>
              <a:t>&lt;</a:t>
            </a:r>
            <a:r>
              <a:rPr lang="en-US" sz="3200" dirty="0" err="1" smtClean="0">
                <a:latin typeface="Greekth" pitchFamily="18" charset="0"/>
              </a:rPr>
              <a:t>tw</a:t>
            </a:r>
            <a:r>
              <a:rPr lang="en-US" sz="3200" dirty="0" smtClean="0">
                <a:latin typeface="Greekth" pitchFamily="18" charset="0"/>
              </a:rPr>
              <a:t>    to&gt;    </a:t>
            </a:r>
            <a:r>
              <a:rPr lang="en-US" sz="3200" dirty="0" err="1" smtClean="0">
                <a:latin typeface="Greekth" pitchFamily="18" charset="0"/>
              </a:rPr>
              <a:t>qe</a:t>
            </a:r>
            <a:r>
              <a:rPr lang="en-US" sz="3200" dirty="0" smtClean="0">
                <a:latin typeface="Greekth" pitchFamily="18" charset="0"/>
              </a:rPr>
              <a:t>&lt;</a:t>
            </a:r>
            <a:r>
              <a:rPr lang="en-US" sz="3200" dirty="0" err="1" smtClean="0">
                <a:latin typeface="Greekth" pitchFamily="18" charset="0"/>
              </a:rPr>
              <a:t>lhma</a:t>
            </a:r>
            <a:r>
              <a:rPr lang="en-US" sz="3200" dirty="0" smtClean="0">
                <a:latin typeface="Greekth" pitchFamily="18" charset="0"/>
              </a:rPr>
              <a:t>&lt;    </a:t>
            </a:r>
            <a:r>
              <a:rPr lang="en-US" sz="3200" dirty="0" err="1" smtClean="0">
                <a:latin typeface="Greekth" pitchFamily="18" charset="0"/>
              </a:rPr>
              <a:t>sou</a:t>
            </a:r>
            <a:r>
              <a:rPr lang="en-US" sz="3200" dirty="0" smtClean="0">
                <a:latin typeface="Greekth" pitchFamily="18" charset="0"/>
              </a:rPr>
              <a:t>, </a:t>
            </a:r>
            <a:br>
              <a:rPr lang="en-US" sz="3200" dirty="0" smtClean="0">
                <a:latin typeface="Greekth" pitchFamily="18" charset="0"/>
              </a:rPr>
            </a:br>
            <a:r>
              <a:rPr lang="en-US" sz="3200" dirty="0" smtClean="0">
                <a:latin typeface="Greekth" pitchFamily="18" charset="0"/>
              </a:rPr>
              <a:t>   </a:t>
            </a:r>
            <a:r>
              <a:rPr lang="en-US" sz="3200" b="1" dirty="0" smtClean="0">
                <a:latin typeface="Times New Roman" pitchFamily="18" charset="0"/>
              </a:rPr>
              <a:t>  let be               will              your 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4513"/>
            <a:ext cx="8229600" cy="609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b="1" smtClean="0">
                <a:latin typeface="Times New Roman" pitchFamily="18" charset="0"/>
              </a:rPr>
              <a:t>Rapping the Lord’s Prayer</a:t>
            </a:r>
          </a:p>
        </p:txBody>
      </p:sp>
    </p:spTree>
    <p:extLst>
      <p:ext uri="{BB962C8B-B14F-4D97-AF65-F5344CB8AC3E}">
        <p14:creationId xmlns:p14="http://schemas.microsoft.com/office/powerpoint/2010/main" val="397734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52600"/>
            <a:ext cx="7010400" cy="3657599"/>
          </a:xfrm>
        </p:spPr>
        <p:txBody>
          <a:bodyPr>
            <a:normAutofit fontScale="92500"/>
          </a:bodyPr>
          <a:lstStyle/>
          <a:p>
            <a:pPr marL="18288" indent="0" eaLnBrk="1" hangingPunct="1">
              <a:buNone/>
              <a:defRPr/>
            </a:pPr>
            <a:r>
              <a:rPr lang="en-US" sz="3600" dirty="0" smtClean="0">
                <a:latin typeface="Greekth" pitchFamily="18" charset="0"/>
              </a:rPr>
              <a:t> w[j  e]n  </a:t>
            </a:r>
            <a:r>
              <a:rPr lang="en-US" sz="3600" dirty="0" err="1" smtClean="0">
                <a:latin typeface="Greekth" pitchFamily="18" charset="0"/>
              </a:rPr>
              <a:t>ou</a:t>
            </a:r>
            <a:r>
              <a:rPr lang="en-US" sz="3600" dirty="0" smtClean="0">
                <a:latin typeface="Greekth" pitchFamily="18" charset="0"/>
              </a:rPr>
              <a:t>]ran&amp;?  </a:t>
            </a:r>
            <a:r>
              <a:rPr lang="en-US" sz="3600" dirty="0" err="1" smtClean="0">
                <a:latin typeface="Greekth" pitchFamily="18" charset="0"/>
              </a:rPr>
              <a:t>kai</a:t>
            </a:r>
            <a:r>
              <a:rPr lang="en-US" sz="3600" dirty="0" smtClean="0">
                <a:latin typeface="Greekth" pitchFamily="18" charset="0"/>
              </a:rPr>
              <a:t>&gt;  e]pi&gt;  </a:t>
            </a:r>
            <a:r>
              <a:rPr lang="en-US" sz="3600" dirty="0" err="1" smtClean="0">
                <a:latin typeface="Greekth" pitchFamily="18" charset="0"/>
              </a:rPr>
              <a:t>gh?j</a:t>
            </a:r>
            <a:r>
              <a:rPr lang="en-US" sz="3600" dirty="0" smtClean="0">
                <a:latin typeface="Greekth" pitchFamily="18" charset="0"/>
              </a:rPr>
              <a:t>:  </a:t>
            </a:r>
            <a:br>
              <a:rPr lang="en-US" sz="3600" dirty="0" smtClean="0">
                <a:latin typeface="Greekth" pitchFamily="18" charset="0"/>
              </a:rPr>
            </a:br>
            <a:r>
              <a:rPr lang="en-US" sz="3600" dirty="0" smtClean="0">
                <a:latin typeface="Greekth" pitchFamily="18" charset="0"/>
              </a:rPr>
              <a:t>  </a:t>
            </a:r>
            <a:r>
              <a:rPr lang="en-US" sz="2400" b="1" dirty="0" smtClean="0">
                <a:latin typeface="Times New Roman" pitchFamily="18" charset="0"/>
              </a:rPr>
              <a:t>as       in            heaven          also      on       earth</a:t>
            </a:r>
          </a:p>
          <a:p>
            <a:pPr marL="18288" indent="0" eaLnBrk="1" hangingPunct="1">
              <a:buNone/>
              <a:defRPr/>
            </a:pPr>
            <a:r>
              <a:rPr lang="en-US" sz="3600" dirty="0" smtClean="0">
                <a:latin typeface="Greekth" pitchFamily="18" charset="0"/>
              </a:rPr>
              <a:t>  to&gt;n   </a:t>
            </a:r>
            <a:r>
              <a:rPr lang="en-US" sz="3600" dirty="0" err="1" smtClean="0">
                <a:latin typeface="Greekth" pitchFamily="18" charset="0"/>
              </a:rPr>
              <a:t>a@rton</a:t>
            </a:r>
            <a:r>
              <a:rPr lang="en-US" sz="3600" dirty="0" smtClean="0">
                <a:latin typeface="Greekth" pitchFamily="18" charset="0"/>
              </a:rPr>
              <a:t>     h[</a:t>
            </a:r>
            <a:r>
              <a:rPr lang="en-US" sz="3600" dirty="0" err="1" smtClean="0">
                <a:latin typeface="Greekth" pitchFamily="18" charset="0"/>
              </a:rPr>
              <a:t>mw?n</a:t>
            </a:r>
            <a:r>
              <a:rPr lang="en-US" sz="3600" dirty="0" smtClean="0">
                <a:latin typeface="Greekth" pitchFamily="18" charset="0"/>
              </a:rPr>
              <a:t>  to&gt;n</a:t>
            </a:r>
            <a:br>
              <a:rPr lang="en-US" sz="3600" dirty="0" smtClean="0">
                <a:latin typeface="Greekth" pitchFamily="18" charset="0"/>
              </a:rPr>
            </a:br>
            <a:r>
              <a:rPr lang="en-US" sz="3600" dirty="0" smtClean="0">
                <a:latin typeface="Greekth" pitchFamily="18" charset="0"/>
              </a:rPr>
              <a:t>   </a:t>
            </a:r>
            <a:r>
              <a:rPr lang="en-US" sz="2800" b="1" dirty="0" smtClean="0">
                <a:latin typeface="Times New Roman" pitchFamily="18" charset="0"/>
              </a:rPr>
              <a:t> the       bread            our </a:t>
            </a:r>
          </a:p>
          <a:p>
            <a:pPr marL="18288" indent="0" eaLnBrk="1" hangingPunct="1">
              <a:buNone/>
              <a:defRPr/>
            </a:pPr>
            <a:r>
              <a:rPr lang="en-US" sz="3600" dirty="0" smtClean="0">
                <a:latin typeface="Greekth" pitchFamily="18" charset="0"/>
              </a:rPr>
              <a:t>    e]</a:t>
            </a:r>
            <a:r>
              <a:rPr lang="en-US" sz="3600" dirty="0" err="1" smtClean="0">
                <a:latin typeface="Greekth" pitchFamily="18" charset="0"/>
              </a:rPr>
              <a:t>piou</a:t>
            </a:r>
            <a:r>
              <a:rPr lang="en-US" sz="3600" dirty="0" smtClean="0">
                <a:latin typeface="Greekth" pitchFamily="18" charset="0"/>
              </a:rPr>
              <a:t>&lt;</a:t>
            </a:r>
            <a:r>
              <a:rPr lang="en-US" sz="3600" dirty="0" err="1" smtClean="0">
                <a:latin typeface="Greekth" pitchFamily="18" charset="0"/>
              </a:rPr>
              <a:t>sion</a:t>
            </a:r>
            <a:r>
              <a:rPr lang="en-US" sz="3600" dirty="0" smtClean="0">
                <a:latin typeface="Greekth" pitchFamily="18" charset="0"/>
              </a:rPr>
              <a:t>    do&gt;j   h[</a:t>
            </a:r>
            <a:r>
              <a:rPr lang="en-US" sz="3600" dirty="0" err="1" smtClean="0">
                <a:latin typeface="Greekth" pitchFamily="18" charset="0"/>
              </a:rPr>
              <a:t>mi?n</a:t>
            </a:r>
            <a:r>
              <a:rPr lang="en-US" sz="3600" dirty="0" smtClean="0">
                <a:latin typeface="Greekth" pitchFamily="18" charset="0"/>
              </a:rPr>
              <a:t>   </a:t>
            </a:r>
            <a:r>
              <a:rPr lang="en-US" sz="3600" dirty="0" err="1" smtClean="0">
                <a:latin typeface="Greekth" pitchFamily="18" charset="0"/>
              </a:rPr>
              <a:t>sh</a:t>
            </a:r>
            <a:r>
              <a:rPr lang="en-US" sz="3600" dirty="0" smtClean="0">
                <a:latin typeface="Greekth" pitchFamily="18" charset="0"/>
              </a:rPr>
              <a:t>&lt;</a:t>
            </a:r>
            <a:r>
              <a:rPr lang="en-US" sz="3600" dirty="0" err="1" smtClean="0">
                <a:latin typeface="Greekth" pitchFamily="18" charset="0"/>
              </a:rPr>
              <a:t>meron</a:t>
            </a:r>
            <a:r>
              <a:rPr lang="en-US" sz="3600" dirty="0" smtClean="0">
                <a:latin typeface="Greekth" pitchFamily="18" charset="0"/>
              </a:rPr>
              <a:t>:  </a:t>
            </a:r>
            <a:br>
              <a:rPr lang="en-US" sz="3600" dirty="0" smtClean="0">
                <a:latin typeface="Greekth" pitchFamily="18" charset="0"/>
              </a:rPr>
            </a:br>
            <a:r>
              <a:rPr lang="en-US" sz="3600" dirty="0" smtClean="0">
                <a:latin typeface="Greekth" pitchFamily="18" charset="0"/>
              </a:rPr>
              <a:t>      </a:t>
            </a:r>
            <a:r>
              <a:rPr lang="en-US" sz="2400" dirty="0" smtClean="0"/>
              <a:t>  </a:t>
            </a:r>
            <a:r>
              <a:rPr lang="en-US" sz="2800" b="1" dirty="0" smtClean="0">
                <a:latin typeface="Times New Roman" pitchFamily="18" charset="0"/>
              </a:rPr>
              <a:t>  daily               give        us               today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2625"/>
            <a:ext cx="8229600" cy="512763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4000" b="1" smtClean="0">
                <a:latin typeface="Times New Roman" pitchFamily="18" charset="0"/>
              </a:rPr>
              <a:t>Rapping the Lord’s Prayer</a:t>
            </a:r>
          </a:p>
        </p:txBody>
      </p:sp>
    </p:spTree>
    <p:extLst>
      <p:ext uri="{BB962C8B-B14F-4D97-AF65-F5344CB8AC3E}">
        <p14:creationId xmlns:p14="http://schemas.microsoft.com/office/powerpoint/2010/main" val="1085483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5438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4000" dirty="0" smtClean="0"/>
              <a:t>Rapping the Lord’s Prayer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447800"/>
            <a:ext cx="9144000" cy="4454525"/>
          </a:xfrm>
        </p:spPr>
        <p:txBody>
          <a:bodyPr/>
          <a:lstStyle/>
          <a:p>
            <a:pPr marL="18288" indent="0" eaLnBrk="1" hangingPunct="1">
              <a:buNone/>
              <a:defRPr/>
            </a:pPr>
            <a:r>
              <a:rPr lang="en-US" sz="3600" dirty="0">
                <a:latin typeface="Greekth" pitchFamily="18" charset="0"/>
              </a:rPr>
              <a:t> </a:t>
            </a:r>
            <a:r>
              <a:rPr lang="en-US" sz="3600" dirty="0" err="1" smtClean="0">
                <a:latin typeface="Greekth" pitchFamily="18" charset="0"/>
              </a:rPr>
              <a:t>kai</a:t>
            </a:r>
            <a:r>
              <a:rPr lang="en-US" sz="3600" dirty="0" smtClean="0">
                <a:latin typeface="Greekth" pitchFamily="18" charset="0"/>
              </a:rPr>
              <a:t>&gt;   </a:t>
            </a:r>
            <a:r>
              <a:rPr lang="en-US" sz="3600" dirty="0" err="1" smtClean="0">
                <a:latin typeface="Greekth" pitchFamily="18" charset="0"/>
              </a:rPr>
              <a:t>a@fej</a:t>
            </a:r>
            <a:r>
              <a:rPr lang="en-US" sz="3600" dirty="0" smtClean="0">
                <a:latin typeface="Greekth" pitchFamily="18" charset="0"/>
              </a:rPr>
              <a:t>  h[</a:t>
            </a:r>
            <a:r>
              <a:rPr lang="en-US" sz="3600" dirty="0" err="1" smtClean="0">
                <a:latin typeface="Greekth" pitchFamily="18" charset="0"/>
              </a:rPr>
              <a:t>mi?n</a:t>
            </a:r>
            <a:r>
              <a:rPr lang="en-US" sz="3600" dirty="0" smtClean="0">
                <a:latin typeface="Greekth" pitchFamily="18" charset="0"/>
              </a:rPr>
              <a:t>  ta&gt;  o]</a:t>
            </a:r>
            <a:r>
              <a:rPr lang="en-US" sz="3600" dirty="0" err="1" smtClean="0">
                <a:latin typeface="Greekth" pitchFamily="18" charset="0"/>
              </a:rPr>
              <a:t>feilh</a:t>
            </a:r>
            <a:r>
              <a:rPr lang="en-US" sz="3600" dirty="0" smtClean="0">
                <a:latin typeface="Greekth" pitchFamily="18" charset="0"/>
              </a:rPr>
              <a:t>&lt;</a:t>
            </a:r>
            <a:r>
              <a:rPr lang="en-US" sz="3600" dirty="0" err="1" smtClean="0">
                <a:latin typeface="Greekth" pitchFamily="18" charset="0"/>
              </a:rPr>
              <a:t>mata</a:t>
            </a:r>
            <a:r>
              <a:rPr lang="en-US" sz="3600" dirty="0" smtClean="0">
                <a:latin typeface="Greekth" pitchFamily="18" charset="0"/>
              </a:rPr>
              <a:t> h[</a:t>
            </a:r>
            <a:r>
              <a:rPr lang="en-US" sz="3600" dirty="0" err="1" smtClean="0">
                <a:latin typeface="Greekth" pitchFamily="18" charset="0"/>
              </a:rPr>
              <a:t>mw?n</a:t>
            </a:r>
            <a:r>
              <a:rPr lang="en-US" sz="3600" dirty="0" smtClean="0">
                <a:latin typeface="Greekth" pitchFamily="18" charset="0"/>
              </a:rPr>
              <a:t>:  </a:t>
            </a:r>
            <a:br>
              <a:rPr lang="en-US" sz="3600" dirty="0" smtClean="0">
                <a:latin typeface="Greekth" pitchFamily="18" charset="0"/>
              </a:rPr>
            </a:br>
            <a:r>
              <a:rPr lang="en-US" sz="3600" dirty="0" smtClean="0">
                <a:latin typeface="Greekth" pitchFamily="18" charset="0"/>
              </a:rPr>
              <a:t> </a:t>
            </a:r>
            <a:r>
              <a:rPr lang="en-US" sz="2800" b="1" dirty="0" smtClean="0">
                <a:latin typeface="Greekth" pitchFamily="18" charset="0"/>
              </a:rPr>
              <a:t> </a:t>
            </a:r>
            <a:r>
              <a:rPr lang="en-US" sz="2800" b="1" dirty="0" smtClean="0"/>
              <a:t>and    forgive       us                 trespasses               our</a:t>
            </a:r>
          </a:p>
          <a:p>
            <a:pPr marL="18288" indent="0" eaLnBrk="1" hangingPunct="1">
              <a:buNone/>
              <a:defRPr/>
            </a:pPr>
            <a:r>
              <a:rPr lang="en-US" sz="3600" dirty="0">
                <a:latin typeface="Greekth" pitchFamily="18" charset="0"/>
              </a:rPr>
              <a:t> </a:t>
            </a:r>
            <a:r>
              <a:rPr lang="en-US" sz="3600" dirty="0" smtClean="0">
                <a:latin typeface="Greekth" pitchFamily="18" charset="0"/>
              </a:rPr>
              <a:t>w[j     </a:t>
            </a:r>
            <a:r>
              <a:rPr lang="en-US" sz="3600" dirty="0" err="1" smtClean="0">
                <a:latin typeface="Greekth" pitchFamily="18" charset="0"/>
              </a:rPr>
              <a:t>kai</a:t>
            </a:r>
            <a:r>
              <a:rPr lang="en-US" sz="3600" dirty="0" smtClean="0">
                <a:latin typeface="Greekth" pitchFamily="18" charset="0"/>
              </a:rPr>
              <a:t>&gt;     h[</a:t>
            </a:r>
            <a:r>
              <a:rPr lang="en-US" sz="3600" dirty="0" err="1" smtClean="0">
                <a:latin typeface="Greekth" pitchFamily="18" charset="0"/>
              </a:rPr>
              <a:t>mei?j</a:t>
            </a:r>
            <a:r>
              <a:rPr lang="en-US" sz="3600" dirty="0" smtClean="0">
                <a:latin typeface="Greekth" pitchFamily="18" charset="0"/>
              </a:rPr>
              <a:t>  a]</a:t>
            </a:r>
            <a:r>
              <a:rPr lang="en-US" sz="3600" dirty="0" err="1" smtClean="0">
                <a:latin typeface="Greekth" pitchFamily="18" charset="0"/>
              </a:rPr>
              <a:t>fh</a:t>
            </a:r>
            <a:r>
              <a:rPr lang="en-US" sz="3600" dirty="0" smtClean="0">
                <a:latin typeface="Greekth" pitchFamily="18" charset="0"/>
              </a:rPr>
              <a:t>&lt;</a:t>
            </a:r>
            <a:r>
              <a:rPr lang="en-US" sz="3600" dirty="0" err="1" smtClean="0">
                <a:latin typeface="Greekth" pitchFamily="18" charset="0"/>
              </a:rPr>
              <a:t>kamen</a:t>
            </a:r>
            <a:r>
              <a:rPr lang="en-US" sz="3600" dirty="0" smtClean="0">
                <a:latin typeface="Greekth" pitchFamily="18" charset="0"/>
              </a:rPr>
              <a:t/>
            </a:r>
            <a:br>
              <a:rPr lang="en-US" sz="3600" dirty="0" smtClean="0">
                <a:latin typeface="Greekth" pitchFamily="18" charset="0"/>
              </a:rPr>
            </a:br>
            <a:r>
              <a:rPr lang="en-US" sz="2400" dirty="0" smtClean="0"/>
              <a:t>      </a:t>
            </a:r>
            <a:r>
              <a:rPr lang="en-US" sz="2800" b="1" dirty="0" smtClean="0"/>
              <a:t>  as     also         we        have forgiven </a:t>
            </a:r>
          </a:p>
          <a:p>
            <a:pPr marL="18288" indent="0" eaLnBrk="1" hangingPunct="1">
              <a:buNone/>
              <a:defRPr/>
            </a:pPr>
            <a:r>
              <a:rPr lang="en-US" sz="3600" dirty="0">
                <a:latin typeface="Greekth" pitchFamily="18" charset="0"/>
              </a:rPr>
              <a:t> </a:t>
            </a:r>
            <a:r>
              <a:rPr lang="en-US" sz="3600" dirty="0" smtClean="0">
                <a:latin typeface="Greekth" pitchFamily="18" charset="0"/>
              </a:rPr>
              <a:t>   </a:t>
            </a:r>
            <a:r>
              <a:rPr lang="en-US" sz="3600" dirty="0" err="1" smtClean="0">
                <a:latin typeface="Greekth" pitchFamily="18" charset="0"/>
              </a:rPr>
              <a:t>toi?j</a:t>
            </a:r>
            <a:r>
              <a:rPr lang="en-US" sz="3600" dirty="0" smtClean="0">
                <a:latin typeface="Greekth" pitchFamily="18" charset="0"/>
              </a:rPr>
              <a:t>     o]</a:t>
            </a:r>
            <a:r>
              <a:rPr lang="en-US" sz="3600" dirty="0" err="1" smtClean="0">
                <a:latin typeface="Greekth" pitchFamily="18" charset="0"/>
              </a:rPr>
              <a:t>feile</a:t>
            </a:r>
            <a:r>
              <a:rPr lang="en-US" sz="3600" dirty="0" smtClean="0">
                <a:latin typeface="Greekth" pitchFamily="18" charset="0"/>
              </a:rPr>
              <a:t>&lt;</a:t>
            </a:r>
            <a:r>
              <a:rPr lang="en-US" sz="3600" dirty="0" err="1" smtClean="0">
                <a:latin typeface="Greekth" pitchFamily="18" charset="0"/>
              </a:rPr>
              <a:t>taij</a:t>
            </a:r>
            <a:r>
              <a:rPr lang="en-US" sz="3600" dirty="0" smtClean="0">
                <a:latin typeface="Greekth" pitchFamily="18" charset="0"/>
              </a:rPr>
              <a:t>     h[</a:t>
            </a:r>
            <a:r>
              <a:rPr lang="en-US" sz="3600" dirty="0" err="1" smtClean="0">
                <a:latin typeface="Greekth" pitchFamily="18" charset="0"/>
              </a:rPr>
              <a:t>mw?n</a:t>
            </a:r>
            <a:r>
              <a:rPr lang="en-US" sz="3600" dirty="0" smtClean="0">
                <a:latin typeface="Greekth" pitchFamily="18" charset="0"/>
              </a:rPr>
              <a:t>  </a:t>
            </a:r>
            <a:br>
              <a:rPr lang="en-US" sz="3600" dirty="0" smtClean="0">
                <a:latin typeface="Greekth" pitchFamily="18" charset="0"/>
              </a:rPr>
            </a:br>
            <a:r>
              <a:rPr lang="en-US" sz="3600" dirty="0" smtClean="0">
                <a:latin typeface="Greekth" pitchFamily="18" charset="0"/>
              </a:rPr>
              <a:t>  </a:t>
            </a:r>
            <a:r>
              <a:rPr lang="en-US" sz="2800" b="1" dirty="0" smtClean="0"/>
              <a:t> the ones          trespassing            us</a:t>
            </a:r>
          </a:p>
        </p:txBody>
      </p:sp>
    </p:spTree>
    <p:extLst>
      <p:ext uri="{BB962C8B-B14F-4D97-AF65-F5344CB8AC3E}">
        <p14:creationId xmlns:p14="http://schemas.microsoft.com/office/powerpoint/2010/main" val="4088562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00200"/>
            <a:ext cx="8180388" cy="4876800"/>
          </a:xfrm>
        </p:spPr>
        <p:txBody>
          <a:bodyPr/>
          <a:lstStyle/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3200" dirty="0" err="1" smtClean="0">
                <a:latin typeface="Greekth" pitchFamily="18" charset="0"/>
              </a:rPr>
              <a:t>xa</a:t>
            </a:r>
            <a:r>
              <a:rPr lang="en-US" sz="3200" dirty="0" smtClean="0">
                <a:latin typeface="Greekth" pitchFamily="18" charset="0"/>
              </a:rPr>
              <a:t>&lt;</a:t>
            </a:r>
            <a:r>
              <a:rPr lang="en-US" sz="3200" dirty="0" err="1" smtClean="0">
                <a:latin typeface="Greekth" pitchFamily="18" charset="0"/>
              </a:rPr>
              <a:t>rij</a:t>
            </a:r>
            <a:r>
              <a:rPr lang="en-US" sz="3200" dirty="0" smtClean="0">
                <a:latin typeface="Greekth" pitchFamily="18" charset="0"/>
              </a:rPr>
              <a:t>              </a:t>
            </a:r>
            <a:r>
              <a:rPr lang="en-US" sz="3200" dirty="0" err="1" smtClean="0">
                <a:latin typeface="Greekth" pitchFamily="18" charset="0"/>
              </a:rPr>
              <a:t>o@noma</a:t>
            </a:r>
            <a:r>
              <a:rPr lang="en-US" sz="3200" dirty="0" smtClean="0">
                <a:latin typeface="Greekth" pitchFamily="18" charset="0"/>
              </a:rPr>
              <a:t>                    pi&lt;</a:t>
            </a:r>
            <a:r>
              <a:rPr lang="en-US" sz="3200" dirty="0" err="1" smtClean="0">
                <a:latin typeface="Greekth" pitchFamily="18" charset="0"/>
              </a:rPr>
              <a:t>stij</a:t>
            </a:r>
            <a:r>
              <a:rPr lang="en-US" sz="3200" dirty="0" smtClean="0">
                <a:latin typeface="Greekth" pitchFamily="18" charset="0"/>
              </a:rPr>
              <a:t> </a:t>
            </a:r>
          </a:p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3200" dirty="0" err="1" smtClean="0">
                <a:latin typeface="Greekth" pitchFamily="18" charset="0"/>
              </a:rPr>
              <a:t>xa</a:t>
            </a:r>
            <a:r>
              <a:rPr lang="en-US" sz="3200" dirty="0" smtClean="0">
                <a:latin typeface="Greekth" pitchFamily="18" charset="0"/>
              </a:rPr>
              <a:t>&lt;</a:t>
            </a:r>
            <a:r>
              <a:rPr lang="en-US" sz="3200" dirty="0" err="1" smtClean="0">
                <a:latin typeface="Greekth" pitchFamily="18" charset="0"/>
              </a:rPr>
              <a:t>ritoj</a:t>
            </a:r>
            <a:r>
              <a:rPr lang="en-US" sz="3200" dirty="0" smtClean="0">
                <a:latin typeface="Greekth" pitchFamily="18" charset="0"/>
              </a:rPr>
              <a:t>          o]no&lt;</a:t>
            </a:r>
            <a:r>
              <a:rPr lang="en-US" sz="3200" dirty="0" err="1" smtClean="0">
                <a:latin typeface="Greekth" pitchFamily="18" charset="0"/>
              </a:rPr>
              <a:t>matoj</a:t>
            </a:r>
            <a:r>
              <a:rPr lang="en-US" sz="3200" dirty="0" smtClean="0">
                <a:latin typeface="Greekth" pitchFamily="18" charset="0"/>
              </a:rPr>
              <a:t>              pi&lt;</a:t>
            </a:r>
            <a:r>
              <a:rPr lang="en-US" sz="3200" dirty="0" err="1" smtClean="0">
                <a:latin typeface="Greekth" pitchFamily="18" charset="0"/>
              </a:rPr>
              <a:t>stewj</a:t>
            </a:r>
            <a:r>
              <a:rPr lang="en-US" sz="3200" dirty="0" smtClean="0">
                <a:latin typeface="Greekth" pitchFamily="18" charset="0"/>
              </a:rPr>
              <a:t>  </a:t>
            </a:r>
          </a:p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3200" dirty="0" err="1" smtClean="0">
                <a:latin typeface="Greekth" pitchFamily="18" charset="0"/>
              </a:rPr>
              <a:t>xa</a:t>
            </a:r>
            <a:r>
              <a:rPr lang="en-US" sz="3200" dirty="0" smtClean="0">
                <a:latin typeface="Greekth" pitchFamily="18" charset="0"/>
              </a:rPr>
              <a:t>&lt;</a:t>
            </a:r>
            <a:r>
              <a:rPr lang="en-US" sz="3200" dirty="0" err="1" smtClean="0">
                <a:latin typeface="Greekth" pitchFamily="18" charset="0"/>
              </a:rPr>
              <a:t>riti</a:t>
            </a:r>
            <a:r>
              <a:rPr lang="en-US" sz="3200" dirty="0" smtClean="0">
                <a:latin typeface="Greekth" pitchFamily="18" charset="0"/>
              </a:rPr>
              <a:t>             o]no&lt;</a:t>
            </a:r>
            <a:r>
              <a:rPr lang="en-US" sz="3200" dirty="0" err="1" smtClean="0">
                <a:latin typeface="Greekth" pitchFamily="18" charset="0"/>
              </a:rPr>
              <a:t>mati</a:t>
            </a:r>
            <a:r>
              <a:rPr lang="en-US" sz="3200" dirty="0" smtClean="0">
                <a:latin typeface="Greekth" pitchFamily="18" charset="0"/>
              </a:rPr>
              <a:t>                pi&lt;</a:t>
            </a:r>
            <a:r>
              <a:rPr lang="en-US" sz="3200" dirty="0" err="1" smtClean="0">
                <a:latin typeface="Greekth" pitchFamily="18" charset="0"/>
              </a:rPr>
              <a:t>stei</a:t>
            </a:r>
            <a:endParaRPr lang="en-US" sz="3200" dirty="0" smtClean="0">
              <a:latin typeface="Greekth" pitchFamily="18" charset="0"/>
            </a:endParaRPr>
          </a:p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3200" dirty="0" err="1" smtClean="0">
                <a:latin typeface="Greekth" pitchFamily="18" charset="0"/>
              </a:rPr>
              <a:t>xa</a:t>
            </a:r>
            <a:r>
              <a:rPr lang="en-US" sz="3200" dirty="0" smtClean="0">
                <a:latin typeface="Greekth" pitchFamily="18" charset="0"/>
              </a:rPr>
              <a:t>&lt;</a:t>
            </a:r>
            <a:r>
              <a:rPr lang="en-US" sz="3200" dirty="0" err="1" smtClean="0">
                <a:latin typeface="Greekth" pitchFamily="18" charset="0"/>
              </a:rPr>
              <a:t>rita</a:t>
            </a:r>
            <a:r>
              <a:rPr lang="en-US" sz="3200" dirty="0" smtClean="0">
                <a:latin typeface="Greekth" pitchFamily="18" charset="0"/>
              </a:rPr>
              <a:t>            </a:t>
            </a:r>
            <a:r>
              <a:rPr lang="en-US" sz="3200" dirty="0" err="1" smtClean="0">
                <a:latin typeface="Greekth" pitchFamily="18" charset="0"/>
              </a:rPr>
              <a:t>o@noma</a:t>
            </a:r>
            <a:r>
              <a:rPr lang="en-US" sz="3200" dirty="0" smtClean="0">
                <a:latin typeface="Greekth" pitchFamily="18" charset="0"/>
              </a:rPr>
              <a:t>                    pi&lt;</a:t>
            </a:r>
            <a:r>
              <a:rPr lang="en-US" sz="3200" dirty="0" err="1" smtClean="0">
                <a:latin typeface="Greekth" pitchFamily="18" charset="0"/>
              </a:rPr>
              <a:t>stin</a:t>
            </a:r>
            <a:endParaRPr lang="en-US" sz="3200" dirty="0" smtClean="0">
              <a:latin typeface="Greekth" pitchFamily="18" charset="0"/>
            </a:endParaRPr>
          </a:p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3200" dirty="0" err="1" smtClean="0">
                <a:latin typeface="Greekth" pitchFamily="18" charset="0"/>
              </a:rPr>
              <a:t>xa</a:t>
            </a:r>
            <a:r>
              <a:rPr lang="en-US" sz="3200" dirty="0" smtClean="0">
                <a:latin typeface="Greekth" pitchFamily="18" charset="0"/>
              </a:rPr>
              <a:t>&lt;</a:t>
            </a:r>
            <a:r>
              <a:rPr lang="en-US" sz="3200" dirty="0" err="1" smtClean="0">
                <a:latin typeface="Greekth" pitchFamily="18" charset="0"/>
              </a:rPr>
              <a:t>ritej</a:t>
            </a:r>
            <a:r>
              <a:rPr lang="en-US" sz="3200" dirty="0" smtClean="0">
                <a:latin typeface="Greekth" pitchFamily="18" charset="0"/>
              </a:rPr>
              <a:t>           o]no&lt;</a:t>
            </a:r>
            <a:r>
              <a:rPr lang="en-US" sz="3200" dirty="0" err="1" smtClean="0">
                <a:latin typeface="Greekth" pitchFamily="18" charset="0"/>
              </a:rPr>
              <a:t>mata</a:t>
            </a:r>
            <a:r>
              <a:rPr lang="en-US" sz="3200" dirty="0" smtClean="0">
                <a:latin typeface="Greekth" pitchFamily="18" charset="0"/>
              </a:rPr>
              <a:t>               pi&lt;</a:t>
            </a:r>
            <a:r>
              <a:rPr lang="en-US" sz="3200" dirty="0" err="1" smtClean="0">
                <a:latin typeface="Greekth" pitchFamily="18" charset="0"/>
              </a:rPr>
              <a:t>steij</a:t>
            </a:r>
            <a:endParaRPr lang="en-US" sz="3200" dirty="0" smtClean="0">
              <a:latin typeface="Greekth" pitchFamily="18" charset="0"/>
            </a:endParaRPr>
          </a:p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3200" dirty="0" err="1" smtClean="0">
                <a:latin typeface="Greekth" pitchFamily="18" charset="0"/>
              </a:rPr>
              <a:t>xari</a:t>
            </a:r>
            <a:r>
              <a:rPr lang="en-US" sz="3200" dirty="0" smtClean="0">
                <a:latin typeface="Greekth" pitchFamily="18" charset="0"/>
              </a:rPr>
              <a:t>&lt;</a:t>
            </a:r>
            <a:r>
              <a:rPr lang="en-US" sz="3200" dirty="0" err="1" smtClean="0">
                <a:latin typeface="Greekth" pitchFamily="18" charset="0"/>
              </a:rPr>
              <a:t>twn</a:t>
            </a:r>
            <a:r>
              <a:rPr lang="en-US" sz="3200" dirty="0" smtClean="0">
                <a:latin typeface="Greekth" pitchFamily="18" charset="0"/>
              </a:rPr>
              <a:t>          o]</a:t>
            </a:r>
            <a:r>
              <a:rPr lang="en-US" sz="3200" dirty="0" err="1" smtClean="0">
                <a:latin typeface="Greekth" pitchFamily="18" charset="0"/>
              </a:rPr>
              <a:t>noma</a:t>
            </a:r>
            <a:r>
              <a:rPr lang="en-US" sz="3200" dirty="0" smtClean="0">
                <a:latin typeface="Greekth" pitchFamily="18" charset="0"/>
              </a:rPr>
              <a:t>&lt;</a:t>
            </a:r>
            <a:r>
              <a:rPr lang="en-US" sz="3200" dirty="0" err="1" smtClean="0">
                <a:latin typeface="Greekth" pitchFamily="18" charset="0"/>
              </a:rPr>
              <a:t>twn</a:t>
            </a:r>
            <a:r>
              <a:rPr lang="en-US" sz="3200" dirty="0" smtClean="0">
                <a:latin typeface="Greekth" pitchFamily="18" charset="0"/>
              </a:rPr>
              <a:t>            pi&lt;</a:t>
            </a:r>
            <a:r>
              <a:rPr lang="en-US" sz="3200" dirty="0" err="1" smtClean="0">
                <a:latin typeface="Greekth" pitchFamily="18" charset="0"/>
              </a:rPr>
              <a:t>stewn</a:t>
            </a:r>
            <a:endParaRPr lang="en-US" sz="3200" dirty="0" smtClean="0">
              <a:latin typeface="Greekth" pitchFamily="18" charset="0"/>
            </a:endParaRPr>
          </a:p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3200" dirty="0" err="1" smtClean="0">
                <a:latin typeface="Greekth" pitchFamily="18" charset="0"/>
              </a:rPr>
              <a:t>xa</a:t>
            </a:r>
            <a:r>
              <a:rPr lang="en-US" sz="3200" dirty="0" smtClean="0">
                <a:latin typeface="Greekth" pitchFamily="18" charset="0"/>
              </a:rPr>
              <a:t>&lt;</a:t>
            </a:r>
            <a:r>
              <a:rPr lang="en-US" sz="3200" dirty="0" err="1" smtClean="0">
                <a:latin typeface="Greekth" pitchFamily="18" charset="0"/>
              </a:rPr>
              <a:t>risi</a:t>
            </a:r>
            <a:r>
              <a:rPr lang="en-US" sz="3200" dirty="0" smtClean="0">
                <a:latin typeface="Greekth" pitchFamily="18" charset="0"/>
              </a:rPr>
              <a:t>(n)        o]no&lt;</a:t>
            </a:r>
            <a:r>
              <a:rPr lang="en-US" sz="3200" dirty="0" err="1" smtClean="0">
                <a:latin typeface="Greekth" pitchFamily="18" charset="0"/>
              </a:rPr>
              <a:t>masi</a:t>
            </a:r>
            <a:r>
              <a:rPr lang="en-US" sz="3200" dirty="0" smtClean="0">
                <a:latin typeface="Greekth" pitchFamily="18" charset="0"/>
              </a:rPr>
              <a:t>(n)          pi&lt;</a:t>
            </a:r>
            <a:r>
              <a:rPr lang="en-US" sz="3200" dirty="0" err="1" smtClean="0">
                <a:latin typeface="Greekth" pitchFamily="18" charset="0"/>
              </a:rPr>
              <a:t>stesi</a:t>
            </a:r>
            <a:r>
              <a:rPr lang="en-US" sz="3200" dirty="0" smtClean="0">
                <a:latin typeface="Greekth" pitchFamily="18" charset="0"/>
              </a:rPr>
              <a:t>(n)</a:t>
            </a:r>
          </a:p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3200" dirty="0" err="1" smtClean="0">
                <a:latin typeface="Greekth" pitchFamily="18" charset="0"/>
              </a:rPr>
              <a:t>xa</a:t>
            </a:r>
            <a:r>
              <a:rPr lang="en-US" sz="3200" dirty="0" smtClean="0">
                <a:latin typeface="Greekth" pitchFamily="18" charset="0"/>
              </a:rPr>
              <a:t>&lt;</a:t>
            </a:r>
            <a:r>
              <a:rPr lang="en-US" sz="3200" dirty="0" err="1" smtClean="0">
                <a:latin typeface="Greekth" pitchFamily="18" charset="0"/>
              </a:rPr>
              <a:t>ritaj</a:t>
            </a:r>
            <a:r>
              <a:rPr lang="en-US" sz="3200" dirty="0" smtClean="0">
                <a:latin typeface="Greekth" pitchFamily="18" charset="0"/>
              </a:rPr>
              <a:t>          o]no&lt;</a:t>
            </a:r>
            <a:r>
              <a:rPr lang="en-US" sz="3200" dirty="0" err="1" smtClean="0">
                <a:latin typeface="Greekth" pitchFamily="18" charset="0"/>
              </a:rPr>
              <a:t>mata</a:t>
            </a:r>
            <a:r>
              <a:rPr lang="en-US" sz="3200" dirty="0" smtClean="0">
                <a:latin typeface="Greekth" pitchFamily="18" charset="0"/>
              </a:rPr>
              <a:t>               pi&lt;</a:t>
            </a:r>
            <a:r>
              <a:rPr lang="en-US" sz="3200" dirty="0" err="1" smtClean="0">
                <a:latin typeface="Greekth" pitchFamily="18" charset="0"/>
              </a:rPr>
              <a:t>steij</a:t>
            </a:r>
            <a:r>
              <a:rPr lang="en-US" sz="3200" dirty="0" smtClean="0">
                <a:latin typeface="Greekth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2296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Declension Chants</a:t>
            </a:r>
          </a:p>
        </p:txBody>
      </p:sp>
    </p:spTree>
    <p:extLst>
      <p:ext uri="{BB962C8B-B14F-4D97-AF65-F5344CB8AC3E}">
        <p14:creationId xmlns:p14="http://schemas.microsoft.com/office/powerpoint/2010/main" val="161744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8288" indent="0" eaLnBrk="1" hangingPunct="1">
              <a:buNone/>
              <a:defRPr/>
            </a:pPr>
            <a:r>
              <a:rPr lang="en-US" sz="4000" dirty="0" smtClean="0"/>
              <a:t>  </a:t>
            </a:r>
            <a:r>
              <a:rPr lang="en-US" sz="4000" dirty="0" err="1" smtClean="0">
                <a:latin typeface="Greekth" pitchFamily="18" charset="0"/>
              </a:rPr>
              <a:t>lu</a:t>
            </a:r>
            <a:r>
              <a:rPr lang="en-US" sz="4000" dirty="0" smtClean="0">
                <a:latin typeface="Greekth" pitchFamily="18" charset="0"/>
              </a:rPr>
              <a:t>&lt;w           </a:t>
            </a:r>
            <a:r>
              <a:rPr lang="en-US" sz="4000" dirty="0" smtClean="0"/>
              <a:t>     </a:t>
            </a:r>
            <a:r>
              <a:rPr lang="en-US" sz="4000" dirty="0" err="1" smtClean="0">
                <a:latin typeface="Greekth" pitchFamily="18" charset="0"/>
              </a:rPr>
              <a:t>lu</a:t>
            </a:r>
            <a:r>
              <a:rPr lang="en-US" sz="4000" dirty="0" smtClean="0">
                <a:latin typeface="Greekth" pitchFamily="18" charset="0"/>
              </a:rPr>
              <a:t>&lt;omen</a:t>
            </a:r>
            <a:br>
              <a:rPr lang="en-US" sz="4000" dirty="0" smtClean="0">
                <a:latin typeface="Greekth" pitchFamily="18" charset="0"/>
              </a:rPr>
            </a:br>
            <a:r>
              <a:rPr lang="en-US" sz="4000" dirty="0" smtClean="0"/>
              <a:t>  </a:t>
            </a:r>
            <a:r>
              <a:rPr lang="en-US" sz="4000" dirty="0" err="1" smtClean="0">
                <a:latin typeface="Greekth" pitchFamily="18" charset="0"/>
              </a:rPr>
              <a:t>lu</a:t>
            </a:r>
            <a:r>
              <a:rPr lang="en-US" sz="4000" dirty="0" smtClean="0">
                <a:latin typeface="Greekth" pitchFamily="18" charset="0"/>
              </a:rPr>
              <a:t>&lt;</a:t>
            </a:r>
            <a:r>
              <a:rPr lang="en-US" sz="4000" dirty="0" err="1" smtClean="0">
                <a:latin typeface="Greekth" pitchFamily="18" charset="0"/>
              </a:rPr>
              <a:t>eij</a:t>
            </a:r>
            <a:r>
              <a:rPr lang="en-US" sz="4000" dirty="0" smtClean="0">
                <a:latin typeface="Greekth" pitchFamily="18" charset="0"/>
              </a:rPr>
              <a:t>         </a:t>
            </a:r>
            <a:r>
              <a:rPr lang="en-US" sz="4000" dirty="0" smtClean="0"/>
              <a:t>     </a:t>
            </a:r>
            <a:r>
              <a:rPr lang="en-US" sz="4000" dirty="0" err="1" smtClean="0">
                <a:latin typeface="Greekth" pitchFamily="18" charset="0"/>
              </a:rPr>
              <a:t>lu</a:t>
            </a:r>
            <a:r>
              <a:rPr lang="en-US" sz="4000" dirty="0" smtClean="0">
                <a:latin typeface="Greekth" pitchFamily="18" charset="0"/>
              </a:rPr>
              <a:t>&lt;</a:t>
            </a:r>
            <a:r>
              <a:rPr lang="en-US" sz="4000" dirty="0" err="1" smtClean="0">
                <a:latin typeface="Greekth" pitchFamily="18" charset="0"/>
              </a:rPr>
              <a:t>ete</a:t>
            </a:r>
            <a:r>
              <a:rPr lang="en-US" sz="4000" dirty="0" smtClean="0">
                <a:latin typeface="Greekth" pitchFamily="18" charset="0"/>
              </a:rPr>
              <a:t/>
            </a:r>
            <a:br>
              <a:rPr lang="en-US" sz="4000" dirty="0" smtClean="0">
                <a:latin typeface="Greekth" pitchFamily="18" charset="0"/>
              </a:rPr>
            </a:br>
            <a:r>
              <a:rPr lang="en-US" sz="4000" dirty="0" smtClean="0"/>
              <a:t>  </a:t>
            </a:r>
            <a:r>
              <a:rPr lang="en-US" sz="4000" dirty="0" err="1" smtClean="0">
                <a:latin typeface="Greekth" pitchFamily="18" charset="0"/>
              </a:rPr>
              <a:t>lu</a:t>
            </a:r>
            <a:r>
              <a:rPr lang="en-US" sz="4000" dirty="0" smtClean="0">
                <a:latin typeface="Greekth" pitchFamily="18" charset="0"/>
              </a:rPr>
              <a:t>&lt;</a:t>
            </a:r>
            <a:r>
              <a:rPr lang="en-US" sz="4000" dirty="0" err="1" smtClean="0">
                <a:latin typeface="Greekth" pitchFamily="18" charset="0"/>
              </a:rPr>
              <a:t>ei</a:t>
            </a:r>
            <a:r>
              <a:rPr lang="en-US" sz="4000" dirty="0" smtClean="0">
                <a:latin typeface="Greekth" pitchFamily="18" charset="0"/>
              </a:rPr>
              <a:t>            </a:t>
            </a:r>
            <a:r>
              <a:rPr lang="en-US" sz="4000" dirty="0" smtClean="0"/>
              <a:t>    </a:t>
            </a:r>
            <a:r>
              <a:rPr lang="en-US" sz="4000" dirty="0" err="1" smtClean="0">
                <a:latin typeface="Greekth" pitchFamily="18" charset="0"/>
              </a:rPr>
              <a:t>lu</a:t>
            </a:r>
            <a:r>
              <a:rPr lang="en-US" sz="4000" dirty="0" smtClean="0">
                <a:latin typeface="Greekth" pitchFamily="18" charset="0"/>
              </a:rPr>
              <a:t>&lt;</a:t>
            </a:r>
            <a:r>
              <a:rPr lang="en-US" sz="4000" dirty="0" err="1" smtClean="0">
                <a:latin typeface="Greekth" pitchFamily="18" charset="0"/>
              </a:rPr>
              <a:t>ousi</a:t>
            </a:r>
            <a:r>
              <a:rPr lang="en-US" sz="4000" dirty="0" smtClean="0">
                <a:latin typeface="Greekth" pitchFamily="18" charset="0"/>
              </a:rPr>
              <a:t>(n)</a:t>
            </a:r>
            <a:endParaRPr lang="en-US" dirty="0" smtClean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14363"/>
            <a:ext cx="8229600" cy="558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b="1" smtClean="0">
                <a:latin typeface="Times New Roman" pitchFamily="18" charset="0"/>
              </a:rPr>
              <a:t>Present Active Indicative Verbs</a:t>
            </a:r>
          </a:p>
        </p:txBody>
      </p:sp>
    </p:spTree>
    <p:extLst>
      <p:ext uri="{BB962C8B-B14F-4D97-AF65-F5344CB8AC3E}">
        <p14:creationId xmlns:p14="http://schemas.microsoft.com/office/powerpoint/2010/main" val="918187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2309813"/>
          </a:xfrm>
        </p:spPr>
        <p:txBody>
          <a:bodyPr/>
          <a:lstStyle/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3200" dirty="0" err="1" smtClean="0">
                <a:latin typeface="Greekth" pitchFamily="18" charset="0"/>
              </a:rPr>
              <a:t>lu</a:t>
            </a:r>
            <a:r>
              <a:rPr lang="en-US" sz="3200" dirty="0" smtClean="0">
                <a:latin typeface="Greekth" pitchFamily="18" charset="0"/>
              </a:rPr>
              <a:t>&lt;</a:t>
            </a:r>
            <a:r>
              <a:rPr lang="en-US" sz="3200" dirty="0" err="1" smtClean="0">
                <a:latin typeface="Greekth" pitchFamily="18" charset="0"/>
              </a:rPr>
              <a:t>omai</a:t>
            </a:r>
            <a:r>
              <a:rPr lang="en-US" sz="3200" dirty="0" smtClean="0">
                <a:latin typeface="Greekth" pitchFamily="18" charset="0"/>
              </a:rPr>
              <a:t>,                     -o&lt;</a:t>
            </a:r>
            <a:r>
              <a:rPr lang="en-US" sz="3200" dirty="0" err="1" smtClean="0">
                <a:latin typeface="Greekth" pitchFamily="18" charset="0"/>
              </a:rPr>
              <a:t>meqa</a:t>
            </a:r>
            <a:r>
              <a:rPr lang="en-US" sz="3200" dirty="0" smtClean="0">
                <a:latin typeface="Greekth" pitchFamily="18" charset="0"/>
              </a:rPr>
              <a:t>, </a:t>
            </a:r>
          </a:p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3200" dirty="0" smtClean="0">
                <a:latin typeface="Greekth" pitchFamily="18" charset="0"/>
              </a:rPr>
              <a:t>           -^,                    -</a:t>
            </a:r>
            <a:r>
              <a:rPr lang="en-US" sz="3200" dirty="0" err="1" smtClean="0">
                <a:latin typeface="Greekth" pitchFamily="18" charset="0"/>
              </a:rPr>
              <a:t>esqe</a:t>
            </a:r>
            <a:r>
              <a:rPr lang="en-US" sz="3200" dirty="0" smtClean="0">
                <a:latin typeface="Greekth" pitchFamily="18" charset="0"/>
              </a:rPr>
              <a:t>,</a:t>
            </a:r>
          </a:p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3200" dirty="0" smtClean="0">
                <a:latin typeface="Greekth" pitchFamily="18" charset="0"/>
              </a:rPr>
              <a:t>           -</a:t>
            </a:r>
            <a:r>
              <a:rPr lang="en-US" sz="3200" dirty="0" err="1" smtClean="0">
                <a:latin typeface="Greekth" pitchFamily="18" charset="0"/>
              </a:rPr>
              <a:t>etai</a:t>
            </a:r>
            <a:r>
              <a:rPr lang="en-US" sz="3200" dirty="0" smtClean="0">
                <a:latin typeface="Greekth" pitchFamily="18" charset="0"/>
              </a:rPr>
              <a:t>,               -</a:t>
            </a:r>
            <a:r>
              <a:rPr lang="en-US" sz="3200" dirty="0" err="1" smtClean="0">
                <a:latin typeface="Greekth" pitchFamily="18" charset="0"/>
              </a:rPr>
              <a:t>ontai</a:t>
            </a:r>
            <a:r>
              <a:rPr lang="en-US" sz="3200" dirty="0" smtClean="0">
                <a:latin typeface="Greekth" pitchFamily="18" charset="0"/>
              </a:rPr>
              <a:t> </a:t>
            </a:r>
            <a:r>
              <a:rPr lang="en-US" dirty="0" smtClean="0">
                <a:latin typeface="Greekth" pitchFamily="18" charset="0"/>
              </a:rPr>
              <a:t/>
            </a:r>
            <a:br>
              <a:rPr lang="en-US" dirty="0" smtClean="0">
                <a:latin typeface="Greekth" pitchFamily="18" charset="0"/>
              </a:rPr>
            </a:br>
            <a:r>
              <a:rPr lang="en-US" dirty="0" smtClean="0">
                <a:latin typeface="Greekth" pitchFamily="18" charset="0"/>
              </a:rPr>
              <a:t>   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6438"/>
            <a:ext cx="8229600" cy="5603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b="1" smtClean="0">
                <a:latin typeface="Times New Roman" pitchFamily="18" charset="0"/>
              </a:rPr>
              <a:t>Present Middle/Passive Indicative </a:t>
            </a:r>
          </a:p>
        </p:txBody>
      </p:sp>
    </p:spTree>
    <p:extLst>
      <p:ext uri="{BB962C8B-B14F-4D97-AF65-F5344CB8AC3E}">
        <p14:creationId xmlns:p14="http://schemas.microsoft.com/office/powerpoint/2010/main" val="16269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685801"/>
            <a:ext cx="7162800" cy="5257799"/>
          </a:xfrm>
        </p:spPr>
        <p:txBody>
          <a:bodyPr>
            <a:noAutofit/>
          </a:bodyPr>
          <a:lstStyle/>
          <a:p>
            <a:pPr marL="18288" indent="0" eaLnBrk="1" hangingPunct="1">
              <a:buNone/>
              <a:defRPr/>
            </a:pPr>
            <a:r>
              <a:rPr lang="en-US" sz="3200" dirty="0" err="1" smtClean="0">
                <a:latin typeface="Greekth" pitchFamily="18" charset="0"/>
              </a:rPr>
              <a:t>lu</a:t>
            </a:r>
            <a:r>
              <a:rPr lang="en-US" sz="3200" dirty="0" smtClean="0">
                <a:latin typeface="Greekth" pitchFamily="18" charset="0"/>
              </a:rPr>
              <a:t>&lt;</a:t>
            </a:r>
            <a:r>
              <a:rPr lang="en-US" sz="3200" dirty="0" err="1" smtClean="0">
                <a:latin typeface="Greekth" pitchFamily="18" charset="0"/>
              </a:rPr>
              <a:t>sw</a:t>
            </a:r>
            <a:r>
              <a:rPr lang="en-US" sz="3200" dirty="0" smtClean="0">
                <a:latin typeface="Greekth" pitchFamily="18" charset="0"/>
              </a:rPr>
              <a:t>                      	</a:t>
            </a:r>
            <a:r>
              <a:rPr lang="en-US" sz="3200" dirty="0" err="1" smtClean="0">
                <a:latin typeface="Greekth" pitchFamily="18" charset="0"/>
              </a:rPr>
              <a:t>lu</a:t>
            </a:r>
            <a:r>
              <a:rPr lang="en-US" sz="3200" dirty="0" smtClean="0">
                <a:latin typeface="Greekth" pitchFamily="18" charset="0"/>
              </a:rPr>
              <a:t>&lt;</a:t>
            </a:r>
            <a:r>
              <a:rPr lang="en-US" sz="3200" dirty="0" err="1" smtClean="0">
                <a:latin typeface="Greekth" pitchFamily="18" charset="0"/>
              </a:rPr>
              <a:t>somen</a:t>
            </a:r>
            <a:r>
              <a:rPr lang="en-US" sz="3200" b="1" dirty="0" smtClean="0">
                <a:latin typeface="Times New Roman" pitchFamily="18" charset="0"/>
              </a:rPr>
              <a:t/>
            </a:r>
            <a:br>
              <a:rPr lang="en-US" sz="3200" b="1" dirty="0" smtClean="0">
                <a:latin typeface="Times New Roman" pitchFamily="18" charset="0"/>
              </a:rPr>
            </a:br>
            <a:r>
              <a:rPr lang="en-US" sz="3200" b="1" dirty="0" smtClean="0">
                <a:latin typeface="Times New Roman" pitchFamily="18" charset="0"/>
              </a:rPr>
              <a:t/>
            </a:r>
            <a:br>
              <a:rPr lang="en-US" sz="3200" b="1" dirty="0" smtClean="0">
                <a:latin typeface="Times New Roman" pitchFamily="18" charset="0"/>
              </a:rPr>
            </a:br>
            <a:r>
              <a:rPr lang="en-US" sz="3200" dirty="0" err="1" smtClean="0">
                <a:latin typeface="Greekth" pitchFamily="18" charset="0"/>
              </a:rPr>
              <a:t>lu</a:t>
            </a:r>
            <a:r>
              <a:rPr lang="en-US" sz="3200" dirty="0" smtClean="0">
                <a:latin typeface="Greekth" pitchFamily="18" charset="0"/>
              </a:rPr>
              <a:t>&lt;</a:t>
            </a:r>
            <a:r>
              <a:rPr lang="en-US" sz="3200" dirty="0" err="1" smtClean="0">
                <a:latin typeface="Greekth" pitchFamily="18" charset="0"/>
              </a:rPr>
              <a:t>seij</a:t>
            </a:r>
            <a:r>
              <a:rPr lang="en-US" sz="3200" dirty="0" smtClean="0">
                <a:latin typeface="Greekth" pitchFamily="18" charset="0"/>
              </a:rPr>
              <a:t>                   	</a:t>
            </a:r>
            <a:r>
              <a:rPr lang="en-US" sz="3200" dirty="0" err="1" smtClean="0">
                <a:latin typeface="Greekth" pitchFamily="18" charset="0"/>
              </a:rPr>
              <a:t>lu</a:t>
            </a:r>
            <a:r>
              <a:rPr lang="en-US" sz="3200" dirty="0" smtClean="0">
                <a:latin typeface="Greekth" pitchFamily="18" charset="0"/>
              </a:rPr>
              <a:t>&lt;</a:t>
            </a:r>
            <a:r>
              <a:rPr lang="en-US" sz="3200" dirty="0" err="1" smtClean="0">
                <a:latin typeface="Greekth" pitchFamily="18" charset="0"/>
              </a:rPr>
              <a:t>sete</a:t>
            </a:r>
            <a:r>
              <a:rPr lang="en-US" sz="3200" dirty="0" smtClean="0">
                <a:latin typeface="Greekth" pitchFamily="18" charset="0"/>
              </a:rPr>
              <a:t/>
            </a:r>
            <a:br>
              <a:rPr lang="en-US" sz="3200" dirty="0" smtClean="0">
                <a:latin typeface="Greekth" pitchFamily="18" charset="0"/>
              </a:rPr>
            </a:br>
            <a:r>
              <a:rPr lang="en-US" sz="3200" b="1" dirty="0" smtClean="0">
                <a:latin typeface="Times New Roman" pitchFamily="18" charset="0"/>
              </a:rPr>
              <a:t/>
            </a:r>
            <a:br>
              <a:rPr lang="en-US" sz="3200" b="1" dirty="0" smtClean="0">
                <a:latin typeface="Times New Roman" pitchFamily="18" charset="0"/>
              </a:rPr>
            </a:br>
            <a:r>
              <a:rPr lang="en-US" sz="3200" dirty="0" err="1" smtClean="0">
                <a:latin typeface="Greekth" pitchFamily="18" charset="0"/>
              </a:rPr>
              <a:t>lu</a:t>
            </a:r>
            <a:r>
              <a:rPr lang="en-US" sz="3200" dirty="0" smtClean="0">
                <a:latin typeface="Greekth" pitchFamily="18" charset="0"/>
              </a:rPr>
              <a:t>&lt;</a:t>
            </a:r>
            <a:r>
              <a:rPr lang="en-US" sz="3200" dirty="0" err="1" smtClean="0">
                <a:latin typeface="Greekth" pitchFamily="18" charset="0"/>
              </a:rPr>
              <a:t>sei</a:t>
            </a:r>
            <a:r>
              <a:rPr lang="en-US" sz="3200" dirty="0" smtClean="0">
                <a:latin typeface="Greekth" pitchFamily="18" charset="0"/>
              </a:rPr>
              <a:t>                     	</a:t>
            </a:r>
            <a:r>
              <a:rPr lang="en-US" sz="3200" dirty="0" err="1" smtClean="0">
                <a:latin typeface="Greekth" pitchFamily="18" charset="0"/>
              </a:rPr>
              <a:t>lu</a:t>
            </a:r>
            <a:r>
              <a:rPr lang="en-US" sz="3200" dirty="0" smtClean="0">
                <a:latin typeface="Greekth" pitchFamily="18" charset="0"/>
              </a:rPr>
              <a:t>&lt;</a:t>
            </a:r>
            <a:r>
              <a:rPr lang="en-US" sz="3200" dirty="0" err="1" smtClean="0">
                <a:latin typeface="Greekth" pitchFamily="18" charset="0"/>
              </a:rPr>
              <a:t>sousi</a:t>
            </a:r>
            <a:r>
              <a:rPr lang="en-US" sz="3200" dirty="0" smtClean="0">
                <a:latin typeface="Greekth" pitchFamily="18" charset="0"/>
              </a:rPr>
              <a:t>(n)</a:t>
            </a:r>
            <a:br>
              <a:rPr lang="en-US" sz="3200" dirty="0" smtClean="0">
                <a:latin typeface="Greekth" pitchFamily="18" charset="0"/>
              </a:rPr>
            </a:br>
            <a:endParaRPr lang="en-US" sz="3200" b="1" dirty="0" smtClean="0">
              <a:latin typeface="Times New Roman" pitchFamily="18" charset="0"/>
            </a:endParaRP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4513"/>
            <a:ext cx="8229600" cy="609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b="1" dirty="0" smtClean="0">
                <a:latin typeface="Times New Roman" pitchFamily="18" charset="0"/>
              </a:rPr>
              <a:t>Shape of the Future in Greek</a:t>
            </a:r>
          </a:p>
        </p:txBody>
      </p:sp>
    </p:spTree>
    <p:extLst>
      <p:ext uri="{BB962C8B-B14F-4D97-AF65-F5344CB8AC3E}">
        <p14:creationId xmlns:p14="http://schemas.microsoft.com/office/powerpoint/2010/main" val="2936529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2309813"/>
          </a:xfrm>
        </p:spPr>
        <p:txBody>
          <a:bodyPr/>
          <a:lstStyle/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3200" dirty="0" err="1" smtClean="0">
                <a:latin typeface="Greekth" pitchFamily="18" charset="0"/>
              </a:rPr>
              <a:t>lu</a:t>
            </a:r>
            <a:r>
              <a:rPr lang="en-US" sz="3200" dirty="0" smtClean="0">
                <a:latin typeface="Greekth" pitchFamily="18" charset="0"/>
              </a:rPr>
              <a:t>&lt;</a:t>
            </a:r>
            <a:r>
              <a:rPr lang="en-US" sz="3200" dirty="0" err="1" smtClean="0">
                <a:latin typeface="Greekth" pitchFamily="18" charset="0"/>
              </a:rPr>
              <a:t>somai</a:t>
            </a:r>
            <a:r>
              <a:rPr lang="en-US" sz="3200" dirty="0" smtClean="0">
                <a:latin typeface="Greekth" pitchFamily="18" charset="0"/>
              </a:rPr>
              <a:t>,                  --</a:t>
            </a:r>
            <a:r>
              <a:rPr lang="en-US" sz="3200" dirty="0" err="1" smtClean="0">
                <a:latin typeface="Greekth" pitchFamily="18" charset="0"/>
              </a:rPr>
              <a:t>omeqa</a:t>
            </a:r>
            <a:r>
              <a:rPr lang="en-US" sz="3200" dirty="0" smtClean="0">
                <a:latin typeface="Greekth" pitchFamily="18" charset="0"/>
              </a:rPr>
              <a:t>, </a:t>
            </a:r>
          </a:p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3200" dirty="0" smtClean="0">
                <a:latin typeface="Greekth" pitchFamily="18" charset="0"/>
              </a:rPr>
              <a:t>            --^,                --</a:t>
            </a:r>
            <a:r>
              <a:rPr lang="en-US" sz="3200" dirty="0" err="1" smtClean="0">
                <a:latin typeface="Greekth" pitchFamily="18" charset="0"/>
              </a:rPr>
              <a:t>esqe</a:t>
            </a:r>
            <a:endParaRPr lang="en-US" sz="3200" dirty="0" smtClean="0">
              <a:latin typeface="Greekth" pitchFamily="18" charset="0"/>
            </a:endParaRPr>
          </a:p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3200" dirty="0" smtClean="0">
                <a:latin typeface="Greekth" pitchFamily="18" charset="0"/>
              </a:rPr>
              <a:t>            --</a:t>
            </a:r>
            <a:r>
              <a:rPr lang="en-US" sz="3200" dirty="0" err="1" smtClean="0">
                <a:latin typeface="Greekth" pitchFamily="18" charset="0"/>
              </a:rPr>
              <a:t>etai</a:t>
            </a:r>
            <a:r>
              <a:rPr lang="en-US" sz="3200" dirty="0" smtClean="0">
                <a:latin typeface="Greekth" pitchFamily="18" charset="0"/>
              </a:rPr>
              <a:t>,           --</a:t>
            </a:r>
            <a:r>
              <a:rPr lang="en-US" sz="3200" dirty="0" err="1" smtClean="0">
                <a:latin typeface="Greekth" pitchFamily="18" charset="0"/>
              </a:rPr>
              <a:t>ontai</a:t>
            </a:r>
            <a:endParaRPr lang="en-US" sz="3200" dirty="0" smtClean="0">
              <a:latin typeface="Greekth" pitchFamily="18" charset="0"/>
            </a:endParaRPr>
          </a:p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dirty="0" smtClean="0">
                <a:latin typeface="Greekth" pitchFamily="18" charset="0"/>
              </a:rPr>
              <a:t>  </a:t>
            </a:r>
            <a:r>
              <a:rPr lang="en-US" dirty="0" smtClean="0">
                <a:latin typeface="Times New Roman" pitchFamily="18" charset="0"/>
              </a:rPr>
              <a:t>I will loose for myself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54063"/>
            <a:ext cx="8229600" cy="46196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200" smtClean="0"/>
              <a:t>Future Middle Paradigm</a:t>
            </a:r>
          </a:p>
        </p:txBody>
      </p:sp>
    </p:spTree>
    <p:extLst>
      <p:ext uri="{BB962C8B-B14F-4D97-AF65-F5344CB8AC3E}">
        <p14:creationId xmlns:p14="http://schemas.microsoft.com/office/powerpoint/2010/main" val="412935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19200"/>
            <a:ext cx="77724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smtClean="0">
                <a:latin typeface="Times New Roman" pitchFamily="18" charset="0"/>
              </a:rPr>
              <a:t>Singular                     Plural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4000" smtClean="0">
                <a:latin typeface="Greekth" pitchFamily="18" charset="0"/>
              </a:rPr>
              <a:t>e@luon               	e]lu&lt;omen </a:t>
            </a:r>
            <a:br>
              <a:rPr lang="en-US" sz="4000" smtClean="0">
                <a:latin typeface="Greekth" pitchFamily="18" charset="0"/>
              </a:rPr>
            </a:br>
            <a:r>
              <a:rPr lang="en-US" sz="2400" b="1" smtClean="0">
                <a:latin typeface="Times New Roman" pitchFamily="18" charset="0"/>
              </a:rPr>
              <a:t>I was loosing                    	We were loosing</a:t>
            </a:r>
            <a:br>
              <a:rPr lang="en-US" sz="2400" b="1" smtClean="0">
                <a:latin typeface="Times New Roman" pitchFamily="18" charset="0"/>
              </a:rPr>
            </a:br>
            <a:r>
              <a:rPr lang="en-US" sz="2400" b="1" smtClean="0">
                <a:latin typeface="Times New Roman" pitchFamily="18" charset="0"/>
              </a:rPr>
              <a:t/>
            </a:r>
            <a:br>
              <a:rPr lang="en-US" sz="2400" b="1" smtClean="0">
                <a:latin typeface="Times New Roman" pitchFamily="18" charset="0"/>
              </a:rPr>
            </a:br>
            <a:r>
              <a:rPr lang="en-US" sz="4000" smtClean="0">
                <a:latin typeface="Greekth" pitchFamily="18" charset="0"/>
              </a:rPr>
              <a:t>e@luej              	e]lu&lt;ete </a:t>
            </a:r>
            <a:br>
              <a:rPr lang="en-US" sz="4000" smtClean="0">
                <a:latin typeface="Greekth" pitchFamily="18" charset="0"/>
              </a:rPr>
            </a:br>
            <a:r>
              <a:rPr lang="en-US" sz="2400" b="1" smtClean="0">
                <a:latin typeface="Times New Roman" pitchFamily="18" charset="0"/>
              </a:rPr>
              <a:t>You were loosing            	You all were loosing</a:t>
            </a:r>
            <a:br>
              <a:rPr lang="en-US" sz="2400" b="1" smtClean="0">
                <a:latin typeface="Times New Roman" pitchFamily="18" charset="0"/>
              </a:rPr>
            </a:br>
            <a:r>
              <a:rPr lang="en-US" sz="2400" b="1" smtClean="0">
                <a:latin typeface="Times New Roman" pitchFamily="18" charset="0"/>
              </a:rPr>
              <a:t/>
            </a:r>
            <a:br>
              <a:rPr lang="en-US" sz="2400" b="1" smtClean="0">
                <a:latin typeface="Times New Roman" pitchFamily="18" charset="0"/>
              </a:rPr>
            </a:br>
            <a:r>
              <a:rPr lang="en-US" sz="4000" smtClean="0">
                <a:latin typeface="Greekth" pitchFamily="18" charset="0"/>
              </a:rPr>
              <a:t>e@lue(n)            	e@luon </a:t>
            </a:r>
            <a:br>
              <a:rPr lang="en-US" sz="4000" smtClean="0">
                <a:latin typeface="Greekth" pitchFamily="18" charset="0"/>
              </a:rPr>
            </a:br>
            <a:r>
              <a:rPr lang="en-US" sz="2400" b="1" smtClean="0">
                <a:latin typeface="Times New Roman" pitchFamily="18" charset="0"/>
              </a:rPr>
              <a:t>S/he/it was loosing          	They were loosing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smtClean="0">
                <a:latin typeface="Times New Roman" pitchFamily="18" charset="0"/>
              </a:rPr>
              <a:t>Learn:</a:t>
            </a:r>
            <a:r>
              <a:rPr lang="en-US" sz="2000" smtClean="0"/>
              <a:t>  </a:t>
            </a:r>
            <a:r>
              <a:rPr lang="en-US" sz="4000" smtClean="0">
                <a:latin typeface="Greekth" pitchFamily="18" charset="0"/>
              </a:rPr>
              <a:t> e@luon</a:t>
            </a:r>
            <a:r>
              <a:rPr lang="en-US" sz="4000" smtClean="0"/>
              <a:t>:   </a:t>
            </a:r>
            <a:r>
              <a:rPr lang="en-US" sz="4000" smtClean="0">
                <a:latin typeface="Greekth" pitchFamily="18" charset="0"/>
              </a:rPr>
              <a:t> </a:t>
            </a:r>
            <a:br>
              <a:rPr lang="en-US" sz="4000" smtClean="0">
                <a:latin typeface="Greekth" pitchFamily="18" charset="0"/>
              </a:rPr>
            </a:br>
            <a:r>
              <a:rPr lang="en-US" sz="4000" smtClean="0">
                <a:latin typeface="Greekth" pitchFamily="18" charset="0"/>
              </a:rPr>
              <a:t>         n,  s,   e,     men,   te,   n  </a:t>
            </a:r>
            <a:r>
              <a:rPr lang="en-US" smtClean="0"/>
              <a:t>  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4175"/>
            <a:ext cx="7772400" cy="701675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1" smtClean="0">
                <a:latin typeface="Times New Roman" pitchFamily="18" charset="0"/>
              </a:rPr>
              <a:t>Imperfect Active Paradigm of</a:t>
            </a:r>
            <a:r>
              <a:rPr lang="en-US" sz="4000" smtClean="0"/>
              <a:t> </a:t>
            </a:r>
            <a:r>
              <a:rPr lang="en-US" sz="4000" smtClean="0">
                <a:latin typeface="Greekth" pitchFamily="18" charset="0"/>
              </a:rPr>
              <a:t>lu&lt;w</a:t>
            </a:r>
            <a:endParaRPr lang="en-US" sz="4000" smtClean="0"/>
          </a:p>
        </p:txBody>
      </p:sp>
    </p:spTree>
    <p:extLst>
      <p:ext uri="{BB962C8B-B14F-4D97-AF65-F5344CB8AC3E}">
        <p14:creationId xmlns:p14="http://schemas.microsoft.com/office/powerpoint/2010/main" val="360749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066800"/>
            <a:ext cx="8229600" cy="4114800"/>
          </a:xfrm>
        </p:spPr>
        <p:txBody>
          <a:bodyPr/>
          <a:lstStyle/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4000" dirty="0" smtClean="0">
                <a:latin typeface="Greekth" pitchFamily="18" charset="0"/>
              </a:rPr>
              <a:t>e]</a:t>
            </a:r>
            <a:r>
              <a:rPr lang="en-US" sz="4000" dirty="0" err="1" smtClean="0">
                <a:latin typeface="Greekth" pitchFamily="18" charset="0"/>
              </a:rPr>
              <a:t>luo</a:t>
            </a:r>
            <a:r>
              <a:rPr lang="en-US" sz="4000" dirty="0" smtClean="0">
                <a:latin typeface="Greekth" pitchFamily="18" charset="0"/>
              </a:rPr>
              <a:t>&lt;</a:t>
            </a:r>
            <a:r>
              <a:rPr lang="en-US" sz="4000" dirty="0" err="1" smtClean="0">
                <a:latin typeface="Greekth" pitchFamily="18" charset="0"/>
              </a:rPr>
              <a:t>mhn</a:t>
            </a:r>
            <a:r>
              <a:rPr lang="en-US" sz="4000" dirty="0" smtClean="0"/>
              <a:t>:</a:t>
            </a:r>
            <a:r>
              <a:rPr lang="en-US" sz="4000" dirty="0" smtClean="0">
                <a:latin typeface="Greekth" pitchFamily="18" charset="0"/>
              </a:rPr>
              <a:t>  </a:t>
            </a:r>
            <a:br>
              <a:rPr lang="en-US" sz="4000" dirty="0" smtClean="0">
                <a:latin typeface="Greekth" pitchFamily="18" charset="0"/>
              </a:rPr>
            </a:br>
            <a:r>
              <a:rPr lang="en-US" sz="4000" dirty="0" smtClean="0">
                <a:latin typeface="Greekth" pitchFamily="18" charset="0"/>
              </a:rPr>
              <a:t>    -</a:t>
            </a:r>
            <a:r>
              <a:rPr lang="en-US" sz="4000" dirty="0" err="1" smtClean="0">
                <a:latin typeface="Greekth" pitchFamily="18" charset="0"/>
              </a:rPr>
              <a:t>ou</a:t>
            </a:r>
            <a:r>
              <a:rPr lang="en-US" sz="4000" dirty="0" smtClean="0">
                <a:latin typeface="Greekth" pitchFamily="18" charset="0"/>
              </a:rPr>
              <a:t>,  -</a:t>
            </a:r>
            <a:r>
              <a:rPr lang="en-US" sz="4000" dirty="0" err="1" smtClean="0">
                <a:latin typeface="Greekth" pitchFamily="18" charset="0"/>
              </a:rPr>
              <a:t>eto</a:t>
            </a:r>
            <a:r>
              <a:rPr lang="en-US" sz="4000" dirty="0" smtClean="0">
                <a:latin typeface="Greekth" pitchFamily="18" charset="0"/>
              </a:rPr>
              <a:t>,    -</a:t>
            </a:r>
            <a:r>
              <a:rPr lang="en-US" sz="4000" dirty="0" err="1" smtClean="0">
                <a:latin typeface="Greekth" pitchFamily="18" charset="0"/>
              </a:rPr>
              <a:t>omeqa</a:t>
            </a:r>
            <a:r>
              <a:rPr lang="en-US" sz="4000" dirty="0" smtClean="0">
                <a:latin typeface="Greekth" pitchFamily="18" charset="0"/>
              </a:rPr>
              <a:t>,  -</a:t>
            </a:r>
            <a:r>
              <a:rPr lang="en-US" sz="4000" dirty="0" err="1" smtClean="0">
                <a:latin typeface="Greekth" pitchFamily="18" charset="0"/>
              </a:rPr>
              <a:t>esqe</a:t>
            </a:r>
            <a:r>
              <a:rPr lang="en-US" sz="4000" dirty="0" smtClean="0">
                <a:latin typeface="Greekth" pitchFamily="18" charset="0"/>
              </a:rPr>
              <a:t>,  -onto</a:t>
            </a:r>
          </a:p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I was being loosed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4582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latin typeface="Times New Roman" pitchFamily="18" charset="0"/>
              </a:rPr>
              <a:t>Imperfect Middle/Passive of </a:t>
            </a:r>
            <a:r>
              <a:rPr lang="en-US" sz="3600" dirty="0" err="1" smtClean="0">
                <a:latin typeface="Greekth" pitchFamily="18" charset="0"/>
              </a:rPr>
              <a:t>lu</a:t>
            </a:r>
            <a:r>
              <a:rPr lang="en-US" sz="3600" dirty="0" smtClean="0">
                <a:latin typeface="Greekth" pitchFamily="18" charset="0"/>
              </a:rPr>
              <a:t>&lt;w </a:t>
            </a:r>
          </a:p>
        </p:txBody>
      </p:sp>
    </p:spTree>
    <p:extLst>
      <p:ext uri="{BB962C8B-B14F-4D97-AF65-F5344CB8AC3E}">
        <p14:creationId xmlns:p14="http://schemas.microsoft.com/office/powerpoint/2010/main" val="1690235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26</TotalTime>
  <Words>279</Words>
  <Application>Microsoft Office PowerPoint</Application>
  <PresentationFormat>On-screen Show (4:3)</PresentationFormat>
  <Paragraphs>86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Elemental</vt:lpstr>
      <vt:lpstr>Chant Chapters 1-15</vt:lpstr>
      <vt:lpstr>2-1-2 Noun Forms</vt:lpstr>
      <vt:lpstr>3rd Declension Chants</vt:lpstr>
      <vt:lpstr>Present Active Indicative Verbs</vt:lpstr>
      <vt:lpstr>Present Middle/Passive Indicative </vt:lpstr>
      <vt:lpstr>Shape of the Future in Greek</vt:lpstr>
      <vt:lpstr>Future Middle Paradigm</vt:lpstr>
      <vt:lpstr>Imperfect Active Paradigm of lu&lt;w</vt:lpstr>
      <vt:lpstr>Imperfect Middle/Passive of lu&lt;w </vt:lpstr>
      <vt:lpstr> Person Personal Pronoun Chant</vt:lpstr>
      <vt:lpstr>The "is" verb PAI  -- ei]mi&lt; </vt:lpstr>
      <vt:lpstr>The "was" verb IAI  -- ei]mi&lt; </vt:lpstr>
      <vt:lpstr>Second Aorist Active Paradigm</vt:lpstr>
      <vt:lpstr>Second Aorist Middle </vt:lpstr>
      <vt:lpstr>Aorist Stem Changes -- 9 to know</vt:lpstr>
      <vt:lpstr>1st Aorist Active Paradigm </vt:lpstr>
      <vt:lpstr>1st Aorist Middle Paradigm </vt:lpstr>
      <vt:lpstr>Aorist Passive </vt:lpstr>
      <vt:lpstr>Future Passive</vt:lpstr>
      <vt:lpstr>Perfect Active Paradigm</vt:lpstr>
      <vt:lpstr>Perfect Middle/Passive Paradigm</vt:lpstr>
      <vt:lpstr>Rapping the Lord’s Prayer</vt:lpstr>
      <vt:lpstr>Rapping the Lord’s Prayer</vt:lpstr>
      <vt:lpstr>Rapping the Lord’s Prayer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Chant Chapters 1-15</dc:title>
  <dc:creator>Ted Hildebrandt</dc:creator>
  <cp:lastModifiedBy>User</cp:lastModifiedBy>
  <cp:revision>5</cp:revision>
  <dcterms:created xsi:type="dcterms:W3CDTF">2010-11-03T16:12:11Z</dcterms:created>
  <dcterms:modified xsi:type="dcterms:W3CDTF">2012-11-12T17:29:22Z</dcterms:modified>
</cp:coreProperties>
</file>