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72" r:id="rId4"/>
    <p:sldId id="282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71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922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7244D5-F108-4F79-933F-5463BE5266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693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BECA8-BF82-4C90-80B4-DFD9E3404F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690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90F3-5AB0-4CFB-900C-5D998983BE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9896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363A3-BBC7-41AC-8F66-AD5FD640AB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029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809DB-247E-4BBD-AD10-BACC20B30B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8203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05F7F-4E10-4740-99F3-85433982BF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4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AE6F1-E830-4876-B38F-926926D3A3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4943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2A687-22BB-46C8-81E1-E831E583E6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188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B4D2D-626F-478D-AE4C-A8289478F4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9778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A4FBB-5429-4CF4-8964-D101C4FB3B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69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ED72E-0D94-43C4-8FF1-A3342DF099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6895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BC13DEBA-60C4-494F-A399-64F49E13B6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19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9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0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820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20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20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Chant Race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579438"/>
          </a:xfrm>
        </p:spPr>
        <p:txBody>
          <a:bodyPr/>
          <a:lstStyle/>
          <a:p>
            <a:pPr eaLnBrk="1" hangingPunct="1"/>
            <a:r>
              <a:rPr lang="en-US" sz="3200" b="1" smtClean="0">
                <a:latin typeface="Times" pitchFamily="18" charset="0"/>
              </a:rPr>
              <a:t>Demonstrative and Relative Pronouns Summary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4582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ἐκεῖνος</a:t>
            </a:r>
            <a:r>
              <a:rPr lang="en-US" dirty="0" smtClean="0">
                <a:latin typeface="+mj-lt"/>
              </a:rPr>
              <a:t>,      </a:t>
            </a:r>
            <a:r>
              <a:rPr lang="el-GR" dirty="0" smtClean="0">
                <a:latin typeface="+mj-lt"/>
              </a:rPr>
              <a:t>ἐκείνη</a:t>
            </a:r>
            <a:r>
              <a:rPr lang="en-US" dirty="0" smtClean="0">
                <a:latin typeface="+mj-lt"/>
              </a:rPr>
              <a:t>,        </a:t>
            </a:r>
            <a:r>
              <a:rPr lang="el-GR" dirty="0" smtClean="0">
                <a:latin typeface="+mj-lt"/>
              </a:rPr>
              <a:t>ἐκεῖνο</a:t>
            </a:r>
            <a:r>
              <a:rPr lang="en-US" dirty="0" smtClean="0">
                <a:latin typeface="+mj-lt"/>
              </a:rPr>
              <a:t>  = that</a:t>
            </a:r>
          </a:p>
          <a:p>
            <a:pPr eaLnBrk="1" hangingPunct="1">
              <a:defRPr/>
            </a:pPr>
            <a:r>
              <a:rPr lang="el-GR" dirty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οὗτος</a:t>
            </a:r>
            <a:r>
              <a:rPr lang="en-US" dirty="0" smtClean="0">
                <a:latin typeface="+mj-lt"/>
              </a:rPr>
              <a:t>,        </a:t>
            </a:r>
            <a:r>
              <a:rPr lang="el-GR" dirty="0" smtClean="0">
                <a:latin typeface="+mj-lt"/>
              </a:rPr>
              <a:t>αὕτη</a:t>
            </a:r>
            <a:r>
              <a:rPr lang="en-US" dirty="0" smtClean="0">
                <a:latin typeface="+mj-lt"/>
              </a:rPr>
              <a:t>,         </a:t>
            </a:r>
            <a:r>
              <a:rPr lang="el-GR" dirty="0" smtClean="0">
                <a:latin typeface="+mj-lt"/>
              </a:rPr>
              <a:t> τοῦτο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l-GR" dirty="0" smtClean="0">
                <a:latin typeface="+mj-lt"/>
              </a:rPr>
              <a:t>τούτου</a:t>
            </a:r>
            <a:r>
              <a:rPr lang="en-US" dirty="0" smtClean="0">
                <a:latin typeface="+mj-lt"/>
              </a:rPr>
              <a:t>,    </a:t>
            </a:r>
            <a:r>
              <a:rPr lang="el-GR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ταύτης</a:t>
            </a:r>
            <a:r>
              <a:rPr lang="en-US" dirty="0" smtClean="0">
                <a:latin typeface="+mj-lt"/>
              </a:rPr>
              <a:t>,    </a:t>
            </a:r>
            <a:r>
              <a:rPr lang="el-GR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τούτου</a:t>
            </a:r>
            <a:r>
              <a:rPr lang="en-US" dirty="0" smtClean="0">
                <a:latin typeface="+mj-lt"/>
              </a:rPr>
              <a:t> = this</a:t>
            </a:r>
          </a:p>
          <a:p>
            <a:pPr eaLnBrk="1" hangingPunct="1">
              <a:defRPr/>
            </a:pP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ὅς</a:t>
            </a:r>
            <a:r>
              <a:rPr lang="en-US" dirty="0" smtClean="0">
                <a:latin typeface="+mj-lt"/>
              </a:rPr>
              <a:t>        </a:t>
            </a:r>
            <a:r>
              <a:rPr lang="el-GR" dirty="0" smtClean="0">
                <a:latin typeface="+mj-lt"/>
              </a:rPr>
              <a:t> ἥ</a:t>
            </a:r>
            <a:r>
              <a:rPr lang="en-US" dirty="0" smtClean="0">
                <a:latin typeface="+mj-lt"/>
              </a:rPr>
              <a:t>         </a:t>
            </a:r>
            <a:r>
              <a:rPr lang="el-GR" dirty="0" smtClean="0">
                <a:latin typeface="+mj-lt"/>
              </a:rPr>
              <a:t>ὅ</a:t>
            </a:r>
            <a:r>
              <a:rPr lang="en-US" dirty="0" smtClean="0">
                <a:latin typeface="+mj-lt"/>
              </a:rPr>
              <a:t>      = Relative (who, which)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οὗ</a:t>
            </a:r>
            <a:r>
              <a:rPr lang="en-US" dirty="0" smtClean="0">
                <a:latin typeface="+mj-lt"/>
              </a:rPr>
              <a:t>      </a:t>
            </a:r>
            <a:r>
              <a:rPr lang="el-GR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ἧς</a:t>
            </a:r>
            <a:r>
              <a:rPr lang="en-US" dirty="0" smtClean="0">
                <a:latin typeface="+mj-lt"/>
              </a:rPr>
              <a:t>       </a:t>
            </a:r>
            <a:r>
              <a:rPr lang="el-GR" dirty="0" smtClean="0">
                <a:latin typeface="+mj-lt"/>
              </a:rPr>
              <a:t>οὗ</a:t>
            </a:r>
            <a:r>
              <a:rPr lang="en-US" dirty="0" smtClean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20535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/>
              <a:t>Imperfect Active Paradigm of</a:t>
            </a:r>
            <a:r>
              <a:rPr lang="en-US" sz="4000" dirty="0" smtClean="0"/>
              <a:t> </a:t>
            </a:r>
            <a:r>
              <a:rPr lang="el-GR" sz="4000" dirty="0" smtClean="0"/>
              <a:t>λύω</a:t>
            </a:r>
            <a:endParaRPr lang="en-US" sz="40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46275"/>
            <a:ext cx="8256588" cy="49117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dirty="0" smtClean="0">
                <a:latin typeface="+mj-lt"/>
              </a:rPr>
              <a:t>Chant</a:t>
            </a:r>
            <a:r>
              <a:rPr lang="en-US" sz="2000" dirty="0" smtClean="0">
                <a:latin typeface="+mj-lt"/>
              </a:rPr>
              <a:t>:    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ἐλυον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ν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ς</a:t>
            </a:r>
            <a:r>
              <a:rPr lang="en-US" dirty="0" smtClean="0">
                <a:latin typeface="+mj-lt"/>
              </a:rPr>
              <a:t>,   </a:t>
            </a:r>
            <a:r>
              <a:rPr lang="el-GR" dirty="0" smtClean="0">
                <a:latin typeface="+mj-lt"/>
              </a:rPr>
              <a:t>ε</a:t>
            </a:r>
            <a:r>
              <a:rPr lang="en-US" dirty="0" smtClean="0">
                <a:latin typeface="+mj-lt"/>
              </a:rPr>
              <a:t>,     </a:t>
            </a:r>
            <a:r>
              <a:rPr lang="el-GR" dirty="0" smtClean="0">
                <a:latin typeface="+mj-lt"/>
              </a:rPr>
              <a:t>μεν</a:t>
            </a:r>
            <a:r>
              <a:rPr lang="en-US" dirty="0" smtClean="0">
                <a:latin typeface="+mj-lt"/>
              </a:rPr>
              <a:t>,   </a:t>
            </a:r>
            <a:r>
              <a:rPr lang="el-GR" dirty="0" smtClean="0">
                <a:latin typeface="+mj-lt"/>
              </a:rPr>
              <a:t>τε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ν</a:t>
            </a:r>
            <a:r>
              <a:rPr lang="en-US" dirty="0" smtClean="0">
                <a:latin typeface="+mj-lt"/>
              </a:rPr>
              <a:t>    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I was loosing, …</a:t>
            </a:r>
          </a:p>
        </p:txBody>
      </p:sp>
    </p:spTree>
    <p:extLst>
      <p:ext uri="{BB962C8B-B14F-4D97-AF65-F5344CB8AC3E}">
        <p14:creationId xmlns:p14="http://schemas.microsoft.com/office/powerpoint/2010/main" val="328226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Rapping the Lord’s Prayer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Πάτερ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ἡμῶν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ἐν        τοῖς  οὐρανοῖς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father         our    </a:t>
            </a:r>
            <a:r>
              <a:rPr lang="el-GR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one</a:t>
            </a:r>
            <a:r>
              <a:rPr lang="el-GR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                  heaven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ἁγιασθήτω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τὸ  ὄνομά    σου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holy                   name        your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ἐλθέτω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βασιλεία    σου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 come            kingdom        your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γενηθήτω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τὸ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θέλημά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let be                            will           your </a:t>
            </a:r>
          </a:p>
        </p:txBody>
      </p:sp>
    </p:spTree>
    <p:extLst>
      <p:ext uri="{BB962C8B-B14F-4D97-AF65-F5344CB8AC3E}">
        <p14:creationId xmlns:p14="http://schemas.microsoft.com/office/powerpoint/2010/main" val="1989034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3</a:t>
            </a:r>
            <a:r>
              <a:rPr lang="en-US" altLang="en-US" baseline="30000" smtClean="0"/>
              <a:t>rd</a:t>
            </a:r>
            <a:r>
              <a:rPr lang="en-US" altLang="en-US" smtClean="0"/>
              <a:t> Declension Chantables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180388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χαρίς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ὄνομα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πίστις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χάρις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ὄνομα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πίστις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χάριτος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ὀνόματος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πίστεως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χάριτι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ὀνόματι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πίστει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χάριτα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ὄνομα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πίστιν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χάριτες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ὀνόματα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πίστεις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χαρίτων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ὀνομάτων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πίστεων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χάρισι(ν)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ὀνόμασι(ν)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πίστεσι(ν)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χάριτας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ὀνόματα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πίστεις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Chant Race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γραφή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	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ἱερόν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χαρις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ὄνομα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πίστις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λύω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	 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loose PAI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λύομαι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loose for myself PM/PI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λύσω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will loose   FAI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λύσομαι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will loose for myself  FMI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ἐλυον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was loosing   IAI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ἐλυόμην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was being loosed  IM/PI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ἐγώ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Pronouns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εἰμι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PAI,   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ἤμην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IAI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/>
              <a:t>PAI Verb Chant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3600" dirty="0" smtClean="0">
                <a:latin typeface="Times New Roman" pitchFamily="18" charset="0"/>
                <a:cs typeface="Times New Roman" pitchFamily="18" charset="0"/>
              </a:rPr>
              <a:t>λύω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l-GR" altLang="en-US" sz="3600" dirty="0" smtClean="0">
                <a:latin typeface="Times New Roman" pitchFamily="18" charset="0"/>
                <a:cs typeface="Times New Roman" pitchFamily="18" charset="0"/>
              </a:rPr>
              <a:t>λύομεν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l-GR" altLang="en-US" sz="3600" dirty="0" smtClean="0">
                <a:latin typeface="Times New Roman" pitchFamily="18" charset="0"/>
                <a:cs typeface="Times New Roman" pitchFamily="18" charset="0"/>
              </a:rPr>
              <a:t>λύεις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l-GR" altLang="en-US" sz="3600" dirty="0" smtClean="0">
                <a:latin typeface="Times New Roman" pitchFamily="18" charset="0"/>
                <a:cs typeface="Times New Roman" pitchFamily="18" charset="0"/>
              </a:rPr>
              <a:t>λύετε</a:t>
            </a:r>
            <a:endParaRPr lang="en-US" alt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l-GR" altLang="en-US" sz="3600" dirty="0" smtClean="0">
                <a:latin typeface="Times New Roman" pitchFamily="18" charset="0"/>
                <a:cs typeface="Times New Roman" pitchFamily="18" charset="0"/>
              </a:rPr>
              <a:t>λύει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l-GR" altLang="en-US" sz="3600" dirty="0" smtClean="0">
                <a:latin typeface="Times New Roman" pitchFamily="18" charset="0"/>
                <a:cs typeface="Times New Roman" pitchFamily="18" charset="0"/>
              </a:rPr>
              <a:t>λύουσι(ν) </a:t>
            </a:r>
            <a:endParaRPr lang="en-US" alt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691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2-1-2 Paradigms - Chant this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1219200"/>
            <a:ext cx="77724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2                     1                     2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γραφή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ἱερόν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γραφῆς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ἱεροῦ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γραφῇ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ἱερῷ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γραφήν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ἱερόν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λόγοι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γραφαί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ἱερά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λόγων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γραφῶν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ἱερῶν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λόγοις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γραφαῖς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ἱεροῖς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λόγους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γραφάς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ἱερά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47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>
                <a:latin typeface="Times New Roman" pitchFamily="18" charset="0"/>
                <a:cs typeface="Times New Roman" pitchFamily="18" charset="0"/>
              </a:rPr>
              <a:t>The "is" verb PAI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--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εἰμί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εἰμί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                	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ἐσμέν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en-US" altLang="en-US" smtClean="0">
                <a:latin typeface="Times New Roman" pitchFamily="18" charset="0"/>
                <a:cs typeface="Times New Roman" pitchFamily="18" charset="0"/>
              </a:rPr>
            </a:b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εἶ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             		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ἐστέ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</a:t>
            </a:r>
            <a:br>
              <a:rPr lang="en-US" altLang="en-US" smtClean="0">
                <a:latin typeface="Times New Roman" pitchFamily="18" charset="0"/>
                <a:cs typeface="Times New Roman" pitchFamily="18" charset="0"/>
              </a:rPr>
            </a:b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ἐστί(ν)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 		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εἰσί(ν)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84883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 </a:t>
            </a:r>
            <a:r>
              <a:rPr lang="en-US" altLang="en-US" b="1" smtClean="0">
                <a:latin typeface="Times New Roman" pitchFamily="18" charset="0"/>
              </a:rPr>
              <a:t>Person Personal Pronoun Chant</a:t>
            </a:r>
          </a:p>
        </p:txBody>
      </p:sp>
      <p:sp>
        <p:nvSpPr>
          <p:cNvPr id="450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latin typeface="Times New Roman" pitchFamily="18" charset="0"/>
                <a:cs typeface="Times New Roman" pitchFamily="18" charset="0"/>
              </a:rPr>
              <a:t>         Singular                          Plural</a:t>
            </a:r>
          </a:p>
          <a:p>
            <a:pPr eaLnBrk="1" hangingPunct="1"/>
            <a:r>
              <a:rPr lang="en-US" altLang="en-US" b="1" smtClean="0">
                <a:latin typeface="Times New Roman" pitchFamily="18" charset="0"/>
                <a:cs typeface="Times New Roman" pitchFamily="18" charset="0"/>
              </a:rPr>
              <a:t>Nom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ἐγώ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σύ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	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ἡμεῖς</a:t>
            </a:r>
          </a:p>
          <a:p>
            <a:pPr eaLnBrk="1" hangingPunct="1"/>
            <a:r>
              <a:rPr lang="en-US" altLang="en-US" b="1" smtClean="0">
                <a:latin typeface="Times New Roman" pitchFamily="18" charset="0"/>
                <a:cs typeface="Times New Roman" pitchFamily="18" charset="0"/>
              </a:rPr>
              <a:t>Gen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.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μου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σου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    	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ἡμῶν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altLang="en-US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 smtClean="0"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. 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μοι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σοι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      	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ἡμῖν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</a:t>
            </a:r>
            <a:br>
              <a:rPr lang="en-US" altLang="en-US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 smtClean="0">
                <a:latin typeface="Times New Roman" pitchFamily="18" charset="0"/>
                <a:cs typeface="Times New Roman" pitchFamily="18" charset="0"/>
              </a:rPr>
              <a:t>Acc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. 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με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σε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       	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ἡμάς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eaLnBrk="1" hangingPunct="1"/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αὐτός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αὐτη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αὐτό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(he, she, it)</a:t>
            </a:r>
          </a:p>
        </p:txBody>
      </p:sp>
    </p:spTree>
    <p:extLst>
      <p:ext uri="{BB962C8B-B14F-4D97-AF65-F5344CB8AC3E}">
        <p14:creationId xmlns:p14="http://schemas.microsoft.com/office/powerpoint/2010/main" val="131438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Present Middle/Passive Indicative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Greekth" pitchFamily="18" charset="0"/>
              </a:rPr>
              <a:t> lu&lt;omai,               -o&lt;meqa, </a:t>
            </a:r>
            <a:br>
              <a:rPr lang="en-US" altLang="en-US" smtClean="0">
                <a:latin typeface="Greekth" pitchFamily="18" charset="0"/>
              </a:rPr>
            </a:br>
            <a:r>
              <a:rPr lang="en-US" altLang="en-US" smtClean="0">
                <a:latin typeface="Greekth" pitchFamily="18" charset="0"/>
              </a:rPr>
              <a:t>           -^,               -esqe </a:t>
            </a:r>
            <a:br>
              <a:rPr lang="en-US" altLang="en-US" smtClean="0">
                <a:latin typeface="Greekth" pitchFamily="18" charset="0"/>
              </a:rPr>
            </a:br>
            <a:r>
              <a:rPr lang="en-US" altLang="en-US" smtClean="0">
                <a:latin typeface="Greekth" pitchFamily="18" charset="0"/>
              </a:rPr>
              <a:t>           -etai,          -ontai</a:t>
            </a:r>
          </a:p>
          <a:p>
            <a:pPr eaLnBrk="1" hangingPunct="1"/>
            <a:r>
              <a:rPr lang="en-US" altLang="en-US" smtClean="0"/>
              <a:t>I am loosed/am being loosed</a:t>
            </a:r>
          </a:p>
          <a:p>
            <a:pPr eaLnBrk="1" hangingPunct="1"/>
            <a:r>
              <a:rPr lang="en-US" altLang="en-US" smtClean="0"/>
              <a:t>I loose myself/am loosing [for myself]</a:t>
            </a:r>
          </a:p>
        </p:txBody>
      </p:sp>
    </p:spTree>
    <p:extLst>
      <p:ext uri="{BB962C8B-B14F-4D97-AF65-F5344CB8AC3E}">
        <p14:creationId xmlns:p14="http://schemas.microsoft.com/office/powerpoint/2010/main" val="363202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Shape of the Future in Greek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λύσω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   </a:t>
            </a:r>
            <a:r>
              <a:rPr lang="en-US" dirty="0" smtClean="0">
                <a:latin typeface="+mj-lt"/>
              </a:rPr>
              <a:t>                    </a:t>
            </a:r>
            <a:r>
              <a:rPr lang="el-GR" dirty="0" smtClean="0">
                <a:latin typeface="+mj-lt"/>
              </a:rPr>
              <a:t>λύσομεν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sz="2400" b="1" dirty="0" smtClean="0">
                <a:latin typeface="+mj-lt"/>
              </a:rPr>
              <a:t>I will loose                         We will loose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λύσεις</a:t>
            </a:r>
            <a:r>
              <a:rPr lang="en-US" dirty="0" smtClean="0">
                <a:latin typeface="+mj-lt"/>
              </a:rPr>
              <a:t>    </a:t>
            </a:r>
            <a:r>
              <a:rPr lang="el-GR" dirty="0" smtClean="0">
                <a:latin typeface="+mj-lt"/>
              </a:rPr>
              <a:t>   </a:t>
            </a:r>
            <a:r>
              <a:rPr lang="en-US" dirty="0" smtClean="0">
                <a:latin typeface="+mj-lt"/>
              </a:rPr>
              <a:t>               </a:t>
            </a:r>
            <a:r>
              <a:rPr lang="el-GR" dirty="0" smtClean="0">
                <a:latin typeface="+mj-lt"/>
              </a:rPr>
              <a:t>λύσετε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sz="2400" b="1" dirty="0" smtClean="0">
                <a:latin typeface="+mj-lt"/>
              </a:rPr>
              <a:t>You will loose                    You all will loose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λύσει </a:t>
            </a:r>
            <a:r>
              <a:rPr lang="en-US" dirty="0" smtClean="0">
                <a:latin typeface="+mj-lt"/>
              </a:rPr>
              <a:t>  </a:t>
            </a:r>
            <a:r>
              <a:rPr lang="el-GR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                 </a:t>
            </a:r>
            <a:r>
              <a:rPr lang="el-GR" dirty="0" smtClean="0">
                <a:latin typeface="+mj-lt"/>
              </a:rPr>
              <a:t>λύσουσι(ν)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sz="2400" b="1" dirty="0" smtClean="0">
                <a:latin typeface="+mj-lt"/>
              </a:rPr>
              <a:t>S/he/it will loose                They will loose</a:t>
            </a:r>
          </a:p>
          <a:p>
            <a:pPr eaLnBrk="1" hangingPunct="1">
              <a:defRPr/>
            </a:pPr>
            <a:r>
              <a:rPr lang="en-US" sz="2400" b="1" dirty="0" smtClean="0">
                <a:latin typeface="+mj-lt"/>
              </a:rPr>
              <a:t>Chant this one</a:t>
            </a:r>
          </a:p>
        </p:txBody>
      </p:sp>
    </p:spTree>
    <p:extLst>
      <p:ext uri="{BB962C8B-B14F-4D97-AF65-F5344CB8AC3E}">
        <p14:creationId xmlns:p14="http://schemas.microsoft.com/office/powerpoint/2010/main" val="2373885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b="1" smtClean="0">
                <a:latin typeface="Times New Roman" pitchFamily="18" charset="0"/>
              </a:rPr>
              <a:t>Future Middle Paradigm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4114800"/>
          </a:xfrm>
        </p:spPr>
        <p:txBody>
          <a:bodyPr/>
          <a:lstStyle/>
          <a:p>
            <a:pPr eaLnBrk="1" hangingPunct="1"/>
            <a:r>
              <a:rPr lang="el-GR" altLang="en-US" dirty="0" smtClean="0">
                <a:latin typeface="Times New Roman" pitchFamily="18" charset="0"/>
                <a:cs typeface="Times New Roman" pitchFamily="18" charset="0"/>
              </a:rPr>
              <a:t>λύσομαι   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                	          -</a:t>
            </a:r>
            <a:r>
              <a:rPr lang="el-GR" altLang="en-US" dirty="0" smtClean="0">
                <a:latin typeface="Times New Roman" pitchFamily="18" charset="0"/>
                <a:cs typeface="Times New Roman" pitchFamily="18" charset="0"/>
              </a:rPr>
              <a:t>όμεθα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altLang="en-US" dirty="0" smtClean="0">
                <a:latin typeface="Times New Roman" pitchFamily="18" charset="0"/>
                <a:cs typeface="Times New Roman" pitchFamily="18" charset="0"/>
              </a:rPr>
              <a:t>ῃ 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	  -</a:t>
            </a:r>
            <a:r>
              <a:rPr lang="el-GR" altLang="en-US" dirty="0" smtClean="0">
                <a:latin typeface="Times New Roman" pitchFamily="18" charset="0"/>
                <a:cs typeface="Times New Roman" pitchFamily="18" charset="0"/>
              </a:rPr>
              <a:t>εσθε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altLang="en-US" dirty="0" smtClean="0">
                <a:latin typeface="Times New Roman" pitchFamily="18" charset="0"/>
                <a:cs typeface="Times New Roman" pitchFamily="18" charset="0"/>
              </a:rPr>
              <a:t>εται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		  -</a:t>
            </a:r>
            <a:r>
              <a:rPr lang="el-GR" altLang="en-US" dirty="0" smtClean="0">
                <a:latin typeface="Times New Roman" pitchFamily="18" charset="0"/>
                <a:cs typeface="Times New Roman" pitchFamily="18" charset="0"/>
              </a:rPr>
              <a:t>ονται</a:t>
            </a:r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en-US" sz="2400" b="1" dirty="0" smtClean="0">
                <a:latin typeface="Times New Roman" pitchFamily="18" charset="0"/>
              </a:rPr>
              <a:t>I will loose (for myself)                 We will loose (for ourselves)</a:t>
            </a:r>
            <a:r>
              <a:rPr lang="en-US" altLang="en-US" dirty="0" smtClean="0">
                <a:latin typeface="Greekth" pitchFamily="18" charset="0"/>
              </a:rPr>
              <a:t> …</a:t>
            </a:r>
            <a:br>
              <a:rPr lang="en-US" altLang="en-US" dirty="0" smtClean="0">
                <a:latin typeface="Greekth" pitchFamily="18" charset="0"/>
              </a:rPr>
            </a:br>
            <a:r>
              <a:rPr lang="en-US" altLang="en-US" sz="2400" b="1" dirty="0" smtClean="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117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130</TotalTime>
  <Words>168</Words>
  <Application>Microsoft Office PowerPoint</Application>
  <PresentationFormat>On-screen Show (4:3)</PresentationFormat>
  <Paragraphs>65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Stream</vt:lpstr>
      <vt:lpstr>Chant Race</vt:lpstr>
      <vt:lpstr>Chant Race</vt:lpstr>
      <vt:lpstr>PAI Verb Chant</vt:lpstr>
      <vt:lpstr>2-1-2 Paradigms - Chant this</vt:lpstr>
      <vt:lpstr>The "is" verb PAI  -- εἰμί  </vt:lpstr>
      <vt:lpstr> Person Personal Pronoun Chant</vt:lpstr>
      <vt:lpstr>Present Middle/Passive Indicative </vt:lpstr>
      <vt:lpstr>Shape of the Future in Greek</vt:lpstr>
      <vt:lpstr>Future Middle Paradigm</vt:lpstr>
      <vt:lpstr>Demonstrative and Relative Pronouns Summary</vt:lpstr>
      <vt:lpstr>Imperfect Active Paradigm of λύω</vt:lpstr>
      <vt:lpstr>Rapping the Lord’s Prayer</vt:lpstr>
      <vt:lpstr>3rd Declension Chantables</vt:lpstr>
    </vt:vector>
  </TitlesOfParts>
  <Company>Gordon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Chant Race</dc:title>
  <dc:creator>Ted Hildebrandt</dc:creator>
  <cp:lastModifiedBy>User</cp:lastModifiedBy>
  <cp:revision>8</cp:revision>
  <dcterms:created xsi:type="dcterms:W3CDTF">2007-10-26T16:29:26Z</dcterms:created>
  <dcterms:modified xsi:type="dcterms:W3CDTF">2015-11-16T16:28:41Z</dcterms:modified>
</cp:coreProperties>
</file>