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sldIdLst>
    <p:sldId id="277" r:id="rId2"/>
    <p:sldId id="347" r:id="rId3"/>
    <p:sldId id="379" r:id="rId4"/>
    <p:sldId id="349" r:id="rId5"/>
    <p:sldId id="350" r:id="rId6"/>
    <p:sldId id="351" r:id="rId7"/>
    <p:sldId id="352" r:id="rId8"/>
    <p:sldId id="353" r:id="rId9"/>
    <p:sldId id="278" r:id="rId10"/>
    <p:sldId id="344" r:id="rId11"/>
    <p:sldId id="345" r:id="rId12"/>
    <p:sldId id="346" r:id="rId13"/>
    <p:sldId id="281" r:id="rId14"/>
    <p:sldId id="354" r:id="rId15"/>
    <p:sldId id="310" r:id="rId16"/>
    <p:sldId id="355" r:id="rId17"/>
    <p:sldId id="356" r:id="rId18"/>
    <p:sldId id="357" r:id="rId19"/>
    <p:sldId id="358" r:id="rId20"/>
    <p:sldId id="359" r:id="rId21"/>
    <p:sldId id="360" r:id="rId22"/>
    <p:sldId id="361" r:id="rId23"/>
    <p:sldId id="362" r:id="rId24"/>
    <p:sldId id="363" r:id="rId25"/>
    <p:sldId id="364" r:id="rId26"/>
    <p:sldId id="365" r:id="rId27"/>
    <p:sldId id="366" r:id="rId28"/>
    <p:sldId id="367" r:id="rId29"/>
    <p:sldId id="368" r:id="rId30"/>
    <p:sldId id="369" r:id="rId31"/>
    <p:sldId id="370" r:id="rId32"/>
    <p:sldId id="371" r:id="rId33"/>
    <p:sldId id="372" r:id="rId34"/>
    <p:sldId id="373" r:id="rId35"/>
    <p:sldId id="374" r:id="rId36"/>
    <p:sldId id="375" r:id="rId37"/>
    <p:sldId id="376" r:id="rId38"/>
    <p:sldId id="377" r:id="rId39"/>
    <p:sldId id="378" r:id="rId40"/>
    <p:sldId id="337" r:id="rId41"/>
    <p:sldId id="338" r:id="rId42"/>
    <p:sldId id="339" r:id="rId43"/>
    <p:sldId id="340" r:id="rId44"/>
    <p:sldId id="341" r:id="rId45"/>
    <p:sldId id="342" r:id="rId46"/>
    <p:sldId id="343" r:id="rId4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527" autoAdjust="0"/>
    <p:restoredTop sz="90929"/>
  </p:normalViewPr>
  <p:slideViewPr>
    <p:cSldViewPr>
      <p:cViewPr varScale="1">
        <p:scale>
          <a:sx n="98" d="100"/>
          <a:sy n="98" d="100"/>
        </p:scale>
        <p:origin x="-90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1085850" cy="6854825"/>
            <a:chOff x="0" y="0"/>
            <a:chExt cx="684" cy="431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684" cy="431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48" y="103"/>
              <a:ext cx="96" cy="4126"/>
              <a:chOff x="48" y="103"/>
              <a:chExt cx="96" cy="4126"/>
            </a:xfrm>
          </p:grpSpPr>
          <p:sp>
            <p:nvSpPr>
              <p:cNvPr id="7" name="Rectangle 5"/>
              <p:cNvSpPr>
                <a:spLocks noChangeArrowheads="1"/>
              </p:cNvSpPr>
              <p:nvPr/>
            </p:nvSpPr>
            <p:spPr bwMode="auto">
              <a:xfrm>
                <a:off x="48" y="1105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" name="Rectangle 6"/>
              <p:cNvSpPr>
                <a:spLocks noChangeArrowheads="1"/>
              </p:cNvSpPr>
              <p:nvPr/>
            </p:nvSpPr>
            <p:spPr bwMode="auto">
              <a:xfrm>
                <a:off x="48" y="1250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/>
            </p:nvSpPr>
            <p:spPr bwMode="auto">
              <a:xfrm>
                <a:off x="48" y="1393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/>
            </p:nvSpPr>
            <p:spPr bwMode="auto">
              <a:xfrm>
                <a:off x="48" y="1538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/>
            </p:nvSpPr>
            <p:spPr bwMode="auto">
              <a:xfrm>
                <a:off x="48" y="1683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/>
            </p:nvSpPr>
            <p:spPr bwMode="auto">
              <a:xfrm>
                <a:off x="48" y="1826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/>
            </p:nvSpPr>
            <p:spPr bwMode="auto">
              <a:xfrm>
                <a:off x="48" y="1971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/>
            </p:nvSpPr>
            <p:spPr bwMode="auto">
              <a:xfrm>
                <a:off x="48" y="2116"/>
                <a:ext cx="96" cy="94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/>
            </p:nvSpPr>
            <p:spPr bwMode="auto">
              <a:xfrm>
                <a:off x="48" y="2259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/>
            </p:nvSpPr>
            <p:spPr bwMode="auto">
              <a:xfrm>
                <a:off x="48" y="2404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/>
            </p:nvSpPr>
            <p:spPr bwMode="auto">
              <a:xfrm>
                <a:off x="48" y="2549"/>
                <a:ext cx="96" cy="94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Rectangle 16"/>
              <p:cNvSpPr>
                <a:spLocks noChangeArrowheads="1"/>
              </p:cNvSpPr>
              <p:nvPr/>
            </p:nvSpPr>
            <p:spPr bwMode="auto">
              <a:xfrm>
                <a:off x="48" y="2691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Rectangle 17"/>
              <p:cNvSpPr>
                <a:spLocks noChangeArrowheads="1"/>
              </p:cNvSpPr>
              <p:nvPr/>
            </p:nvSpPr>
            <p:spPr bwMode="auto">
              <a:xfrm>
                <a:off x="48" y="2836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" name="Rectangle 18"/>
              <p:cNvSpPr>
                <a:spLocks noChangeArrowheads="1"/>
              </p:cNvSpPr>
              <p:nvPr/>
            </p:nvSpPr>
            <p:spPr bwMode="auto">
              <a:xfrm>
                <a:off x="48" y="2979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Rectangle 19"/>
              <p:cNvSpPr>
                <a:spLocks noChangeArrowheads="1"/>
              </p:cNvSpPr>
              <p:nvPr/>
            </p:nvSpPr>
            <p:spPr bwMode="auto">
              <a:xfrm>
                <a:off x="48" y="3124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" name="Rectangle 20"/>
              <p:cNvSpPr>
                <a:spLocks noChangeArrowheads="1"/>
              </p:cNvSpPr>
              <p:nvPr/>
            </p:nvSpPr>
            <p:spPr bwMode="auto">
              <a:xfrm>
                <a:off x="48" y="3269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Rectangle 21"/>
              <p:cNvSpPr>
                <a:spLocks noChangeArrowheads="1"/>
              </p:cNvSpPr>
              <p:nvPr/>
            </p:nvSpPr>
            <p:spPr bwMode="auto">
              <a:xfrm>
                <a:off x="48" y="3412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Rectangle 22"/>
              <p:cNvSpPr>
                <a:spLocks noChangeArrowheads="1"/>
              </p:cNvSpPr>
              <p:nvPr/>
            </p:nvSpPr>
            <p:spPr bwMode="auto">
              <a:xfrm>
                <a:off x="48" y="3557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Rectangle 23"/>
              <p:cNvSpPr>
                <a:spLocks noChangeArrowheads="1"/>
              </p:cNvSpPr>
              <p:nvPr/>
            </p:nvSpPr>
            <p:spPr bwMode="auto">
              <a:xfrm>
                <a:off x="48" y="3702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Rectangle 24"/>
              <p:cNvSpPr>
                <a:spLocks noChangeArrowheads="1"/>
              </p:cNvSpPr>
              <p:nvPr/>
            </p:nvSpPr>
            <p:spPr bwMode="auto">
              <a:xfrm>
                <a:off x="48" y="3845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Rectangle 25"/>
              <p:cNvSpPr>
                <a:spLocks noChangeArrowheads="1"/>
              </p:cNvSpPr>
              <p:nvPr/>
            </p:nvSpPr>
            <p:spPr bwMode="auto">
              <a:xfrm>
                <a:off x="48" y="3990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Rectangle 26"/>
              <p:cNvSpPr>
                <a:spLocks noChangeArrowheads="1"/>
              </p:cNvSpPr>
              <p:nvPr/>
            </p:nvSpPr>
            <p:spPr bwMode="auto">
              <a:xfrm>
                <a:off x="48" y="4134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Rectangle 27"/>
              <p:cNvSpPr>
                <a:spLocks noChangeArrowheads="1"/>
              </p:cNvSpPr>
              <p:nvPr/>
            </p:nvSpPr>
            <p:spPr bwMode="auto">
              <a:xfrm>
                <a:off x="48" y="103"/>
                <a:ext cx="96" cy="94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" name="Rectangle 28"/>
              <p:cNvSpPr>
                <a:spLocks noChangeArrowheads="1"/>
              </p:cNvSpPr>
              <p:nvPr/>
            </p:nvSpPr>
            <p:spPr bwMode="auto">
              <a:xfrm>
                <a:off x="48" y="246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" name="Rectangle 29"/>
              <p:cNvSpPr>
                <a:spLocks noChangeArrowheads="1"/>
              </p:cNvSpPr>
              <p:nvPr/>
            </p:nvSpPr>
            <p:spPr bwMode="auto">
              <a:xfrm>
                <a:off x="48" y="391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" name="Rectangle 30"/>
              <p:cNvSpPr>
                <a:spLocks noChangeArrowheads="1"/>
              </p:cNvSpPr>
              <p:nvPr/>
            </p:nvSpPr>
            <p:spPr bwMode="auto">
              <a:xfrm>
                <a:off x="48" y="535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Rectangle 31"/>
              <p:cNvSpPr>
                <a:spLocks noChangeArrowheads="1"/>
              </p:cNvSpPr>
              <p:nvPr/>
            </p:nvSpPr>
            <p:spPr bwMode="auto">
              <a:xfrm>
                <a:off x="48" y="678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" name="Rectangle 32"/>
              <p:cNvSpPr>
                <a:spLocks noChangeArrowheads="1"/>
              </p:cNvSpPr>
              <p:nvPr/>
            </p:nvSpPr>
            <p:spPr bwMode="auto">
              <a:xfrm>
                <a:off x="48" y="823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" name="Rectangle 33"/>
              <p:cNvSpPr>
                <a:spLocks noChangeArrowheads="1"/>
              </p:cNvSpPr>
              <p:nvPr/>
            </p:nvSpPr>
            <p:spPr bwMode="auto">
              <a:xfrm>
                <a:off x="48" y="968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40994" name="Rectangle 34"/>
          <p:cNvSpPr>
            <a:spLocks noGrp="1" noChangeArrowheads="1"/>
          </p:cNvSpPr>
          <p:nvPr>
            <p:ph type="ctrTitle" sz="quarter"/>
          </p:nvPr>
        </p:nvSpPr>
        <p:spPr>
          <a:xfrm>
            <a:off x="1143000" y="2286000"/>
            <a:ext cx="7772400" cy="1143000"/>
          </a:xfrm>
        </p:spPr>
        <p:txBody>
          <a:bodyPr/>
          <a:lstStyle>
            <a:lvl1pPr algn="ctr">
              <a:defRPr>
                <a:solidFill>
                  <a:srgbClr val="00FFFF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0995" name="Rectangle 3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6400800" cy="1752600"/>
          </a:xfrm>
        </p:spPr>
        <p:txBody>
          <a:bodyPr lIns="92075" tIns="46038" rIns="92075" bIns="46038"/>
          <a:lstStyle>
            <a:lvl1pPr marL="0" indent="0" algn="ctr">
              <a:buFont typeface="Wingdings" pitchFamily="2" charset="2"/>
              <a:buNone/>
              <a:defRPr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6" name="Rectangle 3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" name="Rectangle 3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" name="Rectangle 3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857A26FF-B963-4152-8C50-DFA215AAA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403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8F498-5161-4D2B-BB8A-F16FA3C739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775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2938" y="609600"/>
            <a:ext cx="1949450" cy="5451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609600"/>
            <a:ext cx="5697538" cy="5451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D71529-4EC4-474A-904D-4142B84AF9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946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97CB73-11AA-4FE9-87FD-CFD1365C37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596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90E3B7-C591-486E-A1F3-D40831E704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915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8" y="1946275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32388" y="1946275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8D5BE7-1631-4B0F-87E0-17EAF9EB82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972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872048-1D88-49B2-B3CD-B0059C9E22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079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6368CB-B475-41EC-8E9D-4684139532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009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95BB4D-EF4E-43A6-821A-69F586DC60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160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260A71-805A-42D4-BE46-83EB4E7DD9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6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7A31D7-6D55-47D4-AA52-FCBC0F275A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89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1085850" cy="6854825"/>
            <a:chOff x="0" y="0"/>
            <a:chExt cx="684" cy="4318"/>
          </a:xfrm>
        </p:grpSpPr>
        <p:sp>
          <p:nvSpPr>
            <p:cNvPr id="39939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684" cy="431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33" name="Group 4"/>
            <p:cNvGrpSpPr>
              <a:grpSpLocks/>
            </p:cNvGrpSpPr>
            <p:nvPr/>
          </p:nvGrpSpPr>
          <p:grpSpPr bwMode="auto">
            <a:xfrm>
              <a:off x="48" y="102"/>
              <a:ext cx="96" cy="4128"/>
              <a:chOff x="48" y="102"/>
              <a:chExt cx="96" cy="4128"/>
            </a:xfrm>
          </p:grpSpPr>
          <p:sp>
            <p:nvSpPr>
              <p:cNvPr id="1034" name="Rectangle 5"/>
              <p:cNvSpPr>
                <a:spLocks noChangeArrowheads="1"/>
              </p:cNvSpPr>
              <p:nvPr/>
            </p:nvSpPr>
            <p:spPr bwMode="auto">
              <a:xfrm>
                <a:off x="48" y="1105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5" name="Rectangle 6"/>
              <p:cNvSpPr>
                <a:spLocks noChangeArrowheads="1"/>
              </p:cNvSpPr>
              <p:nvPr/>
            </p:nvSpPr>
            <p:spPr bwMode="auto">
              <a:xfrm>
                <a:off x="48" y="1250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6" name="Rectangle 7"/>
              <p:cNvSpPr>
                <a:spLocks noChangeArrowheads="1"/>
              </p:cNvSpPr>
              <p:nvPr/>
            </p:nvSpPr>
            <p:spPr bwMode="auto">
              <a:xfrm>
                <a:off x="48" y="1393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Rectangle 8"/>
              <p:cNvSpPr>
                <a:spLocks noChangeArrowheads="1"/>
              </p:cNvSpPr>
              <p:nvPr/>
            </p:nvSpPr>
            <p:spPr bwMode="auto">
              <a:xfrm>
                <a:off x="48" y="1538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8" name="Rectangle 9"/>
              <p:cNvSpPr>
                <a:spLocks noChangeArrowheads="1"/>
              </p:cNvSpPr>
              <p:nvPr/>
            </p:nvSpPr>
            <p:spPr bwMode="auto">
              <a:xfrm>
                <a:off x="48" y="1683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9" name="Rectangle 10"/>
              <p:cNvSpPr>
                <a:spLocks noChangeArrowheads="1"/>
              </p:cNvSpPr>
              <p:nvPr/>
            </p:nvSpPr>
            <p:spPr bwMode="auto">
              <a:xfrm>
                <a:off x="48" y="1826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0" name="Rectangle 11"/>
              <p:cNvSpPr>
                <a:spLocks noChangeArrowheads="1"/>
              </p:cNvSpPr>
              <p:nvPr/>
            </p:nvSpPr>
            <p:spPr bwMode="auto">
              <a:xfrm>
                <a:off x="48" y="1971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1" name="Rectangle 12"/>
              <p:cNvSpPr>
                <a:spLocks noChangeArrowheads="1"/>
              </p:cNvSpPr>
              <p:nvPr/>
            </p:nvSpPr>
            <p:spPr bwMode="auto">
              <a:xfrm>
                <a:off x="48" y="2115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2" name="Rectangle 13"/>
              <p:cNvSpPr>
                <a:spLocks noChangeArrowheads="1"/>
              </p:cNvSpPr>
              <p:nvPr/>
            </p:nvSpPr>
            <p:spPr bwMode="auto">
              <a:xfrm>
                <a:off x="48" y="2259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3" name="Rectangle 14"/>
              <p:cNvSpPr>
                <a:spLocks noChangeArrowheads="1"/>
              </p:cNvSpPr>
              <p:nvPr/>
            </p:nvSpPr>
            <p:spPr bwMode="auto">
              <a:xfrm>
                <a:off x="48" y="2403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4" name="Rectangle 15"/>
              <p:cNvSpPr>
                <a:spLocks noChangeArrowheads="1"/>
              </p:cNvSpPr>
              <p:nvPr/>
            </p:nvSpPr>
            <p:spPr bwMode="auto">
              <a:xfrm>
                <a:off x="48" y="2548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5" name="Rectangle 16"/>
              <p:cNvSpPr>
                <a:spLocks noChangeArrowheads="1"/>
              </p:cNvSpPr>
              <p:nvPr/>
            </p:nvSpPr>
            <p:spPr bwMode="auto">
              <a:xfrm>
                <a:off x="48" y="2692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6" name="Rectangle 17"/>
              <p:cNvSpPr>
                <a:spLocks noChangeArrowheads="1"/>
              </p:cNvSpPr>
              <p:nvPr/>
            </p:nvSpPr>
            <p:spPr bwMode="auto">
              <a:xfrm>
                <a:off x="48" y="2836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7" name="Rectangle 18"/>
              <p:cNvSpPr>
                <a:spLocks noChangeArrowheads="1"/>
              </p:cNvSpPr>
              <p:nvPr/>
            </p:nvSpPr>
            <p:spPr bwMode="auto">
              <a:xfrm>
                <a:off x="48" y="2980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8" name="Rectangle 19"/>
              <p:cNvSpPr>
                <a:spLocks noChangeArrowheads="1"/>
              </p:cNvSpPr>
              <p:nvPr/>
            </p:nvSpPr>
            <p:spPr bwMode="auto">
              <a:xfrm>
                <a:off x="48" y="3124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9" name="Rectangle 20"/>
              <p:cNvSpPr>
                <a:spLocks noChangeArrowheads="1"/>
              </p:cNvSpPr>
              <p:nvPr/>
            </p:nvSpPr>
            <p:spPr bwMode="auto">
              <a:xfrm>
                <a:off x="48" y="3269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0" name="Rectangle 21"/>
              <p:cNvSpPr>
                <a:spLocks noChangeArrowheads="1"/>
              </p:cNvSpPr>
              <p:nvPr/>
            </p:nvSpPr>
            <p:spPr bwMode="auto">
              <a:xfrm>
                <a:off x="48" y="3412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1" name="Rectangle 22"/>
              <p:cNvSpPr>
                <a:spLocks noChangeArrowheads="1"/>
              </p:cNvSpPr>
              <p:nvPr/>
            </p:nvSpPr>
            <p:spPr bwMode="auto">
              <a:xfrm>
                <a:off x="48" y="3557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2" name="Rectangle 23"/>
              <p:cNvSpPr>
                <a:spLocks noChangeArrowheads="1"/>
              </p:cNvSpPr>
              <p:nvPr/>
            </p:nvSpPr>
            <p:spPr bwMode="auto">
              <a:xfrm>
                <a:off x="48" y="3702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3" name="Rectangle 24"/>
              <p:cNvSpPr>
                <a:spLocks noChangeArrowheads="1"/>
              </p:cNvSpPr>
              <p:nvPr/>
            </p:nvSpPr>
            <p:spPr bwMode="auto">
              <a:xfrm>
                <a:off x="48" y="3845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4" name="Rectangle 25"/>
              <p:cNvSpPr>
                <a:spLocks noChangeArrowheads="1"/>
              </p:cNvSpPr>
              <p:nvPr/>
            </p:nvSpPr>
            <p:spPr bwMode="auto">
              <a:xfrm>
                <a:off x="48" y="3990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5" name="Rectangle 26"/>
              <p:cNvSpPr>
                <a:spLocks noChangeArrowheads="1"/>
              </p:cNvSpPr>
              <p:nvPr/>
            </p:nvSpPr>
            <p:spPr bwMode="auto">
              <a:xfrm>
                <a:off x="48" y="4133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6" name="Rectangle 27"/>
              <p:cNvSpPr>
                <a:spLocks noChangeArrowheads="1"/>
              </p:cNvSpPr>
              <p:nvPr/>
            </p:nvSpPr>
            <p:spPr bwMode="auto">
              <a:xfrm>
                <a:off x="48" y="102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7" name="Rectangle 28"/>
              <p:cNvSpPr>
                <a:spLocks noChangeArrowheads="1"/>
              </p:cNvSpPr>
              <p:nvPr/>
            </p:nvSpPr>
            <p:spPr bwMode="auto">
              <a:xfrm>
                <a:off x="48" y="246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8" name="Rectangle 29"/>
              <p:cNvSpPr>
                <a:spLocks noChangeArrowheads="1"/>
              </p:cNvSpPr>
              <p:nvPr/>
            </p:nvSpPr>
            <p:spPr bwMode="auto">
              <a:xfrm>
                <a:off x="48" y="391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9" name="Rectangle 30"/>
              <p:cNvSpPr>
                <a:spLocks noChangeArrowheads="1"/>
              </p:cNvSpPr>
              <p:nvPr/>
            </p:nvSpPr>
            <p:spPr bwMode="auto">
              <a:xfrm>
                <a:off x="48" y="535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0" name="Rectangle 31"/>
              <p:cNvSpPr>
                <a:spLocks noChangeArrowheads="1"/>
              </p:cNvSpPr>
              <p:nvPr/>
            </p:nvSpPr>
            <p:spPr bwMode="auto">
              <a:xfrm>
                <a:off x="48" y="679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1" name="Rectangle 32"/>
              <p:cNvSpPr>
                <a:spLocks noChangeArrowheads="1"/>
              </p:cNvSpPr>
              <p:nvPr/>
            </p:nvSpPr>
            <p:spPr bwMode="auto">
              <a:xfrm>
                <a:off x="48" y="823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2" name="Rectangle 33"/>
              <p:cNvSpPr>
                <a:spLocks noChangeArrowheads="1"/>
              </p:cNvSpPr>
              <p:nvPr/>
            </p:nvSpPr>
            <p:spPr bwMode="auto">
              <a:xfrm>
                <a:off x="48" y="968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27" name="Rectangle 34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9971" name="Rectangle 3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72" name="Rectangle 3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73" name="Rectangle 3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5137865-9BF1-4CEE-9F7A-E810D3C180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9974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988" y="1946275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t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6800" y="228600"/>
            <a:ext cx="7239000" cy="914400"/>
          </a:xfrm>
        </p:spPr>
        <p:txBody>
          <a:bodyPr/>
          <a:lstStyle/>
          <a:p>
            <a:pPr eaLnBrk="1" hangingPunct="1"/>
            <a:r>
              <a:rPr lang="en-US" b="1" smtClean="0"/>
              <a:t>Mastering NT Greek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2286000"/>
            <a:ext cx="6400800" cy="4038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err="1" smtClean="0"/>
              <a:t>Chs</a:t>
            </a:r>
            <a:r>
              <a:rPr lang="en-US" b="1" dirty="0" smtClean="0"/>
              <a:t>. 1-12.  Chants and Vocabulary</a:t>
            </a:r>
            <a:br>
              <a:rPr lang="en-US" b="1" dirty="0" smtClean="0"/>
            </a:br>
            <a:endParaRPr lang="en-US" b="1" dirty="0" smtClean="0"/>
          </a:p>
          <a:p>
            <a:pPr eaLnBrk="1" hangingPunct="1">
              <a:defRPr/>
            </a:pPr>
            <a:endParaRPr lang="en-US" b="1" dirty="0" smtClean="0"/>
          </a:p>
          <a:p>
            <a:pPr eaLnBrk="1" hangingPunct="1">
              <a:defRPr/>
            </a:pPr>
            <a:endParaRPr lang="en-US" b="1" dirty="0" smtClean="0"/>
          </a:p>
          <a:p>
            <a:pPr eaLnBrk="1" hangingPunct="1">
              <a:defRPr/>
            </a:pPr>
            <a:r>
              <a:rPr lang="en-US" sz="2000" b="1" dirty="0" smtClean="0"/>
              <a:t>By Ted Hildebrandt  </a:t>
            </a:r>
            <a:r>
              <a:rPr lang="en-US" sz="2000" b="1" dirty="0" smtClean="0">
                <a:cs typeface="Times New Roman" pitchFamily="18" charset="0"/>
              </a:rPr>
              <a:t>© 2003</a:t>
            </a:r>
            <a:endParaRPr lang="en-US" sz="2000" b="1" dirty="0" smtClean="0"/>
          </a:p>
          <a:p>
            <a:pPr eaLnBrk="1" hangingPunct="1">
              <a:defRPr/>
            </a:pPr>
            <a:r>
              <a:rPr lang="en-US" sz="2000" b="1" dirty="0" smtClean="0"/>
              <a:t>Baker Academic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dirty="0" smtClean="0"/>
              <a:t>Imperfect Active Paradigm of</a:t>
            </a:r>
            <a:r>
              <a:rPr lang="en-US" sz="4000" dirty="0" smtClean="0"/>
              <a:t> </a:t>
            </a:r>
            <a:r>
              <a:rPr lang="el-GR" sz="4000" dirty="0" smtClean="0"/>
              <a:t>λύω</a:t>
            </a:r>
            <a:endParaRPr lang="en-US" sz="4000" dirty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46275"/>
            <a:ext cx="8256588" cy="4911725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b="1" dirty="0" smtClean="0">
                <a:latin typeface="+mj-lt"/>
              </a:rPr>
              <a:t>Chant</a:t>
            </a:r>
            <a:r>
              <a:rPr lang="en-US" sz="2000" dirty="0" smtClean="0">
                <a:latin typeface="+mj-lt"/>
              </a:rPr>
              <a:t>:    </a:t>
            </a:r>
            <a:r>
              <a:rPr lang="en-US" dirty="0" smtClean="0">
                <a:latin typeface="+mj-lt"/>
              </a:rPr>
              <a:t> </a:t>
            </a:r>
            <a:r>
              <a:rPr lang="el-GR" dirty="0" smtClean="0">
                <a:latin typeface="+mj-lt"/>
              </a:rPr>
              <a:t>ἐλυον</a:t>
            </a:r>
            <a:r>
              <a:rPr lang="en-US" dirty="0" smtClean="0">
                <a:latin typeface="+mj-lt"/>
              </a:rPr>
              <a:t>,  </a:t>
            </a:r>
            <a:r>
              <a:rPr lang="el-GR" dirty="0" smtClean="0">
                <a:latin typeface="+mj-lt"/>
              </a:rPr>
              <a:t>ν</a:t>
            </a:r>
            <a:r>
              <a:rPr lang="en-US" dirty="0" smtClean="0">
                <a:latin typeface="+mj-lt"/>
              </a:rPr>
              <a:t>,  </a:t>
            </a:r>
            <a:r>
              <a:rPr lang="el-GR" dirty="0" smtClean="0">
                <a:latin typeface="+mj-lt"/>
              </a:rPr>
              <a:t>ς</a:t>
            </a:r>
            <a:r>
              <a:rPr lang="en-US" dirty="0" smtClean="0">
                <a:latin typeface="+mj-lt"/>
              </a:rPr>
              <a:t>,   </a:t>
            </a:r>
            <a:r>
              <a:rPr lang="el-GR" dirty="0" smtClean="0">
                <a:latin typeface="+mj-lt"/>
              </a:rPr>
              <a:t>ε</a:t>
            </a:r>
            <a:r>
              <a:rPr lang="en-US" dirty="0" smtClean="0">
                <a:latin typeface="+mj-lt"/>
              </a:rPr>
              <a:t>,     </a:t>
            </a:r>
            <a:r>
              <a:rPr lang="el-GR" dirty="0" smtClean="0">
                <a:latin typeface="+mj-lt"/>
              </a:rPr>
              <a:t>μεν</a:t>
            </a:r>
            <a:r>
              <a:rPr lang="en-US" dirty="0" smtClean="0">
                <a:latin typeface="+mj-lt"/>
              </a:rPr>
              <a:t>,   </a:t>
            </a:r>
            <a:r>
              <a:rPr lang="el-GR" dirty="0" smtClean="0">
                <a:latin typeface="+mj-lt"/>
              </a:rPr>
              <a:t>τε</a:t>
            </a:r>
            <a:r>
              <a:rPr lang="en-US" dirty="0" smtClean="0">
                <a:latin typeface="+mj-lt"/>
              </a:rPr>
              <a:t>,  </a:t>
            </a:r>
            <a:r>
              <a:rPr lang="el-GR" dirty="0" smtClean="0">
                <a:latin typeface="+mj-lt"/>
              </a:rPr>
              <a:t>ν</a:t>
            </a:r>
            <a:r>
              <a:rPr lang="en-US" dirty="0" smtClean="0">
                <a:latin typeface="+mj-lt"/>
              </a:rPr>
              <a:t>    </a:t>
            </a:r>
            <a:br>
              <a:rPr lang="en-US" dirty="0" smtClean="0">
                <a:latin typeface="+mj-lt"/>
              </a:rPr>
            </a:br>
            <a:r>
              <a:rPr lang="en-US" dirty="0" smtClean="0">
                <a:latin typeface="+mj-lt"/>
              </a:rPr>
              <a:t>I was loosing, …</a:t>
            </a:r>
          </a:p>
        </p:txBody>
      </p:sp>
    </p:spTree>
    <p:extLst>
      <p:ext uri="{BB962C8B-B14F-4D97-AF65-F5344CB8AC3E}">
        <p14:creationId xmlns:p14="http://schemas.microsoft.com/office/powerpoint/2010/main" val="2491780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458200" cy="1143000"/>
          </a:xfrm>
        </p:spPr>
        <p:txBody>
          <a:bodyPr/>
          <a:lstStyle/>
          <a:p>
            <a:pPr eaLnBrk="1" hangingPunct="1"/>
            <a:r>
              <a:rPr lang="en-US" b="1" smtClean="0"/>
              <a:t>Imperfect Middle/Passive of</a:t>
            </a:r>
            <a:r>
              <a:rPr lang="en-US" smtClean="0"/>
              <a:t> </a:t>
            </a:r>
            <a:r>
              <a:rPr lang="en-US" smtClean="0">
                <a:latin typeface="Greekth" pitchFamily="18" charset="0"/>
              </a:rPr>
              <a:t>lu&lt;w 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46275"/>
            <a:ext cx="8256588" cy="4683125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b="1" dirty="0" smtClean="0">
                <a:latin typeface="+mj-lt"/>
              </a:rPr>
              <a:t>Chant: </a:t>
            </a:r>
            <a:r>
              <a:rPr lang="en-US" sz="2000" dirty="0" smtClean="0">
                <a:latin typeface="+mj-lt"/>
              </a:rPr>
              <a:t>   </a:t>
            </a:r>
            <a:r>
              <a:rPr lang="el-GR" dirty="0" smtClean="0">
                <a:latin typeface="+mj-lt"/>
              </a:rPr>
              <a:t>ἐλυόμην</a:t>
            </a:r>
            <a:r>
              <a:rPr lang="en-US" dirty="0" smtClean="0">
                <a:latin typeface="+mj-lt"/>
              </a:rPr>
              <a:t>,   </a:t>
            </a:r>
            <a:br>
              <a:rPr lang="en-US" dirty="0" smtClean="0">
                <a:latin typeface="+mj-lt"/>
              </a:rPr>
            </a:br>
            <a:r>
              <a:rPr lang="en-US" dirty="0" smtClean="0">
                <a:latin typeface="+mj-lt"/>
              </a:rPr>
              <a:t>              -</a:t>
            </a:r>
            <a:r>
              <a:rPr lang="el-GR" dirty="0" smtClean="0">
                <a:latin typeface="+mj-lt"/>
              </a:rPr>
              <a:t>ου</a:t>
            </a:r>
            <a:r>
              <a:rPr lang="en-US" dirty="0" smtClean="0">
                <a:latin typeface="+mj-lt"/>
              </a:rPr>
              <a:t>,  -</a:t>
            </a:r>
            <a:r>
              <a:rPr lang="el-GR" dirty="0" smtClean="0">
                <a:latin typeface="+mj-lt"/>
              </a:rPr>
              <a:t>ετο</a:t>
            </a:r>
            <a:r>
              <a:rPr lang="en-US" dirty="0" smtClean="0">
                <a:latin typeface="+mj-lt"/>
              </a:rPr>
              <a:t>,    -</a:t>
            </a:r>
            <a:r>
              <a:rPr lang="el-GR" dirty="0" smtClean="0">
                <a:latin typeface="+mj-lt"/>
              </a:rPr>
              <a:t>ομεθα</a:t>
            </a:r>
            <a:r>
              <a:rPr lang="en-US" dirty="0" smtClean="0">
                <a:latin typeface="+mj-lt"/>
              </a:rPr>
              <a:t>,  -</a:t>
            </a:r>
            <a:r>
              <a:rPr lang="el-GR" dirty="0" smtClean="0">
                <a:latin typeface="+mj-lt"/>
              </a:rPr>
              <a:t>εσθε</a:t>
            </a:r>
            <a:r>
              <a:rPr lang="en-US" dirty="0" smtClean="0">
                <a:latin typeface="+mj-lt"/>
              </a:rPr>
              <a:t>,  -</a:t>
            </a:r>
            <a:r>
              <a:rPr lang="el-GR" dirty="0" smtClean="0">
                <a:latin typeface="+mj-lt"/>
              </a:rPr>
              <a:t>οντο</a:t>
            </a:r>
            <a:endParaRPr lang="en-US" dirty="0" smtClean="0">
              <a:latin typeface="+mj-lt"/>
            </a:endParaRPr>
          </a:p>
          <a:p>
            <a:pPr eaLnBrk="1" hangingPunct="1">
              <a:defRPr/>
            </a:pPr>
            <a:r>
              <a:rPr lang="en-US" dirty="0" smtClean="0">
                <a:latin typeface="+mj-lt"/>
              </a:rPr>
              <a:t>I was being loosed</a:t>
            </a:r>
          </a:p>
        </p:txBody>
      </p:sp>
    </p:spTree>
    <p:extLst>
      <p:ext uri="{BB962C8B-B14F-4D97-AF65-F5344CB8AC3E}">
        <p14:creationId xmlns:p14="http://schemas.microsoft.com/office/powerpoint/2010/main" val="2086498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Imperfect</a:t>
            </a:r>
            <a:r>
              <a:rPr lang="en-US" dirty="0" smtClean="0"/>
              <a:t> </a:t>
            </a:r>
            <a:r>
              <a:rPr lang="el-GR" dirty="0" smtClean="0"/>
              <a:t>εἰμί</a:t>
            </a:r>
            <a:r>
              <a:rPr lang="en-US" dirty="0" smtClean="0"/>
              <a:t>  </a:t>
            </a:r>
            <a:r>
              <a:rPr lang="en-US" b="1" dirty="0" smtClean="0"/>
              <a:t>(a big one)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1981200"/>
            <a:ext cx="7772400" cy="4114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/>
              <a:t>Singular                            Plural</a:t>
            </a:r>
          </a:p>
          <a:p>
            <a:pPr eaLnBrk="1" hangingPunct="1">
              <a:defRPr/>
            </a:pPr>
            <a:r>
              <a:rPr lang="el-GR" dirty="0" smtClean="0"/>
              <a:t>ἤμην</a:t>
            </a:r>
            <a:r>
              <a:rPr lang="en-US" dirty="0" smtClean="0"/>
              <a:t>                              	</a:t>
            </a:r>
            <a:r>
              <a:rPr lang="el-GR" dirty="0" smtClean="0"/>
              <a:t>ἦμεν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   </a:t>
            </a:r>
            <a:r>
              <a:rPr lang="en-US" sz="2000" b="1" dirty="0" smtClean="0"/>
              <a:t>I was                              </a:t>
            </a:r>
            <a:r>
              <a:rPr lang="en-US" b="1" dirty="0" smtClean="0"/>
              <a:t>	 	         </a:t>
            </a:r>
            <a:r>
              <a:rPr lang="en-US" sz="1800" b="1" dirty="0" smtClean="0"/>
              <a:t>We were </a:t>
            </a:r>
            <a:endParaRPr lang="en-US" b="1" dirty="0" smtClean="0"/>
          </a:p>
          <a:p>
            <a:pPr eaLnBrk="1" hangingPunct="1">
              <a:defRPr/>
            </a:pPr>
            <a:r>
              <a:rPr lang="el-GR" dirty="0" smtClean="0"/>
              <a:t>ἦς</a:t>
            </a:r>
            <a:r>
              <a:rPr lang="en-US" dirty="0" smtClean="0"/>
              <a:t>                                  	</a:t>
            </a:r>
            <a:r>
              <a:rPr lang="el-GR" dirty="0" smtClean="0"/>
              <a:t>ἦτε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       </a:t>
            </a:r>
            <a:r>
              <a:rPr lang="en-US" sz="1800" b="1" dirty="0" smtClean="0"/>
              <a:t>You were                       	                                You all were</a:t>
            </a:r>
            <a:endParaRPr lang="en-US" b="1" dirty="0" smtClean="0"/>
          </a:p>
          <a:p>
            <a:pPr eaLnBrk="1" hangingPunct="1">
              <a:defRPr/>
            </a:pPr>
            <a:r>
              <a:rPr lang="el-GR" dirty="0" smtClean="0"/>
              <a:t>ἦν</a:t>
            </a:r>
            <a:r>
              <a:rPr lang="en-US" dirty="0" smtClean="0"/>
              <a:t>                                   	</a:t>
            </a:r>
            <a:r>
              <a:rPr lang="el-GR" dirty="0" smtClean="0"/>
              <a:t>ἦσαν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       </a:t>
            </a:r>
            <a:r>
              <a:rPr lang="en-US" sz="2000" b="1" dirty="0" smtClean="0"/>
              <a:t>He/she/it was              	                             They were</a:t>
            </a:r>
          </a:p>
        </p:txBody>
      </p:sp>
    </p:spTree>
    <p:extLst>
      <p:ext uri="{BB962C8B-B14F-4D97-AF65-F5344CB8AC3E}">
        <p14:creationId xmlns:p14="http://schemas.microsoft.com/office/powerpoint/2010/main" val="2420748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Imperfect IAI (I M/P I)</a:t>
            </a:r>
            <a:endParaRPr lang="en-US" smtClean="0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46275"/>
            <a:ext cx="8332788" cy="41148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b="1" dirty="0" smtClean="0">
                <a:latin typeface="+mj-lt"/>
              </a:rPr>
              <a:t>Chant:</a:t>
            </a:r>
            <a:r>
              <a:rPr lang="en-US" sz="2000" dirty="0" smtClean="0">
                <a:latin typeface="+mj-lt"/>
              </a:rPr>
              <a:t>    </a:t>
            </a:r>
            <a:r>
              <a:rPr lang="en-US" dirty="0" smtClean="0">
                <a:latin typeface="+mj-lt"/>
              </a:rPr>
              <a:t> </a:t>
            </a:r>
            <a:r>
              <a:rPr lang="el-GR" dirty="0" smtClean="0">
                <a:latin typeface="+mj-lt"/>
              </a:rPr>
              <a:t>ἔλυον</a:t>
            </a:r>
            <a:r>
              <a:rPr lang="en-US" dirty="0" smtClean="0">
                <a:latin typeface="+mj-lt"/>
              </a:rPr>
              <a:t>,  </a:t>
            </a:r>
            <a:r>
              <a:rPr lang="el-GR" dirty="0" smtClean="0">
                <a:latin typeface="+mj-lt"/>
              </a:rPr>
              <a:t>ν</a:t>
            </a:r>
            <a:r>
              <a:rPr lang="en-US" dirty="0" smtClean="0">
                <a:latin typeface="+mj-lt"/>
              </a:rPr>
              <a:t>,  </a:t>
            </a:r>
            <a:r>
              <a:rPr lang="el-GR" dirty="0" smtClean="0">
                <a:latin typeface="+mj-lt"/>
              </a:rPr>
              <a:t>σ</a:t>
            </a:r>
            <a:r>
              <a:rPr lang="en-US" dirty="0" smtClean="0">
                <a:latin typeface="+mj-lt"/>
              </a:rPr>
              <a:t>,   </a:t>
            </a:r>
            <a:r>
              <a:rPr lang="el-GR" dirty="0" smtClean="0">
                <a:latin typeface="+mj-lt"/>
              </a:rPr>
              <a:t>ε</a:t>
            </a:r>
            <a:r>
              <a:rPr lang="en-US" dirty="0" smtClean="0">
                <a:latin typeface="+mj-lt"/>
              </a:rPr>
              <a:t>,     </a:t>
            </a:r>
            <a:r>
              <a:rPr lang="el-GR" dirty="0" smtClean="0">
                <a:latin typeface="+mj-lt"/>
              </a:rPr>
              <a:t>μεν</a:t>
            </a:r>
            <a:r>
              <a:rPr lang="en-US" dirty="0" smtClean="0">
                <a:latin typeface="+mj-lt"/>
              </a:rPr>
              <a:t>,   </a:t>
            </a:r>
            <a:r>
              <a:rPr lang="el-GR" dirty="0" smtClean="0">
                <a:latin typeface="+mj-lt"/>
              </a:rPr>
              <a:t>τε</a:t>
            </a:r>
            <a:r>
              <a:rPr lang="en-US" dirty="0" smtClean="0">
                <a:latin typeface="+mj-lt"/>
              </a:rPr>
              <a:t>,  </a:t>
            </a:r>
            <a:r>
              <a:rPr lang="el-GR" dirty="0" smtClean="0">
                <a:latin typeface="+mj-lt"/>
              </a:rPr>
              <a:t>ν</a:t>
            </a:r>
            <a:r>
              <a:rPr lang="en-US" dirty="0" smtClean="0">
                <a:latin typeface="+mj-lt"/>
              </a:rPr>
              <a:t> </a:t>
            </a:r>
          </a:p>
          <a:p>
            <a:pPr eaLnBrk="1" hangingPunct="1">
              <a:defRPr/>
            </a:pPr>
            <a:r>
              <a:rPr lang="en-US" sz="2400" b="1" dirty="0" smtClean="0">
                <a:latin typeface="+mj-lt"/>
              </a:rPr>
              <a:t>Chant: </a:t>
            </a:r>
            <a:r>
              <a:rPr lang="en-US" sz="2000" dirty="0" smtClean="0">
                <a:latin typeface="+mj-lt"/>
              </a:rPr>
              <a:t>   </a:t>
            </a:r>
            <a:r>
              <a:rPr lang="el-GR" dirty="0" smtClean="0">
                <a:latin typeface="+mj-lt"/>
              </a:rPr>
              <a:t>ἐλυόμην</a:t>
            </a:r>
            <a:r>
              <a:rPr lang="en-US" dirty="0" smtClean="0">
                <a:latin typeface="+mj-lt"/>
              </a:rPr>
              <a:t>,   </a:t>
            </a:r>
            <a:br>
              <a:rPr lang="en-US" dirty="0" smtClean="0">
                <a:latin typeface="+mj-lt"/>
              </a:rPr>
            </a:br>
            <a:r>
              <a:rPr lang="en-US" dirty="0" smtClean="0">
                <a:latin typeface="+mj-lt"/>
              </a:rPr>
              <a:t>   </a:t>
            </a:r>
            <a:r>
              <a:rPr lang="el-GR" dirty="0" smtClean="0">
                <a:latin typeface="+mj-lt"/>
              </a:rPr>
              <a:t>         </a:t>
            </a:r>
            <a:r>
              <a:rPr lang="en-US" dirty="0" smtClean="0">
                <a:latin typeface="+mj-lt"/>
              </a:rPr>
              <a:t> -</a:t>
            </a:r>
            <a:r>
              <a:rPr lang="el-GR" dirty="0" smtClean="0">
                <a:latin typeface="+mj-lt"/>
              </a:rPr>
              <a:t>ου</a:t>
            </a:r>
            <a:r>
              <a:rPr lang="en-US" dirty="0" smtClean="0">
                <a:latin typeface="+mj-lt"/>
              </a:rPr>
              <a:t>,  -</a:t>
            </a:r>
            <a:r>
              <a:rPr lang="el-GR" dirty="0" smtClean="0">
                <a:latin typeface="+mj-lt"/>
              </a:rPr>
              <a:t>ετο</a:t>
            </a:r>
            <a:r>
              <a:rPr lang="en-US" dirty="0" smtClean="0">
                <a:latin typeface="+mj-lt"/>
              </a:rPr>
              <a:t>,     -</a:t>
            </a:r>
            <a:r>
              <a:rPr lang="el-GR" dirty="0" smtClean="0">
                <a:latin typeface="+mj-lt"/>
              </a:rPr>
              <a:t>ομεθα</a:t>
            </a:r>
            <a:r>
              <a:rPr lang="en-US" dirty="0" smtClean="0">
                <a:latin typeface="+mj-lt"/>
              </a:rPr>
              <a:t>,  -</a:t>
            </a:r>
            <a:r>
              <a:rPr lang="el-GR" dirty="0" smtClean="0">
                <a:latin typeface="+mj-lt"/>
              </a:rPr>
              <a:t>εσθε</a:t>
            </a:r>
            <a:r>
              <a:rPr lang="en-US" dirty="0" smtClean="0">
                <a:latin typeface="+mj-lt"/>
              </a:rPr>
              <a:t>,  -</a:t>
            </a:r>
            <a:r>
              <a:rPr lang="el-GR" dirty="0" smtClean="0">
                <a:latin typeface="+mj-lt"/>
              </a:rPr>
              <a:t>οντο</a:t>
            </a:r>
            <a:r>
              <a:rPr lang="en-US" dirty="0" smtClean="0">
                <a:latin typeface="+mj-lt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Rapping the Lord’s Prayer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Πάτερ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ἡμῶν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ἐν        τοῖς  οὐρανοῖς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father         our    </a:t>
            </a:r>
            <a:r>
              <a:rPr lang="el-GR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one</a:t>
            </a:r>
            <a:r>
              <a:rPr lang="el-GR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                   heaven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ἁγιασθήτω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τὸ  ὄνομά    σου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make holy                   name        your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ἐλθέτω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ἡ βασιλεία    σου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let come            kingdom        your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γενηθήτω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τὸ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θέλημά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σου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let be                            will           your </a:t>
            </a:r>
          </a:p>
        </p:txBody>
      </p:sp>
    </p:spTree>
    <p:extLst>
      <p:ext uri="{BB962C8B-B14F-4D97-AF65-F5344CB8AC3E}">
        <p14:creationId xmlns:p14="http://schemas.microsoft.com/office/powerpoint/2010/main" val="3678061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7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Vocabulary Review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608195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b="1">
                <a:latin typeface="Times New Roman" pitchFamily="18" charset="0"/>
              </a:rPr>
              <a:t>Ch. 1 -- Vocabulary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55626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angel, messenger </a:t>
            </a:r>
          </a:p>
          <a:p>
            <a:pPr lvl="3">
              <a:lnSpc>
                <a:spcPct val="90000"/>
              </a:lnSpc>
              <a:buFontTx/>
              <a:buNone/>
            </a:pP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ἄγγελος,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verily, truly </a:t>
            </a:r>
          </a:p>
          <a:p>
            <a:pPr lvl="3">
              <a:lnSpc>
                <a:spcPct val="90000"/>
              </a:lnSpc>
              <a:buFontTx/>
              <a:buNone/>
            </a:pP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ἀμήν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man, humankind </a:t>
            </a:r>
          </a:p>
          <a:p>
            <a:pPr lvl="3">
              <a:lnSpc>
                <a:spcPct val="90000"/>
              </a:lnSpc>
              <a:buFontTx/>
              <a:buNone/>
            </a:pP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ἄνθρωπος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</a:p>
          <a:p>
            <a:pPr lvl="3">
              <a:lnSpc>
                <a:spcPct val="90000"/>
              </a:lnSpc>
              <a:buFontTx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ἐγώ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God </a:t>
            </a:r>
          </a:p>
          <a:p>
            <a:pPr lvl="3">
              <a:lnSpc>
                <a:spcPct val="90000"/>
              </a:lnSpc>
              <a:buFontTx/>
              <a:buNone/>
            </a:pPr>
            <a:r>
              <a:rPr lang="el-G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θεός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οῦ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0440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6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6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63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63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b="1">
                <a:latin typeface="Times New Roman" pitchFamily="18" charset="0"/>
              </a:rPr>
              <a:t>Ch. 1 -- Vocabulary 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53340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and, also, even</a:t>
            </a:r>
          </a:p>
          <a:p>
            <a:pPr lvl="2">
              <a:lnSpc>
                <a:spcPct val="90000"/>
              </a:lnSpc>
              <a:buFont typeface="Wingdings" pitchFamily="2" charset="2"/>
              <a:buNone/>
            </a:pP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καί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heart </a:t>
            </a:r>
          </a:p>
          <a:p>
            <a:pPr lvl="2">
              <a:lnSpc>
                <a:spcPct val="90000"/>
              </a:lnSpc>
              <a:buFont typeface="Wingdings" pitchFamily="2" charset="2"/>
              <a:buNone/>
            </a:pP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καρδία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ας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l-G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ἡ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say                </a:t>
            </a:r>
          </a:p>
          <a:p>
            <a:pPr lvl="2">
              <a:lnSpc>
                <a:spcPct val="90000"/>
              </a:lnSpc>
              <a:buFont typeface="Wingdings" pitchFamily="2" charset="2"/>
              <a:buNone/>
            </a:pP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λέγω  </a:t>
            </a: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prophet </a:t>
            </a:r>
          </a:p>
          <a:p>
            <a:pPr lvl="2">
              <a:lnSpc>
                <a:spcPct val="90000"/>
              </a:lnSpc>
              <a:buFont typeface="Wingdings" pitchFamily="2" charset="2"/>
              <a:buNone/>
            </a:pP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προφήτης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Christ, Messiah </a:t>
            </a:r>
          </a:p>
          <a:p>
            <a:pPr lvl="2">
              <a:lnSpc>
                <a:spcPct val="90000"/>
              </a:lnSpc>
              <a:buFont typeface="Wingdings" pitchFamily="2" charset="2"/>
              <a:buNone/>
            </a:pP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Χριστός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οῦ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8733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7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7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7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7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7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7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73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73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73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73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609600"/>
          </a:xfrm>
        </p:spPr>
        <p:txBody>
          <a:bodyPr/>
          <a:lstStyle/>
          <a:p>
            <a:r>
              <a:rPr lang="en-US" b="1">
                <a:latin typeface="Times New Roman" pitchFamily="18" charset="0"/>
              </a:rPr>
              <a:t>Ch. 2 -- Vocabulary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brother </a:t>
            </a:r>
          </a:p>
          <a:p>
            <a:pPr lvl="3">
              <a:lnSpc>
                <a:spcPct val="90000"/>
              </a:lnSpc>
            </a:pP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ἀδελφός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οῦ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hear, obey </a:t>
            </a:r>
          </a:p>
          <a:p>
            <a:pPr lvl="3">
              <a:lnSpc>
                <a:spcPct val="90000"/>
              </a:lnSpc>
            </a:pP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ἀκούω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glory, fame </a:t>
            </a:r>
          </a:p>
          <a:p>
            <a:pPr lvl="3">
              <a:lnSpc>
                <a:spcPct val="90000"/>
              </a:lnSpc>
            </a:pP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δόξα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ης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ἡ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have </a:t>
            </a:r>
          </a:p>
          <a:p>
            <a:pPr lvl="3">
              <a:lnSpc>
                <a:spcPct val="90000"/>
              </a:lnSpc>
            </a:pP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ἔχω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world </a:t>
            </a:r>
          </a:p>
          <a:p>
            <a:pPr lvl="3">
              <a:lnSpc>
                <a:spcPct val="90000"/>
              </a:lnSpc>
            </a:pP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κόσμος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8473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8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8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83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83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83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83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609600"/>
          </a:xfrm>
        </p:spPr>
        <p:txBody>
          <a:bodyPr/>
          <a:lstStyle/>
          <a:p>
            <a:r>
              <a:rPr lang="en-US" b="1">
                <a:latin typeface="Times New Roman" pitchFamily="18" charset="0"/>
              </a:rPr>
              <a:t>Ch. 2 -- Vocabulary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838200"/>
            <a:ext cx="7772400" cy="6019800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Lord, sir</a:t>
            </a:r>
          </a:p>
          <a:p>
            <a:pPr lvl="3"/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κύριος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</a:p>
          <a:p>
            <a:pPr lvl="3"/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λόγος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Peter</a:t>
            </a:r>
          </a:p>
          <a:p>
            <a:pPr lvl="3"/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Πἑτρος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</a:t>
            </a:r>
          </a:p>
          <a:p>
            <a:pPr lvl="3"/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υἱός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οῦ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Pharisee </a:t>
            </a:r>
          </a:p>
          <a:p>
            <a:pPr lvl="3"/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Φαρισαῖος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3072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9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9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9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9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9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9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93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93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93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93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smtClean="0"/>
              <a:t>PAI Verb Chant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altLang="en-US" sz="3600" smtClean="0">
                <a:latin typeface="Times New Roman" pitchFamily="18" charset="0"/>
                <a:cs typeface="Times New Roman" pitchFamily="18" charset="0"/>
              </a:rPr>
              <a:t>λύω</a:t>
            </a:r>
            <a:r>
              <a:rPr lang="en-US" altLang="en-US" sz="3600" smtClean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l-GR" altLang="en-US" sz="3600" smtClean="0">
                <a:latin typeface="Times New Roman" pitchFamily="18" charset="0"/>
                <a:cs typeface="Times New Roman" pitchFamily="18" charset="0"/>
              </a:rPr>
              <a:t>λύομεν</a:t>
            </a:r>
            <a:r>
              <a:rPr lang="en-US" altLang="en-US" sz="360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/>
            <a:r>
              <a:rPr lang="el-GR" altLang="en-US" sz="3600" smtClean="0">
                <a:latin typeface="Times New Roman" pitchFamily="18" charset="0"/>
                <a:cs typeface="Times New Roman" pitchFamily="18" charset="0"/>
              </a:rPr>
              <a:t>λύεις</a:t>
            </a:r>
            <a:r>
              <a:rPr lang="en-US" altLang="en-US" sz="3600" smtClean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l-GR" altLang="en-US" sz="3600" smtClean="0">
                <a:latin typeface="Times New Roman" pitchFamily="18" charset="0"/>
                <a:cs typeface="Times New Roman" pitchFamily="18" charset="0"/>
              </a:rPr>
              <a:t>λύετε</a:t>
            </a:r>
            <a:endParaRPr lang="en-US" altLang="en-US" sz="36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l-GR" altLang="en-US" sz="3600" smtClean="0">
                <a:latin typeface="Times New Roman" pitchFamily="18" charset="0"/>
                <a:cs typeface="Times New Roman" pitchFamily="18" charset="0"/>
              </a:rPr>
              <a:t>λύει</a:t>
            </a:r>
            <a:r>
              <a:rPr lang="en-US" altLang="en-US" sz="3600" smtClean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l-GR" altLang="en-US" sz="3600" smtClean="0">
                <a:latin typeface="Times New Roman" pitchFamily="18" charset="0"/>
                <a:cs typeface="Times New Roman" pitchFamily="18" charset="0"/>
              </a:rPr>
              <a:t>λύουσι(ν) </a:t>
            </a:r>
            <a:endParaRPr lang="en-US" altLang="en-US" sz="360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7700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152400"/>
            <a:ext cx="7772400" cy="1143000"/>
          </a:xfrm>
        </p:spPr>
        <p:txBody>
          <a:bodyPr/>
          <a:lstStyle/>
          <a:p>
            <a:r>
              <a:rPr lang="en-US" b="1">
                <a:latin typeface="Times New Roman" pitchFamily="18" charset="0"/>
              </a:rPr>
              <a:t>Ch. 3 -- Vocabulary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838200"/>
            <a:ext cx="7772400" cy="5791200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but, yet</a:t>
            </a:r>
          </a:p>
          <a:p>
            <a:pPr lvl="3"/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ἀλλἀ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apostle, sent one </a:t>
            </a:r>
          </a:p>
          <a:p>
            <a:pPr lvl="3"/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ἀπόστολος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see</a:t>
            </a:r>
          </a:p>
          <a:p>
            <a:pPr lvl="3"/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βλέπω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for, then </a:t>
            </a:r>
          </a:p>
          <a:p>
            <a:pPr lvl="3"/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γάρ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know </a:t>
            </a:r>
          </a:p>
          <a:p>
            <a:pPr lvl="3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γινώσκω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3695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0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0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04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04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04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04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b="1">
                <a:latin typeface="Times New Roman" pitchFamily="18" charset="0"/>
              </a:rPr>
              <a:t>Ch. 3 -- Vocabulary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5410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Jesus</a:t>
            </a:r>
          </a:p>
          <a:p>
            <a:pPr lvl="3">
              <a:lnSpc>
                <a:spcPct val="9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Ἰησοῦς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οῦ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take, receive</a:t>
            </a:r>
          </a:p>
          <a:p>
            <a:pPr lvl="3">
              <a:lnSpc>
                <a:spcPct val="90000"/>
              </a:lnSpc>
            </a:pP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λαμβάνω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loose</a:t>
            </a:r>
          </a:p>
          <a:p>
            <a:pPr lvl="3">
              <a:lnSpc>
                <a:spcPct val="90000"/>
              </a:lnSpc>
            </a:pP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λύω 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heaven</a:t>
            </a:r>
          </a:p>
          <a:p>
            <a:pPr lvl="3">
              <a:lnSpc>
                <a:spcPct val="90000"/>
              </a:lnSpc>
            </a:pP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οὐρανός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οῦ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believe</a:t>
            </a:r>
          </a:p>
          <a:p>
            <a:pPr lvl="3">
              <a:lnSpc>
                <a:spcPct val="90000"/>
              </a:lnSpc>
            </a:pP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πιστεύω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4396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1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1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1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1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14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14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14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14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838200"/>
          </a:xfrm>
        </p:spPr>
        <p:txBody>
          <a:bodyPr/>
          <a:lstStyle/>
          <a:p>
            <a:r>
              <a:rPr lang="en-US" b="1">
                <a:latin typeface="Times New Roman" pitchFamily="18" charset="0"/>
              </a:rPr>
              <a:t>Ch. 4 -- Vocabulary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7772400" cy="5791200"/>
          </a:xfrm>
        </p:spPr>
        <p:txBody>
          <a:bodyPr/>
          <a:lstStyle/>
          <a:p>
            <a:pPr marL="342900" lvl="3" indent="-342900">
              <a:buClr>
                <a:schemeClr val="hlink"/>
              </a:buClr>
              <a:buSzPct val="90000"/>
              <a:buBlip>
                <a:blip r:embed="rId2"/>
              </a:buBlip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love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ἀγαπάω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3" indent="-342900">
              <a:buClr>
                <a:schemeClr val="hlink"/>
              </a:buClr>
              <a:buSzPct val="90000"/>
              <a:buBlip>
                <a:blip r:embed="rId2"/>
              </a:buBlip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write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γράφω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3" indent="-342900">
              <a:buClr>
                <a:schemeClr val="hlink"/>
              </a:buClr>
              <a:buSzPct val="90000"/>
              <a:buBlip>
                <a:blip r:embed="rId2"/>
              </a:buBlip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but, and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δέ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3" indent="-342900">
              <a:buClr>
                <a:schemeClr val="hlink"/>
              </a:buClr>
              <a:buSzPct val="90000"/>
              <a:buBlip>
                <a:blip r:embed="rId2"/>
              </a:buBlip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servant, slave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δοῦλος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3" indent="-342900">
              <a:buClr>
                <a:schemeClr val="hlink"/>
              </a:buClr>
              <a:buSzPct val="90000"/>
              <a:buBlip>
                <a:blip r:embed="rId2"/>
              </a:buBlip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find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ὑρίσκω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8027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2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2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24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24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24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24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7" grpId="0" build="p" bldLvl="5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76200"/>
            <a:ext cx="7772400" cy="1143000"/>
          </a:xfrm>
        </p:spPr>
        <p:txBody>
          <a:bodyPr/>
          <a:lstStyle/>
          <a:p>
            <a:r>
              <a:rPr lang="en-US" sz="4000" b="1">
                <a:latin typeface="Times New Roman" pitchFamily="18" charset="0"/>
              </a:rPr>
              <a:t>Ch. 4 -- Vocabulary</a:t>
            </a:r>
            <a:r>
              <a:rPr lang="en-US" sz="5400"/>
              <a:t> 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7772400" cy="5715000"/>
          </a:xfrm>
        </p:spPr>
        <p:txBody>
          <a:bodyPr/>
          <a:lstStyle/>
          <a:p>
            <a:pPr marL="342900" lvl="3" indent="-342900">
              <a:buClr>
                <a:schemeClr val="hlink"/>
              </a:buClr>
              <a:buSzPct val="90000"/>
              <a:buBlip>
                <a:blip r:embed="rId2"/>
              </a:buBlip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temple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ἱερόν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οῦ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τό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People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λαός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οῦ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3" indent="-342900">
              <a:buClr>
                <a:schemeClr val="hlink"/>
              </a:buClr>
              <a:buSzPct val="90000"/>
              <a:buBlip>
                <a:blip r:embed="rId2"/>
              </a:buBlip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law 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νόμος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3" indent="-342900">
              <a:buClr>
                <a:schemeClr val="hlink"/>
              </a:buClr>
              <a:buSzPct val="90000"/>
              <a:buBlip>
                <a:blip r:embed="rId2"/>
              </a:buBlip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house 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οἶκος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3" indent="-342900">
              <a:buClr>
                <a:schemeClr val="hlink"/>
              </a:buClr>
              <a:buSzPct val="90000"/>
              <a:buBlip>
                <a:blip r:embed="rId2"/>
              </a:buBlip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as, about, how 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ὡς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3162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34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34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3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3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34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34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76200"/>
            <a:ext cx="7772400" cy="1143000"/>
          </a:xfrm>
        </p:spPr>
        <p:txBody>
          <a:bodyPr/>
          <a:lstStyle/>
          <a:p>
            <a:r>
              <a:rPr lang="en-US" b="1">
                <a:latin typeface="Times New Roman" pitchFamily="18" charset="0"/>
              </a:rPr>
              <a:t>Ch. 5 -- Vocabulary 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838200"/>
            <a:ext cx="7772400" cy="5867400"/>
          </a:xfrm>
        </p:spPr>
        <p:txBody>
          <a:bodyPr/>
          <a:lstStyle/>
          <a:p>
            <a:pPr marL="342900" lvl="3" indent="-342900">
              <a:buClr>
                <a:schemeClr val="hlink"/>
              </a:buClr>
              <a:buSzPct val="90000"/>
              <a:buBlip>
                <a:blip r:embed="rId2"/>
              </a:buBlip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love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ἀγάπη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ἡ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3" indent="-342900">
              <a:buClr>
                <a:schemeClr val="hlink"/>
              </a:buClr>
              <a:buSzPct val="90000"/>
              <a:buBlip>
                <a:blip r:embed="rId2"/>
              </a:buBlip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truth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ἀλήθεια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ἡ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3" indent="-342900">
              <a:buClr>
                <a:schemeClr val="hlink"/>
              </a:buClr>
              <a:buSzPct val="90000"/>
              <a:buBlip>
                <a:blip r:embed="rId2"/>
              </a:buBlip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ἁμαρτία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ἡ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3" indent="-342900">
              <a:buClr>
                <a:schemeClr val="hlink"/>
              </a:buClr>
              <a:buSzPct val="90000"/>
              <a:buBlip>
                <a:blip r:embed="rId2"/>
              </a:buBlip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kingdom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βασιλεία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ἡ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3" indent="-342900">
              <a:buClr>
                <a:schemeClr val="hlink"/>
              </a:buClr>
              <a:buSzPct val="90000"/>
              <a:buBlip>
                <a:blip r:embed="rId2"/>
              </a:buBlip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writing, Scripture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γραφή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ῆς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ἡ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1564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4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4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45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45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45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45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5" grpId="0" build="p" bldLvl="5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76200"/>
            <a:ext cx="7772400" cy="1143000"/>
          </a:xfrm>
        </p:spPr>
        <p:txBody>
          <a:bodyPr/>
          <a:lstStyle/>
          <a:p>
            <a:r>
              <a:rPr lang="en-US" b="1">
                <a:latin typeface="Times New Roman" pitchFamily="18" charset="0"/>
              </a:rPr>
              <a:t>Ch. 5 -- Vocabulary</a:t>
            </a:r>
            <a:r>
              <a:rPr lang="en-US"/>
              <a:t> 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772400" cy="5410200"/>
          </a:xfrm>
        </p:spPr>
        <p:txBody>
          <a:bodyPr/>
          <a:lstStyle/>
          <a:p>
            <a:pPr marL="342900" lvl="3" indent="-342900">
              <a:lnSpc>
                <a:spcPct val="90000"/>
              </a:lnSpc>
              <a:buClr>
                <a:schemeClr val="hlink"/>
              </a:buClr>
              <a:buSzPct val="90000"/>
              <a:buBlip>
                <a:blip r:embed="rId2"/>
              </a:buBlip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raise up</a:t>
            </a:r>
          </a:p>
          <a:p>
            <a:pPr>
              <a:lnSpc>
                <a:spcPct val="90000"/>
              </a:lnSpc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ἐγείρω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3" indent="-342900">
              <a:lnSpc>
                <a:spcPct val="90000"/>
              </a:lnSpc>
              <a:buClr>
                <a:schemeClr val="hlink"/>
              </a:buClr>
              <a:buSzPct val="90000"/>
              <a:buBlip>
                <a:blip r:embed="rId2"/>
              </a:buBlip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assembly, church</a:t>
            </a:r>
          </a:p>
          <a:p>
            <a:pPr>
              <a:lnSpc>
                <a:spcPct val="90000"/>
              </a:lnSpc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ἐκκλησία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ἡ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3" indent="-342900">
              <a:lnSpc>
                <a:spcPct val="90000"/>
              </a:lnSpc>
              <a:buClr>
                <a:schemeClr val="hlink"/>
              </a:buClr>
              <a:buSzPct val="90000"/>
              <a:buBlip>
                <a:blip r:embed="rId2"/>
              </a:buBlip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</a:t>
            </a:r>
          </a:p>
          <a:p>
            <a:pPr>
              <a:lnSpc>
                <a:spcPct val="90000"/>
              </a:lnSpc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ἔργον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τό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3" indent="-342900">
              <a:lnSpc>
                <a:spcPct val="90000"/>
              </a:lnSpc>
              <a:buClr>
                <a:schemeClr val="hlink"/>
              </a:buClr>
              <a:buSzPct val="90000"/>
              <a:buBlip>
                <a:blip r:embed="rId2"/>
              </a:buBlip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disciple</a:t>
            </a:r>
          </a:p>
          <a:p>
            <a:pPr>
              <a:lnSpc>
                <a:spcPct val="90000"/>
              </a:lnSpc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μαθητής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οῦ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3" indent="-342900">
              <a:lnSpc>
                <a:spcPct val="90000"/>
              </a:lnSpc>
              <a:buClr>
                <a:schemeClr val="hlink"/>
              </a:buClr>
              <a:buSzPct val="90000"/>
              <a:buBlip>
                <a:blip r:embed="rId2"/>
              </a:buBlip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Hour</a:t>
            </a:r>
          </a:p>
          <a:p>
            <a:pPr>
              <a:lnSpc>
                <a:spcPct val="90000"/>
              </a:lnSpc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ὥρα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ἡ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937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5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5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55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55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55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55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55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55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9" grpId="0" build="p" bldLvl="5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>
                <a:latin typeface="Times New Roman" pitchFamily="18" charset="0"/>
              </a:rPr>
              <a:t>Chapter 6 Vocabulary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447800"/>
            <a:ext cx="8305800" cy="4876800"/>
          </a:xfrm>
        </p:spPr>
        <p:txBody>
          <a:bodyPr/>
          <a:lstStyle/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ἀπό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(Gen.)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διά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Gen.)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through 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διά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Acc.)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account of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εἰς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(Acc.)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into </a:t>
            </a:r>
          </a:p>
        </p:txBody>
      </p:sp>
    </p:spTree>
    <p:extLst>
      <p:ext uri="{BB962C8B-B14F-4D97-AF65-F5344CB8AC3E}">
        <p14:creationId xmlns:p14="http://schemas.microsoft.com/office/powerpoint/2010/main" val="2198089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8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8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8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8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88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88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88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88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762000"/>
          </a:xfrm>
        </p:spPr>
        <p:txBody>
          <a:bodyPr/>
          <a:lstStyle/>
          <a:p>
            <a:r>
              <a:rPr lang="en-US">
                <a:latin typeface="Times New Roman" pitchFamily="18" charset="0"/>
              </a:rPr>
              <a:t>Chapter 6 Vocabulary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772400" cy="4572000"/>
          </a:xfrm>
        </p:spPr>
        <p:txBody>
          <a:bodyPr/>
          <a:lstStyle/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ἐκ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(Gen.)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 of, from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ἐν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(Dat.)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ἐπί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(Gen.)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on, over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ἐπί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Dat.)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on, at, against, on the basis of</a:t>
            </a:r>
          </a:p>
        </p:txBody>
      </p:sp>
    </p:spTree>
    <p:extLst>
      <p:ext uri="{BB962C8B-B14F-4D97-AF65-F5344CB8AC3E}">
        <p14:creationId xmlns:p14="http://schemas.microsoft.com/office/powerpoint/2010/main" val="1468731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9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9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9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9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b="1">
                <a:latin typeface="Times New Roman" pitchFamily="18" charset="0"/>
              </a:rPr>
              <a:t>Chapter 6 Vocabulary 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800600"/>
          </a:xfrm>
        </p:spPr>
        <p:txBody>
          <a:bodyPr/>
          <a:lstStyle/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ἐπί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(Acc.)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on, to, toward, against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κατά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(Gen.)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down, against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κατά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(Acc.)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according to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μετά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(Gen.)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</a:p>
        </p:txBody>
      </p:sp>
    </p:spTree>
    <p:extLst>
      <p:ext uri="{BB962C8B-B14F-4D97-AF65-F5344CB8AC3E}">
        <p14:creationId xmlns:p14="http://schemas.microsoft.com/office/powerpoint/2010/main" val="1851481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0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0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0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0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08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08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44513"/>
            <a:ext cx="8229600" cy="609600"/>
          </a:xfrm>
        </p:spPr>
        <p:txBody>
          <a:bodyPr/>
          <a:lstStyle/>
          <a:p>
            <a:r>
              <a:rPr lang="en-US" b="1">
                <a:latin typeface="Times" pitchFamily="18" charset="0"/>
              </a:rPr>
              <a:t>Chapter 6 Vocabulary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μετά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(Acc.) 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after, behind</a:t>
            </a:r>
          </a:p>
          <a:p>
            <a:pPr>
              <a:lnSpc>
                <a:spcPct val="90000"/>
              </a:lnSpc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περί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(Gen.) 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about, concerning</a:t>
            </a:r>
          </a:p>
          <a:p>
            <a:pPr>
              <a:lnSpc>
                <a:spcPct val="90000"/>
              </a:lnSpc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περί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(Acc.) 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around, near</a:t>
            </a:r>
          </a:p>
          <a:p>
            <a:pPr>
              <a:lnSpc>
                <a:spcPct val="90000"/>
              </a:lnSpc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πρός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(Acc.) 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</a:p>
        </p:txBody>
      </p:sp>
    </p:spTree>
    <p:extLst>
      <p:ext uri="{BB962C8B-B14F-4D97-AF65-F5344CB8AC3E}">
        <p14:creationId xmlns:p14="http://schemas.microsoft.com/office/powerpoint/2010/main" val="623384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1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1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1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19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19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19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19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2-1-2 Paradigms - Chant this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8500" y="1219200"/>
            <a:ext cx="7772400" cy="56388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2                     1                     2</a:t>
            </a:r>
          </a:p>
          <a:p>
            <a:pPr eaLnBrk="1" hangingPunct="1"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λόγος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γραφή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ἱερόν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λόγου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γραφῆς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ἱεροῦ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λόγῳ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γραφῇ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ἱερῷ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λόγον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γραφήν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ἱερόν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λόγοι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γραφαί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ἱερά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λόγων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γραφῶν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ἱερῶν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λόγοις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γραφαῖς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ἱεροῖς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λόγους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γραφάς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ἱερά 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3471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latin typeface="Times New Roman" pitchFamily="18" charset="0"/>
              </a:rPr>
              <a:t>Vocabulary -- Ch. 7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lvl="1" indent="-342900">
              <a:buClr>
                <a:schemeClr val="hlink"/>
              </a:buClr>
              <a:buSzPct val="90000"/>
              <a:buBlip>
                <a:blip r:embed="rId2"/>
              </a:buBlip>
            </a:pPr>
            <a:r>
              <a:rPr lang="en-US" sz="3200" dirty="0">
                <a:latin typeface="Times New Roman" pitchFamily="18" charset="0"/>
                <a:cs typeface="Times New Roman" panose="02020603050405020304" pitchFamily="18" charset="0"/>
              </a:rPr>
              <a:t>good 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ἀγαθός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ή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όν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r>
              <a:rPr lang="en-US" dirty="0" smtClean="0">
                <a:latin typeface="Times New Roman" pitchFamily="18" charset="0"/>
                <a:cs typeface="Times New Roman" panose="02020603050405020304" pitchFamily="18" charset="0"/>
              </a:rPr>
              <a:t>Holy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ἅγιος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ον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3200" dirty="0" smtClean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latin typeface="Times New Roman" pitchFamily="18" charset="0"/>
              <a:cs typeface="Times New Roman" panose="02020603050405020304" pitchFamily="18" charset="0"/>
            </a:endParaRPr>
          </a:p>
          <a:p>
            <a:pPr marL="342900" lvl="1" indent="-342900">
              <a:buClr>
                <a:schemeClr val="hlink"/>
              </a:buClr>
              <a:buSzPct val="90000"/>
              <a:buBlip>
                <a:blip r:embed="rId2"/>
              </a:buBlip>
            </a:pPr>
            <a:r>
              <a:rPr lang="en-US" sz="3200" dirty="0">
                <a:latin typeface="Times New Roman" pitchFamily="18" charset="0"/>
                <a:cs typeface="Times New Roman" panose="02020603050405020304" pitchFamily="18" charset="0"/>
              </a:rPr>
              <a:t>righteous 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δίκαιοις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ον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dirty="0">
                <a:latin typeface="Greekth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914232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2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2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2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2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44513"/>
            <a:ext cx="8229600" cy="609600"/>
          </a:xfrm>
        </p:spPr>
        <p:txBody>
          <a:bodyPr/>
          <a:lstStyle/>
          <a:p>
            <a:r>
              <a:rPr lang="en-US" b="1">
                <a:latin typeface="Times New Roman" pitchFamily="18" charset="0"/>
              </a:rPr>
              <a:t>Vocabulary – Ch. 7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lvl="1" indent="-342900">
              <a:buClr>
                <a:schemeClr val="hlink"/>
              </a:buClr>
              <a:buSzPct val="90000"/>
              <a:buBlip>
                <a:blip r:embed="rId2"/>
              </a:buBlip>
            </a:pPr>
            <a:r>
              <a:rPr lang="en-US" sz="3200" dirty="0">
                <a:latin typeface="Times New Roman" pitchFamily="18" charset="0"/>
                <a:cs typeface="Times New Roman" panose="02020603050405020304" pitchFamily="18" charset="0"/>
              </a:rPr>
              <a:t>I am 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εἰμί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Jewish, a Jew 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Ἰουδαῖος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ον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r>
              <a:rPr lang="en-US" dirty="0" smtClean="0">
                <a:latin typeface="Times New Roman" pitchFamily="18" charset="0"/>
                <a:cs typeface="Times New Roman" panose="02020603050405020304" pitchFamily="18" charset="0"/>
              </a:rPr>
              <a:t>Great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μέγας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μεγάλη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μέγα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1302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3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3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3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3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762000"/>
          </a:xfrm>
        </p:spPr>
        <p:txBody>
          <a:bodyPr/>
          <a:lstStyle/>
          <a:p>
            <a:r>
              <a:rPr lang="en-US" b="1">
                <a:latin typeface="Times New Roman" pitchFamily="18" charset="0"/>
              </a:rPr>
              <a:t>Vocabulary -- Ch. 7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5105400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dead 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νεκρός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ά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όν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no, not 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οὐ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οὐκ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οὐχ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first </a:t>
            </a:r>
          </a:p>
          <a:p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ρῶτος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ον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voice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φωνή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ῆς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ἡ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>
                <a:latin typeface="Greekth" pitchFamily="18" charset="0"/>
              </a:rPr>
              <a:t>	</a:t>
            </a:r>
            <a:endParaRPr lang="en-US" b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2503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4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4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49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49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49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49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49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49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he/she/it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αὐτός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-ή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ό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land, earth, region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γῆ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ῆς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ἡ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I, we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ἐγώ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ἡμεῖς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ἡμέρα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ας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ἡ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that, so that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ὅτι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</a:p>
          <a:p>
            <a:pPr lvl="2" eaLnBrk="1" hangingPunct="1">
              <a:lnSpc>
                <a:spcPct val="90000"/>
              </a:lnSpc>
              <a:defRPr/>
            </a:pPr>
            <a:endParaRPr lang="en-US" b="1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sz="2800" dirty="0" smtClean="0"/>
          </a:p>
        </p:txBody>
      </p:sp>
      <p:sp>
        <p:nvSpPr>
          <p:cNvPr id="23556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685800" y="796380"/>
            <a:ext cx="7772400" cy="769441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Vocabulary</a:t>
            </a:r>
            <a:r>
              <a:rPr lang="el-GR" dirty="0" smtClean="0"/>
              <a:t> </a:t>
            </a:r>
            <a:r>
              <a:rPr lang="en-US" dirty="0" smtClean="0"/>
              <a:t>Ch. 8</a:t>
            </a:r>
          </a:p>
        </p:txBody>
      </p:sp>
    </p:spTree>
    <p:extLst>
      <p:ext uri="{BB962C8B-B14F-4D97-AF65-F5344CB8AC3E}">
        <p14:creationId xmlns:p14="http://schemas.microsoft.com/office/powerpoint/2010/main" val="3372104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3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3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so, then, therefore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οὖν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crowd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ὄχλος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παρά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(with Gen.)             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beside, with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παρά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(with Dat.)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alongside, beside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παρά</a:t>
            </a:r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(with Acc.)</a:t>
            </a:r>
          </a:p>
          <a:p>
            <a:pPr lvl="2" eaLnBrk="1" hangingPunct="1">
              <a:lnSpc>
                <a:spcPct val="90000"/>
              </a:lnSpc>
              <a:defRPr/>
            </a:pPr>
            <a:endParaRPr lang="en-US" sz="2000" b="1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sz="2800" dirty="0" smtClean="0"/>
          </a:p>
        </p:txBody>
      </p:sp>
      <p:sp>
        <p:nvSpPr>
          <p:cNvPr id="24580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685800" y="796380"/>
            <a:ext cx="7772400" cy="769441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Vocabulary</a:t>
            </a:r>
            <a:r>
              <a:rPr lang="el-GR" dirty="0"/>
              <a:t> </a:t>
            </a:r>
            <a:r>
              <a:rPr lang="en-US" dirty="0"/>
              <a:t>Ch. 8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65685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45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45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 / you (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1" eaLnBrk="1" hangingPunct="1"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σύ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/  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ὑμεῖς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  <a:p>
            <a:pPr eaLnBrk="1" hangingPunct="1">
              <a:defRPr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by, at the hands of </a:t>
            </a:r>
          </a:p>
          <a:p>
            <a:pPr lvl="1" eaLnBrk="1" hangingPunct="1"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ὑπό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(with Gen.)               </a:t>
            </a:r>
          </a:p>
          <a:p>
            <a:pPr eaLnBrk="1" hangingPunct="1">
              <a:defRPr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under, below</a:t>
            </a:r>
          </a:p>
          <a:p>
            <a:pPr lvl="1" eaLnBrk="1" hangingPunct="1"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ὑπό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(with Acc.)</a:t>
            </a:r>
          </a:p>
          <a:p>
            <a:pPr lvl="2" eaLnBrk="1" hangingPunct="1">
              <a:defRPr/>
            </a:pPr>
            <a:endParaRPr lang="en-US" b="1" dirty="0" smtClean="0"/>
          </a:p>
          <a:p>
            <a:pPr eaLnBrk="1" hangingPunct="1">
              <a:defRPr/>
            </a:pPr>
            <a:endParaRPr lang="en-US" dirty="0" smtClean="0"/>
          </a:p>
        </p:txBody>
      </p:sp>
      <p:sp>
        <p:nvSpPr>
          <p:cNvPr id="25604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685800" y="796380"/>
            <a:ext cx="7772400" cy="769441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Vocabulary</a:t>
            </a:r>
            <a:r>
              <a:rPr lang="el-GR" dirty="0"/>
              <a:t> </a:t>
            </a:r>
            <a:r>
              <a:rPr lang="en-US" dirty="0"/>
              <a:t>Ch. 8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07124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>
                <a:latin typeface="Greekth" pitchFamily="18" charset="0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answer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ἀποκρίνομαι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send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ἀποστέλλω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throw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βάλλω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become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γίνομαι</a:t>
            </a:r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come in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εἰσέρχομαι</a:t>
            </a:r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800" dirty="0" smtClean="0"/>
          </a:p>
        </p:txBody>
      </p:sp>
      <p:sp>
        <p:nvSpPr>
          <p:cNvPr id="26628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Vocabulary</a:t>
            </a:r>
            <a:r>
              <a:rPr lang="el-GR" dirty="0"/>
              <a:t> </a:t>
            </a:r>
            <a:r>
              <a:rPr lang="en-US" dirty="0"/>
              <a:t>Ch. </a:t>
            </a:r>
            <a:r>
              <a:rPr lang="en-US" dirty="0" smtClean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3201058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 go out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ἐξέρχομαι</a:t>
            </a:r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come/go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ἔρχομαι</a:t>
            </a:r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wish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θέλω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thus, so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οὕτως</a:t>
            </a:r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go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πορεύομαι</a:t>
            </a:r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</a:p>
          <a:p>
            <a:pPr lvl="2" eaLnBrk="1" hangingPunct="1">
              <a:lnSpc>
                <a:spcPct val="90000"/>
              </a:lnSpc>
              <a:defRPr/>
            </a:pPr>
            <a:endParaRPr lang="en-US" sz="2000" b="1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sz="2800" dirty="0" smtClean="0"/>
          </a:p>
        </p:txBody>
      </p:sp>
      <p:sp>
        <p:nvSpPr>
          <p:cNvPr id="27652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Vocabulary</a:t>
            </a:r>
            <a:r>
              <a:rPr lang="el-GR" dirty="0"/>
              <a:t> </a:t>
            </a:r>
            <a:r>
              <a:rPr lang="en-US" dirty="0"/>
              <a:t>Ch. </a:t>
            </a:r>
            <a:r>
              <a:rPr lang="en-US" dirty="0" smtClean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3410786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7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7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life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ζωή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ῆς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ἡ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death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θάνατος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 judge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κρίνω</a:t>
            </a:r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 remain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μένω 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only, alone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μόνος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ον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</a:p>
          <a:p>
            <a:pPr lvl="2" eaLnBrk="1" hangingPunct="1">
              <a:lnSpc>
                <a:spcPct val="90000"/>
              </a:lnSpc>
              <a:defRPr/>
            </a:pPr>
            <a:endParaRPr lang="en-US" sz="2000" b="1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sz="2800" dirty="0" smtClean="0"/>
          </a:p>
        </p:txBody>
      </p:sp>
      <p:sp>
        <p:nvSpPr>
          <p:cNvPr id="28676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Vocabulary</a:t>
            </a:r>
            <a:r>
              <a:rPr lang="el-GR" dirty="0"/>
              <a:t> </a:t>
            </a:r>
            <a:r>
              <a:rPr lang="en-US" dirty="0"/>
              <a:t>Ch. </a:t>
            </a:r>
            <a:r>
              <a:rPr lang="en-US" dirty="0" smtClean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2290247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now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νῦν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not,  nor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οὐδέ</a:t>
            </a:r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Paul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Παῦλος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save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σῴζω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τότε</a:t>
            </a:r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800" dirty="0" smtClean="0"/>
          </a:p>
        </p:txBody>
      </p:sp>
      <p:sp>
        <p:nvSpPr>
          <p:cNvPr id="29700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Vocabulary</a:t>
            </a:r>
            <a:r>
              <a:rPr lang="el-GR" dirty="0"/>
              <a:t> </a:t>
            </a:r>
            <a:r>
              <a:rPr lang="en-US" dirty="0"/>
              <a:t>Ch. </a:t>
            </a:r>
            <a:r>
              <a:rPr lang="en-US" dirty="0" smtClean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3407588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smtClean="0">
                <a:latin typeface="Times New Roman" pitchFamily="18" charset="0"/>
                <a:cs typeface="Times New Roman" pitchFamily="18" charset="0"/>
              </a:rPr>
              <a:t>The "is" verb PAI 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-- </a:t>
            </a:r>
            <a:r>
              <a:rPr lang="el-GR" altLang="en-US" smtClean="0">
                <a:latin typeface="Times New Roman" pitchFamily="18" charset="0"/>
                <a:cs typeface="Times New Roman" pitchFamily="18" charset="0"/>
              </a:rPr>
              <a:t>εἰμί 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n-US" smtClean="0">
                <a:latin typeface="Times New Roman" pitchFamily="18" charset="0"/>
                <a:cs typeface="Times New Roman" pitchFamily="18" charset="0"/>
              </a:rPr>
              <a:t>εἰμί 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                     	</a:t>
            </a:r>
            <a:r>
              <a:rPr lang="el-GR" altLang="en-US" smtClean="0">
                <a:latin typeface="Times New Roman" pitchFamily="18" charset="0"/>
                <a:cs typeface="Times New Roman" pitchFamily="18" charset="0"/>
              </a:rPr>
              <a:t>ἐσμέν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 </a:t>
            </a:r>
            <a:br>
              <a:rPr lang="en-US" altLang="en-US" smtClean="0">
                <a:latin typeface="Times New Roman" pitchFamily="18" charset="0"/>
                <a:cs typeface="Times New Roman" pitchFamily="18" charset="0"/>
              </a:rPr>
            </a:br>
            <a:r>
              <a:rPr lang="el-GR" altLang="en-US" smtClean="0">
                <a:latin typeface="Times New Roman" pitchFamily="18" charset="0"/>
                <a:cs typeface="Times New Roman" pitchFamily="18" charset="0"/>
              </a:rPr>
              <a:t>εἶ 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                  		</a:t>
            </a:r>
            <a:r>
              <a:rPr lang="el-GR" altLang="en-US" smtClean="0">
                <a:latin typeface="Times New Roman" pitchFamily="18" charset="0"/>
                <a:cs typeface="Times New Roman" pitchFamily="18" charset="0"/>
              </a:rPr>
              <a:t>ἐστέ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    </a:t>
            </a:r>
            <a:br>
              <a:rPr lang="en-US" altLang="en-US" smtClean="0">
                <a:latin typeface="Times New Roman" pitchFamily="18" charset="0"/>
                <a:cs typeface="Times New Roman" pitchFamily="18" charset="0"/>
              </a:rPr>
            </a:br>
            <a:r>
              <a:rPr lang="el-GR" altLang="en-US" smtClean="0">
                <a:latin typeface="Times New Roman" pitchFamily="18" charset="0"/>
                <a:cs typeface="Times New Roman" pitchFamily="18" charset="0"/>
              </a:rPr>
              <a:t>ἐστί(ν)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      		</a:t>
            </a:r>
            <a:r>
              <a:rPr lang="el-GR" altLang="en-US" smtClean="0">
                <a:latin typeface="Times New Roman" pitchFamily="18" charset="0"/>
                <a:cs typeface="Times New Roman" pitchFamily="18" charset="0"/>
              </a:rPr>
              <a:t>εἰσί(ν)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4072796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00100"/>
            <a:ext cx="77724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Times New Roman" pitchFamily="18" charset="0"/>
              </a:rPr>
              <a:t>Chapter 11 Vocabulary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81200"/>
            <a:ext cx="8153400" cy="4114800"/>
          </a:xfrm>
        </p:spPr>
        <p:txBody>
          <a:bodyPr/>
          <a:lstStyle/>
          <a:p>
            <a:pPr eaLnBrk="1" hangingPunct="1">
              <a:defRPr/>
            </a:pPr>
            <a:r>
              <a:rPr lang="el-GR" dirty="0" smtClean="0">
                <a:latin typeface="+mj-lt"/>
              </a:rPr>
              <a:t>ἀπέρχομαι</a:t>
            </a:r>
            <a:r>
              <a:rPr lang="en-US" dirty="0" smtClean="0">
                <a:latin typeface="+mj-lt"/>
              </a:rPr>
              <a:t>              	</a:t>
            </a:r>
          </a:p>
          <a:p>
            <a:pPr lvl="1" eaLnBrk="1" hangingPunct="1">
              <a:defRPr/>
            </a:pPr>
            <a:r>
              <a:rPr lang="en-US" dirty="0" smtClean="0">
                <a:latin typeface="+mj-lt"/>
              </a:rPr>
              <a:t> </a:t>
            </a:r>
            <a:r>
              <a:rPr lang="en-US" b="1" dirty="0" smtClean="0">
                <a:latin typeface="+mj-lt"/>
              </a:rPr>
              <a:t>I go away, leave</a:t>
            </a:r>
            <a:r>
              <a:rPr lang="en-US" dirty="0" smtClean="0">
                <a:latin typeface="+mj-lt"/>
              </a:rPr>
              <a:t> 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ἐκεῖνος</a:t>
            </a:r>
            <a:r>
              <a:rPr lang="en-US" dirty="0" smtClean="0">
                <a:latin typeface="+mj-lt"/>
              </a:rPr>
              <a:t>                     	</a:t>
            </a:r>
          </a:p>
          <a:p>
            <a:pPr lvl="1" eaLnBrk="1" hangingPunct="1">
              <a:defRPr/>
            </a:pPr>
            <a:r>
              <a:rPr lang="en-US" b="1" dirty="0" smtClean="0">
                <a:latin typeface="+mj-lt"/>
              </a:rPr>
              <a:t>that 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Ἰουδαῖος</a:t>
            </a:r>
            <a:r>
              <a:rPr lang="en-US" dirty="0" smtClean="0">
                <a:latin typeface="+mj-lt"/>
              </a:rPr>
              <a:t>,  -</a:t>
            </a:r>
            <a:r>
              <a:rPr lang="el-GR" dirty="0" smtClean="0">
                <a:latin typeface="+mj-lt"/>
              </a:rPr>
              <a:t>α</a:t>
            </a:r>
            <a:r>
              <a:rPr lang="en-US" dirty="0" smtClean="0">
                <a:latin typeface="+mj-lt"/>
              </a:rPr>
              <a:t>,  -</a:t>
            </a:r>
            <a:r>
              <a:rPr lang="el-GR" dirty="0" smtClean="0">
                <a:latin typeface="+mj-lt"/>
              </a:rPr>
              <a:t>ον</a:t>
            </a:r>
            <a:r>
              <a:rPr lang="en-US" dirty="0" smtClean="0">
                <a:latin typeface="+mj-lt"/>
              </a:rPr>
              <a:t>   	</a:t>
            </a:r>
          </a:p>
          <a:p>
            <a:pPr lvl="1" eaLnBrk="1" hangingPunct="1">
              <a:defRPr/>
            </a:pPr>
            <a:r>
              <a:rPr lang="en-US" b="1" dirty="0" smtClean="0">
                <a:latin typeface="+mj-lt"/>
              </a:rPr>
              <a:t>Jewish 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καθώς</a:t>
            </a:r>
            <a:r>
              <a:rPr lang="en-US" dirty="0" smtClean="0">
                <a:latin typeface="+mj-lt"/>
              </a:rPr>
              <a:t>                       	</a:t>
            </a:r>
          </a:p>
          <a:p>
            <a:pPr lvl="1" eaLnBrk="1" hangingPunct="1">
              <a:defRPr/>
            </a:pPr>
            <a:r>
              <a:rPr lang="en-US" b="1" dirty="0" smtClean="0">
                <a:latin typeface="+mj-lt"/>
              </a:rPr>
              <a:t>as, just as </a:t>
            </a:r>
            <a:endParaRPr lang="en-US" dirty="0" smtClean="0">
              <a:latin typeface="+mj-lt"/>
            </a:endParaRPr>
          </a:p>
          <a:p>
            <a:pPr eaLnBrk="1" hangingPunct="1"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08929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00100"/>
            <a:ext cx="77724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Times New Roman" pitchFamily="18" charset="0"/>
              </a:rPr>
              <a:t>Chapter 11 Vocabulary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dirty="0" smtClean="0">
                <a:latin typeface="+mj-lt"/>
              </a:rPr>
              <a:t>ὅς</a:t>
            </a:r>
            <a:r>
              <a:rPr lang="en-US" dirty="0" smtClean="0">
                <a:latin typeface="+mj-lt"/>
              </a:rPr>
              <a:t>,  </a:t>
            </a:r>
            <a:r>
              <a:rPr lang="el-GR" dirty="0" smtClean="0">
                <a:latin typeface="+mj-lt"/>
              </a:rPr>
              <a:t>ἥ</a:t>
            </a:r>
            <a:r>
              <a:rPr lang="en-US" dirty="0" smtClean="0">
                <a:latin typeface="+mj-lt"/>
              </a:rPr>
              <a:t>,  </a:t>
            </a:r>
            <a:r>
              <a:rPr lang="el-GR" dirty="0" smtClean="0">
                <a:latin typeface="+mj-lt"/>
              </a:rPr>
              <a:t>ὅ</a:t>
            </a:r>
            <a:r>
              <a:rPr lang="en-US" dirty="0" smtClean="0">
                <a:latin typeface="+mj-lt"/>
              </a:rPr>
              <a:t>                    	</a:t>
            </a:r>
          </a:p>
          <a:p>
            <a:pPr lvl="1" eaLnBrk="1" hangingPunct="1">
              <a:defRPr/>
            </a:pPr>
            <a:r>
              <a:rPr lang="en-US" b="1" dirty="0" smtClean="0">
                <a:latin typeface="+mj-lt"/>
              </a:rPr>
              <a:t>who, which 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ὅταν </a:t>
            </a:r>
            <a:r>
              <a:rPr lang="en-US" dirty="0" smtClean="0">
                <a:latin typeface="+mj-lt"/>
              </a:rPr>
              <a:t>                         	</a:t>
            </a:r>
          </a:p>
          <a:p>
            <a:pPr lvl="1" eaLnBrk="1" hangingPunct="1">
              <a:defRPr/>
            </a:pPr>
            <a:r>
              <a:rPr lang="en-US" b="1" dirty="0" smtClean="0">
                <a:latin typeface="+mj-lt"/>
              </a:rPr>
              <a:t>when</a:t>
            </a:r>
            <a:r>
              <a:rPr lang="en-US" dirty="0" smtClean="0">
                <a:latin typeface="+mj-lt"/>
              </a:rPr>
              <a:t> 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πάλιν  </a:t>
            </a:r>
            <a:r>
              <a:rPr lang="en-US" dirty="0" smtClean="0">
                <a:latin typeface="+mj-lt"/>
              </a:rPr>
              <a:t>                          	</a:t>
            </a:r>
          </a:p>
          <a:p>
            <a:pPr lvl="1" eaLnBrk="1" hangingPunct="1">
              <a:defRPr/>
            </a:pPr>
            <a:r>
              <a:rPr lang="en-US" b="1" dirty="0" smtClean="0">
                <a:latin typeface="+mj-lt"/>
              </a:rPr>
              <a:t>again 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οὗτος</a:t>
            </a:r>
            <a:r>
              <a:rPr lang="en-US" dirty="0" smtClean="0">
                <a:latin typeface="+mj-lt"/>
              </a:rPr>
              <a:t>, </a:t>
            </a:r>
            <a:r>
              <a:rPr lang="el-GR" dirty="0" smtClean="0">
                <a:latin typeface="+mj-lt"/>
              </a:rPr>
              <a:t>αὗτη</a:t>
            </a:r>
            <a:r>
              <a:rPr lang="en-US" dirty="0" smtClean="0">
                <a:latin typeface="+mj-lt"/>
              </a:rPr>
              <a:t>,  </a:t>
            </a:r>
            <a:r>
              <a:rPr lang="el-GR" dirty="0" smtClean="0">
                <a:latin typeface="+mj-lt"/>
              </a:rPr>
              <a:t>τοῦτο</a:t>
            </a:r>
            <a:r>
              <a:rPr lang="en-US" dirty="0" smtClean="0">
                <a:latin typeface="+mj-lt"/>
              </a:rPr>
              <a:t>  	</a:t>
            </a:r>
          </a:p>
          <a:p>
            <a:pPr lvl="1" eaLnBrk="1" hangingPunct="1">
              <a:defRPr/>
            </a:pPr>
            <a:r>
              <a:rPr lang="en-US" b="1" dirty="0" smtClean="0">
                <a:latin typeface="+mj-lt"/>
              </a:rPr>
              <a:t>this</a:t>
            </a:r>
            <a:r>
              <a:rPr lang="en-US" dirty="0" smtClean="0">
                <a:latin typeface="+mj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80438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8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00100"/>
            <a:ext cx="77724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latin typeface="Times New Roman" pitchFamily="18" charset="0"/>
              </a:rPr>
              <a:t>Chapter 11 Vocabulary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dirty="0" smtClean="0">
                <a:latin typeface="+mj-lt"/>
              </a:rPr>
              <a:t>Πέτρος</a:t>
            </a:r>
            <a:r>
              <a:rPr lang="en-US" dirty="0" smtClean="0">
                <a:latin typeface="+mj-lt"/>
              </a:rPr>
              <a:t>,  -</a:t>
            </a:r>
            <a:r>
              <a:rPr lang="el-GR" dirty="0" smtClean="0">
                <a:latin typeface="+mj-lt"/>
              </a:rPr>
              <a:t>ου</a:t>
            </a:r>
            <a:r>
              <a:rPr lang="en-US" dirty="0" smtClean="0">
                <a:latin typeface="+mj-lt"/>
              </a:rPr>
              <a:t>,  </a:t>
            </a:r>
            <a:r>
              <a:rPr lang="el-GR" dirty="0" smtClean="0">
                <a:latin typeface="+mj-lt"/>
              </a:rPr>
              <a:t>ὁ</a:t>
            </a:r>
            <a:r>
              <a:rPr lang="en-US" dirty="0" smtClean="0">
                <a:latin typeface="+mj-lt"/>
              </a:rPr>
              <a:t>          	</a:t>
            </a:r>
          </a:p>
          <a:p>
            <a:pPr lvl="1" eaLnBrk="1" hangingPunct="1">
              <a:defRPr/>
            </a:pPr>
            <a:r>
              <a:rPr lang="en-US" b="1" dirty="0" smtClean="0">
                <a:latin typeface="+mj-lt"/>
              </a:rPr>
              <a:t>Peter</a:t>
            </a:r>
            <a:r>
              <a:rPr lang="en-US" dirty="0" smtClean="0">
                <a:latin typeface="+mj-lt"/>
              </a:rPr>
              <a:t> 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ὑπέρ </a:t>
            </a:r>
            <a:r>
              <a:rPr lang="en-US" dirty="0" smtClean="0">
                <a:latin typeface="+mj-lt"/>
              </a:rPr>
              <a:t>                            	  </a:t>
            </a:r>
          </a:p>
          <a:p>
            <a:pPr lvl="1" eaLnBrk="1" hangingPunct="1">
              <a:defRPr/>
            </a:pPr>
            <a:r>
              <a:rPr lang="en-US" b="1" dirty="0" smtClean="0">
                <a:latin typeface="+mj-lt"/>
              </a:rPr>
              <a:t>for, about (gen.) </a:t>
            </a:r>
          </a:p>
          <a:p>
            <a:pPr lvl="1" eaLnBrk="1" hangingPunct="1">
              <a:defRPr/>
            </a:pPr>
            <a:r>
              <a:rPr lang="en-US" b="1" dirty="0" smtClean="0">
                <a:latin typeface="+mj-lt"/>
              </a:rPr>
              <a:t>above, beyond (acc.)</a:t>
            </a:r>
          </a:p>
        </p:txBody>
      </p:sp>
    </p:spTree>
    <p:extLst>
      <p:ext uri="{BB962C8B-B14F-4D97-AF65-F5344CB8AC3E}">
        <p14:creationId xmlns:p14="http://schemas.microsoft.com/office/powerpoint/2010/main" val="1754064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00100"/>
            <a:ext cx="77724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latin typeface="Times New Roman" pitchFamily="18" charset="0"/>
              </a:rPr>
              <a:t>Chapter 11 Vocabulary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dirty="0" smtClean="0"/>
              <a:t>ὑπέρ </a:t>
            </a:r>
            <a:r>
              <a:rPr lang="en-US" dirty="0" smtClean="0"/>
              <a:t>    </a:t>
            </a:r>
            <a:r>
              <a:rPr lang="en-US" dirty="0" smtClean="0">
                <a:latin typeface="Greekth" pitchFamily="18" charset="0"/>
              </a:rPr>
              <a:t>                        	  </a:t>
            </a:r>
          </a:p>
          <a:p>
            <a:pPr lvl="1" eaLnBrk="1" hangingPunct="1">
              <a:defRPr/>
            </a:pPr>
            <a:r>
              <a:rPr lang="en-US" b="1" dirty="0" smtClean="0">
                <a:latin typeface="Times New Roman" pitchFamily="18" charset="0"/>
              </a:rPr>
              <a:t>for, about (gen.) </a:t>
            </a:r>
          </a:p>
          <a:p>
            <a:pPr lvl="1" eaLnBrk="1" hangingPunct="1">
              <a:defRPr/>
            </a:pPr>
            <a:r>
              <a:rPr lang="en-US" b="1" dirty="0" smtClean="0">
                <a:latin typeface="Times New Roman" pitchFamily="18" charset="0"/>
              </a:rPr>
              <a:t>above, beyond (acc.)</a:t>
            </a:r>
          </a:p>
        </p:txBody>
      </p:sp>
    </p:spTree>
    <p:extLst>
      <p:ext uri="{BB962C8B-B14F-4D97-AF65-F5344CB8AC3E}">
        <p14:creationId xmlns:p14="http://schemas.microsoft.com/office/powerpoint/2010/main" val="3015826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7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Chapter 12 Vocabulary 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dirty="0" smtClean="0">
                <a:latin typeface="+mj-lt"/>
              </a:rPr>
              <a:t>ἀποθνῄσκω</a:t>
            </a:r>
            <a:r>
              <a:rPr lang="en-US" dirty="0" smtClean="0">
                <a:latin typeface="+mj-lt"/>
              </a:rPr>
              <a:t>      	</a:t>
            </a:r>
          </a:p>
          <a:p>
            <a:pPr lvl="1" eaLnBrk="1" hangingPunct="1">
              <a:defRPr/>
            </a:pPr>
            <a:r>
              <a:rPr lang="en-US" b="1" dirty="0" smtClean="0">
                <a:latin typeface="+mj-lt"/>
              </a:rPr>
              <a:t>I die 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ἐκεῖ</a:t>
            </a:r>
            <a:r>
              <a:rPr lang="en-US" dirty="0" smtClean="0">
                <a:latin typeface="+mj-lt"/>
              </a:rPr>
              <a:t> </a:t>
            </a:r>
          </a:p>
          <a:p>
            <a:pPr lvl="1" eaLnBrk="1" hangingPunct="1">
              <a:defRPr/>
            </a:pPr>
            <a:r>
              <a:rPr lang="en-US" dirty="0" smtClean="0">
                <a:latin typeface="+mj-lt"/>
              </a:rPr>
              <a:t> </a:t>
            </a:r>
            <a:r>
              <a:rPr lang="en-US" b="1" dirty="0" smtClean="0">
                <a:latin typeface="+mj-lt"/>
              </a:rPr>
              <a:t>there</a:t>
            </a:r>
            <a:r>
              <a:rPr lang="en-US" dirty="0" smtClean="0">
                <a:latin typeface="+mj-lt"/>
              </a:rPr>
              <a:t> 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ἕως</a:t>
            </a:r>
            <a:endParaRPr lang="en-US" dirty="0" smtClean="0">
              <a:latin typeface="+mj-lt"/>
            </a:endParaRPr>
          </a:p>
          <a:p>
            <a:pPr lvl="1" eaLnBrk="1" hangingPunct="1">
              <a:defRPr/>
            </a:pPr>
            <a:r>
              <a:rPr lang="en-US" b="1" dirty="0" smtClean="0">
                <a:latin typeface="+mj-lt"/>
              </a:rPr>
              <a:t>until</a:t>
            </a:r>
            <a:r>
              <a:rPr lang="en-US" dirty="0" smtClean="0">
                <a:latin typeface="+mj-lt"/>
              </a:rPr>
              <a:t> 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ἰδού </a:t>
            </a:r>
            <a:r>
              <a:rPr lang="en-US" dirty="0" smtClean="0">
                <a:latin typeface="+mj-lt"/>
              </a:rPr>
              <a:t> </a:t>
            </a:r>
          </a:p>
          <a:p>
            <a:pPr lvl="1" eaLnBrk="1" hangingPunct="1">
              <a:defRPr/>
            </a:pPr>
            <a:r>
              <a:rPr lang="en-US" b="1" dirty="0" smtClean="0">
                <a:latin typeface="+mj-lt"/>
              </a:rPr>
              <a:t>behold </a:t>
            </a:r>
          </a:p>
        </p:txBody>
      </p:sp>
    </p:spTree>
    <p:extLst>
      <p:ext uri="{BB962C8B-B14F-4D97-AF65-F5344CB8AC3E}">
        <p14:creationId xmlns:p14="http://schemas.microsoft.com/office/powerpoint/2010/main" val="2450687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 autoUpdateAnimBg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Chapter 12 Vocabulary 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dirty="0" smtClean="0">
                <a:latin typeface="+mj-lt"/>
              </a:rPr>
              <a:t>ἵνα </a:t>
            </a:r>
            <a:r>
              <a:rPr lang="en-US" dirty="0" smtClean="0">
                <a:latin typeface="+mj-lt"/>
              </a:rPr>
              <a:t>                         </a:t>
            </a:r>
            <a:r>
              <a:rPr lang="en-US" dirty="0">
                <a:latin typeface="+mj-lt"/>
              </a:rPr>
              <a:t>	</a:t>
            </a:r>
            <a:endParaRPr lang="en-US" dirty="0" smtClean="0">
              <a:latin typeface="+mj-lt"/>
            </a:endParaRPr>
          </a:p>
          <a:p>
            <a:pPr eaLnBrk="1" hangingPunct="1">
              <a:defRPr/>
            </a:pPr>
            <a:r>
              <a:rPr lang="en-US" b="1" dirty="0">
                <a:latin typeface="+mj-lt"/>
              </a:rPr>
              <a:t> </a:t>
            </a:r>
            <a:r>
              <a:rPr lang="en-US" b="1" dirty="0" smtClean="0">
                <a:latin typeface="+mj-lt"/>
              </a:rPr>
              <a:t>	in </a:t>
            </a:r>
            <a:r>
              <a:rPr lang="en-US" b="1" dirty="0">
                <a:latin typeface="+mj-lt"/>
              </a:rPr>
              <a:t>order that, that </a:t>
            </a:r>
            <a:endParaRPr lang="en-US" dirty="0" smtClean="0">
              <a:latin typeface="+mj-lt"/>
            </a:endParaRP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Ἰωάννης</a:t>
            </a:r>
            <a:r>
              <a:rPr lang="en-US" dirty="0" smtClean="0">
                <a:latin typeface="+mj-lt"/>
              </a:rPr>
              <a:t>,  -</a:t>
            </a:r>
            <a:r>
              <a:rPr lang="el-GR" dirty="0" smtClean="0">
                <a:latin typeface="+mj-lt"/>
              </a:rPr>
              <a:t>ου</a:t>
            </a:r>
            <a:r>
              <a:rPr lang="en-US" dirty="0" smtClean="0">
                <a:latin typeface="+mj-lt"/>
              </a:rPr>
              <a:t>,  </a:t>
            </a:r>
            <a:r>
              <a:rPr lang="el-GR" dirty="0" smtClean="0">
                <a:latin typeface="+mj-lt"/>
              </a:rPr>
              <a:t>ὁ</a:t>
            </a:r>
            <a:r>
              <a:rPr lang="en-US" dirty="0" smtClean="0">
                <a:latin typeface="+mj-lt"/>
              </a:rPr>
              <a:t>   </a:t>
            </a:r>
          </a:p>
          <a:p>
            <a:pPr lvl="1" eaLnBrk="1" hangingPunct="1">
              <a:defRPr/>
            </a:pPr>
            <a:r>
              <a:rPr lang="en-US" b="1" dirty="0" smtClean="0">
                <a:latin typeface="+mj-lt"/>
              </a:rPr>
              <a:t>John</a:t>
            </a:r>
            <a:r>
              <a:rPr lang="en-US" dirty="0" smtClean="0">
                <a:latin typeface="+mj-lt"/>
              </a:rPr>
              <a:t> 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μέν</a:t>
            </a:r>
            <a:r>
              <a:rPr lang="en-US" dirty="0" smtClean="0">
                <a:latin typeface="+mj-lt"/>
              </a:rPr>
              <a:t> </a:t>
            </a:r>
          </a:p>
          <a:p>
            <a:pPr lvl="1" eaLnBrk="1" hangingPunct="1">
              <a:defRPr/>
            </a:pPr>
            <a:r>
              <a:rPr lang="en-US" b="1" dirty="0" smtClean="0">
                <a:latin typeface="+mj-lt"/>
              </a:rPr>
              <a:t>on the one hand, indeed 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ὅλος</a:t>
            </a:r>
            <a:r>
              <a:rPr lang="en-US" dirty="0" smtClean="0">
                <a:latin typeface="+mj-lt"/>
              </a:rPr>
              <a:t>, -</a:t>
            </a:r>
            <a:r>
              <a:rPr lang="el-GR" dirty="0" smtClean="0">
                <a:latin typeface="+mj-lt"/>
              </a:rPr>
              <a:t>η</a:t>
            </a:r>
            <a:r>
              <a:rPr lang="en-US" dirty="0" smtClean="0">
                <a:latin typeface="+mj-lt"/>
              </a:rPr>
              <a:t>, -</a:t>
            </a:r>
            <a:r>
              <a:rPr lang="el-GR" dirty="0" smtClean="0">
                <a:latin typeface="+mj-lt"/>
              </a:rPr>
              <a:t>ον</a:t>
            </a:r>
            <a:endParaRPr lang="en-US" dirty="0" smtClean="0">
              <a:latin typeface="+mj-lt"/>
            </a:endParaRPr>
          </a:p>
          <a:p>
            <a:pPr lvl="1" eaLnBrk="1" hangingPunct="1">
              <a:defRPr/>
            </a:pPr>
            <a:r>
              <a:rPr lang="en-US" b="1" dirty="0" smtClean="0">
                <a:latin typeface="+mj-lt"/>
              </a:rPr>
              <a:t>whole, entire</a:t>
            </a:r>
            <a:r>
              <a:rPr lang="en-US" dirty="0" smtClean="0">
                <a:latin typeface="+mj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02375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 autoUpdateAnimBg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Chapter 12 Vocabulary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dirty="0" smtClean="0"/>
              <a:t>ὅτε</a:t>
            </a:r>
            <a:r>
              <a:rPr lang="en-US" dirty="0" smtClean="0"/>
              <a:t>              </a:t>
            </a:r>
          </a:p>
          <a:p>
            <a:pPr lvl="1" eaLnBrk="1" hangingPunct="1">
              <a:defRPr/>
            </a:pPr>
            <a:r>
              <a:rPr lang="en-US" b="1" dirty="0" smtClean="0"/>
              <a:t>when</a:t>
            </a:r>
            <a:r>
              <a:rPr lang="en-US" dirty="0" smtClean="0"/>
              <a:t> </a:t>
            </a:r>
            <a:endParaRPr lang="en-US" dirty="0"/>
          </a:p>
          <a:p>
            <a:pPr eaLnBrk="1" hangingPunct="1">
              <a:defRPr/>
            </a:pPr>
            <a:r>
              <a:rPr lang="el-GR" dirty="0" smtClean="0"/>
              <a:t>σύν</a:t>
            </a:r>
            <a:endParaRPr lang="en-US" dirty="0" smtClean="0"/>
          </a:p>
          <a:p>
            <a:pPr lvl="1" eaLnBrk="1" hangingPunct="1">
              <a:defRPr/>
            </a:pPr>
            <a:r>
              <a:rPr lang="en-US" b="1" dirty="0" smtClean="0"/>
              <a:t>with</a:t>
            </a:r>
            <a:r>
              <a:rPr lang="en-US" dirty="0" smtClean="0"/>
              <a:t> </a:t>
            </a:r>
            <a:endParaRPr lang="en-US" dirty="0"/>
          </a:p>
          <a:p>
            <a:pPr eaLnBrk="1" hangingPunct="1"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36262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 </a:t>
            </a:r>
            <a:r>
              <a:rPr lang="en-US" altLang="en-US" b="1" smtClean="0">
                <a:latin typeface="Times New Roman" pitchFamily="18" charset="0"/>
              </a:rPr>
              <a:t>Person Personal Pronoun Chant</a:t>
            </a:r>
          </a:p>
        </p:txBody>
      </p:sp>
      <p:sp>
        <p:nvSpPr>
          <p:cNvPr id="4505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 smtClean="0">
                <a:latin typeface="Times New Roman" pitchFamily="18" charset="0"/>
                <a:cs typeface="Times New Roman" pitchFamily="18" charset="0"/>
              </a:rPr>
              <a:t>         Singular                          Plural</a:t>
            </a:r>
          </a:p>
          <a:p>
            <a:pPr eaLnBrk="1" hangingPunct="1"/>
            <a:r>
              <a:rPr lang="en-US" altLang="en-US" b="1" smtClean="0">
                <a:latin typeface="Times New Roman" pitchFamily="18" charset="0"/>
                <a:cs typeface="Times New Roman" pitchFamily="18" charset="0"/>
              </a:rPr>
              <a:t>Nom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.   </a:t>
            </a:r>
            <a:r>
              <a:rPr lang="el-GR" altLang="en-US" smtClean="0">
                <a:latin typeface="Times New Roman" pitchFamily="18" charset="0"/>
                <a:cs typeface="Times New Roman" pitchFamily="18" charset="0"/>
              </a:rPr>
              <a:t>ἐγώ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l-GR" altLang="en-US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l-GR" altLang="en-US" smtClean="0">
                <a:latin typeface="Times New Roman" pitchFamily="18" charset="0"/>
                <a:cs typeface="Times New Roman" pitchFamily="18" charset="0"/>
              </a:rPr>
              <a:t>σύ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l-GR" altLang="en-US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   	</a:t>
            </a:r>
            <a:r>
              <a:rPr lang="el-GR" altLang="en-US" smtClean="0">
                <a:latin typeface="Times New Roman" pitchFamily="18" charset="0"/>
                <a:cs typeface="Times New Roman" pitchFamily="18" charset="0"/>
              </a:rPr>
              <a:t>ἡμεῖς</a:t>
            </a:r>
          </a:p>
          <a:p>
            <a:pPr eaLnBrk="1" hangingPunct="1"/>
            <a:r>
              <a:rPr lang="en-US" altLang="en-US" b="1" smtClean="0">
                <a:latin typeface="Times New Roman" pitchFamily="18" charset="0"/>
                <a:cs typeface="Times New Roman" pitchFamily="18" charset="0"/>
              </a:rPr>
              <a:t>Gen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.    </a:t>
            </a:r>
            <a:r>
              <a:rPr lang="el-GR" altLang="en-US" smtClean="0">
                <a:latin typeface="Times New Roman" pitchFamily="18" charset="0"/>
                <a:cs typeface="Times New Roman" pitchFamily="18" charset="0"/>
              </a:rPr>
              <a:t>μου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l-GR" altLang="en-US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l-GR" altLang="en-US" smtClean="0">
                <a:latin typeface="Times New Roman" pitchFamily="18" charset="0"/>
                <a:cs typeface="Times New Roman" pitchFamily="18" charset="0"/>
              </a:rPr>
              <a:t>σου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         	</a:t>
            </a:r>
            <a:r>
              <a:rPr lang="el-GR" altLang="en-US" smtClean="0">
                <a:latin typeface="Times New Roman" pitchFamily="18" charset="0"/>
                <a:cs typeface="Times New Roman" pitchFamily="18" charset="0"/>
              </a:rPr>
              <a:t>ἡμῶν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altLang="en-US" smtClean="0">
                <a:latin typeface="Times New Roman" pitchFamily="18" charset="0"/>
                <a:cs typeface="Times New Roman" pitchFamily="18" charset="0"/>
              </a:rPr>
            </a:br>
            <a:r>
              <a:rPr lang="en-US" altLang="en-US" b="1" smtClean="0">
                <a:latin typeface="Times New Roman" pitchFamily="18" charset="0"/>
                <a:cs typeface="Times New Roman" pitchFamily="18" charset="0"/>
              </a:rPr>
              <a:t>Dat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.     </a:t>
            </a:r>
            <a:r>
              <a:rPr lang="el-GR" altLang="en-US" smtClean="0">
                <a:latin typeface="Times New Roman" pitchFamily="18" charset="0"/>
                <a:cs typeface="Times New Roman" pitchFamily="18" charset="0"/>
              </a:rPr>
              <a:t>μοι 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l-GR" altLang="en-US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l-GR" altLang="en-US" smtClean="0">
                <a:latin typeface="Times New Roman" pitchFamily="18" charset="0"/>
                <a:cs typeface="Times New Roman" pitchFamily="18" charset="0"/>
              </a:rPr>
              <a:t>σοι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           	</a:t>
            </a:r>
            <a:r>
              <a:rPr lang="el-GR" altLang="en-US" smtClean="0">
                <a:latin typeface="Times New Roman" pitchFamily="18" charset="0"/>
                <a:cs typeface="Times New Roman" pitchFamily="18" charset="0"/>
              </a:rPr>
              <a:t>ἡμῖν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   </a:t>
            </a:r>
            <a:br>
              <a:rPr lang="en-US" altLang="en-US" smtClean="0">
                <a:latin typeface="Times New Roman" pitchFamily="18" charset="0"/>
                <a:cs typeface="Times New Roman" pitchFamily="18" charset="0"/>
              </a:rPr>
            </a:br>
            <a:r>
              <a:rPr lang="en-US" altLang="en-US" b="1" smtClean="0">
                <a:latin typeface="Times New Roman" pitchFamily="18" charset="0"/>
                <a:cs typeface="Times New Roman" pitchFamily="18" charset="0"/>
              </a:rPr>
              <a:t>Acc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.     </a:t>
            </a:r>
            <a:r>
              <a:rPr lang="el-GR" altLang="en-US" smtClean="0">
                <a:latin typeface="Times New Roman" pitchFamily="18" charset="0"/>
                <a:cs typeface="Times New Roman" pitchFamily="18" charset="0"/>
              </a:rPr>
              <a:t>με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l-GR" altLang="en-US" smtClean="0">
                <a:latin typeface="Times New Roman" pitchFamily="18" charset="0"/>
                <a:cs typeface="Times New Roman" pitchFamily="18" charset="0"/>
              </a:rPr>
              <a:t>σε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            	</a:t>
            </a:r>
            <a:r>
              <a:rPr lang="el-GR" altLang="en-US" smtClean="0">
                <a:latin typeface="Times New Roman" pitchFamily="18" charset="0"/>
                <a:cs typeface="Times New Roman" pitchFamily="18" charset="0"/>
              </a:rPr>
              <a:t>ἡμάς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eaLnBrk="1" hangingPunct="1"/>
            <a:r>
              <a:rPr lang="el-GR" altLang="en-US" smtClean="0">
                <a:latin typeface="Times New Roman" pitchFamily="18" charset="0"/>
                <a:cs typeface="Times New Roman" pitchFamily="18" charset="0"/>
              </a:rPr>
              <a:t>αὐτός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altLang="en-US" smtClean="0">
                <a:latin typeface="Times New Roman" pitchFamily="18" charset="0"/>
                <a:cs typeface="Times New Roman" pitchFamily="18" charset="0"/>
              </a:rPr>
              <a:t>αὐτη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altLang="en-US" smtClean="0">
                <a:latin typeface="Times New Roman" pitchFamily="18" charset="0"/>
                <a:cs typeface="Times New Roman" pitchFamily="18" charset="0"/>
              </a:rPr>
              <a:t>αὐτό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(he, she, it)</a:t>
            </a:r>
          </a:p>
        </p:txBody>
      </p:sp>
    </p:spTree>
    <p:extLst>
      <p:ext uri="{BB962C8B-B14F-4D97-AF65-F5344CB8AC3E}">
        <p14:creationId xmlns:p14="http://schemas.microsoft.com/office/powerpoint/2010/main" val="1130219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8382000" cy="838200"/>
          </a:xfrm>
        </p:spPr>
        <p:txBody>
          <a:bodyPr/>
          <a:lstStyle/>
          <a:p>
            <a:pPr eaLnBrk="1" hangingPunct="1"/>
            <a:r>
              <a:rPr lang="en-US" altLang="en-US" b="1" smtClean="0"/>
              <a:t>Present Middle/Passive Indicative 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latin typeface="Greekth" pitchFamily="18" charset="0"/>
              </a:rPr>
              <a:t> lu&lt;omai,               -o&lt;meqa, </a:t>
            </a:r>
            <a:br>
              <a:rPr lang="en-US" altLang="en-US" smtClean="0">
                <a:latin typeface="Greekth" pitchFamily="18" charset="0"/>
              </a:rPr>
            </a:br>
            <a:r>
              <a:rPr lang="en-US" altLang="en-US" smtClean="0">
                <a:latin typeface="Greekth" pitchFamily="18" charset="0"/>
              </a:rPr>
              <a:t>           -^,               -esqe </a:t>
            </a:r>
            <a:br>
              <a:rPr lang="en-US" altLang="en-US" smtClean="0">
                <a:latin typeface="Greekth" pitchFamily="18" charset="0"/>
              </a:rPr>
            </a:br>
            <a:r>
              <a:rPr lang="en-US" altLang="en-US" smtClean="0">
                <a:latin typeface="Greekth" pitchFamily="18" charset="0"/>
              </a:rPr>
              <a:t>           -etai,          -ontai</a:t>
            </a:r>
          </a:p>
          <a:p>
            <a:pPr eaLnBrk="1" hangingPunct="1"/>
            <a:r>
              <a:rPr lang="en-US" altLang="en-US" smtClean="0"/>
              <a:t>I am loosed/am being loosed</a:t>
            </a:r>
          </a:p>
          <a:p>
            <a:pPr eaLnBrk="1" hangingPunct="1"/>
            <a:r>
              <a:rPr lang="en-US" altLang="en-US" smtClean="0"/>
              <a:t>I loose myself/am loosing [for myself]</a:t>
            </a:r>
          </a:p>
        </p:txBody>
      </p:sp>
    </p:spTree>
    <p:extLst>
      <p:ext uri="{BB962C8B-B14F-4D97-AF65-F5344CB8AC3E}">
        <p14:creationId xmlns:p14="http://schemas.microsoft.com/office/powerpoint/2010/main" val="853046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Shape of the Future in Greek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dirty="0" smtClean="0">
                <a:latin typeface="+mj-lt"/>
              </a:rPr>
              <a:t>λύσω</a:t>
            </a:r>
            <a:r>
              <a:rPr lang="en-US" dirty="0" smtClean="0">
                <a:latin typeface="+mj-lt"/>
              </a:rPr>
              <a:t> </a:t>
            </a:r>
            <a:r>
              <a:rPr lang="el-GR" dirty="0" smtClean="0">
                <a:latin typeface="+mj-lt"/>
              </a:rPr>
              <a:t>   </a:t>
            </a:r>
            <a:r>
              <a:rPr lang="en-US" dirty="0" smtClean="0">
                <a:latin typeface="+mj-lt"/>
              </a:rPr>
              <a:t>                    </a:t>
            </a:r>
            <a:r>
              <a:rPr lang="el-GR" dirty="0" smtClean="0">
                <a:latin typeface="+mj-lt"/>
              </a:rPr>
              <a:t>λύσομεν</a:t>
            </a:r>
            <a:r>
              <a:rPr lang="en-US" dirty="0" smtClean="0">
                <a:latin typeface="+mj-lt"/>
              </a:rPr>
              <a:t/>
            </a:r>
            <a:br>
              <a:rPr lang="en-US" dirty="0" smtClean="0">
                <a:latin typeface="+mj-lt"/>
              </a:rPr>
            </a:br>
            <a:r>
              <a:rPr lang="en-US" sz="2400" b="1" dirty="0" smtClean="0">
                <a:latin typeface="+mj-lt"/>
              </a:rPr>
              <a:t>I will loose                         We will loose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λύσεις</a:t>
            </a:r>
            <a:r>
              <a:rPr lang="en-US" dirty="0" smtClean="0">
                <a:latin typeface="+mj-lt"/>
              </a:rPr>
              <a:t>    </a:t>
            </a:r>
            <a:r>
              <a:rPr lang="el-GR" dirty="0" smtClean="0">
                <a:latin typeface="+mj-lt"/>
              </a:rPr>
              <a:t>   </a:t>
            </a:r>
            <a:r>
              <a:rPr lang="en-US" dirty="0" smtClean="0">
                <a:latin typeface="+mj-lt"/>
              </a:rPr>
              <a:t>               </a:t>
            </a:r>
            <a:r>
              <a:rPr lang="el-GR" dirty="0" smtClean="0">
                <a:latin typeface="+mj-lt"/>
              </a:rPr>
              <a:t>λύσετε</a:t>
            </a:r>
            <a:r>
              <a:rPr lang="en-US" dirty="0" smtClean="0">
                <a:latin typeface="+mj-lt"/>
              </a:rPr>
              <a:t/>
            </a:r>
            <a:br>
              <a:rPr lang="en-US" dirty="0" smtClean="0">
                <a:latin typeface="+mj-lt"/>
              </a:rPr>
            </a:br>
            <a:r>
              <a:rPr lang="en-US" sz="2400" b="1" dirty="0" smtClean="0">
                <a:latin typeface="+mj-lt"/>
              </a:rPr>
              <a:t>You will loose                    You all will loose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λύσει </a:t>
            </a:r>
            <a:r>
              <a:rPr lang="en-US" dirty="0" smtClean="0">
                <a:latin typeface="+mj-lt"/>
              </a:rPr>
              <a:t>  </a:t>
            </a:r>
            <a:r>
              <a:rPr lang="el-GR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                    </a:t>
            </a:r>
            <a:r>
              <a:rPr lang="el-GR" dirty="0" smtClean="0">
                <a:latin typeface="+mj-lt"/>
              </a:rPr>
              <a:t>λύσουσι(ν)</a:t>
            </a:r>
            <a:r>
              <a:rPr lang="en-US" dirty="0" smtClean="0">
                <a:latin typeface="+mj-lt"/>
              </a:rPr>
              <a:t/>
            </a:r>
            <a:br>
              <a:rPr lang="en-US" dirty="0" smtClean="0">
                <a:latin typeface="+mj-lt"/>
              </a:rPr>
            </a:br>
            <a:r>
              <a:rPr lang="en-US" sz="2400" b="1" dirty="0" smtClean="0">
                <a:latin typeface="+mj-lt"/>
              </a:rPr>
              <a:t>S/he/it will loose                They will loose</a:t>
            </a:r>
          </a:p>
          <a:p>
            <a:pPr eaLnBrk="1" hangingPunct="1">
              <a:defRPr/>
            </a:pPr>
            <a:r>
              <a:rPr lang="en-US" sz="2400" b="1" dirty="0" smtClean="0">
                <a:latin typeface="+mj-lt"/>
              </a:rPr>
              <a:t>Chant this one</a:t>
            </a:r>
          </a:p>
        </p:txBody>
      </p:sp>
    </p:spTree>
    <p:extLst>
      <p:ext uri="{BB962C8B-B14F-4D97-AF65-F5344CB8AC3E}">
        <p14:creationId xmlns:p14="http://schemas.microsoft.com/office/powerpoint/2010/main" val="3477035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en-US" b="1" smtClean="0">
                <a:latin typeface="Times New Roman" pitchFamily="18" charset="0"/>
              </a:rPr>
              <a:t>Future Middle Paradigm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81200"/>
            <a:ext cx="9144000" cy="4114800"/>
          </a:xfrm>
        </p:spPr>
        <p:txBody>
          <a:bodyPr/>
          <a:lstStyle/>
          <a:p>
            <a:pPr eaLnBrk="1" hangingPunct="1"/>
            <a:r>
              <a:rPr lang="el-GR" altLang="en-US" dirty="0" smtClean="0">
                <a:latin typeface="Times New Roman" pitchFamily="18" charset="0"/>
                <a:cs typeface="Times New Roman" pitchFamily="18" charset="0"/>
              </a:rPr>
              <a:t>λύσομαι    </a:t>
            </a: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                 	          -</a:t>
            </a:r>
            <a:r>
              <a:rPr lang="el-GR" altLang="en-US" dirty="0" smtClean="0">
                <a:latin typeface="Times New Roman" pitchFamily="18" charset="0"/>
                <a:cs typeface="Times New Roman" pitchFamily="18" charset="0"/>
              </a:rPr>
              <a:t>όμεθα</a:t>
            </a: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l-GR" altLang="en-US" dirty="0" smtClean="0">
                <a:latin typeface="Times New Roman" pitchFamily="18" charset="0"/>
                <a:cs typeface="Times New Roman" pitchFamily="18" charset="0"/>
              </a:rPr>
              <a:t>ῃ </a:t>
            </a:r>
            <a:r>
              <a:rPr lang="en-US" altLang="en-US" sz="4000" dirty="0" smtClean="0">
                <a:latin typeface="Times New Roman" pitchFamily="18" charset="0"/>
                <a:cs typeface="Times New Roman" pitchFamily="18" charset="0"/>
              </a:rPr>
              <a:t>                            </a:t>
            </a: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	  -</a:t>
            </a:r>
            <a:r>
              <a:rPr lang="el-GR" altLang="en-US" dirty="0" smtClean="0">
                <a:latin typeface="Times New Roman" pitchFamily="18" charset="0"/>
                <a:cs typeface="Times New Roman" pitchFamily="18" charset="0"/>
              </a:rPr>
              <a:t>εσθε</a:t>
            </a: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l-GR" altLang="en-US" dirty="0" smtClean="0">
                <a:latin typeface="Times New Roman" pitchFamily="18" charset="0"/>
                <a:cs typeface="Times New Roman" pitchFamily="18" charset="0"/>
              </a:rPr>
              <a:t>εται</a:t>
            </a:r>
            <a:r>
              <a:rPr lang="en-US" altLang="en-US" sz="4000" dirty="0" smtClean="0"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		  -</a:t>
            </a:r>
            <a:r>
              <a:rPr lang="el-GR" altLang="en-US" dirty="0" smtClean="0">
                <a:latin typeface="Times New Roman" pitchFamily="18" charset="0"/>
                <a:cs typeface="Times New Roman" pitchFamily="18" charset="0"/>
              </a:rPr>
              <a:t>ονται</a:t>
            </a:r>
            <a:endParaRPr lang="en-US" altLang="en-US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altLang="en-US" sz="2400" b="1" dirty="0" smtClean="0">
                <a:latin typeface="Times New Roman" pitchFamily="18" charset="0"/>
              </a:rPr>
              <a:t>I will loose (for myself)                 We will loose (for ourselves)</a:t>
            </a:r>
            <a:r>
              <a:rPr lang="en-US" altLang="en-US" dirty="0" smtClean="0">
                <a:latin typeface="Greekth" pitchFamily="18" charset="0"/>
              </a:rPr>
              <a:t> …</a:t>
            </a:r>
            <a:br>
              <a:rPr lang="en-US" altLang="en-US" dirty="0" smtClean="0">
                <a:latin typeface="Greekth" pitchFamily="18" charset="0"/>
              </a:rPr>
            </a:br>
            <a:r>
              <a:rPr lang="en-US" altLang="en-US" sz="2400" b="1" dirty="0" smtClean="0">
                <a:latin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63461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10600" cy="579438"/>
          </a:xfrm>
        </p:spPr>
        <p:txBody>
          <a:bodyPr/>
          <a:lstStyle/>
          <a:p>
            <a:pPr eaLnBrk="1" hangingPunct="1"/>
            <a:r>
              <a:rPr lang="en-US" sz="3200" b="1" smtClean="0">
                <a:latin typeface="Times" pitchFamily="18" charset="0"/>
              </a:rPr>
              <a:t>Demonstrative and Relative Pronouns Summary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458200" cy="4114800"/>
          </a:xfrm>
        </p:spPr>
        <p:txBody>
          <a:bodyPr/>
          <a:lstStyle/>
          <a:p>
            <a:pPr eaLnBrk="1" hangingPunct="1">
              <a:defRPr/>
            </a:pPr>
            <a:r>
              <a:rPr lang="el-GR" dirty="0" smtClean="0">
                <a:latin typeface="+mj-lt"/>
              </a:rPr>
              <a:t>ἐκεῖνος</a:t>
            </a:r>
            <a:r>
              <a:rPr lang="en-US" dirty="0" smtClean="0">
                <a:latin typeface="+mj-lt"/>
              </a:rPr>
              <a:t>,      </a:t>
            </a:r>
            <a:r>
              <a:rPr lang="el-GR" dirty="0" smtClean="0">
                <a:latin typeface="+mj-lt"/>
              </a:rPr>
              <a:t>ἐκείνη</a:t>
            </a:r>
            <a:r>
              <a:rPr lang="en-US" dirty="0" smtClean="0">
                <a:latin typeface="+mj-lt"/>
              </a:rPr>
              <a:t>,        </a:t>
            </a:r>
            <a:r>
              <a:rPr lang="el-GR" dirty="0" smtClean="0">
                <a:latin typeface="+mj-lt"/>
              </a:rPr>
              <a:t>ἐκεῖνο</a:t>
            </a:r>
            <a:r>
              <a:rPr lang="en-US" dirty="0" smtClean="0">
                <a:latin typeface="+mj-lt"/>
              </a:rPr>
              <a:t>  = that</a:t>
            </a:r>
          </a:p>
          <a:p>
            <a:pPr eaLnBrk="1" hangingPunct="1">
              <a:defRPr/>
            </a:pPr>
            <a:r>
              <a:rPr lang="el-GR" dirty="0">
                <a:latin typeface="+mj-lt"/>
              </a:rPr>
              <a:t> </a:t>
            </a:r>
            <a:r>
              <a:rPr lang="el-GR" dirty="0" smtClean="0">
                <a:latin typeface="+mj-lt"/>
              </a:rPr>
              <a:t>οὗτος</a:t>
            </a:r>
            <a:r>
              <a:rPr lang="en-US" dirty="0" smtClean="0">
                <a:latin typeface="+mj-lt"/>
              </a:rPr>
              <a:t>,        </a:t>
            </a:r>
            <a:r>
              <a:rPr lang="el-GR" dirty="0" smtClean="0">
                <a:latin typeface="+mj-lt"/>
              </a:rPr>
              <a:t>αὕτη</a:t>
            </a:r>
            <a:r>
              <a:rPr lang="en-US" dirty="0" smtClean="0">
                <a:latin typeface="+mj-lt"/>
              </a:rPr>
              <a:t>,         </a:t>
            </a:r>
            <a:r>
              <a:rPr lang="el-GR" dirty="0" smtClean="0">
                <a:latin typeface="+mj-lt"/>
              </a:rPr>
              <a:t> τοῦτο</a:t>
            </a:r>
            <a:r>
              <a:rPr lang="en-US" dirty="0" smtClean="0">
                <a:latin typeface="+mj-lt"/>
              </a:rPr>
              <a:t/>
            </a:r>
            <a:br>
              <a:rPr lang="en-US" dirty="0" smtClean="0">
                <a:latin typeface="+mj-lt"/>
              </a:rPr>
            </a:br>
            <a:r>
              <a:rPr lang="el-GR" dirty="0" smtClean="0">
                <a:latin typeface="+mj-lt"/>
              </a:rPr>
              <a:t>τούτου</a:t>
            </a:r>
            <a:r>
              <a:rPr lang="en-US" dirty="0" smtClean="0">
                <a:latin typeface="+mj-lt"/>
              </a:rPr>
              <a:t>,    </a:t>
            </a:r>
            <a:r>
              <a:rPr lang="el-GR" dirty="0" smtClean="0">
                <a:latin typeface="+mj-lt"/>
              </a:rPr>
              <a:t>  </a:t>
            </a:r>
            <a:r>
              <a:rPr lang="en-US" dirty="0" smtClean="0">
                <a:latin typeface="+mj-lt"/>
              </a:rPr>
              <a:t> </a:t>
            </a:r>
            <a:r>
              <a:rPr lang="el-GR" dirty="0" smtClean="0">
                <a:latin typeface="+mj-lt"/>
              </a:rPr>
              <a:t>ταύτης</a:t>
            </a:r>
            <a:r>
              <a:rPr lang="en-US" dirty="0" smtClean="0">
                <a:latin typeface="+mj-lt"/>
              </a:rPr>
              <a:t>,    </a:t>
            </a:r>
            <a:r>
              <a:rPr lang="el-GR" dirty="0" smtClean="0">
                <a:latin typeface="+mj-lt"/>
              </a:rPr>
              <a:t>  </a:t>
            </a:r>
            <a:r>
              <a:rPr lang="en-US" dirty="0" smtClean="0">
                <a:latin typeface="+mj-lt"/>
              </a:rPr>
              <a:t> </a:t>
            </a:r>
            <a:r>
              <a:rPr lang="el-GR" dirty="0" smtClean="0">
                <a:latin typeface="+mj-lt"/>
              </a:rPr>
              <a:t>τούτου</a:t>
            </a:r>
            <a:r>
              <a:rPr lang="en-US" dirty="0" smtClean="0">
                <a:latin typeface="+mj-lt"/>
              </a:rPr>
              <a:t> = this</a:t>
            </a:r>
          </a:p>
          <a:p>
            <a:pPr eaLnBrk="1" hangingPunct="1">
              <a:defRPr/>
            </a:pPr>
            <a:r>
              <a:rPr lang="en-US" dirty="0" smtClean="0">
                <a:latin typeface="+mj-lt"/>
              </a:rPr>
              <a:t> </a:t>
            </a:r>
            <a:r>
              <a:rPr lang="el-GR" dirty="0" smtClean="0">
                <a:latin typeface="+mj-lt"/>
              </a:rPr>
              <a:t>ὅς</a:t>
            </a:r>
            <a:r>
              <a:rPr lang="en-US" dirty="0" smtClean="0">
                <a:latin typeface="+mj-lt"/>
              </a:rPr>
              <a:t>        </a:t>
            </a:r>
            <a:r>
              <a:rPr lang="el-GR" dirty="0" smtClean="0">
                <a:latin typeface="+mj-lt"/>
              </a:rPr>
              <a:t> ἥ</a:t>
            </a:r>
            <a:r>
              <a:rPr lang="en-US" dirty="0" smtClean="0">
                <a:latin typeface="+mj-lt"/>
              </a:rPr>
              <a:t>         </a:t>
            </a:r>
            <a:r>
              <a:rPr lang="el-GR" dirty="0" smtClean="0">
                <a:latin typeface="+mj-lt"/>
              </a:rPr>
              <a:t>ὅ</a:t>
            </a:r>
            <a:r>
              <a:rPr lang="en-US" dirty="0" smtClean="0">
                <a:latin typeface="+mj-lt"/>
              </a:rPr>
              <a:t>      = Relative (who, which)</a:t>
            </a:r>
            <a:br>
              <a:rPr lang="en-US" dirty="0" smtClean="0">
                <a:latin typeface="+mj-lt"/>
              </a:rPr>
            </a:br>
            <a:r>
              <a:rPr lang="en-US" dirty="0" smtClean="0">
                <a:latin typeface="+mj-lt"/>
              </a:rPr>
              <a:t> </a:t>
            </a:r>
            <a:r>
              <a:rPr lang="el-GR" dirty="0" smtClean="0">
                <a:latin typeface="+mj-lt"/>
              </a:rPr>
              <a:t>οὗ</a:t>
            </a:r>
            <a:r>
              <a:rPr lang="en-US" dirty="0" smtClean="0">
                <a:latin typeface="+mj-lt"/>
              </a:rPr>
              <a:t>      </a:t>
            </a:r>
            <a:r>
              <a:rPr lang="el-GR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 </a:t>
            </a:r>
            <a:r>
              <a:rPr lang="el-GR" dirty="0" smtClean="0">
                <a:latin typeface="+mj-lt"/>
              </a:rPr>
              <a:t>ἧς</a:t>
            </a:r>
            <a:r>
              <a:rPr lang="en-US" dirty="0" smtClean="0">
                <a:latin typeface="+mj-lt"/>
              </a:rPr>
              <a:t>       </a:t>
            </a:r>
            <a:r>
              <a:rPr lang="el-GR" dirty="0" smtClean="0">
                <a:latin typeface="+mj-lt"/>
              </a:rPr>
              <a:t>οὗ</a:t>
            </a:r>
            <a:r>
              <a:rPr lang="en-US" dirty="0" smtClean="0">
                <a:latin typeface="+mj-lt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Azure">
  <a:themeElements>
    <a:clrScheme name="Azure 1">
      <a:dk1>
        <a:srgbClr val="000000"/>
      </a:dk1>
      <a:lt1>
        <a:srgbClr val="FFFFFF"/>
      </a:lt1>
      <a:dk2>
        <a:srgbClr val="3333FF"/>
      </a:dk2>
      <a:lt2>
        <a:srgbClr val="00FFFF"/>
      </a:lt2>
      <a:accent1>
        <a:srgbClr val="00CCCC"/>
      </a:accent1>
      <a:accent2>
        <a:srgbClr val="6666FF"/>
      </a:accent2>
      <a:accent3>
        <a:srgbClr val="ADADFF"/>
      </a:accent3>
      <a:accent4>
        <a:srgbClr val="DADADA"/>
      </a:accent4>
      <a:accent5>
        <a:srgbClr val="AAE2E2"/>
      </a:accent5>
      <a:accent6>
        <a:srgbClr val="5C5CE7"/>
      </a:accent6>
      <a:hlink>
        <a:srgbClr val="CCCCFF"/>
      </a:hlink>
      <a:folHlink>
        <a:srgbClr val="CC99FF"/>
      </a:folHlink>
    </a:clrScheme>
    <a:fontScheme name="Azur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Azure 1">
        <a:dk1>
          <a:srgbClr val="000000"/>
        </a:dk1>
        <a:lt1>
          <a:srgbClr val="FFFFFF"/>
        </a:lt1>
        <a:dk2>
          <a:srgbClr val="3333FF"/>
        </a:dk2>
        <a:lt2>
          <a:srgbClr val="00FFFF"/>
        </a:lt2>
        <a:accent1>
          <a:srgbClr val="00CCCC"/>
        </a:accent1>
        <a:accent2>
          <a:srgbClr val="6666FF"/>
        </a:accent2>
        <a:accent3>
          <a:srgbClr val="ADADFF"/>
        </a:accent3>
        <a:accent4>
          <a:srgbClr val="DADADA"/>
        </a:accent4>
        <a:accent5>
          <a:srgbClr val="AAE2E2"/>
        </a:accent5>
        <a:accent6>
          <a:srgbClr val="5C5CE7"/>
        </a:accent6>
        <a:hlink>
          <a:srgbClr val="CCCC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zure 2">
        <a:dk1>
          <a:srgbClr val="000000"/>
        </a:dk1>
        <a:lt1>
          <a:srgbClr val="CCECFF"/>
        </a:lt1>
        <a:dk2>
          <a:srgbClr val="330099"/>
        </a:dk2>
        <a:lt2>
          <a:srgbClr val="0099CC"/>
        </a:lt2>
        <a:accent1>
          <a:srgbClr val="009999"/>
        </a:accent1>
        <a:accent2>
          <a:srgbClr val="FF99CC"/>
        </a:accent2>
        <a:accent3>
          <a:srgbClr val="E2F4FF"/>
        </a:accent3>
        <a:accent4>
          <a:srgbClr val="000000"/>
        </a:accent4>
        <a:accent5>
          <a:srgbClr val="AACACA"/>
        </a:accent5>
        <a:accent6>
          <a:srgbClr val="E78AB9"/>
        </a:accent6>
        <a:hlink>
          <a:srgbClr val="6600CC"/>
        </a:hlink>
        <a:folHlink>
          <a:srgbClr val="33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zure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B2B2B2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C8C8C8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Designs\Azure.pot</Template>
  <TotalTime>771</TotalTime>
  <Words>985</Words>
  <Application>Microsoft Office PowerPoint</Application>
  <PresentationFormat>On-screen Show (4:3)</PresentationFormat>
  <Paragraphs>355</Paragraphs>
  <Slides>46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7" baseType="lpstr">
      <vt:lpstr>Azure</vt:lpstr>
      <vt:lpstr>Mastering NT Greek</vt:lpstr>
      <vt:lpstr>PAI Verb Chant</vt:lpstr>
      <vt:lpstr>2-1-2 Paradigms - Chant this</vt:lpstr>
      <vt:lpstr>The "is" verb PAI  -- εἰμί  </vt:lpstr>
      <vt:lpstr> Person Personal Pronoun Chant</vt:lpstr>
      <vt:lpstr>Present Middle/Passive Indicative </vt:lpstr>
      <vt:lpstr>Shape of the Future in Greek</vt:lpstr>
      <vt:lpstr>Future Middle Paradigm</vt:lpstr>
      <vt:lpstr>Demonstrative and Relative Pronouns Summary</vt:lpstr>
      <vt:lpstr>Imperfect Active Paradigm of λύω</vt:lpstr>
      <vt:lpstr>Imperfect Middle/Passive of lu&lt;w </vt:lpstr>
      <vt:lpstr>Imperfect εἰμί  (a big one)</vt:lpstr>
      <vt:lpstr>Imperfect IAI (I M/P I)</vt:lpstr>
      <vt:lpstr>Rapping the Lord’s Prayer</vt:lpstr>
      <vt:lpstr>Vocabulary Review</vt:lpstr>
      <vt:lpstr>Ch. 1 -- Vocabulary</vt:lpstr>
      <vt:lpstr>Ch. 1 -- Vocabulary </vt:lpstr>
      <vt:lpstr>Ch. 2 -- Vocabulary</vt:lpstr>
      <vt:lpstr>Ch. 2 -- Vocabulary</vt:lpstr>
      <vt:lpstr>Ch. 3 -- Vocabulary</vt:lpstr>
      <vt:lpstr>Ch. 3 -- Vocabulary</vt:lpstr>
      <vt:lpstr>Ch. 4 -- Vocabulary</vt:lpstr>
      <vt:lpstr>Ch. 4 -- Vocabulary </vt:lpstr>
      <vt:lpstr>Ch. 5 -- Vocabulary </vt:lpstr>
      <vt:lpstr>Ch. 5 -- Vocabulary </vt:lpstr>
      <vt:lpstr>Chapter 6 Vocabulary</vt:lpstr>
      <vt:lpstr>Chapter 6 Vocabulary</vt:lpstr>
      <vt:lpstr>Chapter 6 Vocabulary </vt:lpstr>
      <vt:lpstr>Chapter 6 Vocabulary</vt:lpstr>
      <vt:lpstr>Vocabulary -- Ch. 7</vt:lpstr>
      <vt:lpstr>Vocabulary – Ch. 7</vt:lpstr>
      <vt:lpstr>Vocabulary -- Ch. 7</vt:lpstr>
      <vt:lpstr>Vocabulary Ch. 8</vt:lpstr>
      <vt:lpstr>Vocabulary Ch. 8</vt:lpstr>
      <vt:lpstr>Vocabulary Ch. 8</vt:lpstr>
      <vt:lpstr>Vocabulary Ch. 9</vt:lpstr>
      <vt:lpstr>Vocabulary Ch. 9</vt:lpstr>
      <vt:lpstr>Vocabulary Ch. 10</vt:lpstr>
      <vt:lpstr>Vocabulary Ch. 10</vt:lpstr>
      <vt:lpstr>Chapter 11 Vocabulary</vt:lpstr>
      <vt:lpstr>Chapter 11 Vocabulary</vt:lpstr>
      <vt:lpstr>Chapter 11 Vocabulary</vt:lpstr>
      <vt:lpstr>Chapter 11 Vocabulary</vt:lpstr>
      <vt:lpstr>Chapter 12 Vocabulary </vt:lpstr>
      <vt:lpstr>Chapter 12 Vocabulary </vt:lpstr>
      <vt:lpstr>Chapter 12 Vocabulary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Imperfect Verbs</dc:title>
  <dc:creator>Ted Hildebrandt</dc:creator>
  <cp:lastModifiedBy>User</cp:lastModifiedBy>
  <cp:revision>44</cp:revision>
  <dcterms:created xsi:type="dcterms:W3CDTF">2001-10-15T00:44:54Z</dcterms:created>
  <dcterms:modified xsi:type="dcterms:W3CDTF">2015-11-16T16:28:50Z</dcterms:modified>
</cp:coreProperties>
</file>