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775B52-108C-4FBB-B24D-81F1776F1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1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E6E3-7CFC-42CB-9D93-1116D32C2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5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7CB69-14B8-4212-8618-2F8C568A5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8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361B4-870B-4CEF-A152-6D90AB388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858D6-6587-459F-9D66-8615EAD93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5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2EB0F-82AD-424D-A65B-0A70BBF8E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4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0A29D-945F-4841-BC53-E7AE0B24B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5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3AE92-51DD-44A4-BBA3-4A2C110EA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7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C986B-40D3-49DD-BE76-EA970081E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0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E59A-8102-413C-85E8-BD118EDB8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5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AC7E5-7185-4525-93B1-E76A9C0C1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7C28CEC-0BB3-4778-9FD2-353A27BC9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Voice Synthesis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Active/Middle/Passive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Active:  Subject does the action of the verb</a:t>
            </a:r>
          </a:p>
          <a:p>
            <a:pPr lvl="1" eaLnBrk="1" hangingPunct="1">
              <a:defRPr/>
            </a:pPr>
            <a:r>
              <a:rPr lang="en-US" sz="2400" b="1" smtClean="0"/>
              <a:t>I hit the ball   or</a:t>
            </a:r>
          </a:p>
          <a:p>
            <a:pPr lvl="1" eaLnBrk="1" hangingPunct="1">
              <a:defRPr/>
            </a:pPr>
            <a:r>
              <a:rPr lang="en-US" sz="2400" b="1" smtClean="0"/>
              <a:t>I am hitting the ball </a:t>
            </a:r>
          </a:p>
          <a:p>
            <a:pPr eaLnBrk="1" hangingPunct="1">
              <a:defRPr/>
            </a:pPr>
            <a:r>
              <a:rPr lang="en-US" sz="2800" b="1" smtClean="0"/>
              <a:t>Passive:  subject receives the action of the verb</a:t>
            </a:r>
          </a:p>
          <a:p>
            <a:pPr lvl="1" eaLnBrk="1" hangingPunct="1">
              <a:defRPr/>
            </a:pPr>
            <a:r>
              <a:rPr lang="en-US" sz="2400" b="1" smtClean="0"/>
              <a:t>I am hit by the ball</a:t>
            </a:r>
          </a:p>
          <a:p>
            <a:pPr lvl="1" eaLnBrk="1" hangingPunct="1">
              <a:defRPr/>
            </a:pPr>
            <a:r>
              <a:rPr lang="en-US" sz="2400" b="1" smtClean="0"/>
              <a:t>I am being hit by the ball</a:t>
            </a:r>
          </a:p>
          <a:p>
            <a:pPr eaLnBrk="1" hangingPunct="1">
              <a:defRPr/>
            </a:pPr>
            <a:r>
              <a:rPr lang="en-US" sz="2800" b="1" smtClean="0"/>
              <a:t>Middle: emphasizes the subject participation in the action of the verb or is reflexive (rarely)</a:t>
            </a:r>
          </a:p>
          <a:p>
            <a:pPr lvl="1" eaLnBrk="1" hangingPunct="1">
              <a:defRPr/>
            </a:pPr>
            <a:r>
              <a:rPr lang="en-US" sz="2400" b="1" u="sng" smtClean="0"/>
              <a:t>I</a:t>
            </a:r>
            <a:r>
              <a:rPr lang="en-US" sz="2400" b="1" smtClean="0"/>
              <a:t> hit the ball    or </a:t>
            </a:r>
            <a:r>
              <a:rPr lang="en-US" sz="2400" b="1" u="sng" smtClean="0"/>
              <a:t> I</a:t>
            </a:r>
            <a:r>
              <a:rPr lang="en-US" sz="2400" b="1" smtClean="0"/>
              <a:t> am hitting the ball</a:t>
            </a:r>
          </a:p>
          <a:p>
            <a:pPr lvl="1" eaLnBrk="1" hangingPunct="1">
              <a:defRPr/>
            </a:pPr>
            <a:r>
              <a:rPr lang="en-US" sz="2400" b="1" smtClean="0"/>
              <a:t>I hit myself with the ball (reflexive) or I am hitting myself with the ball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Present Active/Mid./Pass.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Βάλλει τὸ  πέτρα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throws the rock.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Βάλλεται τὸ πέτρα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M/P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is thrown the rock. – Passive</a:t>
            </a:r>
          </a:p>
          <a:p>
            <a:pPr lvl="1" eaLnBrk="1" hangingPunct="1">
              <a:defRPr/>
            </a:pPr>
            <a:r>
              <a:rPr lang="en-US" b="1" u="sng" dirty="0" smtClean="0">
                <a:latin typeface="Times New Roman" pitchFamily="18" charset="0"/>
                <a:cs typeface="Times New Roman" panose="02020603050405020304" pitchFamily="18" charset="0"/>
              </a:rPr>
              <a:t>He</a:t>
            </a: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 throws the rock. – Middle (emphasizing subj)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He throws himself the rock. –Middle reflexive</a:t>
            </a:r>
          </a:p>
          <a:p>
            <a:pPr eaLnBrk="1" hangingPunct="1">
              <a:defRPr/>
            </a:pPr>
            <a:endParaRPr lang="en-US" b="1" dirty="0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en-US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Future Active/Mid.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βαλοῦσι   τὸ  πέτρα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They will throw the rock.</a:t>
            </a:r>
          </a:p>
          <a:p>
            <a:pPr eaLnBrk="1" hangingPunct="1"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βαλοῦνται  τὸ πέτρα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b="1" u="sng" dirty="0" smtClean="0">
                <a:latin typeface="Times New Roman" pitchFamily="18" charset="0"/>
                <a:cs typeface="Times New Roman" panose="02020603050405020304" pitchFamily="18" charset="0"/>
              </a:rPr>
              <a:t>They</a:t>
            </a: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 will throw the rock. Or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They will throw themselves the rock (reflexive)</a:t>
            </a:r>
          </a:p>
          <a:p>
            <a:pPr lvl="1"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anose="02020603050405020304" pitchFamily="18" charset="0"/>
              </a:rPr>
              <a:t>They will be thrown the rock (passive)</a:t>
            </a:r>
          </a:p>
          <a:p>
            <a:pPr eaLnBrk="1" hangingPunct="1">
              <a:defRPr/>
            </a:pPr>
            <a:endParaRPr lang="en-US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24</TotalTime>
  <Words>174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Garamond</vt:lpstr>
      <vt:lpstr>Arial</vt:lpstr>
      <vt:lpstr>Wingdings</vt:lpstr>
      <vt:lpstr>Calibri</vt:lpstr>
      <vt:lpstr>Greekth</vt:lpstr>
      <vt:lpstr>Times New Roman</vt:lpstr>
      <vt:lpstr>Stream</vt:lpstr>
      <vt:lpstr>Voice Synthesis</vt:lpstr>
      <vt:lpstr>Active/Middle/Passive</vt:lpstr>
      <vt:lpstr>Present Active/Mid./Pass.</vt:lpstr>
      <vt:lpstr>Future Active/Mid.</vt:lpstr>
    </vt:vector>
  </TitlesOfParts>
  <Company>Gordon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 Synthesis</dc:title>
  <dc:creator>Ted Hildebrandt</dc:creator>
  <cp:lastModifiedBy>User</cp:lastModifiedBy>
  <cp:revision>6</cp:revision>
  <dcterms:created xsi:type="dcterms:W3CDTF">2008-10-10T18:06:08Z</dcterms:created>
  <dcterms:modified xsi:type="dcterms:W3CDTF">2015-11-13T14:32:45Z</dcterms:modified>
</cp:coreProperties>
</file>