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87" r:id="rId2"/>
    <p:sldId id="273" r:id="rId3"/>
    <p:sldId id="274" r:id="rId4"/>
    <p:sldId id="308" r:id="rId5"/>
    <p:sldId id="309" r:id="rId6"/>
    <p:sldId id="293" r:id="rId7"/>
    <p:sldId id="294" r:id="rId8"/>
    <p:sldId id="295" r:id="rId9"/>
    <p:sldId id="290" r:id="rId10"/>
    <p:sldId id="291" r:id="rId11"/>
    <p:sldId id="292" r:id="rId12"/>
    <p:sldId id="296" r:id="rId13"/>
    <p:sldId id="297" r:id="rId14"/>
    <p:sldId id="298" r:id="rId15"/>
    <p:sldId id="302" r:id="rId16"/>
    <p:sldId id="303" r:id="rId17"/>
    <p:sldId id="304" r:id="rId18"/>
    <p:sldId id="305" r:id="rId19"/>
    <p:sldId id="306" r:id="rId20"/>
    <p:sldId id="307" r:id="rId21"/>
    <p:sldId id="299" r:id="rId22"/>
    <p:sldId id="300" r:id="rId23"/>
    <p:sldId id="301" r:id="rId24"/>
    <p:sldId id="288" r:id="rId25"/>
    <p:sldId id="289" r:id="rId26"/>
    <p:sldId id="261" r:id="rId27"/>
    <p:sldId id="262" r:id="rId28"/>
    <p:sldId id="263" r:id="rId29"/>
    <p:sldId id="264" r:id="rId30"/>
    <p:sldId id="266" r:id="rId31"/>
    <p:sldId id="267" r:id="rId32"/>
    <p:sldId id="268" r:id="rId33"/>
    <p:sldId id="269" r:id="rId34"/>
    <p:sldId id="271" r:id="rId35"/>
    <p:sldId id="272" r:id="rId36"/>
    <p:sldId id="277" r:id="rId37"/>
    <p:sldId id="278" r:id="rId38"/>
    <p:sldId id="279" r:id="rId39"/>
    <p:sldId id="280" r:id="rId40"/>
    <p:sldId id="281" r:id="rId41"/>
    <p:sldId id="282" r:id="rId42"/>
    <p:sldId id="283" r:id="rId43"/>
    <p:sldId id="284" r:id="rId44"/>
    <p:sldId id="285" r:id="rId45"/>
    <p:sldId id="286" r:id="rId4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106" d="100"/>
          <a:sy n="106" d="100"/>
        </p:scale>
        <p:origin x="-175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1">
          <a:gsLst>
            <a:gs pos="0">
              <a:srgbClr val="242424"/>
            </a:gs>
            <a:gs pos="30000">
              <a:srgbClr val="2D2D2D"/>
            </a:gs>
            <a:gs pos="100000">
              <a:srgbClr val="7D7D7D"/>
            </a:gs>
          </a:gsLst>
          <a:lin ang="1296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055FA5-F5DF-4DC2-8AD0-58146C264C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7972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2F20B-2298-4404-AD09-4EEE827CBA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71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500BC-0F16-4431-8E6E-F3ECB9D966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630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1EAEA-1EAA-4CB7-BE6C-584F334324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039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 rotWithShape="1">
          <a:gsLst>
            <a:gs pos="0">
              <a:srgbClr val="242424"/>
            </a:gs>
            <a:gs pos="30000">
              <a:srgbClr val="2D2D2D"/>
            </a:gs>
            <a:gs pos="100000">
              <a:srgbClr val="7D7D7D"/>
            </a:gs>
          </a:gsLst>
          <a:lin ang="1296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0DC7B-57B1-4473-973D-3C13D0F465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2124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2D5ED-260A-4B1F-8650-F3FD3D33D3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910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2DEBE-C339-41FA-8909-A0FBEFD79F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438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0115E7-D9BB-4AC9-BEE9-6DFCBB2D9F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866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FB6E9-8C5D-4C3B-94CE-673BE953B8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196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DA24C7-701C-43BC-B877-9495AE8A57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087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A147B-1CBB-4C77-BF3B-75AEE65776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529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402C4F35-8BA2-4DEB-98A3-A47A380D4A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4" r:id="rId1"/>
    <p:sldLayoutId id="2147483758" r:id="rId2"/>
    <p:sldLayoutId id="2147483765" r:id="rId3"/>
    <p:sldLayoutId id="2147483759" r:id="rId4"/>
    <p:sldLayoutId id="2147483766" r:id="rId5"/>
    <p:sldLayoutId id="2147483760" r:id="rId6"/>
    <p:sldLayoutId id="2147483761" r:id="rId7"/>
    <p:sldLayoutId id="2147483767" r:id="rId8"/>
    <p:sldLayoutId id="2147483768" r:id="rId9"/>
    <p:sldLayoutId id="2147483762" r:id="rId10"/>
    <p:sldLayoutId id="214748376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228600"/>
            <a:ext cx="7239000" cy="1905000"/>
          </a:xfrm>
          <a:extLst/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/>
              <a:t>Mastering NT Greek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2286000"/>
            <a:ext cx="6400800" cy="3505200"/>
          </a:xfrm>
        </p:spPr>
        <p:txBody>
          <a:bodyPr/>
          <a:lstStyle/>
          <a:p>
            <a:pPr eaLnBrk="1" hangingPunct="1"/>
            <a:r>
              <a:rPr lang="en-US" altLang="en-US" b="1" smtClean="0"/>
              <a:t>5. Review Chapters 1-5</a:t>
            </a:r>
          </a:p>
          <a:p>
            <a:pPr eaLnBrk="1" hangingPunct="1"/>
            <a:endParaRPr lang="en-US" altLang="en-US" b="1" smtClean="0"/>
          </a:p>
          <a:p>
            <a:pPr eaLnBrk="1" hangingPunct="1"/>
            <a:endParaRPr lang="en-US" altLang="en-US" b="1" smtClean="0"/>
          </a:p>
          <a:p>
            <a:pPr eaLnBrk="1" hangingPunct="1"/>
            <a:endParaRPr lang="en-US" altLang="en-US" b="1" smtClean="0"/>
          </a:p>
          <a:p>
            <a:pPr eaLnBrk="1" hangingPunct="1"/>
            <a:r>
              <a:rPr lang="en-US" altLang="en-US" sz="1800" b="1" smtClean="0"/>
              <a:t>By Ted Hildebrandt  </a:t>
            </a:r>
            <a:r>
              <a:rPr lang="en-US" altLang="en-US" sz="1800" b="1" smtClean="0">
                <a:cs typeface="Times New Roman" pitchFamily="18" charset="0"/>
              </a:rPr>
              <a:t>© 2003</a:t>
            </a:r>
            <a:endParaRPr lang="en-US" altLang="en-US" sz="1800" b="1" smtClean="0"/>
          </a:p>
          <a:p>
            <a:pPr eaLnBrk="1" hangingPunct="1"/>
            <a:r>
              <a:rPr lang="en-US" altLang="en-US" sz="1800" b="1" smtClean="0"/>
              <a:t>Baker Academic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Make Greek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7244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knows</a:t>
            </a:r>
          </a:p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γινώσκει 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 take</a:t>
            </a:r>
          </a:p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λαμβάνουσι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She believes</a:t>
            </a:r>
          </a:p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πιστεύει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(all) write</a:t>
            </a:r>
          </a:p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γράφετε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Make Greek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467600" cy="4525963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find</a:t>
            </a:r>
          </a:p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εὑρίσκω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raise up</a:t>
            </a:r>
          </a:p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ἐγείρομεν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 see</a:t>
            </a:r>
          </a:p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βλέπουσι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have</a:t>
            </a:r>
          </a:p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ἔχεις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Parsing Party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ἀκούομεν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</a:p>
          <a:p>
            <a:pPr lvl="1"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Pl  PAI  from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ἀκούω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meaning "we hear"</a:t>
            </a: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λαμβάνουσι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</a:p>
          <a:p>
            <a:pPr lvl="1"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Pl  PAI  from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λαμβάνω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meaning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"they take“</a:t>
            </a: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ἔχεις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Sg  PAI  from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ἔχω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meaning "you have"</a:t>
            </a:r>
          </a:p>
          <a:p>
            <a:pPr lvl="1" eaLnBrk="1" hangingPunct="1"/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Parsing Party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4.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ἔχετε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Pl  PAI  from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ἔχω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meaning "you have"</a:t>
            </a: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5.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ἀκούει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Sg  PAI  from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ἀκούω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meaning "s/he/it hears“</a:t>
            </a: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βλέπουσιν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lvl="1"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Pl  PAI  from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βλέπω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meaning "they see"</a:t>
            </a:r>
          </a:p>
          <a:p>
            <a:pPr lvl="1" eaLnBrk="1" hangingPunct="1"/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Parsing Party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7.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πιστεύετε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Pl  PAI  from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πιστεύω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meaning "you believe"</a:t>
            </a: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λαμβάνεις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Sg  PAI  from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λαμβάνω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meaning "you receive" </a:t>
            </a: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λέγομεν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1</a:t>
            </a:r>
            <a:r>
              <a:rPr lang="en-US" alt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Pl  PAI  from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λέγω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meaning "we say"</a:t>
            </a:r>
          </a:p>
          <a:p>
            <a:pPr lvl="1" eaLnBrk="1" hangingPunct="1"/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Popping Translations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ἀδελφῶν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brothers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δούλῳ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To/by/for a slave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λαούς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peoples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δόξας 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glories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en-US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Popping Translations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ἁμαρτίαις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To/by/for sins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βασιλείᾳ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To/by/for a kingdom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υἱοί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ἀλήθειαν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truth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en-US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Popping Translations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κόσμων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worlds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προφήτου 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a prophet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ὥραις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To/by/for hours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γραφαί 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Scriptures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en-US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Make Greek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7244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apostles</a:t>
            </a:r>
          </a:p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ἀπόστολου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temples</a:t>
            </a:r>
          </a:p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ἱερά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hearts</a:t>
            </a:r>
          </a:p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καρδίων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 a church</a:t>
            </a:r>
          </a:p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ἐκκλησίᾳ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Make Greek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7244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Heaven (Acc.)</a:t>
            </a:r>
          </a:p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οὐρανόν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Laws (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νόμους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houses</a:t>
            </a:r>
          </a:p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οἶκοις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works</a:t>
            </a:r>
          </a:p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ἔργα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Memory Verse -- Jn 1:1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Ἐν ἀρχῇ ἦν ὁ λόγος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the beginning was the word</a:t>
            </a:r>
          </a:p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καὶ ὁ λόγος ἦν πρὸς τὸν θεόν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the word was with God</a:t>
            </a:r>
          </a:p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καὶ θεὸς ἦν ὁ λόγος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the word was God 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Make Greek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7244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sins</a:t>
            </a:r>
          </a:p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ἁμαρτίαις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the Lord</a:t>
            </a:r>
          </a:p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τῷ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κυρίῳ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people (acc.)</a:t>
            </a:r>
          </a:p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τόν  λαόν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 the disciples</a:t>
            </a:r>
          </a:p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ταῖς  μαθηταίς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Declining Decadence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53400" cy="4525963"/>
          </a:xfrm>
        </p:spPr>
        <p:txBody>
          <a:bodyPr/>
          <a:lstStyle/>
          <a:p>
            <a:pPr eaLnBrk="1" hangingPunct="1"/>
            <a:r>
              <a:rPr lang="en-US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1.  </a:t>
            </a:r>
            <a:r>
              <a:rPr lang="el-GR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δόξας</a:t>
            </a:r>
            <a:r>
              <a:rPr lang="en-US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	   			    	</a:t>
            </a:r>
          </a:p>
          <a:p>
            <a:pPr eaLnBrk="1" hangingPunct="1"/>
            <a:r>
              <a:rPr lang="en-US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	Acc.  Pl  Fem.  from  </a:t>
            </a:r>
            <a:r>
              <a:rPr lang="el-GR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δόξα</a:t>
            </a:r>
            <a:r>
              <a:rPr lang="en-US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 </a:t>
            </a:r>
            <a:r>
              <a:rPr lang="en-US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“glories”</a:t>
            </a:r>
          </a:p>
          <a:p>
            <a:pPr eaLnBrk="1" hangingPunct="1"/>
            <a:r>
              <a:rPr lang="en-US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2.  </a:t>
            </a:r>
            <a:r>
              <a:rPr lang="el-GR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προφητῶν </a:t>
            </a:r>
            <a:r>
              <a:rPr lang="en-US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</a:t>
            </a:r>
            <a:endParaRPr lang="en-US" altLang="zh-CN" dirty="0" smtClean="0"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	Gen.  Pl.  </a:t>
            </a:r>
            <a:r>
              <a:rPr lang="en-US" altLang="zh-CN" dirty="0" err="1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Masc</a:t>
            </a:r>
            <a:r>
              <a:rPr lang="en-US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 from  </a:t>
            </a:r>
            <a:r>
              <a:rPr lang="el-GR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προφήτης</a:t>
            </a:r>
            <a:r>
              <a:rPr lang="en-US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 </a:t>
            </a:r>
            <a:r>
              <a:rPr lang="en-US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"of 	prophets”</a:t>
            </a:r>
          </a:p>
          <a:p>
            <a:pPr eaLnBrk="1" hangingPunct="1"/>
            <a:r>
              <a:rPr lang="en-US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3.  </a:t>
            </a:r>
            <a:r>
              <a:rPr lang="el-GR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καρδίαις</a:t>
            </a:r>
            <a:r>
              <a:rPr lang="en-US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  </a:t>
            </a:r>
            <a:endParaRPr lang="en-US" altLang="zh-CN" dirty="0" smtClean="0"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	Dat.  Pl.  Fem.  from  </a:t>
            </a:r>
            <a:r>
              <a:rPr lang="el-GR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καρδία</a:t>
            </a:r>
            <a:r>
              <a:rPr lang="en-US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"to/for 	hearts”</a:t>
            </a:r>
          </a:p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Declining Decadence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4.  </a:t>
            </a:r>
            <a:r>
              <a:rPr lang="el-GR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ἀληθείᾳ </a:t>
            </a:r>
            <a:r>
              <a:rPr lang="en-US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   </a:t>
            </a:r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			    	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	Dat.  </a:t>
            </a:r>
            <a:r>
              <a:rPr lang="en-US" altLang="zh-CN" dirty="0" err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Sg</a:t>
            </a:r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.  Fem.  </a:t>
            </a:r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from  </a:t>
            </a:r>
            <a:r>
              <a:rPr lang="el-GR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ἀλήθεια</a:t>
            </a:r>
            <a:r>
              <a:rPr lang="en-US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 </a:t>
            </a:r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	"to/for truth” 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5.  </a:t>
            </a:r>
            <a:r>
              <a:rPr lang="el-GR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καρδίων</a:t>
            </a:r>
            <a:r>
              <a:rPr lang="en-US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 </a:t>
            </a:r>
            <a:endParaRPr lang="en-US" altLang="zh-CN" dirty="0"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	Gen.  Pl.  Fem.  </a:t>
            </a:r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from  </a:t>
            </a:r>
            <a:r>
              <a:rPr lang="el-GR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καρδία</a:t>
            </a:r>
            <a:r>
              <a:rPr lang="en-US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 </a:t>
            </a:r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"of 	hearts”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6.  </a:t>
            </a:r>
            <a:r>
              <a:rPr lang="el-GR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προ΄φῆται </a:t>
            </a:r>
            <a:r>
              <a:rPr lang="en-US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  </a:t>
            </a:r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			    	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	Nom.  Pl.  Masc.  </a:t>
            </a:r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from  </a:t>
            </a:r>
            <a:r>
              <a:rPr lang="el-GR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προφήτης</a:t>
            </a:r>
            <a:r>
              <a:rPr lang="en-US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 </a:t>
            </a:r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	"prophets”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Declining Decadence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7.  </a:t>
            </a:r>
            <a:r>
              <a:rPr lang="el-GR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ἀληθείας</a:t>
            </a:r>
            <a:r>
              <a:rPr lang="en-US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   </a:t>
            </a:r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			    	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	Acc.  Pl.  Fem.  </a:t>
            </a:r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from  </a:t>
            </a:r>
            <a:r>
              <a:rPr lang="el-GR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ἀλήθεια</a:t>
            </a:r>
            <a:r>
              <a:rPr lang="en-US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 </a:t>
            </a:r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/>
            </a:r>
            <a:b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</a:br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	"truths”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8.  </a:t>
            </a:r>
            <a:r>
              <a:rPr lang="el-GR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καρδίαι </a:t>
            </a:r>
            <a:r>
              <a:rPr lang="en-US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   </a:t>
            </a:r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			    	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	Nom.  Pl.  Fem.  </a:t>
            </a:r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from  </a:t>
            </a:r>
            <a:r>
              <a:rPr lang="el-GR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καρδία</a:t>
            </a:r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/>
            </a:r>
            <a:b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</a:br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	"hearts”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9.  </a:t>
            </a:r>
            <a:r>
              <a:rPr lang="el-GR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προφήτην </a:t>
            </a:r>
            <a:r>
              <a:rPr lang="en-US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   </a:t>
            </a:r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			    	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	Acc.  </a:t>
            </a:r>
            <a:r>
              <a:rPr lang="en-US" altLang="zh-CN" dirty="0" err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Sg</a:t>
            </a:r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.  Masc.  </a:t>
            </a:r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from  </a:t>
            </a:r>
            <a:r>
              <a:rPr lang="el-GR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προφήτης</a:t>
            </a:r>
            <a:r>
              <a:rPr lang="en-US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 </a:t>
            </a:r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	"prophet”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Translations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ἐν</a:t>
            </a:r>
            <a:r>
              <a:rPr lang="en-US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(in) </a:t>
            </a:r>
            <a:r>
              <a:rPr lang="el-GR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γραφῇ οἴκου Ἰσραηλ </a:t>
            </a:r>
            <a:endParaRPr lang="en-US" altLang="zh-CN" dirty="0" smtClean="0"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	In a writing of the house of Israel</a:t>
            </a:r>
            <a:br>
              <a:rPr lang="en-US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</a:br>
            <a:r>
              <a:rPr lang="en-US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	(</a:t>
            </a:r>
            <a:r>
              <a:rPr lang="en-US" altLang="zh-CN" dirty="0" err="1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Ezk</a:t>
            </a:r>
            <a:r>
              <a:rPr lang="en-US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. 13:9)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Ἠσαϊας υἱὸς Ἀμως, ὁ προφήτης</a:t>
            </a:r>
            <a:endParaRPr lang="en-US" altLang="zh-CN" dirty="0" smtClean="0"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	Isaiah the son of Amos, the prophet	(Isa. 38:1)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Traslations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8229600" cy="4114800"/>
          </a:xfrm>
        </p:spPr>
        <p:txBody>
          <a:bodyPr/>
          <a:lstStyle/>
          <a:p>
            <a:pPr eaLnBrk="1" hangingPunct="1"/>
            <a:r>
              <a:rPr lang="el-GR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ἔσται</a:t>
            </a:r>
            <a:r>
              <a:rPr lang="en-US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(will be) </a:t>
            </a:r>
            <a:r>
              <a:rPr lang="el-GR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τῷ κυρίῳ</a:t>
            </a:r>
            <a:r>
              <a:rPr lang="en-US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 </a:t>
            </a:r>
            <a:r>
              <a:rPr lang="el-GR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ἡ βασιλεία</a:t>
            </a:r>
            <a:endParaRPr lang="en-US" altLang="zh-CN" dirty="0" smtClean="0"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the kingdom will be the Lord’s (Obad. 1:21)</a:t>
            </a:r>
          </a:p>
          <a:p>
            <a:pPr eaLnBrk="1" hangingPunct="1"/>
            <a:r>
              <a:rPr lang="el-GR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ἡ καρδία τοῦ κυρίου</a:t>
            </a:r>
            <a:r>
              <a:rPr lang="en-US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		</a:t>
            </a:r>
          </a:p>
          <a:p>
            <a:pPr eaLnBrk="1" hangingPunct="1"/>
            <a:r>
              <a:rPr lang="en-US" altLang="zh-CN" dirty="0" smtClean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	The heart of the Lord (1 Sam. 17:32)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Ch. 1 -- Vocabulary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990600"/>
            <a:ext cx="7772400" cy="5715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ἄγγελος,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eaLnBrk="1" hangingPunct="1">
              <a:buFontTx/>
              <a:buNone/>
            </a:pP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angel, messenger</a:t>
            </a:r>
          </a:p>
          <a:p>
            <a:pPr eaLnBrk="1" hangingPunct="1">
              <a:buFontTx/>
              <a:buNone/>
            </a:pP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ἀμήν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eaLnBrk="1" hangingPunct="1">
              <a:buFontTx/>
              <a:buNone/>
            </a:pP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verily, truly </a:t>
            </a:r>
          </a:p>
          <a:p>
            <a:pPr eaLnBrk="1" hangingPunct="1">
              <a:buFontTx/>
              <a:buNone/>
            </a:pP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ἄνθρωπος,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eaLnBrk="1" hangingPunct="1">
              <a:buFontTx/>
              <a:buNone/>
            </a:pP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man, humankind </a:t>
            </a:r>
          </a:p>
          <a:p>
            <a:pPr eaLnBrk="1" hangingPunct="1">
              <a:buFontTx/>
              <a:buNone/>
            </a:pP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ἐγώ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eaLnBrk="1" hangingPunct="1">
              <a:buFontTx/>
              <a:buNone/>
            </a:pP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</a:p>
          <a:p>
            <a:pPr eaLnBrk="1" hangingPunct="1">
              <a:buFontTx/>
              <a:buNone/>
            </a:pP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θεός,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eaLnBrk="1" hangingPunct="1">
              <a:buFontTx/>
              <a:buNone/>
            </a:pP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God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 bldLvl="5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Ch. 1 -- Vocabulary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143000"/>
            <a:ext cx="7772400" cy="5486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καί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and, also, even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καρδία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ας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heart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λέγω 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say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προφήτης,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prophet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Χριστός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οῦ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Christ, Messiah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bldLvl="5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6096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Ch. 2 -- Vocabulary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990600"/>
            <a:ext cx="7772400" cy="5867400"/>
          </a:xfrm>
        </p:spPr>
        <p:txBody>
          <a:bodyPr/>
          <a:lstStyle/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ἀδελφός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οῦ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eaLnBrk="1" hangingPunct="1"/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brother</a:t>
            </a:r>
          </a:p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ἀκούω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eaLnBrk="1" hangingPunct="1"/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hear, obey</a:t>
            </a:r>
          </a:p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δὀξα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ης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eaLnBrk="1" hangingPunct="1"/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glory, fame</a:t>
            </a:r>
          </a:p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ἔχω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eaLnBrk="1" hangingPunct="1"/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have</a:t>
            </a:r>
          </a:p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κόσμος, -ου, ὁ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eaLnBrk="1" hangingPunct="1"/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world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bldLvl="5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6096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Ch. 2 -- Vocabulary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914400"/>
            <a:ext cx="7772400" cy="59436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κύριος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Lord, sir</a:t>
            </a: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λόγος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eaLnBrk="1" hangingPunct="1"/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Πέτρος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eaLnBrk="1" hangingPunct="1"/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Peter</a:t>
            </a: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υἱός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οῦ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eaLnBrk="1" hangingPunct="1"/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</a:t>
            </a:r>
          </a:p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Φαρισαῖος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eaLnBrk="1" hangingPunct="1"/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Pharisee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bldLvl="5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 smtClean="0"/>
              <a:t>Definite Article usage in John 1:1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καὶ θεὸς ἦν ὁ λόγος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the word was God  </a:t>
            </a:r>
          </a:p>
          <a:p>
            <a:pPr eaLnBrk="1" hangingPunct="1"/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Predicate nominative with “is” verb</a:t>
            </a:r>
          </a:p>
          <a:p>
            <a:pPr eaLnBrk="1" hangingPunct="1"/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Most definite is the subject</a:t>
            </a:r>
          </a:p>
          <a:p>
            <a:pPr eaLnBrk="1" hangingPunct="1"/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καὶ ὁ θεὸς ἦν ὁ λόγος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λόγος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θεός</a:t>
            </a:r>
            <a:endParaRPr lang="en-US" altLang="en-US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The way it is: </a:t>
            </a:r>
            <a:r>
              <a:rPr lang="el-GR" altLang="en-US" b="1" dirty="0" smtClean="0">
                <a:latin typeface="Times New Roman" pitchFamily="18" charset="0"/>
                <a:cs typeface="Times New Roman" pitchFamily="18" charset="0"/>
              </a:rPr>
              <a:t>λόγος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has the qualities of </a:t>
            </a:r>
            <a:r>
              <a:rPr lang="el-GR" altLang="en-US" dirty="0" smtClean="0">
                <a:latin typeface="Times New Roman" pitchFamily="18" charset="0"/>
                <a:cs typeface="Times New Roman" pitchFamily="18" charset="0"/>
              </a:rPr>
              <a:t>θεός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--Caldwell’s rule</a:t>
            </a:r>
          </a:p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θεὸς ἀγάπη ἐστίν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--God is love</a:t>
            </a:r>
            <a:endParaRPr lang="en-US" alt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endParaRPr lang="en-US" alt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5400" smtClean="0"/>
              <a:t>Ch. 3 -- Vocabulary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295400"/>
            <a:ext cx="7772400" cy="5410200"/>
          </a:xfrm>
        </p:spPr>
        <p:txBody>
          <a:bodyPr>
            <a:normAutofit lnSpcReduction="10000"/>
          </a:bodyPr>
          <a:lstStyle/>
          <a:p>
            <a:pPr marL="420624" indent="-384048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ἀλλά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80160" lvl="3" indent="-237744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but, yet</a:t>
            </a:r>
          </a:p>
          <a:p>
            <a:pPr marL="420624" indent="-384048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ἀπόστολος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80160" lvl="3" indent="-237744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apostle, sent one</a:t>
            </a:r>
          </a:p>
          <a:p>
            <a:pPr marL="420624" indent="-384048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βλέπω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80160" lvl="3" indent="-237744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see</a:t>
            </a:r>
          </a:p>
          <a:p>
            <a:pPr marL="420624" indent="-384048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γάρ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80160" lvl="3" indent="-237744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for, then</a:t>
            </a:r>
          </a:p>
          <a:p>
            <a:pPr marL="420624" indent="-384048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γινώσκω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80160" lvl="3" indent="-237744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know</a:t>
            </a:r>
            <a:r>
              <a:rPr lang="en-US" sz="3200" b="1" dirty="0"/>
              <a:t/>
            </a:r>
            <a:br>
              <a:rPr lang="en-US" sz="3200" b="1" dirty="0"/>
            </a:b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bldLvl="5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5400" smtClean="0"/>
              <a:t>Ch. 3 -- Vocabulary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066800"/>
            <a:ext cx="7772400" cy="5791200"/>
          </a:xfrm>
        </p:spPr>
        <p:txBody>
          <a:bodyPr/>
          <a:lstStyle/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Ἰησοῦς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οῦ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eaLnBrk="1" hangingPunct="1"/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Jesus</a:t>
            </a: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λαμβάνω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eaLnBrk="1" hangingPunct="1"/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take, receive </a:t>
            </a: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λύω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eaLnBrk="1" hangingPunct="1"/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loose </a:t>
            </a: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οὐφανός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οῦ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eaLnBrk="1" hangingPunct="1"/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heaven </a:t>
            </a: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πιστεύω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eaLnBrk="1" hangingPunct="1"/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believe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bldLvl="5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5400" smtClean="0"/>
              <a:t>Ch. 4 -- Vocabulary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066800"/>
            <a:ext cx="7772400" cy="5791200"/>
          </a:xfrm>
        </p:spPr>
        <p:txBody>
          <a:bodyPr/>
          <a:lstStyle/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ἀγαπάω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eaLnBrk="1" hangingPunct="1"/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love</a:t>
            </a:r>
          </a:p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γράφω 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eaLnBrk="1" hangingPunct="1"/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write</a:t>
            </a:r>
          </a:p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δέ 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eaLnBrk="1" hangingPunct="1"/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but, and</a:t>
            </a:r>
          </a:p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δούλος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eaLnBrk="1" hangingPunct="1"/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servant, slave</a:t>
            </a:r>
          </a:p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εὑρίσκω 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eaLnBrk="1" hangingPunct="1"/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find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bldLvl="5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5400" smtClean="0"/>
              <a:t>Ch. 4 -- Vocabulary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066800"/>
            <a:ext cx="7772400" cy="57912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ἱερόν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οῦ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τό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eaLnBrk="1" hangingPunct="1"/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temple</a:t>
            </a: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λαός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οῦ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eaLnBrk="1" hangingPunct="1"/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people </a:t>
            </a: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νόμος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eaLnBrk="1" hangingPunct="1"/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law </a:t>
            </a: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οἶκος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eaLnBrk="1" hangingPunct="1"/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house </a:t>
            </a:r>
          </a:p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ὡς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eaLnBrk="1" hangingPunct="1"/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as, about, how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bldLvl="5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76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Ch. 5 -- Vocabulary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914400"/>
            <a:ext cx="7772400" cy="5867400"/>
          </a:xfrm>
        </p:spPr>
        <p:txBody>
          <a:bodyPr/>
          <a:lstStyle/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ἀγάπη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ης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eaLnBrk="1" hangingPunct="1"/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love</a:t>
            </a:r>
          </a:p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ἀλήθεια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ας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eaLnBrk="1" hangingPunct="1"/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truth</a:t>
            </a:r>
          </a:p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ἁμαρτία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ας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eaLnBrk="1" hangingPunct="1"/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</a:t>
            </a:r>
          </a:p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βασιλεία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ας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eaLnBrk="1" hangingPunct="1"/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kingdom</a:t>
            </a:r>
          </a:p>
          <a:p>
            <a:pPr eaLnBrk="1" hangingPunct="1"/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γραφή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ῆς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eaLnBrk="1" hangingPunct="1"/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writing, Scripture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bldLvl="5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Ch. 5 -- Vocabulary 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219200"/>
            <a:ext cx="77724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ἐγειρω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eaLnBrk="1" hangingPunct="1">
              <a:lnSpc>
                <a:spcPct val="90000"/>
              </a:lnSpc>
            </a:pP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raise up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ἐκκλησία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ας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eaLnBrk="1" hangingPunct="1">
              <a:lnSpc>
                <a:spcPct val="90000"/>
              </a:lnSpc>
            </a:pP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assembly, church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ἔργον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τό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eaLnBrk="1" hangingPunct="1">
              <a:lnSpc>
                <a:spcPct val="90000"/>
              </a:lnSpc>
            </a:pP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μαθητής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eaLnBrk="1" hangingPunct="1">
              <a:lnSpc>
                <a:spcPct val="90000"/>
              </a:lnSpc>
            </a:pP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disciple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ὥρα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ας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eaLnBrk="1" hangingPunct="1">
              <a:lnSpc>
                <a:spcPct val="90000"/>
              </a:lnSpc>
            </a:pP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Hour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bldLvl="5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Ch. 1 -- Vocabulary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066800"/>
            <a:ext cx="7772400" cy="4953000"/>
          </a:xfrm>
        </p:spPr>
        <p:txBody>
          <a:bodyPr>
            <a:normAutofit fontScale="92500" lnSpcReduction="10000"/>
          </a:bodyPr>
          <a:lstStyle/>
          <a:p>
            <a:pPr marL="420624" indent="-384048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angel, messenger </a:t>
            </a:r>
          </a:p>
          <a:p>
            <a:pPr marL="1280160" lvl="3" indent="-237744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ἄγγελος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verily, truly </a:t>
            </a:r>
          </a:p>
          <a:p>
            <a:pPr marL="1280160" lvl="3" indent="-237744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ἀμήν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man, humankind </a:t>
            </a:r>
          </a:p>
          <a:p>
            <a:pPr marL="1280160" lvl="3" indent="-237744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ἄνθρωπος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</a:p>
          <a:p>
            <a:pPr marL="1280160" lvl="3" indent="-237744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ἐγώ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God </a:t>
            </a:r>
          </a:p>
          <a:p>
            <a:pPr marL="1280160" lvl="3" indent="-237744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θεός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οῦ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 bldLvl="5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Ch. 1 – Vocabulary: Eng</a:t>
            </a:r>
            <a:r>
              <a:rPr lang="en-US" altLang="en-US" smtClean="0">
                <a:sym typeface="Wingdings" pitchFamily="2" charset="2"/>
              </a:rPr>
              <a:t> Grk</a:t>
            </a:r>
            <a:r>
              <a:rPr lang="en-US" altLang="en-US" smtClean="0"/>
              <a:t>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143000"/>
            <a:ext cx="7772400" cy="5486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and, also, even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καί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heart 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καρδία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ας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 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say                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λέγω 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prophet 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προφήτης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Christ, Messiah 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Χριστός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οῦ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bldLvl="5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6096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Ch. 2 </a:t>
            </a:r>
            <a:r>
              <a:rPr lang="en-US" dirty="0" smtClean="0"/>
              <a:t>– Vocabulary: </a:t>
            </a:r>
            <a:r>
              <a:rPr lang="en-US" dirty="0" err="1"/>
              <a:t>Eng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 err="1">
                <a:sym typeface="Wingdings" pitchFamily="2" charset="2"/>
              </a:rPr>
              <a:t>Grk</a:t>
            </a:r>
            <a:r>
              <a:rPr lang="en-US" dirty="0"/>
              <a:t>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914400"/>
            <a:ext cx="7772400" cy="59436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brother </a:t>
            </a:r>
          </a:p>
          <a:p>
            <a:pPr lvl="3" eaLnBrk="1" hangingPunct="1"/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ἀδελφός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οῦ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hear, obey </a:t>
            </a:r>
          </a:p>
          <a:p>
            <a:pPr lvl="3" eaLnBrk="1" hangingPunct="1"/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ἀκούω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glory, fame </a:t>
            </a:r>
          </a:p>
          <a:p>
            <a:pPr lvl="3" eaLnBrk="1" hangingPunct="1"/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δόξα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ης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 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have </a:t>
            </a:r>
          </a:p>
          <a:p>
            <a:pPr lvl="3" eaLnBrk="1" hangingPunct="1"/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ἕχω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world </a:t>
            </a:r>
          </a:p>
          <a:p>
            <a:pPr lvl="3" eaLnBrk="1" hangingPunct="1"/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κόσμος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bldLvl="5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6096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Ch. 2 -- </a:t>
            </a:r>
            <a:r>
              <a:rPr lang="en-US" dirty="0" smtClean="0"/>
              <a:t>Vocabulary: </a:t>
            </a:r>
            <a:r>
              <a:rPr lang="en-US" dirty="0" err="1"/>
              <a:t>Eng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 err="1">
                <a:sym typeface="Wingdings" pitchFamily="2" charset="2"/>
              </a:rPr>
              <a:t>Grk</a:t>
            </a:r>
            <a:r>
              <a:rPr lang="en-US" dirty="0"/>
              <a:t> 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914400"/>
            <a:ext cx="7772400" cy="59436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Lord, sir</a:t>
            </a:r>
          </a:p>
          <a:p>
            <a:pPr lvl="3" eaLnBrk="1" hangingPunct="1"/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κύριος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</a:p>
          <a:p>
            <a:pPr lvl="3" eaLnBrk="1" hangingPunct="1"/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λόγος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Peter</a:t>
            </a:r>
          </a:p>
          <a:p>
            <a:pPr lvl="3" eaLnBrk="1" hangingPunct="1"/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Πέτρος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</a:t>
            </a:r>
          </a:p>
          <a:p>
            <a:pPr lvl="3" eaLnBrk="1" hangingPunct="1"/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υἱός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οῦ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Pharisee </a:t>
            </a:r>
          </a:p>
          <a:p>
            <a:pPr lvl="3" eaLnBrk="1" hangingPunct="1"/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Φαρισαῖος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0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0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 bldLvl="5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/>
              <a:t>Present Active Indicative </a:t>
            </a:r>
            <a:r>
              <a:rPr lang="en-US" sz="4000" b="1" dirty="0" smtClean="0"/>
              <a:t>Verb Chant</a:t>
            </a:r>
            <a:endParaRPr lang="en-US" sz="4000" b="1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l-GR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λύω</a:t>
            </a:r>
            <a:r>
              <a:rPr lang="en-US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loose/am loosing </a:t>
            </a:r>
          </a:p>
          <a:p>
            <a:pPr eaLnBrk="1" hangingPunct="1"/>
            <a:r>
              <a:rPr lang="en-US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λύω</a:t>
            </a:r>
            <a:r>
              <a:rPr lang="en-US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l-GR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λύομεν</a:t>
            </a:r>
            <a:endParaRPr lang="en-US" altLang="en-US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λύεις</a:t>
            </a:r>
            <a:r>
              <a:rPr lang="en-US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l-GR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λύετε</a:t>
            </a:r>
            <a:endParaRPr lang="en-US" altLang="en-US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λύει</a:t>
            </a:r>
            <a:r>
              <a:rPr lang="en-US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l-GR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λύουσι(ν)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76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Ch. 3 -- Vocabulary: Eng</a:t>
            </a:r>
            <a:r>
              <a:rPr lang="en-US" altLang="en-US" smtClean="0">
                <a:sym typeface="Wingdings" pitchFamily="2" charset="2"/>
              </a:rPr>
              <a:t> Grk</a:t>
            </a:r>
            <a:r>
              <a:rPr lang="en-US" altLang="en-US" smtClean="0"/>
              <a:t> 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990600"/>
            <a:ext cx="7772400" cy="58674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but, yet</a:t>
            </a:r>
          </a:p>
          <a:p>
            <a:pPr lvl="3" eaLnBrk="1" hangingPunct="1"/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ἀλλά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apostle, sent one </a:t>
            </a:r>
          </a:p>
          <a:p>
            <a:pPr lvl="3" eaLnBrk="1" hangingPunct="1"/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ἀπόστολος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see</a:t>
            </a:r>
          </a:p>
          <a:p>
            <a:pPr lvl="3" eaLnBrk="1" hangingPunct="1"/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βλέπω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for, then </a:t>
            </a:r>
          </a:p>
          <a:p>
            <a:pPr lvl="3" eaLnBrk="1" hangingPunct="1"/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γάρ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know </a:t>
            </a:r>
          </a:p>
          <a:p>
            <a:pPr lvl="3" eaLnBrk="1" hangingPunct="1"/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γινώσκω 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 bldLvl="5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Ch. 3 -- Vocabulary: Eng</a:t>
            </a:r>
            <a:r>
              <a:rPr lang="en-US" altLang="en-US" smtClean="0">
                <a:sym typeface="Wingdings" pitchFamily="2" charset="2"/>
              </a:rPr>
              <a:t> Grk</a:t>
            </a:r>
            <a:r>
              <a:rPr lang="en-US" altLang="en-US" smtClean="0"/>
              <a:t> 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990600"/>
            <a:ext cx="7772400" cy="58674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Jesus</a:t>
            </a:r>
          </a:p>
          <a:p>
            <a:pPr lvl="3" eaLnBrk="1" hangingPunct="1"/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Ἰησοῦς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οῦ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take, receive</a:t>
            </a:r>
          </a:p>
          <a:p>
            <a:pPr lvl="3" eaLnBrk="1" hangingPunct="1"/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λαμβάνω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loose</a:t>
            </a:r>
          </a:p>
          <a:p>
            <a:pPr lvl="3" eaLnBrk="1" hangingPunct="1"/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λύω  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heaven</a:t>
            </a:r>
          </a:p>
          <a:p>
            <a:pPr lvl="3" eaLnBrk="1" hangingPunct="1"/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οὐρανός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οῦ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believe</a:t>
            </a:r>
          </a:p>
          <a:p>
            <a:pPr lvl="3" eaLnBrk="1" hangingPunct="1"/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πιστεύω  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2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2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2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2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 bldLvl="5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Ch. 4 -- Vocabulary: Eng</a:t>
            </a:r>
            <a:r>
              <a:rPr lang="en-US" altLang="en-US" smtClean="0">
                <a:sym typeface="Wingdings" pitchFamily="2" charset="2"/>
              </a:rPr>
              <a:t> Grk</a:t>
            </a:r>
            <a:r>
              <a:rPr lang="en-US" altLang="en-US" smtClean="0"/>
              <a:t>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990600"/>
            <a:ext cx="7772400" cy="58674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love </a:t>
            </a:r>
          </a:p>
          <a:p>
            <a:pPr lvl="3" eaLnBrk="1" hangingPunct="1"/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ἀγαπάω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write                   </a:t>
            </a:r>
          </a:p>
          <a:p>
            <a:pPr lvl="3" eaLnBrk="1" hangingPunct="1"/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γράφω 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but, and</a:t>
            </a:r>
          </a:p>
          <a:p>
            <a:pPr lvl="3" eaLnBrk="1" hangingPunct="1"/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δέ 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servant, slave</a:t>
            </a:r>
          </a:p>
          <a:p>
            <a:pPr lvl="3" eaLnBrk="1" hangingPunct="1"/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δοῦλος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find </a:t>
            </a:r>
          </a:p>
          <a:p>
            <a:pPr lvl="3" eaLnBrk="1" hangingPunct="1"/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εὑρίσκω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3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3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 bldLvl="5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76200"/>
            <a:ext cx="77724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Ch. 4 -- </a:t>
            </a:r>
            <a:r>
              <a:rPr lang="en-US" dirty="0" smtClean="0"/>
              <a:t>Vocabulary</a:t>
            </a:r>
            <a:r>
              <a:rPr lang="en-US" sz="5400" dirty="0" smtClean="0"/>
              <a:t>: </a:t>
            </a:r>
            <a:r>
              <a:rPr lang="en-US" sz="5400" dirty="0" err="1"/>
              <a:t>Eng</a:t>
            </a:r>
            <a:r>
              <a:rPr lang="en-US" sz="5400" dirty="0">
                <a:sym typeface="Wingdings" pitchFamily="2" charset="2"/>
              </a:rPr>
              <a:t> </a:t>
            </a:r>
            <a:r>
              <a:rPr lang="en-US" sz="5400" dirty="0" err="1">
                <a:sym typeface="Wingdings" pitchFamily="2" charset="2"/>
              </a:rPr>
              <a:t>Grk</a:t>
            </a:r>
            <a:r>
              <a:rPr lang="en-US" sz="5400" dirty="0" smtClean="0"/>
              <a:t> </a:t>
            </a:r>
            <a:endParaRPr lang="en-US" sz="5400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990600"/>
            <a:ext cx="7772400" cy="58674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temple</a:t>
            </a:r>
          </a:p>
          <a:p>
            <a:pPr lvl="3" eaLnBrk="1" hangingPunct="1"/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ἱερόν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οῦ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τό 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people</a:t>
            </a:r>
          </a:p>
          <a:p>
            <a:pPr lvl="3" eaLnBrk="1" hangingPunct="1"/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λαός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οῦ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law</a:t>
            </a:r>
          </a:p>
          <a:p>
            <a:pPr lvl="3" eaLnBrk="1" hangingPunct="1"/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νόμος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house</a:t>
            </a:r>
          </a:p>
          <a:p>
            <a:pPr lvl="3" eaLnBrk="1" hangingPunct="1"/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οἶκος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as, about, how </a:t>
            </a:r>
          </a:p>
          <a:p>
            <a:pPr lvl="3" eaLnBrk="1" hangingPunct="1"/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ὡς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 bldLvl="5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Ch. 5 -- Vocabulary: Eng</a:t>
            </a:r>
            <a:r>
              <a:rPr lang="en-US" altLang="en-US" smtClean="0">
                <a:sym typeface="Wingdings" pitchFamily="2" charset="2"/>
              </a:rPr>
              <a:t> Grk</a:t>
            </a:r>
            <a:r>
              <a:rPr lang="en-US" altLang="en-US" smtClean="0"/>
              <a:t> 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914400"/>
            <a:ext cx="7772400" cy="57912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love</a:t>
            </a:r>
          </a:p>
          <a:p>
            <a:pPr lvl="3" eaLnBrk="1" hangingPunct="1"/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ἀγάπη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ης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truth</a:t>
            </a:r>
          </a:p>
          <a:p>
            <a:pPr lvl="3" eaLnBrk="1" hangingPunct="1"/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ἀλήθεια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ας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 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</a:t>
            </a:r>
          </a:p>
          <a:p>
            <a:pPr lvl="3" eaLnBrk="1" hangingPunct="1"/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ἁμαρτία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ας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 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kingdom</a:t>
            </a:r>
          </a:p>
          <a:p>
            <a:pPr lvl="3" eaLnBrk="1" hangingPunct="1"/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βασιλεία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ας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 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writing, Scripture</a:t>
            </a:r>
          </a:p>
          <a:p>
            <a:pPr lvl="3" eaLnBrk="1" hangingPunct="1"/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γραφή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ῆς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 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5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5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 bldLvl="5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76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Ch. 5 -- Vocabulary: Eng</a:t>
            </a:r>
            <a:r>
              <a:rPr lang="en-US" altLang="en-US" smtClean="0">
                <a:sym typeface="Wingdings" pitchFamily="2" charset="2"/>
              </a:rPr>
              <a:t> Grk</a:t>
            </a:r>
            <a:r>
              <a:rPr lang="en-US" altLang="en-US" smtClean="0"/>
              <a:t> 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066800"/>
            <a:ext cx="7772400" cy="5486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raise up </a:t>
            </a:r>
          </a:p>
          <a:p>
            <a:pPr lvl="3" eaLnBrk="1" hangingPunct="1">
              <a:lnSpc>
                <a:spcPct val="90000"/>
              </a:lnSpc>
            </a:pP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ἐγείρω 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assembly, church</a:t>
            </a:r>
          </a:p>
          <a:p>
            <a:pPr lvl="3" eaLnBrk="1" hangingPunct="1">
              <a:lnSpc>
                <a:spcPct val="90000"/>
              </a:lnSpc>
            </a:pP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ἐκκλησία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ας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</a:p>
          <a:p>
            <a:pPr lvl="3" eaLnBrk="1" hangingPunct="1">
              <a:lnSpc>
                <a:spcPct val="90000"/>
              </a:lnSpc>
            </a:pP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ἔργον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τό 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disciple</a:t>
            </a:r>
          </a:p>
          <a:p>
            <a:pPr lvl="3" eaLnBrk="1" hangingPunct="1">
              <a:lnSpc>
                <a:spcPct val="90000"/>
              </a:lnSpc>
            </a:pP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μαθητής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hour</a:t>
            </a:r>
          </a:p>
          <a:p>
            <a:pPr lvl="3" eaLnBrk="1" hangingPunct="1">
              <a:lnSpc>
                <a:spcPct val="90000"/>
              </a:lnSpc>
            </a:pP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ὥρα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-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ας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l-G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ἡ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6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6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 bldLvl="5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2-1-2 Noun Forms Chant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76400"/>
            <a:ext cx="77724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dirty="0" smtClean="0"/>
              <a:t>         2                         1                        2 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λόγος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γραφή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ἱερόν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λόγου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γραφῆς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ἱεροῦ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λόγῳ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γραφῇ</a:t>
            </a:r>
            <a:r>
              <a:rPr lang="el-GR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ἱερῷ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λόγον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γραφήν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ἱερόν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λόγοι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γραφαί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ἱερά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λόγων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γραφῶν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ἱερῶν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λόγοις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γραφαῖς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ἱεροῖς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λόγους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γραφάς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ἱερά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Popping Translations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ἀκούετε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hear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γράφει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s/he writes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γινώσκεις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know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ἀκούετε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hear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en-US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Popping Translations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λέγουσι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 say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πιστεύεις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(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 believe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ἔχομεν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have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εὑρίσκει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S/he finds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en-US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Popping Translations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ἐγειρομεν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rise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βλέπουσι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 see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ἀκούεις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hear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λέγει 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s/he says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en-US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Make Greek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953000"/>
          </a:xfrm>
        </p:spPr>
        <p:txBody>
          <a:bodyPr>
            <a:normAutofit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hear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ἀκούομεν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 say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λέγουσι 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(all) have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ἕχετε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(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 see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βλέπεις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802</TotalTime>
  <Words>1258</Words>
  <Application>Microsoft Office PowerPoint</Application>
  <PresentationFormat>On-screen Show (4:3)</PresentationFormat>
  <Paragraphs>418</Paragraphs>
  <Slides>45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4" baseType="lpstr">
      <vt:lpstr>Times New Roman</vt:lpstr>
      <vt:lpstr>Arial</vt:lpstr>
      <vt:lpstr>Franklin Gothic Book</vt:lpstr>
      <vt:lpstr>Wingdings 2</vt:lpstr>
      <vt:lpstr>Calibri</vt:lpstr>
      <vt:lpstr>Greekth</vt:lpstr>
      <vt:lpstr>SimSun</vt:lpstr>
      <vt:lpstr>Wingdings</vt:lpstr>
      <vt:lpstr>Technic</vt:lpstr>
      <vt:lpstr>Mastering NT Greek</vt:lpstr>
      <vt:lpstr>Memory Verse -- Jn 1:1</vt:lpstr>
      <vt:lpstr>Definite Article usage in John 1:1</vt:lpstr>
      <vt:lpstr>Present Active Indicative Verb Chant</vt:lpstr>
      <vt:lpstr>2-1-2 Noun Forms Chant</vt:lpstr>
      <vt:lpstr>Popping Translations</vt:lpstr>
      <vt:lpstr>Popping Translations</vt:lpstr>
      <vt:lpstr>Popping Translations</vt:lpstr>
      <vt:lpstr>Make Greek</vt:lpstr>
      <vt:lpstr>Make Greek</vt:lpstr>
      <vt:lpstr>Make Greek</vt:lpstr>
      <vt:lpstr>Parsing Party</vt:lpstr>
      <vt:lpstr>Parsing Party</vt:lpstr>
      <vt:lpstr>Parsing Party</vt:lpstr>
      <vt:lpstr>Popping Translations</vt:lpstr>
      <vt:lpstr>Popping Translations</vt:lpstr>
      <vt:lpstr>Popping Translations</vt:lpstr>
      <vt:lpstr>Make Greek</vt:lpstr>
      <vt:lpstr>Make Greek</vt:lpstr>
      <vt:lpstr>Make Greek</vt:lpstr>
      <vt:lpstr>Declining Decadence</vt:lpstr>
      <vt:lpstr>Declining Decadence</vt:lpstr>
      <vt:lpstr>Declining Decadence</vt:lpstr>
      <vt:lpstr>Translations</vt:lpstr>
      <vt:lpstr>Traslations</vt:lpstr>
      <vt:lpstr>Ch. 1 -- Vocabulary</vt:lpstr>
      <vt:lpstr>Ch. 1 -- Vocabulary </vt:lpstr>
      <vt:lpstr>Ch. 2 -- Vocabulary</vt:lpstr>
      <vt:lpstr>Ch. 2 -- Vocabulary</vt:lpstr>
      <vt:lpstr>Ch. 3 -- Vocabulary</vt:lpstr>
      <vt:lpstr>Ch. 3 -- Vocabulary</vt:lpstr>
      <vt:lpstr>Ch. 4 -- Vocabulary</vt:lpstr>
      <vt:lpstr>Ch. 4 -- Vocabulary </vt:lpstr>
      <vt:lpstr>Ch. 5 -- Vocabulary </vt:lpstr>
      <vt:lpstr>Ch. 5 -- Vocabulary </vt:lpstr>
      <vt:lpstr>Ch. 1 -- Vocabulary</vt:lpstr>
      <vt:lpstr>Ch. 1 – Vocabulary: Eng Grk </vt:lpstr>
      <vt:lpstr>Ch. 2 – Vocabulary: Eng Grk </vt:lpstr>
      <vt:lpstr>Ch. 2 -- Vocabulary: Eng Grk </vt:lpstr>
      <vt:lpstr>Ch. 3 -- Vocabulary: Eng Grk </vt:lpstr>
      <vt:lpstr>Ch. 3 -- Vocabulary: Eng Grk </vt:lpstr>
      <vt:lpstr>Ch. 4 -- Vocabulary: Eng Grk </vt:lpstr>
      <vt:lpstr>Ch. 4 -- Vocabulary: Eng Grk </vt:lpstr>
      <vt:lpstr>Ch. 5 -- Vocabulary: Eng Grk </vt:lpstr>
      <vt:lpstr>Ch. 5 -- Vocabulary: Eng Grk 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1-5 Review</dc:title>
  <dc:creator>Theodore Hildebrandt</dc:creator>
  <cp:lastModifiedBy>ted</cp:lastModifiedBy>
  <cp:revision>38</cp:revision>
  <dcterms:created xsi:type="dcterms:W3CDTF">2001-09-14T15:58:17Z</dcterms:created>
  <dcterms:modified xsi:type="dcterms:W3CDTF">2015-11-07T15:10:40Z</dcterms:modified>
</cp:coreProperties>
</file>