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7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15: The Flood Narrative (Gen. 6-9)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15_Slide01_01">
            <a:hlinkClick r:id="" action="ppaction://media"/>
            <a:extLst>
              <a:ext uri="{FF2B5EF4-FFF2-40B4-BE49-F238E27FC236}">
                <a16:creationId xmlns:a16="http://schemas.microsoft.com/office/drawing/2014/main" id="{ECDCCB3D-C3DF-C3E2-60B2-CA4795F8F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5564" y="-55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Flood Story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The Extent of the Flood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 The Duration of the Flood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Cause of the Flood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Sons of God &amp; Daughters of Men – Gen. 6:1-4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Mythological Approach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Angels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Sethite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Kingship View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Violence Factor</a:t>
            </a:r>
          </a:p>
        </p:txBody>
      </p:sp>
      <p:pic>
        <p:nvPicPr>
          <p:cNvPr id="5" name="Vannoy_Gen_Lec15_Slide02_01">
            <a:hlinkClick r:id="" action="ppaction://media"/>
            <a:extLst>
              <a:ext uri="{FF2B5EF4-FFF2-40B4-BE49-F238E27FC236}">
                <a16:creationId xmlns:a16="http://schemas.microsoft.com/office/drawing/2014/main" id="{F5A4C452-3B96-DA8F-AAF5-9F9A4FF08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0037" y="-533400"/>
            <a:ext cx="609600" cy="609600"/>
          </a:xfrm>
          <a:prstGeom prst="rect">
            <a:avLst/>
          </a:prstGeom>
        </p:spPr>
      </p:pic>
      <p:pic>
        <p:nvPicPr>
          <p:cNvPr id="12" name="Vannoy_Gen_Lec15_Slide02_02">
            <a:hlinkClick r:id="" action="ppaction://media"/>
            <a:extLst>
              <a:ext uri="{FF2B5EF4-FFF2-40B4-BE49-F238E27FC236}">
                <a16:creationId xmlns:a16="http://schemas.microsoft.com/office/drawing/2014/main" id="{B72DDB99-F000-7914-8481-77F9CDF110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4856" y="147918"/>
            <a:ext cx="609600" cy="609600"/>
          </a:xfrm>
          <a:prstGeom prst="rect">
            <a:avLst/>
          </a:prstGeom>
        </p:spPr>
      </p:pic>
      <p:pic>
        <p:nvPicPr>
          <p:cNvPr id="13" name="Vannoy_Gen_Lec15_Slide02_03">
            <a:hlinkClick r:id="" action="ppaction://media"/>
            <a:extLst>
              <a:ext uri="{FF2B5EF4-FFF2-40B4-BE49-F238E27FC236}">
                <a16:creationId xmlns:a16="http://schemas.microsoft.com/office/drawing/2014/main" id="{65AEED24-A785-63E9-31F0-A0C80CC1DC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419" y="863872"/>
            <a:ext cx="609600" cy="609600"/>
          </a:xfrm>
          <a:prstGeom prst="rect">
            <a:avLst/>
          </a:prstGeom>
        </p:spPr>
      </p:pic>
      <p:pic>
        <p:nvPicPr>
          <p:cNvPr id="14" name="Vannoy_Gen_Lec15_Slide02_04">
            <a:hlinkClick r:id="" action="ppaction://media"/>
            <a:extLst>
              <a:ext uri="{FF2B5EF4-FFF2-40B4-BE49-F238E27FC236}">
                <a16:creationId xmlns:a16="http://schemas.microsoft.com/office/drawing/2014/main" id="{595D5375-9E0C-F04A-4972-5389908CA0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0037" y="1686180"/>
            <a:ext cx="609600" cy="609600"/>
          </a:xfrm>
          <a:prstGeom prst="rect">
            <a:avLst/>
          </a:prstGeom>
        </p:spPr>
      </p:pic>
      <p:pic>
        <p:nvPicPr>
          <p:cNvPr id="15" name="Vannoy_Gen_Lec15_Slide02_05">
            <a:hlinkClick r:id="" action="ppaction://media"/>
            <a:extLst>
              <a:ext uri="{FF2B5EF4-FFF2-40B4-BE49-F238E27FC236}">
                <a16:creationId xmlns:a16="http://schemas.microsoft.com/office/drawing/2014/main" id="{BD4E9C31-5A1E-D982-F93E-16FEF528B1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419" y="2508488"/>
            <a:ext cx="609600" cy="609600"/>
          </a:xfrm>
          <a:prstGeom prst="rect">
            <a:avLst/>
          </a:prstGeom>
        </p:spPr>
      </p:pic>
      <p:pic>
        <p:nvPicPr>
          <p:cNvPr id="18" name="Vannoy_Gen_Lec15_Slide02_06">
            <a:hlinkClick r:id="" action="ppaction://media"/>
            <a:extLst>
              <a:ext uri="{FF2B5EF4-FFF2-40B4-BE49-F238E27FC236}">
                <a16:creationId xmlns:a16="http://schemas.microsoft.com/office/drawing/2014/main" id="{50C796B6-609A-4D62-E6A4-7F5C47D095F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4837" y="3429000"/>
            <a:ext cx="609600" cy="609600"/>
          </a:xfrm>
          <a:prstGeom prst="rect">
            <a:avLst/>
          </a:prstGeom>
        </p:spPr>
      </p:pic>
      <p:pic>
        <p:nvPicPr>
          <p:cNvPr id="19" name="Vannoy_Gen_Lec15_Slide02_07">
            <a:hlinkClick r:id="" action="ppaction://media"/>
            <a:extLst>
              <a:ext uri="{FF2B5EF4-FFF2-40B4-BE49-F238E27FC236}">
                <a16:creationId xmlns:a16="http://schemas.microsoft.com/office/drawing/2014/main" id="{A5D62E40-7907-BBE3-1C13-21EFFE509E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4837" y="4341363"/>
            <a:ext cx="609600" cy="609600"/>
          </a:xfrm>
          <a:prstGeom prst="rect">
            <a:avLst/>
          </a:prstGeom>
        </p:spPr>
      </p:pic>
      <p:pic>
        <p:nvPicPr>
          <p:cNvPr id="20" name="Vannoy_Gen_Lec15_Slide02_08">
            <a:hlinkClick r:id="" action="ppaction://media"/>
            <a:extLst>
              <a:ext uri="{FF2B5EF4-FFF2-40B4-BE49-F238E27FC236}">
                <a16:creationId xmlns:a16="http://schemas.microsoft.com/office/drawing/2014/main" id="{6B2ECCD3-5B9D-86A9-DC87-6B32C0FE15E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419" y="5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60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991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481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8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61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3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67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59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863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879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854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66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Historicity of the Flood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Babylonian Flood Stories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Difference between the Biblical and Babylonian Flood Stories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Gen_Lec15_Slide03_01">
            <a:hlinkClick r:id="" action="ppaction://media"/>
            <a:extLst>
              <a:ext uri="{FF2B5EF4-FFF2-40B4-BE49-F238E27FC236}">
                <a16:creationId xmlns:a16="http://schemas.microsoft.com/office/drawing/2014/main" id="{6BE8EED3-CA6C-FD33-46B4-BEF0E50F0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01600" y="-408709"/>
            <a:ext cx="609600" cy="609600"/>
          </a:xfrm>
          <a:prstGeom prst="rect">
            <a:avLst/>
          </a:prstGeom>
        </p:spPr>
      </p:pic>
      <p:pic>
        <p:nvPicPr>
          <p:cNvPr id="7" name="Vannoy_Gen_Lec15_Slide03_02">
            <a:hlinkClick r:id="" action="ppaction://media"/>
            <a:extLst>
              <a:ext uri="{FF2B5EF4-FFF2-40B4-BE49-F238E27FC236}">
                <a16:creationId xmlns:a16="http://schemas.microsoft.com/office/drawing/2014/main" id="{26FD5A75-8CD3-7C6F-2AC9-5E510EE8ED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01600" y="543383"/>
            <a:ext cx="609600" cy="609600"/>
          </a:xfrm>
          <a:prstGeom prst="rect">
            <a:avLst/>
          </a:prstGeom>
        </p:spPr>
      </p:pic>
      <p:pic>
        <p:nvPicPr>
          <p:cNvPr id="8" name="Vannoy_Gen_Lec15_Slide03_03">
            <a:hlinkClick r:id="" action="ppaction://media"/>
            <a:extLst>
              <a:ext uri="{FF2B5EF4-FFF2-40B4-BE49-F238E27FC236}">
                <a16:creationId xmlns:a16="http://schemas.microsoft.com/office/drawing/2014/main" id="{897731D0-DA88-5FA1-0C75-C6745234B1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37127" y="1571675"/>
            <a:ext cx="609600" cy="609600"/>
          </a:xfrm>
          <a:prstGeom prst="rect">
            <a:avLst/>
          </a:prstGeom>
        </p:spPr>
      </p:pic>
      <p:pic>
        <p:nvPicPr>
          <p:cNvPr id="9" name="Vannoy_Gen_Lec15_Slide03_04">
            <a:hlinkClick r:id="" action="ppaction://media"/>
            <a:extLst>
              <a:ext uri="{FF2B5EF4-FFF2-40B4-BE49-F238E27FC236}">
                <a16:creationId xmlns:a16="http://schemas.microsoft.com/office/drawing/2014/main" id="{99876616-5722-E4DC-D8CE-021F694E3B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37127" y="261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367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354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0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571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9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29818</TotalTime>
  <Words>148</Words>
  <Application>Microsoft Office PowerPoint</Application>
  <PresentationFormat>Widescreen</PresentationFormat>
  <Paragraphs>21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455</cp:revision>
  <dcterms:created xsi:type="dcterms:W3CDTF">2023-02-18T16:12:42Z</dcterms:created>
  <dcterms:modified xsi:type="dcterms:W3CDTF">2023-05-02T11:44:32Z</dcterms:modified>
</cp:coreProperties>
</file>