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71" r:id="rId4"/>
    <p:sldId id="272" r:id="rId5"/>
    <p:sldId id="273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1" d="100"/>
          <a:sy n="71" d="100"/>
        </p:scale>
        <p:origin x="1500" y="10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2/24/2023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2/24/2023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2/24/2023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2/24/2023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2/24/2023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2/24/2023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2/24/2023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2/24/2023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2/24/2023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microsoft.com/office/2007/relationships/media" Target="../media/media14.mp3"/><Relationship Id="rId3" Type="http://schemas.microsoft.com/office/2007/relationships/media" Target="../media/media9.mp3"/><Relationship Id="rId7" Type="http://schemas.microsoft.com/office/2007/relationships/media" Target="../media/media11.mp3"/><Relationship Id="rId12" Type="http://schemas.openxmlformats.org/officeDocument/2006/relationships/audio" Target="../media/media13.mp3"/><Relationship Id="rId2" Type="http://schemas.openxmlformats.org/officeDocument/2006/relationships/audio" Target="../media/media8.mp3"/><Relationship Id="rId16" Type="http://schemas.openxmlformats.org/officeDocument/2006/relationships/image" Target="../media/image7.png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microsoft.com/office/2007/relationships/media" Target="../media/media13.mp3"/><Relationship Id="rId5" Type="http://schemas.microsoft.com/office/2007/relationships/media" Target="../media/media10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2.mp3"/><Relationship Id="rId4" Type="http://schemas.openxmlformats.org/officeDocument/2006/relationships/audio" Target="../media/media9.mp3"/><Relationship Id="rId9" Type="http://schemas.microsoft.com/office/2007/relationships/media" Target="../media/media12.mp3"/><Relationship Id="rId14" Type="http://schemas.openxmlformats.org/officeDocument/2006/relationships/audio" Target="../media/media14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mp3"/><Relationship Id="rId13" Type="http://schemas.microsoft.com/office/2007/relationships/media" Target="../media/media21.mp3"/><Relationship Id="rId18" Type="http://schemas.openxmlformats.org/officeDocument/2006/relationships/audio" Target="../media/media23.mp3"/><Relationship Id="rId3" Type="http://schemas.microsoft.com/office/2007/relationships/media" Target="../media/media16.mp3"/><Relationship Id="rId7" Type="http://schemas.microsoft.com/office/2007/relationships/media" Target="../media/media18.mp3"/><Relationship Id="rId12" Type="http://schemas.openxmlformats.org/officeDocument/2006/relationships/audio" Target="../media/media20.mp3"/><Relationship Id="rId17" Type="http://schemas.microsoft.com/office/2007/relationships/media" Target="../media/media23.mp3"/><Relationship Id="rId2" Type="http://schemas.openxmlformats.org/officeDocument/2006/relationships/audio" Target="../media/media15.mp3"/><Relationship Id="rId16" Type="http://schemas.openxmlformats.org/officeDocument/2006/relationships/audio" Target="../media/media22.mp3"/><Relationship Id="rId20" Type="http://schemas.openxmlformats.org/officeDocument/2006/relationships/image" Target="../media/image7.png"/><Relationship Id="rId1" Type="http://schemas.microsoft.com/office/2007/relationships/media" Target="../media/media15.mp3"/><Relationship Id="rId6" Type="http://schemas.openxmlformats.org/officeDocument/2006/relationships/audio" Target="../media/media17.mp3"/><Relationship Id="rId11" Type="http://schemas.microsoft.com/office/2007/relationships/media" Target="../media/media20.mp3"/><Relationship Id="rId5" Type="http://schemas.microsoft.com/office/2007/relationships/media" Target="../media/media17.mp3"/><Relationship Id="rId15" Type="http://schemas.microsoft.com/office/2007/relationships/media" Target="../media/media22.mp3"/><Relationship Id="rId10" Type="http://schemas.openxmlformats.org/officeDocument/2006/relationships/audio" Target="../media/media19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16.mp3"/><Relationship Id="rId9" Type="http://schemas.microsoft.com/office/2007/relationships/media" Target="../media/media19.mp3"/><Relationship Id="rId14" Type="http://schemas.openxmlformats.org/officeDocument/2006/relationships/audio" Target="../media/media21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7.mp3"/><Relationship Id="rId13" Type="http://schemas.openxmlformats.org/officeDocument/2006/relationships/slideLayout" Target="../slideLayouts/slideLayout2.xml"/><Relationship Id="rId3" Type="http://schemas.microsoft.com/office/2007/relationships/media" Target="../media/media25.mp3"/><Relationship Id="rId7" Type="http://schemas.microsoft.com/office/2007/relationships/media" Target="../media/media27.mp3"/><Relationship Id="rId12" Type="http://schemas.openxmlformats.org/officeDocument/2006/relationships/audio" Target="../media/media29.mp3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audio" Target="../media/media26.mp3"/><Relationship Id="rId11" Type="http://schemas.microsoft.com/office/2007/relationships/media" Target="../media/media29.mp3"/><Relationship Id="rId5" Type="http://schemas.microsoft.com/office/2007/relationships/media" Target="../media/media26.mp3"/><Relationship Id="rId10" Type="http://schemas.openxmlformats.org/officeDocument/2006/relationships/audio" Target="../media/media28.mp3"/><Relationship Id="rId4" Type="http://schemas.openxmlformats.org/officeDocument/2006/relationships/audio" Target="../media/media25.mp3"/><Relationship Id="rId9" Type="http://schemas.microsoft.com/office/2007/relationships/media" Target="../media/media28.mp3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Foundations of Biblical Prophecy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-216569" y="3306540"/>
            <a:ext cx="882565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800" b="1" dirty="0">
                <a:solidFill>
                  <a:schemeClr val="tx1"/>
                </a:solidFill>
              </a:rPr>
              <a:t>Lecture 7  The Ways and Means of God’s 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Revelation to the Prophets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FBP_Lecture7_Session08_Slide01_Clip01">
            <a:hlinkClick r:id="" action="ppaction://media"/>
            <a:extLst>
              <a:ext uri="{FF2B5EF4-FFF2-40B4-BE49-F238E27FC236}">
                <a16:creationId xmlns:a16="http://schemas.microsoft.com/office/drawing/2014/main" id="{17549CB9-1116-CD74-1B5B-8FE1DDF00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31588" y="16309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097" y="1573369"/>
            <a:ext cx="11705806" cy="5088688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IV.  The Ways and Means of God’s Revelation to the Prophets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C.  In What Sense May We Speak of Ecstasy Among Israel’s Prophets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3. Certainly Not Everything Labeled as Ecstatic Behavior on the Part of Canonical Prophets Can Be Considered Such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Being labeled as “mad”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4.  The Form of Ecstatic Behavior Most Frequently Displayed Among Israel’s Prophets is that of the Visionary Experience, not Wild Abnormal Behavior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sz="2400" dirty="0"/>
              <a:t>a) Biblical Prophecy and Visions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sz="2400" dirty="0"/>
              <a:t>b) What is a Vision?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sz="2400" dirty="0"/>
              <a:t>c) Biblical Ecstasy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/>
          </a:p>
        </p:txBody>
      </p:sp>
      <p:pic>
        <p:nvPicPr>
          <p:cNvPr id="4" name="Vannoy_FBP_Lecture7_Session08_Slide02_Clip01">
            <a:hlinkClick r:id="" action="ppaction://media"/>
            <a:extLst>
              <a:ext uri="{FF2B5EF4-FFF2-40B4-BE49-F238E27FC236}">
                <a16:creationId xmlns:a16="http://schemas.microsoft.com/office/drawing/2014/main" id="{85CD4665-BD2D-4C93-C3AD-FDE75B58C9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14729" y="147918"/>
            <a:ext cx="609600" cy="609600"/>
          </a:xfrm>
          <a:prstGeom prst="rect">
            <a:avLst/>
          </a:prstGeom>
        </p:spPr>
      </p:pic>
      <p:pic>
        <p:nvPicPr>
          <p:cNvPr id="5" name="Vannoy_FBP_Lecture7_Session08_Slide02_Clip02">
            <a:hlinkClick r:id="" action="ppaction://media"/>
            <a:extLst>
              <a:ext uri="{FF2B5EF4-FFF2-40B4-BE49-F238E27FC236}">
                <a16:creationId xmlns:a16="http://schemas.microsoft.com/office/drawing/2014/main" id="{A2919390-3225-E0C7-1053-F5D9AAE78B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78302" y="1044451"/>
            <a:ext cx="609600" cy="609600"/>
          </a:xfrm>
          <a:prstGeom prst="rect">
            <a:avLst/>
          </a:prstGeom>
        </p:spPr>
      </p:pic>
      <p:pic>
        <p:nvPicPr>
          <p:cNvPr id="6" name="Vannoy_FBP_Lecture7_Session08_Slide02_Clip03">
            <a:hlinkClick r:id="" action="ppaction://media"/>
            <a:extLst>
              <a:ext uri="{FF2B5EF4-FFF2-40B4-BE49-F238E27FC236}">
                <a16:creationId xmlns:a16="http://schemas.microsoft.com/office/drawing/2014/main" id="{D1AB0FAB-9DB8-1FD7-8D8E-3E48541F155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88655" y="1940984"/>
            <a:ext cx="609600" cy="609600"/>
          </a:xfrm>
          <a:prstGeom prst="rect">
            <a:avLst/>
          </a:prstGeom>
        </p:spPr>
      </p:pic>
      <p:pic>
        <p:nvPicPr>
          <p:cNvPr id="7" name="Vannoy_FBP_Lecture7_Session08_Slide02_Clip04">
            <a:hlinkClick r:id="" action="ppaction://media"/>
            <a:extLst>
              <a:ext uri="{FF2B5EF4-FFF2-40B4-BE49-F238E27FC236}">
                <a16:creationId xmlns:a16="http://schemas.microsoft.com/office/drawing/2014/main" id="{4EC35F7D-A484-1D95-63F6-30A231E5006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78302" y="2837517"/>
            <a:ext cx="609600" cy="609600"/>
          </a:xfrm>
          <a:prstGeom prst="rect">
            <a:avLst/>
          </a:prstGeom>
        </p:spPr>
      </p:pic>
      <p:pic>
        <p:nvPicPr>
          <p:cNvPr id="8" name="Vannoy_FBP_Lecture7_Session08_Slide02_Clip05">
            <a:hlinkClick r:id="" action="ppaction://media"/>
            <a:extLst>
              <a:ext uri="{FF2B5EF4-FFF2-40B4-BE49-F238E27FC236}">
                <a16:creationId xmlns:a16="http://schemas.microsoft.com/office/drawing/2014/main" id="{A7400388-1B5B-41C2-14EA-821135F497E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19529" y="3812913"/>
            <a:ext cx="609600" cy="609600"/>
          </a:xfrm>
          <a:prstGeom prst="rect">
            <a:avLst/>
          </a:prstGeom>
        </p:spPr>
      </p:pic>
      <p:pic>
        <p:nvPicPr>
          <p:cNvPr id="9" name="Vannoy_FBP_Lecture7_Session08_Slide02_Clip06">
            <a:hlinkClick r:id="" action="ppaction://media"/>
            <a:extLst>
              <a:ext uri="{FF2B5EF4-FFF2-40B4-BE49-F238E27FC236}">
                <a16:creationId xmlns:a16="http://schemas.microsoft.com/office/drawing/2014/main" id="{AA4AFC53-DFFD-9DF9-1BEF-37C858B4E3E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78302" y="47883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4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928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34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1426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512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4686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77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4452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84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2494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302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469" y="1457783"/>
            <a:ext cx="11705806" cy="5400217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V.  The Preaching of the Prophets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A.	General Remarks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1. The Prophets Were First and Foremost Proclaimers of God’s Word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2. The Message of the Prophets was a Faithful Proclamation of God’s Revelation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sz="2400" dirty="0"/>
              <a:t>a) Vos 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sz="2400" dirty="0"/>
              <a:t>b) Early and Later </a:t>
            </a:r>
            <a:r>
              <a:rPr lang="en-US" sz="2400" dirty="0" err="1"/>
              <a:t>Berkouwer</a:t>
            </a:r>
            <a:endParaRPr lang="en-US" sz="2400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B. Some Formal Characteristics of the Prophetic Proclamation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1. The Messages Are Direct and Living – Not Abstract and Dry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sz="2400" dirty="0"/>
              <a:t>a) Jeremiah 7 – Jeremiah’s Temple Sermon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sz="2400" dirty="0"/>
              <a:t>b) Joel 2,  Nahum</a:t>
            </a:r>
          </a:p>
        </p:txBody>
      </p:sp>
      <p:pic>
        <p:nvPicPr>
          <p:cNvPr id="4" name="Vannoy_FBP_Lecture7_Session08_Slide03_Clip01U">
            <a:hlinkClick r:id="" action="ppaction://media"/>
            <a:extLst>
              <a:ext uri="{FF2B5EF4-FFF2-40B4-BE49-F238E27FC236}">
                <a16:creationId xmlns:a16="http://schemas.microsoft.com/office/drawing/2014/main" id="{697A712B-41D3-3AD4-1E30-099CCF59A1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06400" y="147918"/>
            <a:ext cx="609600" cy="609600"/>
          </a:xfrm>
          <a:prstGeom prst="rect">
            <a:avLst/>
          </a:prstGeom>
        </p:spPr>
      </p:pic>
      <p:pic>
        <p:nvPicPr>
          <p:cNvPr id="5" name="Vannoy_FBP_Lecture7_Session08_Slide03_Clip02">
            <a:hlinkClick r:id="" action="ppaction://media"/>
            <a:extLst>
              <a:ext uri="{FF2B5EF4-FFF2-40B4-BE49-F238E27FC236}">
                <a16:creationId xmlns:a16="http://schemas.microsoft.com/office/drawing/2014/main" id="{C8533C25-D6E7-CCC5-0444-FD2B543D35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06400" y="1166430"/>
            <a:ext cx="609600" cy="609600"/>
          </a:xfrm>
          <a:prstGeom prst="rect">
            <a:avLst/>
          </a:prstGeom>
        </p:spPr>
      </p:pic>
      <p:pic>
        <p:nvPicPr>
          <p:cNvPr id="6" name="Vannoy_FBP_Lecture7_Session08_Slide03_Clip03">
            <a:hlinkClick r:id="" action="ppaction://media"/>
            <a:extLst>
              <a:ext uri="{FF2B5EF4-FFF2-40B4-BE49-F238E27FC236}">
                <a16:creationId xmlns:a16="http://schemas.microsoft.com/office/drawing/2014/main" id="{4BE0FC44-583D-E4A0-3822-9DF8F9EEFF7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06400" y="1920483"/>
            <a:ext cx="609600" cy="609600"/>
          </a:xfrm>
          <a:prstGeom prst="rect">
            <a:avLst/>
          </a:prstGeom>
        </p:spPr>
      </p:pic>
      <p:pic>
        <p:nvPicPr>
          <p:cNvPr id="7" name="Vannoy_FBP_Lecture7_Session08_Slide03_Clip04">
            <a:hlinkClick r:id="" action="ppaction://media"/>
            <a:extLst>
              <a:ext uri="{FF2B5EF4-FFF2-40B4-BE49-F238E27FC236}">
                <a16:creationId xmlns:a16="http://schemas.microsoft.com/office/drawing/2014/main" id="{1EE34946-3947-65BD-9E3A-028D1B3A4A7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97435" y="2832847"/>
            <a:ext cx="609600" cy="609600"/>
          </a:xfrm>
          <a:prstGeom prst="rect">
            <a:avLst/>
          </a:prstGeom>
        </p:spPr>
      </p:pic>
      <p:pic>
        <p:nvPicPr>
          <p:cNvPr id="8" name="Vannoy_FBP_Lecture7_Session08_Slide03_Clip05">
            <a:hlinkClick r:id="" action="ppaction://media"/>
            <a:extLst>
              <a:ext uri="{FF2B5EF4-FFF2-40B4-BE49-F238E27FC236}">
                <a16:creationId xmlns:a16="http://schemas.microsoft.com/office/drawing/2014/main" id="{3EA130A8-24B5-CD5E-BCBE-16F924AF3EE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63713" y="3916558"/>
            <a:ext cx="609600" cy="609600"/>
          </a:xfrm>
          <a:prstGeom prst="rect">
            <a:avLst/>
          </a:prstGeom>
        </p:spPr>
      </p:pic>
      <p:pic>
        <p:nvPicPr>
          <p:cNvPr id="9" name="Vannoy_FBP_Lecture7_Session08_Slide03_Clip06">
            <a:hlinkClick r:id="" action="ppaction://media"/>
            <a:extLst>
              <a:ext uri="{FF2B5EF4-FFF2-40B4-BE49-F238E27FC236}">
                <a16:creationId xmlns:a16="http://schemas.microsoft.com/office/drawing/2014/main" id="{9C9CF0C0-C340-F0A6-EF1F-3D50E406DF2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63713" y="4908176"/>
            <a:ext cx="609600" cy="609600"/>
          </a:xfrm>
          <a:prstGeom prst="rect">
            <a:avLst/>
          </a:prstGeom>
        </p:spPr>
      </p:pic>
      <p:pic>
        <p:nvPicPr>
          <p:cNvPr id="10" name="Vannoy_FBP_Lecture7_Session08_Slide03_Clip07">
            <a:hlinkClick r:id="" action="ppaction://media"/>
            <a:extLst>
              <a:ext uri="{FF2B5EF4-FFF2-40B4-BE49-F238E27FC236}">
                <a16:creationId xmlns:a16="http://schemas.microsoft.com/office/drawing/2014/main" id="{2C6E2D32-9EB9-C8BE-DA19-A7EF068AC06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70223" y="61004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0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74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9907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78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9737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844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6146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674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5601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7101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41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9327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901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85391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44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14281"/>
            <a:ext cx="11705806" cy="5400217"/>
          </a:xfrm>
        </p:spPr>
        <p:txBody>
          <a:bodyPr>
            <a:noAutofit/>
          </a:bodyPr>
          <a:lstStyle/>
          <a:p>
            <a:pPr lvl="2">
              <a:buFont typeface="Wingdings" panose="05000000000000000000" pitchFamily="2" charset="2"/>
              <a:buChar char="Ø"/>
            </a:pPr>
            <a:r>
              <a:rPr lang="en-US" sz="2200" dirty="0"/>
              <a:t>2. The Prophets Often Utilized a Play on Words to Get a Point Across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000" dirty="0"/>
              <a:t>a) Isaiah 5:7 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000" dirty="0"/>
              <a:t>b) Isaiah 7:9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000" dirty="0"/>
              <a:t>c) Jer. 23:33 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000" dirty="0"/>
              <a:t>d) Jer. 1:11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200" dirty="0"/>
              <a:t>3. The Prophets Often Utilize Poetic Expression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200" dirty="0"/>
              <a:t>4. The Prophets All Tend to Use Imagery or Figurative Language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000" dirty="0"/>
              <a:t>a) Isaiah 28 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000" dirty="0"/>
              <a:t>b) Isaiah 5 Song of the Vineyard 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000" dirty="0"/>
              <a:t>c) Ezekiel 27 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sz="2200" dirty="0"/>
          </a:p>
        </p:txBody>
      </p:sp>
      <p:pic>
        <p:nvPicPr>
          <p:cNvPr id="4" name="Vannoy_FBP_Lecture7_Session08_Slide04_Clip01">
            <a:hlinkClick r:id="" action="ppaction://media"/>
            <a:extLst>
              <a:ext uri="{FF2B5EF4-FFF2-40B4-BE49-F238E27FC236}">
                <a16:creationId xmlns:a16="http://schemas.microsoft.com/office/drawing/2014/main" id="{4CF7CA88-9C5E-C0C2-5ABE-CFA367351C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64353" y="0"/>
            <a:ext cx="609600" cy="609600"/>
          </a:xfrm>
          <a:prstGeom prst="rect">
            <a:avLst/>
          </a:prstGeom>
        </p:spPr>
      </p:pic>
      <p:pic>
        <p:nvPicPr>
          <p:cNvPr id="5" name="Vannoy_FBP_Lecture7_Session08_Slide04_Clip02">
            <a:hlinkClick r:id="" action="ppaction://media"/>
            <a:extLst>
              <a:ext uri="{FF2B5EF4-FFF2-40B4-BE49-F238E27FC236}">
                <a16:creationId xmlns:a16="http://schemas.microsoft.com/office/drawing/2014/main" id="{37DADFAB-0A3F-C36C-3FC7-D88C8F357B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64353" y="1045022"/>
            <a:ext cx="609600" cy="609600"/>
          </a:xfrm>
          <a:prstGeom prst="rect">
            <a:avLst/>
          </a:prstGeom>
        </p:spPr>
      </p:pic>
      <p:pic>
        <p:nvPicPr>
          <p:cNvPr id="6" name="Vannoy_FBP_Lecture7_Session08_Slide04_Clip03">
            <a:hlinkClick r:id="" action="ppaction://media"/>
            <a:extLst>
              <a:ext uri="{FF2B5EF4-FFF2-40B4-BE49-F238E27FC236}">
                <a16:creationId xmlns:a16="http://schemas.microsoft.com/office/drawing/2014/main" id="{A10598DC-95CA-C6F8-36F7-4197D782CDA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85377" y="2090044"/>
            <a:ext cx="609600" cy="609600"/>
          </a:xfrm>
          <a:prstGeom prst="rect">
            <a:avLst/>
          </a:prstGeom>
        </p:spPr>
      </p:pic>
      <p:pic>
        <p:nvPicPr>
          <p:cNvPr id="7" name="Vannoy_FBP_Lecture7_Session08_Slide04_Clip04">
            <a:hlinkClick r:id="" action="ppaction://media"/>
            <a:extLst>
              <a:ext uri="{FF2B5EF4-FFF2-40B4-BE49-F238E27FC236}">
                <a16:creationId xmlns:a16="http://schemas.microsoft.com/office/drawing/2014/main" id="{13E73C45-F61D-9DA5-6294-129AA45BF18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169153" y="3016623"/>
            <a:ext cx="609600" cy="609600"/>
          </a:xfrm>
          <a:prstGeom prst="rect">
            <a:avLst/>
          </a:prstGeom>
        </p:spPr>
      </p:pic>
      <p:pic>
        <p:nvPicPr>
          <p:cNvPr id="8" name="Vannoy_FBP_Lecture7_Session08_Slide04_Clip05">
            <a:hlinkClick r:id="" action="ppaction://media"/>
            <a:extLst>
              <a:ext uri="{FF2B5EF4-FFF2-40B4-BE49-F238E27FC236}">
                <a16:creationId xmlns:a16="http://schemas.microsoft.com/office/drawing/2014/main" id="{6E5734CB-9E7B-D017-7370-C976DDB7407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22624" y="3943202"/>
            <a:ext cx="609600" cy="609600"/>
          </a:xfrm>
          <a:prstGeom prst="rect">
            <a:avLst/>
          </a:prstGeom>
        </p:spPr>
      </p:pic>
      <p:pic>
        <p:nvPicPr>
          <p:cNvPr id="9" name="Vannoy_FBP_Lecture7_Session08_Slide04_Clip06">
            <a:hlinkClick r:id="" action="ppaction://media"/>
            <a:extLst>
              <a:ext uri="{FF2B5EF4-FFF2-40B4-BE49-F238E27FC236}">
                <a16:creationId xmlns:a16="http://schemas.microsoft.com/office/drawing/2014/main" id="{06204157-0720-380C-8081-3D7BE5E6861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132244" y="4683424"/>
            <a:ext cx="609600" cy="609600"/>
          </a:xfrm>
          <a:prstGeom prst="rect">
            <a:avLst/>
          </a:prstGeom>
        </p:spPr>
      </p:pic>
      <p:pic>
        <p:nvPicPr>
          <p:cNvPr id="10" name="Vannoy_FBP_Lecture7_Session08_Slide04_Clip07">
            <a:hlinkClick r:id="" action="ppaction://media"/>
            <a:extLst>
              <a:ext uri="{FF2B5EF4-FFF2-40B4-BE49-F238E27FC236}">
                <a16:creationId xmlns:a16="http://schemas.microsoft.com/office/drawing/2014/main" id="{41404DE2-CDC5-9C9E-43BA-0E88F0B94B6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82938" y="5463987"/>
            <a:ext cx="609600" cy="609600"/>
          </a:xfrm>
          <a:prstGeom prst="rect">
            <a:avLst/>
          </a:prstGeom>
        </p:spPr>
      </p:pic>
      <p:pic>
        <p:nvPicPr>
          <p:cNvPr id="11" name="Vannoy_FBP_Lecture7_Session08_Slide04_Clip08">
            <a:hlinkClick r:id="" action="ppaction://media"/>
            <a:extLst>
              <a:ext uri="{FF2B5EF4-FFF2-40B4-BE49-F238E27FC236}">
                <a16:creationId xmlns:a16="http://schemas.microsoft.com/office/drawing/2014/main" id="{4C7F4866-6575-0FEC-848B-C7566D5812B2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85377" y="6248400"/>
            <a:ext cx="609600" cy="609600"/>
          </a:xfrm>
          <a:prstGeom prst="rect">
            <a:avLst/>
          </a:prstGeom>
        </p:spPr>
      </p:pic>
      <p:pic>
        <p:nvPicPr>
          <p:cNvPr id="12" name="Vannoy_FBP_Lecture7_Session08_Slide04_Clip09">
            <a:hlinkClick r:id="" action="ppaction://media"/>
            <a:extLst>
              <a:ext uri="{FF2B5EF4-FFF2-40B4-BE49-F238E27FC236}">
                <a16:creationId xmlns:a16="http://schemas.microsoft.com/office/drawing/2014/main" id="{C38B7E00-3C7B-43D4-9EC9-06D151B95F69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227424" y="69847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7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269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73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3574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07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628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81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6433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286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7076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535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8260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503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34972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171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4164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6870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14281"/>
            <a:ext cx="11705806" cy="5400217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C. Some Characteristics of the Content of Prophetic Writings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1. The Prophets Do Not Bring a New Religion or Morality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2. The Message of the Prophets is Centered in Four Areas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a) Religious or Theological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b) Morality and Social Relationships </a:t>
            </a:r>
            <a:br>
              <a:rPr lang="en-US" sz="2400" dirty="0"/>
            </a:br>
            <a:endParaRPr lang="en-US" sz="2400" dirty="0"/>
          </a:p>
          <a:p>
            <a:pPr marL="1371600" lvl="3" indent="0">
              <a:buNone/>
            </a:pPr>
            <a:r>
              <a:rPr lang="en-US" sz="2400" dirty="0"/>
              <a:t>Video based on audio from Dr. </a:t>
            </a:r>
            <a:r>
              <a:rPr lang="en-US" sz="2400" dirty="0" err="1"/>
              <a:t>Vannoy’s</a:t>
            </a:r>
            <a:r>
              <a:rPr lang="en-US" sz="2400" dirty="0"/>
              <a:t> class at Biblical Theological Seminary. It was </a:t>
            </a:r>
            <a:r>
              <a:rPr lang="en-US" sz="2400" dirty="0" err="1"/>
              <a:t>renarrated</a:t>
            </a:r>
            <a:r>
              <a:rPr lang="en-US" sz="2400" dirty="0"/>
              <a:t> because the original audio was scratchy </a:t>
            </a:r>
            <a:br>
              <a:rPr lang="en-US" sz="2400" dirty="0"/>
            </a:br>
            <a:r>
              <a:rPr lang="en-US" sz="2400" dirty="0"/>
              <a:t>and it was turned into video by Ted Hildebrandt for Biblicalelearning.org.</a:t>
            </a:r>
            <a:br>
              <a:rPr lang="en-US" sz="2400" dirty="0"/>
            </a:br>
            <a:endParaRPr lang="en-US" sz="2400" dirty="0"/>
          </a:p>
          <a:p>
            <a:pPr lvl="3">
              <a:buFont typeface="Wingdings" panose="05000000000000000000" pitchFamily="2" charset="2"/>
              <a:buChar char="Ø"/>
            </a:pPr>
            <a:endParaRPr lang="en-US" sz="2400" dirty="0"/>
          </a:p>
        </p:txBody>
      </p:sp>
      <p:pic>
        <p:nvPicPr>
          <p:cNvPr id="4" name="Vannoy_FBP_Lecture7_Session08_Slide05_Clip01">
            <a:hlinkClick r:id="" action="ppaction://media"/>
            <a:extLst>
              <a:ext uri="{FF2B5EF4-FFF2-40B4-BE49-F238E27FC236}">
                <a16:creationId xmlns:a16="http://schemas.microsoft.com/office/drawing/2014/main" id="{B46EAC4F-445F-CE0A-FCF5-1D3D30EB26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39165" y="-304800"/>
            <a:ext cx="609600" cy="609600"/>
          </a:xfrm>
          <a:prstGeom prst="rect">
            <a:avLst/>
          </a:prstGeom>
        </p:spPr>
      </p:pic>
      <p:pic>
        <p:nvPicPr>
          <p:cNvPr id="5" name="Vannoy_FBP_Lecture7_Session08_Slide05_Clip02">
            <a:hlinkClick r:id="" action="ppaction://media"/>
            <a:extLst>
              <a:ext uri="{FF2B5EF4-FFF2-40B4-BE49-F238E27FC236}">
                <a16:creationId xmlns:a16="http://schemas.microsoft.com/office/drawing/2014/main" id="{5DCF64B1-43AF-D40F-6358-96C5387825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0530" y="1004681"/>
            <a:ext cx="609600" cy="609600"/>
          </a:xfrm>
          <a:prstGeom prst="rect">
            <a:avLst/>
          </a:prstGeom>
        </p:spPr>
      </p:pic>
      <p:pic>
        <p:nvPicPr>
          <p:cNvPr id="6" name="Vannoy_FBP_Lecture7_Session08_Slide05_Clip03">
            <a:hlinkClick r:id="" action="ppaction://media"/>
            <a:extLst>
              <a:ext uri="{FF2B5EF4-FFF2-40B4-BE49-F238E27FC236}">
                <a16:creationId xmlns:a16="http://schemas.microsoft.com/office/drawing/2014/main" id="{6627352D-E2FB-7FF6-B5E6-731229B70B4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0530" y="2182905"/>
            <a:ext cx="609600" cy="609600"/>
          </a:xfrm>
          <a:prstGeom prst="rect">
            <a:avLst/>
          </a:prstGeom>
        </p:spPr>
      </p:pic>
      <p:pic>
        <p:nvPicPr>
          <p:cNvPr id="7" name="Vannoy_FBP_Lecture7_Session08_Slide05_Clip04">
            <a:hlinkClick r:id="" action="ppaction://media"/>
            <a:extLst>
              <a:ext uri="{FF2B5EF4-FFF2-40B4-BE49-F238E27FC236}">
                <a16:creationId xmlns:a16="http://schemas.microsoft.com/office/drawing/2014/main" id="{C6DA5C9C-0277-6BAF-DC82-B8DAFFB0587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39165" y="3231776"/>
            <a:ext cx="609600" cy="609600"/>
          </a:xfrm>
          <a:prstGeom prst="rect">
            <a:avLst/>
          </a:prstGeom>
        </p:spPr>
      </p:pic>
      <p:pic>
        <p:nvPicPr>
          <p:cNvPr id="8" name="Vannoy_FBP_Lecture7_Session08_Slide05_Clip05">
            <a:hlinkClick r:id="" action="ppaction://media"/>
            <a:extLst>
              <a:ext uri="{FF2B5EF4-FFF2-40B4-BE49-F238E27FC236}">
                <a16:creationId xmlns:a16="http://schemas.microsoft.com/office/drawing/2014/main" id="{1EA8E7B1-7C4B-3194-E8CC-4373E9CAEDE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95730" y="4105200"/>
            <a:ext cx="609600" cy="609600"/>
          </a:xfrm>
          <a:prstGeom prst="rect">
            <a:avLst/>
          </a:prstGeom>
        </p:spPr>
      </p:pic>
      <p:pic>
        <p:nvPicPr>
          <p:cNvPr id="9" name="Vannoy_FBP_Lecture7_Session08_Slide05_Clip06">
            <a:hlinkClick r:id="" action="ppaction://media"/>
            <a:extLst>
              <a:ext uri="{FF2B5EF4-FFF2-40B4-BE49-F238E27FC236}">
                <a16:creationId xmlns:a16="http://schemas.microsoft.com/office/drawing/2014/main" id="{18106040-BC88-3D4F-410A-081EF35EEEB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39165" y="52437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3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1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646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81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9809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69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8759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082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9018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170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28038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37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4580</TotalTime>
  <Words>378</Words>
  <Application>Microsoft Office PowerPoint</Application>
  <PresentationFormat>Widescreen</PresentationFormat>
  <Paragraphs>42</Paragraphs>
  <Slides>5</Slides>
  <Notes>0</Notes>
  <HiddenSlides>0</HiddenSlides>
  <MMClips>29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AA Times New Roman</vt:lpstr>
      <vt:lpstr>Arial</vt:lpstr>
      <vt:lpstr>Century Gothic</vt:lpstr>
      <vt:lpstr>Wingdings</vt:lpstr>
      <vt:lpstr>Wingdings 3</vt:lpstr>
      <vt:lpstr>Ion</vt:lpstr>
      <vt:lpstr>Foundations of Biblical Prophecy</vt:lpstr>
      <vt:lpstr>Foundations of Biblical Prophecy</vt:lpstr>
      <vt:lpstr>Foundations of Biblical Prophecy</vt:lpstr>
      <vt:lpstr>Foundations of Biblical Prophecy</vt:lpstr>
      <vt:lpstr>Foundations of Biblical Prophecy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91</cp:revision>
  <dcterms:created xsi:type="dcterms:W3CDTF">2023-02-18T16:12:42Z</dcterms:created>
  <dcterms:modified xsi:type="dcterms:W3CDTF">2023-02-24T12:50:08Z</dcterms:modified>
</cp:coreProperties>
</file>