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71" r:id="rId4"/>
    <p:sldId id="272" r:id="rId5"/>
    <p:sldId id="273" r:id="rId6"/>
    <p:sldId id="270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6" d="100"/>
          <a:sy n="66" d="100"/>
        </p:scale>
        <p:origin x="1698" y="11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2/23/2023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2/23/2023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2/23/2023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2/23/2023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2/23/2023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2/23/2023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2/23/2023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2/23/2023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2/23/2023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2/23/2023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2/23/2023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2/23/2023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2/23/2023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2/23/2023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2/23/2023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2/23/2023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2/23/2023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2/23/2023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microsoft.com/office/2007/relationships/media" Target="../media/media17.mp3"/><Relationship Id="rId18" Type="http://schemas.openxmlformats.org/officeDocument/2006/relationships/audio" Target="../media/media19.mp3"/><Relationship Id="rId3" Type="http://schemas.microsoft.com/office/2007/relationships/media" Target="../media/media12.mp3"/><Relationship Id="rId7" Type="http://schemas.microsoft.com/office/2007/relationships/media" Target="../media/media14.mp3"/><Relationship Id="rId12" Type="http://schemas.openxmlformats.org/officeDocument/2006/relationships/audio" Target="../media/media16.mp3"/><Relationship Id="rId17" Type="http://schemas.microsoft.com/office/2007/relationships/media" Target="../media/media19.mp3"/><Relationship Id="rId2" Type="http://schemas.openxmlformats.org/officeDocument/2006/relationships/audio" Target="../media/media11.mp3"/><Relationship Id="rId16" Type="http://schemas.openxmlformats.org/officeDocument/2006/relationships/audio" Target="../media/media18.mp3"/><Relationship Id="rId20" Type="http://schemas.openxmlformats.org/officeDocument/2006/relationships/image" Target="../media/image7.png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microsoft.com/office/2007/relationships/media" Target="../media/media16.mp3"/><Relationship Id="rId5" Type="http://schemas.microsoft.com/office/2007/relationships/media" Target="../media/media13.mp3"/><Relationship Id="rId15" Type="http://schemas.microsoft.com/office/2007/relationships/media" Target="../media/media18.mp3"/><Relationship Id="rId10" Type="http://schemas.openxmlformats.org/officeDocument/2006/relationships/audio" Target="../media/media15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12.mp3"/><Relationship Id="rId9" Type="http://schemas.microsoft.com/office/2007/relationships/media" Target="../media/media15.mp3"/><Relationship Id="rId14" Type="http://schemas.openxmlformats.org/officeDocument/2006/relationships/audio" Target="../media/media17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23.mp3"/><Relationship Id="rId13" Type="http://schemas.openxmlformats.org/officeDocument/2006/relationships/slideLayout" Target="../slideLayouts/slideLayout2.xml"/><Relationship Id="rId3" Type="http://schemas.microsoft.com/office/2007/relationships/media" Target="../media/media21.mp3"/><Relationship Id="rId7" Type="http://schemas.microsoft.com/office/2007/relationships/media" Target="../media/media23.mp3"/><Relationship Id="rId12" Type="http://schemas.openxmlformats.org/officeDocument/2006/relationships/audio" Target="../media/media25.mp3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audio" Target="../media/media22.mp3"/><Relationship Id="rId11" Type="http://schemas.microsoft.com/office/2007/relationships/media" Target="../media/media25.mp3"/><Relationship Id="rId5" Type="http://schemas.microsoft.com/office/2007/relationships/media" Target="../media/media22.mp3"/><Relationship Id="rId10" Type="http://schemas.openxmlformats.org/officeDocument/2006/relationships/audio" Target="../media/media24.mp3"/><Relationship Id="rId4" Type="http://schemas.openxmlformats.org/officeDocument/2006/relationships/audio" Target="../media/media21.mp3"/><Relationship Id="rId9" Type="http://schemas.microsoft.com/office/2007/relationships/media" Target="../media/media24.mp3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29.mp3"/><Relationship Id="rId13" Type="http://schemas.microsoft.com/office/2007/relationships/media" Target="../media/media32.mp3"/><Relationship Id="rId3" Type="http://schemas.microsoft.com/office/2007/relationships/media" Target="../media/media27.mp3"/><Relationship Id="rId7" Type="http://schemas.microsoft.com/office/2007/relationships/media" Target="../media/media29.mp3"/><Relationship Id="rId12" Type="http://schemas.openxmlformats.org/officeDocument/2006/relationships/audio" Target="../media/media31.mp3"/><Relationship Id="rId2" Type="http://schemas.openxmlformats.org/officeDocument/2006/relationships/audio" Target="../media/media26.mp3"/><Relationship Id="rId16" Type="http://schemas.openxmlformats.org/officeDocument/2006/relationships/image" Target="../media/image7.png"/><Relationship Id="rId1" Type="http://schemas.microsoft.com/office/2007/relationships/media" Target="../media/media26.mp3"/><Relationship Id="rId6" Type="http://schemas.openxmlformats.org/officeDocument/2006/relationships/audio" Target="../media/media28.mp3"/><Relationship Id="rId11" Type="http://schemas.microsoft.com/office/2007/relationships/media" Target="../media/media31.mp3"/><Relationship Id="rId5" Type="http://schemas.microsoft.com/office/2007/relationships/media" Target="../media/media28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30.mp3"/><Relationship Id="rId4" Type="http://schemas.openxmlformats.org/officeDocument/2006/relationships/audio" Target="../media/media27.mp3"/><Relationship Id="rId9" Type="http://schemas.microsoft.com/office/2007/relationships/media" Target="../media/media30.mp3"/><Relationship Id="rId14" Type="http://schemas.openxmlformats.org/officeDocument/2006/relationships/audio" Target="../media/media32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Foundations of Biblical Prophecy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-216569" y="3306540"/>
            <a:ext cx="882565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800" b="1" dirty="0">
                <a:solidFill>
                  <a:schemeClr val="tx1"/>
                </a:solidFill>
              </a:rPr>
              <a:t>Lecture 6  Prophetism in Israel as found </a:t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in the Old Testament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FBP_Lecture6_Session07_Slide01_Clip01">
            <a:hlinkClick r:id="" action="ppaction://media"/>
            <a:extLst>
              <a:ext uri="{FF2B5EF4-FFF2-40B4-BE49-F238E27FC236}">
                <a16:creationId xmlns:a16="http://schemas.microsoft.com/office/drawing/2014/main" id="{ED769D7A-47A4-4AC5-780A-C277B27B62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14400" y="796955"/>
            <a:ext cx="609600" cy="86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097" y="1573369"/>
            <a:ext cx="11705806" cy="4195481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C. Early Prophetism in Israel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1. Deuteronomy 18:9-42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/>
              <a:t>a. Deut. 18:9-14 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/>
              <a:t>b. </a:t>
            </a:r>
            <a:r>
              <a:rPr lang="en-US" sz="2400" dirty="0" err="1"/>
              <a:t>Deut</a:t>
            </a:r>
            <a:r>
              <a:rPr lang="en-US" sz="2400" dirty="0"/>
              <a:t> 18:20-22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/>
              <a:t>c. Deut. 18:15 quoted in Acts 3:19-23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2. Three Interpretations of “prophet like me” in Deut. 18:15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/>
              <a:t>a.  Collective Noun encompassing the succession of the prophets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/>
              <a:t>b.  Prophet like me = Jesus (Acts 3)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/>
              <a:t>c.  Successive Prophets fulfilled ultimately in Christ 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/>
              <a:t>d.  Solution</a:t>
            </a:r>
          </a:p>
          <a:p>
            <a:pPr marL="914400" lvl="2" indent="0">
              <a:buNone/>
            </a:pPr>
            <a:endParaRPr lang="en-US" sz="2400" dirty="0"/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/>
          </a:p>
        </p:txBody>
      </p:sp>
      <p:pic>
        <p:nvPicPr>
          <p:cNvPr id="4" name="Vannoy_FBP_Lecture6_Session07_Slide02_Clip01">
            <a:hlinkClick r:id="" action="ppaction://media"/>
            <a:extLst>
              <a:ext uri="{FF2B5EF4-FFF2-40B4-BE49-F238E27FC236}">
                <a16:creationId xmlns:a16="http://schemas.microsoft.com/office/drawing/2014/main" id="{F3438DA8-EE57-26CB-E976-9151D6FB6F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77372" y="-304800"/>
            <a:ext cx="609600" cy="609600"/>
          </a:xfrm>
          <a:prstGeom prst="rect">
            <a:avLst/>
          </a:prstGeom>
        </p:spPr>
      </p:pic>
      <p:pic>
        <p:nvPicPr>
          <p:cNvPr id="5" name="Vannoy_FBP_Lecture6_Session07_Slide02_Clip02">
            <a:hlinkClick r:id="" action="ppaction://media"/>
            <a:extLst>
              <a:ext uri="{FF2B5EF4-FFF2-40B4-BE49-F238E27FC236}">
                <a16:creationId xmlns:a16="http://schemas.microsoft.com/office/drawing/2014/main" id="{092F4870-56CD-7474-EB50-F72F8DE3F2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77372" y="848183"/>
            <a:ext cx="609600" cy="609600"/>
          </a:xfrm>
          <a:prstGeom prst="rect">
            <a:avLst/>
          </a:prstGeom>
        </p:spPr>
      </p:pic>
      <p:pic>
        <p:nvPicPr>
          <p:cNvPr id="6" name="Vannoy_FBP_Lecture6_Session07_Slide02_Clip03">
            <a:hlinkClick r:id="" action="ppaction://media"/>
            <a:extLst>
              <a:ext uri="{FF2B5EF4-FFF2-40B4-BE49-F238E27FC236}">
                <a16:creationId xmlns:a16="http://schemas.microsoft.com/office/drawing/2014/main" id="{0E501D77-8F4F-CC15-9E93-87E57A10347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77372" y="2004795"/>
            <a:ext cx="609600" cy="609600"/>
          </a:xfrm>
          <a:prstGeom prst="rect">
            <a:avLst/>
          </a:prstGeom>
        </p:spPr>
      </p:pic>
      <p:pic>
        <p:nvPicPr>
          <p:cNvPr id="7" name="Vannoy_FBP_Lecture6_Session07_Slide02_Clip04">
            <a:hlinkClick r:id="" action="ppaction://media"/>
            <a:extLst>
              <a:ext uri="{FF2B5EF4-FFF2-40B4-BE49-F238E27FC236}">
                <a16:creationId xmlns:a16="http://schemas.microsoft.com/office/drawing/2014/main" id="{C5D6665B-DD94-BC6F-15C0-1633186BCBE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193485" y="3161407"/>
            <a:ext cx="609600" cy="609600"/>
          </a:xfrm>
          <a:prstGeom prst="rect">
            <a:avLst/>
          </a:prstGeom>
        </p:spPr>
      </p:pic>
      <p:pic>
        <p:nvPicPr>
          <p:cNvPr id="8" name="Vannoy_FBP_Lecture6_Session07_Slide02_Clip05">
            <a:hlinkClick r:id="" action="ppaction://media"/>
            <a:extLst>
              <a:ext uri="{FF2B5EF4-FFF2-40B4-BE49-F238E27FC236}">
                <a16:creationId xmlns:a16="http://schemas.microsoft.com/office/drawing/2014/main" id="{BA7817AA-BEE5-3B01-6AC4-8FFFF91EDAA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77372" y="4314390"/>
            <a:ext cx="609600" cy="609600"/>
          </a:xfrm>
          <a:prstGeom prst="rect">
            <a:avLst/>
          </a:prstGeom>
        </p:spPr>
      </p:pic>
      <p:pic>
        <p:nvPicPr>
          <p:cNvPr id="9" name="Vannoy_FBP_Lecture6_Session07_Slide02_Clip06">
            <a:hlinkClick r:id="" action="ppaction://media"/>
            <a:extLst>
              <a:ext uri="{FF2B5EF4-FFF2-40B4-BE49-F238E27FC236}">
                <a16:creationId xmlns:a16="http://schemas.microsoft.com/office/drawing/2014/main" id="{1FEF1730-3C47-F4A4-2F63-36A12319113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77372" y="5400217"/>
            <a:ext cx="609600" cy="609600"/>
          </a:xfrm>
          <a:prstGeom prst="rect">
            <a:avLst/>
          </a:prstGeom>
        </p:spPr>
      </p:pic>
      <p:pic>
        <p:nvPicPr>
          <p:cNvPr id="10" name="Vannoy_FBP_Lecture6_Session07_Slide02_Clip07">
            <a:hlinkClick r:id="" action="ppaction://media"/>
            <a:extLst>
              <a:ext uri="{FF2B5EF4-FFF2-40B4-BE49-F238E27FC236}">
                <a16:creationId xmlns:a16="http://schemas.microsoft.com/office/drawing/2014/main" id="{579B1B2F-42C5-CD4B-0805-F49987AA1378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72572" y="6248400"/>
            <a:ext cx="609600" cy="609600"/>
          </a:xfrm>
          <a:prstGeom prst="rect">
            <a:avLst/>
          </a:prstGeom>
        </p:spPr>
      </p:pic>
      <p:pic>
        <p:nvPicPr>
          <p:cNvPr id="16" name="Vannoy_FBP_Lecture6_Session07_Slide02_Clip08">
            <a:hlinkClick r:id="" action="ppaction://media"/>
            <a:extLst>
              <a:ext uri="{FF2B5EF4-FFF2-40B4-BE49-F238E27FC236}">
                <a16:creationId xmlns:a16="http://schemas.microsoft.com/office/drawing/2014/main" id="{56EA195F-E06E-032C-3C61-75065727E153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77372" y="7096583"/>
            <a:ext cx="609600" cy="609600"/>
          </a:xfrm>
          <a:prstGeom prst="rect">
            <a:avLst/>
          </a:prstGeom>
        </p:spPr>
      </p:pic>
      <p:pic>
        <p:nvPicPr>
          <p:cNvPr id="17" name="Vannoy_FBP_Lecture6_Session07_Slide02_Clip09">
            <a:hlinkClick r:id="" action="ppaction://media"/>
            <a:extLst>
              <a:ext uri="{FF2B5EF4-FFF2-40B4-BE49-F238E27FC236}">
                <a16:creationId xmlns:a16="http://schemas.microsoft.com/office/drawing/2014/main" id="{43747642-91E0-26E4-5C75-7047004F4E68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77372" y="7706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8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4305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79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4298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82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4565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49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1466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704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3917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25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18511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29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3454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027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8154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303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097" y="1500797"/>
            <a:ext cx="11705806" cy="5596689"/>
          </a:xfrm>
        </p:spPr>
        <p:txBody>
          <a:bodyPr>
            <a:noAutofit/>
          </a:bodyPr>
          <a:lstStyle/>
          <a:p>
            <a:pPr lvl="2">
              <a:buFont typeface="Wingdings" panose="05000000000000000000" pitchFamily="2" charset="2"/>
              <a:buChar char="Ø"/>
            </a:pPr>
            <a:r>
              <a:rPr lang="en-US" sz="2000" dirty="0"/>
              <a:t>3. 	Where Does Prophetism Come From?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000" dirty="0"/>
              <a:t>4.		2 Peter 1:21 Prophecy never had its origin in the will of men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/>
              <a:t>IV.  The Ways and Means of Revelations to the Prophets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000" dirty="0"/>
              <a:t>Preliminary Comments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000" dirty="0"/>
              <a:t>A.	The Prophetic Seeing and Hearing of the Word of God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000" dirty="0"/>
              <a:t>B. 	The Function of the Holy Spirit in the Revelation of God to the Prophets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000" dirty="0"/>
              <a:t>1. Passages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n-US" sz="2000" dirty="0"/>
              <a:t>a. Numbers 11:25-29 Eldad and Medad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n-US" sz="2000" dirty="0"/>
              <a:t>b. 1 Sam 10:6-10 Spirit of the Lord on Saul; 19:20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n-US" sz="2000" dirty="0"/>
              <a:t>c.  2 Sam 23  Last Words of David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n-US" sz="2000" dirty="0"/>
              <a:t>d.  Micah 3:8 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n-US" sz="2000" dirty="0"/>
              <a:t>e.  2 Chronicles 15:1; 20:14; 24:20; </a:t>
            </a:r>
            <a:r>
              <a:rPr lang="en-US" sz="2000" dirty="0" err="1"/>
              <a:t>Ezek</a:t>
            </a:r>
            <a:r>
              <a:rPr lang="en-US" sz="2000" dirty="0"/>
              <a:t> 11:5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  <p:pic>
        <p:nvPicPr>
          <p:cNvPr id="4" name="Vannoy_FBP_Lecture6_Session07_Slide03_Clip01">
            <a:hlinkClick r:id="" action="ppaction://media"/>
            <a:extLst>
              <a:ext uri="{FF2B5EF4-FFF2-40B4-BE49-F238E27FC236}">
                <a16:creationId xmlns:a16="http://schemas.microsoft.com/office/drawing/2014/main" id="{EC1E2FAF-DA36-B576-6BEC-DE6DAF9AD0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58057" y="-910771"/>
            <a:ext cx="609600" cy="609600"/>
          </a:xfrm>
          <a:prstGeom prst="rect">
            <a:avLst/>
          </a:prstGeom>
        </p:spPr>
      </p:pic>
      <p:pic>
        <p:nvPicPr>
          <p:cNvPr id="5" name="Vannoy_FBP_Lecture6_Session07_Slide03_Clip02">
            <a:hlinkClick r:id="" action="ppaction://media"/>
            <a:extLst>
              <a:ext uri="{FF2B5EF4-FFF2-40B4-BE49-F238E27FC236}">
                <a16:creationId xmlns:a16="http://schemas.microsoft.com/office/drawing/2014/main" id="{5D6EA87D-C85F-FD2E-5445-E5CAF5524A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56457" y="147918"/>
            <a:ext cx="609600" cy="609600"/>
          </a:xfrm>
          <a:prstGeom prst="rect">
            <a:avLst/>
          </a:prstGeom>
        </p:spPr>
      </p:pic>
      <p:pic>
        <p:nvPicPr>
          <p:cNvPr id="6" name="Vannoy_FBP_Lecture6_Session07_Slide03_Clip03">
            <a:hlinkClick r:id="" action="ppaction://media"/>
            <a:extLst>
              <a:ext uri="{FF2B5EF4-FFF2-40B4-BE49-F238E27FC236}">
                <a16:creationId xmlns:a16="http://schemas.microsoft.com/office/drawing/2014/main" id="{424B1BF9-E9E0-9EE9-E49B-DE77D4C1C6E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58057" y="1243648"/>
            <a:ext cx="609600" cy="609600"/>
          </a:xfrm>
          <a:prstGeom prst="rect">
            <a:avLst/>
          </a:prstGeom>
        </p:spPr>
      </p:pic>
      <p:pic>
        <p:nvPicPr>
          <p:cNvPr id="7" name="Vannoy_FBP_Lecture6_Session07_Slide03_Clip04">
            <a:hlinkClick r:id="" action="ppaction://media"/>
            <a:extLst>
              <a:ext uri="{FF2B5EF4-FFF2-40B4-BE49-F238E27FC236}">
                <a16:creationId xmlns:a16="http://schemas.microsoft.com/office/drawing/2014/main" id="{689460DA-FA6B-3E64-A4CE-B63AF11A878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56457" y="2276937"/>
            <a:ext cx="609600" cy="609600"/>
          </a:xfrm>
          <a:prstGeom prst="rect">
            <a:avLst/>
          </a:prstGeom>
        </p:spPr>
      </p:pic>
      <p:pic>
        <p:nvPicPr>
          <p:cNvPr id="8" name="Vannoy_FBP_Lecture6_Session07_Slide03_Clip05">
            <a:hlinkClick r:id="" action="ppaction://media"/>
            <a:extLst>
              <a:ext uri="{FF2B5EF4-FFF2-40B4-BE49-F238E27FC236}">
                <a16:creationId xmlns:a16="http://schemas.microsoft.com/office/drawing/2014/main" id="{36CA6EC7-DD9C-9880-2481-1987618DD04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85486" y="3372667"/>
            <a:ext cx="609600" cy="609600"/>
          </a:xfrm>
          <a:prstGeom prst="rect">
            <a:avLst/>
          </a:prstGeom>
        </p:spPr>
      </p:pic>
      <p:pic>
        <p:nvPicPr>
          <p:cNvPr id="9" name="Vannoy_FBP_Lecture6_Session07_Slide03_Clip06">
            <a:hlinkClick r:id="" action="ppaction://media"/>
            <a:extLst>
              <a:ext uri="{FF2B5EF4-FFF2-40B4-BE49-F238E27FC236}">
                <a16:creationId xmlns:a16="http://schemas.microsoft.com/office/drawing/2014/main" id="{3DCC75C5-07F1-E029-17EC-A134E0F09E3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14514" y="4163597"/>
            <a:ext cx="609600" cy="609600"/>
          </a:xfrm>
          <a:prstGeom prst="rect">
            <a:avLst/>
          </a:prstGeom>
        </p:spPr>
      </p:pic>
      <p:pic>
        <p:nvPicPr>
          <p:cNvPr id="10" name="Vannoy_FBP_Lecture6_Session07_Slide03_Clip07">
            <a:hlinkClick r:id="" action="ppaction://media"/>
            <a:extLst>
              <a:ext uri="{FF2B5EF4-FFF2-40B4-BE49-F238E27FC236}">
                <a16:creationId xmlns:a16="http://schemas.microsoft.com/office/drawing/2014/main" id="{0730EA0A-DFCA-E542-6008-F7F18D9A8A61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61257" y="5010105"/>
            <a:ext cx="609600" cy="609600"/>
          </a:xfrm>
          <a:prstGeom prst="rect">
            <a:avLst/>
          </a:prstGeom>
        </p:spPr>
      </p:pic>
      <p:pic>
        <p:nvPicPr>
          <p:cNvPr id="16" name="Vannoy_FBP_Lecture6_Session07_Slide03_Clip08">
            <a:hlinkClick r:id="" action="ppaction://media"/>
            <a:extLst>
              <a:ext uri="{FF2B5EF4-FFF2-40B4-BE49-F238E27FC236}">
                <a16:creationId xmlns:a16="http://schemas.microsoft.com/office/drawing/2014/main" id="{5FBC7738-01C9-A61E-C8DD-75253C1FAFD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222514" y="5856613"/>
            <a:ext cx="609600" cy="609600"/>
          </a:xfrm>
          <a:prstGeom prst="rect">
            <a:avLst/>
          </a:prstGeom>
        </p:spPr>
      </p:pic>
      <p:pic>
        <p:nvPicPr>
          <p:cNvPr id="17" name="Vannoy_FBP_Lecture6_Session07_Slide03_Clip09">
            <a:hlinkClick r:id="" action="ppaction://media"/>
            <a:extLst>
              <a:ext uri="{FF2B5EF4-FFF2-40B4-BE49-F238E27FC236}">
                <a16:creationId xmlns:a16="http://schemas.microsoft.com/office/drawing/2014/main" id="{B5D39D1E-6D06-62B8-6B4E-E1E54DE405D3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266057" y="67031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85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29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5434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29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341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52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7568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83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37948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234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63374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727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38146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11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81253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34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06728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182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097" y="1573369"/>
            <a:ext cx="11705806" cy="419548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2.  The Holy Spirit Ecstasy in the Prophet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a.  Mowinckel – Spirit and Ecstasy belong together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b.  Sometimes the Holy Spirit Produces that Abnormal Behavior</a:t>
            </a:r>
            <a:br>
              <a:rPr lang="en-US" sz="2400" dirty="0"/>
            </a:br>
            <a:r>
              <a:rPr lang="en-US" sz="2400" dirty="0"/>
              <a:t>         Described as Prophecy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c.  We Must not Exaggerate this into More than What the Bible Says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d. To Admit Abnormal Behavior Does not Mean Derivation from Heathen </a:t>
            </a:r>
            <a:br>
              <a:rPr lang="en-US" sz="2400" dirty="0"/>
            </a:br>
            <a:r>
              <a:rPr lang="en-US" sz="2400" dirty="0"/>
              <a:t>         Practices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e.  The Bible does not indicate the Coming of the Spirit Always Brings about Abnormal Behavior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f.  Mowinckel’s contention is not valid</a:t>
            </a:r>
          </a:p>
        </p:txBody>
      </p:sp>
      <p:pic>
        <p:nvPicPr>
          <p:cNvPr id="4" name="Vannoy_FBP_Lecture6_Session07_Slide04_Clip01">
            <a:hlinkClick r:id="" action="ppaction://media"/>
            <a:extLst>
              <a:ext uri="{FF2B5EF4-FFF2-40B4-BE49-F238E27FC236}">
                <a16:creationId xmlns:a16="http://schemas.microsoft.com/office/drawing/2014/main" id="{822BA7D3-3C25-41D3-14B3-02A900A602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628914" y="0"/>
            <a:ext cx="609600" cy="609600"/>
          </a:xfrm>
          <a:prstGeom prst="rect">
            <a:avLst/>
          </a:prstGeom>
        </p:spPr>
      </p:pic>
      <p:pic>
        <p:nvPicPr>
          <p:cNvPr id="5" name="Vannoy_FBP_Lecture6_Session07_Slide04_Clip02">
            <a:hlinkClick r:id="" action="ppaction://media"/>
            <a:extLst>
              <a:ext uri="{FF2B5EF4-FFF2-40B4-BE49-F238E27FC236}">
                <a16:creationId xmlns:a16="http://schemas.microsoft.com/office/drawing/2014/main" id="{DC98C879-2F72-EC92-44E9-B96EF50FDA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491200" y="1152983"/>
            <a:ext cx="609600" cy="609600"/>
          </a:xfrm>
          <a:prstGeom prst="rect">
            <a:avLst/>
          </a:prstGeom>
        </p:spPr>
      </p:pic>
      <p:pic>
        <p:nvPicPr>
          <p:cNvPr id="6" name="Vannoy_FBP_Lecture6_Session07_Slide04_Clip03">
            <a:hlinkClick r:id="" action="ppaction://media"/>
            <a:extLst>
              <a:ext uri="{FF2B5EF4-FFF2-40B4-BE49-F238E27FC236}">
                <a16:creationId xmlns:a16="http://schemas.microsoft.com/office/drawing/2014/main" id="{D0FE5BF4-59CE-EB82-3A9F-9A5FFBA2152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324114" y="2001166"/>
            <a:ext cx="609600" cy="609600"/>
          </a:xfrm>
          <a:prstGeom prst="rect">
            <a:avLst/>
          </a:prstGeom>
        </p:spPr>
      </p:pic>
      <p:pic>
        <p:nvPicPr>
          <p:cNvPr id="7" name="Vannoy_FBP_Lecture6_Session07_Slide04_Clip04">
            <a:hlinkClick r:id="" action="ppaction://media"/>
            <a:extLst>
              <a:ext uri="{FF2B5EF4-FFF2-40B4-BE49-F238E27FC236}">
                <a16:creationId xmlns:a16="http://schemas.microsoft.com/office/drawing/2014/main" id="{5144189B-499E-C5DD-F441-1EDD78141D4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142857" y="3124200"/>
            <a:ext cx="609600" cy="609600"/>
          </a:xfrm>
          <a:prstGeom prst="rect">
            <a:avLst/>
          </a:prstGeom>
        </p:spPr>
      </p:pic>
      <p:pic>
        <p:nvPicPr>
          <p:cNvPr id="8" name="Vannoy_FBP_Lecture6_Session07_Slide04_Clip05">
            <a:hlinkClick r:id="" action="ppaction://media"/>
            <a:extLst>
              <a:ext uri="{FF2B5EF4-FFF2-40B4-BE49-F238E27FC236}">
                <a16:creationId xmlns:a16="http://schemas.microsoft.com/office/drawing/2014/main" id="{0754DE3B-231B-6DD7-D95D-3ED7373D9D6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84800" y="4247234"/>
            <a:ext cx="609600" cy="609600"/>
          </a:xfrm>
          <a:prstGeom prst="rect">
            <a:avLst/>
          </a:prstGeom>
        </p:spPr>
      </p:pic>
      <p:pic>
        <p:nvPicPr>
          <p:cNvPr id="9" name="Vannoy_FBP_Lecture6_Session07_Slide04_Clip06">
            <a:hlinkClick r:id="" action="ppaction://media"/>
            <a:extLst>
              <a:ext uri="{FF2B5EF4-FFF2-40B4-BE49-F238E27FC236}">
                <a16:creationId xmlns:a16="http://schemas.microsoft.com/office/drawing/2014/main" id="{503FB572-E2F6-705B-8B4B-32B6978680B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186400" y="5235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93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52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7726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84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88211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76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87814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58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5678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80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65759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46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097" y="1573369"/>
            <a:ext cx="11705806" cy="419548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C. In What Sense May We Speak of Ecstasy among Israelite Prophets?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1. There Has Always Been Differences of Opinions Here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2. Ecstasy Is a Very Broad Concept and Very Different Things Could be Understood by It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3.  Certainly not Everything Labeled as Ecstatic Behavior on the Part of the Canonical Prophets Can Be So Considered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a.  Ezekiel 4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b.  Isaiah 21:3-4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c.  Amos 3:1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d.  2 Kings 18:28-31 </a:t>
            </a:r>
          </a:p>
        </p:txBody>
      </p:sp>
      <p:pic>
        <p:nvPicPr>
          <p:cNvPr id="4" name="Vannoy_FBP_Lecture6_Session07_Slide05_Clip01">
            <a:hlinkClick r:id="" action="ppaction://media"/>
            <a:extLst>
              <a:ext uri="{FF2B5EF4-FFF2-40B4-BE49-F238E27FC236}">
                <a16:creationId xmlns:a16="http://schemas.microsoft.com/office/drawing/2014/main" id="{D43DD96C-6368-9A74-622B-C0928B3D56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74172" y="543383"/>
            <a:ext cx="609600" cy="609600"/>
          </a:xfrm>
          <a:prstGeom prst="rect">
            <a:avLst/>
          </a:prstGeom>
        </p:spPr>
      </p:pic>
      <p:pic>
        <p:nvPicPr>
          <p:cNvPr id="5" name="Vannoy_FBP_Lecture6_Session07_Slide05_Clip02">
            <a:hlinkClick r:id="" action="ppaction://media"/>
            <a:extLst>
              <a:ext uri="{FF2B5EF4-FFF2-40B4-BE49-F238E27FC236}">
                <a16:creationId xmlns:a16="http://schemas.microsoft.com/office/drawing/2014/main" id="{C4111D8A-F878-7A5B-DEF8-F08ADAFC00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55772" y="1548448"/>
            <a:ext cx="609600" cy="609600"/>
          </a:xfrm>
          <a:prstGeom prst="rect">
            <a:avLst/>
          </a:prstGeom>
        </p:spPr>
      </p:pic>
      <p:pic>
        <p:nvPicPr>
          <p:cNvPr id="6" name="Vannoy_FBP_Lecture6_Session07_Slide05_Clip03">
            <a:hlinkClick r:id="" action="ppaction://media"/>
            <a:extLst>
              <a:ext uri="{FF2B5EF4-FFF2-40B4-BE49-F238E27FC236}">
                <a16:creationId xmlns:a16="http://schemas.microsoft.com/office/drawing/2014/main" id="{4BA93343-0ECC-F61F-8751-467CEC753E3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74172" y="2553513"/>
            <a:ext cx="609600" cy="609600"/>
          </a:xfrm>
          <a:prstGeom prst="rect">
            <a:avLst/>
          </a:prstGeom>
        </p:spPr>
      </p:pic>
      <p:pic>
        <p:nvPicPr>
          <p:cNvPr id="7" name="Vannoy_FBP_Lecture6_Session07_Slide05_Clip04">
            <a:hlinkClick r:id="" action="ppaction://media"/>
            <a:extLst>
              <a:ext uri="{FF2B5EF4-FFF2-40B4-BE49-F238E27FC236}">
                <a16:creationId xmlns:a16="http://schemas.microsoft.com/office/drawing/2014/main" id="{D688944E-798E-335D-7A2C-5A96747A3A6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74172" y="3429000"/>
            <a:ext cx="609600" cy="609600"/>
          </a:xfrm>
          <a:prstGeom prst="rect">
            <a:avLst/>
          </a:prstGeom>
        </p:spPr>
      </p:pic>
      <p:pic>
        <p:nvPicPr>
          <p:cNvPr id="8" name="Vannoy_FBP_Lecture6_Session07_Slide05_Clip05">
            <a:hlinkClick r:id="" action="ppaction://media"/>
            <a:extLst>
              <a:ext uri="{FF2B5EF4-FFF2-40B4-BE49-F238E27FC236}">
                <a16:creationId xmlns:a16="http://schemas.microsoft.com/office/drawing/2014/main" id="{018B95CE-DF07-A7D1-29BC-57E4C5BD79D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74172" y="4258843"/>
            <a:ext cx="609600" cy="609600"/>
          </a:xfrm>
          <a:prstGeom prst="rect">
            <a:avLst/>
          </a:prstGeom>
        </p:spPr>
      </p:pic>
      <p:pic>
        <p:nvPicPr>
          <p:cNvPr id="9" name="Vannoy_FBP_Lecture6_Session07_Slide05_Clip06">
            <a:hlinkClick r:id="" action="ppaction://media"/>
            <a:extLst>
              <a:ext uri="{FF2B5EF4-FFF2-40B4-BE49-F238E27FC236}">
                <a16:creationId xmlns:a16="http://schemas.microsoft.com/office/drawing/2014/main" id="{24C9B04B-71A1-FF5B-B446-033F5C69AE4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55772" y="5309552"/>
            <a:ext cx="609600" cy="609600"/>
          </a:xfrm>
          <a:prstGeom prst="rect">
            <a:avLst/>
          </a:prstGeom>
        </p:spPr>
      </p:pic>
      <p:pic>
        <p:nvPicPr>
          <p:cNvPr id="10" name="Vannoy_FBP_Lecture6_Session07_Slide05_Clip07">
            <a:hlinkClick r:id="" action="ppaction://media"/>
            <a:extLst>
              <a:ext uri="{FF2B5EF4-FFF2-40B4-BE49-F238E27FC236}">
                <a16:creationId xmlns:a16="http://schemas.microsoft.com/office/drawing/2014/main" id="{DE29C946-DA31-703A-E283-6C7AAE3DE558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46743" y="63146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0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10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3577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12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6788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92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8001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84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8413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63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7679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55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64369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118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194" y="1720018"/>
            <a:ext cx="11705806" cy="5016958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r>
              <a:rPr lang="en-US" sz="2400" dirty="0"/>
              <a:t>Video based on audio from Dr. </a:t>
            </a:r>
            <a:r>
              <a:rPr lang="en-US" sz="2400" dirty="0" err="1"/>
              <a:t>Vannoy’s</a:t>
            </a:r>
            <a:r>
              <a:rPr lang="en-US" sz="2400" dirty="0"/>
              <a:t> class at Biblical Theological Seminary. It was </a:t>
            </a:r>
            <a:r>
              <a:rPr lang="en-US" sz="2400" dirty="0" err="1"/>
              <a:t>renarrated</a:t>
            </a:r>
            <a:r>
              <a:rPr lang="en-US" sz="2400" dirty="0"/>
              <a:t> because the original audio was scratchy </a:t>
            </a:r>
            <a:br>
              <a:rPr lang="en-US" sz="2400" dirty="0"/>
            </a:br>
            <a:r>
              <a:rPr lang="en-US" sz="2400" dirty="0"/>
              <a:t>and it was turned into video by Ted Hildebrandt for Biblicalelearning.org.</a:t>
            </a:r>
            <a:br>
              <a:rPr lang="en-US" sz="2400" dirty="0"/>
            </a:br>
            <a:endParaRPr lang="en-US" sz="2400" dirty="0"/>
          </a:p>
          <a:p>
            <a:pPr lvl="1"/>
            <a:endParaRPr lang="en-US" sz="2400" dirty="0"/>
          </a:p>
        </p:txBody>
      </p:sp>
      <p:pic>
        <p:nvPicPr>
          <p:cNvPr id="4" name="Vannoy_FBP_Lecture6_Session07_Slide06_Clip01">
            <a:hlinkClick r:id="" action="ppaction://media"/>
            <a:extLst>
              <a:ext uri="{FF2B5EF4-FFF2-40B4-BE49-F238E27FC236}">
                <a16:creationId xmlns:a16="http://schemas.microsoft.com/office/drawing/2014/main" id="{A2D8024C-61DE-F30E-3297-49E5CCFB09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56457" y="848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8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3801</TotalTime>
  <Words>447</Words>
  <Application>Microsoft Office PowerPoint</Application>
  <PresentationFormat>Widescreen</PresentationFormat>
  <Paragraphs>48</Paragraphs>
  <Slides>6</Slides>
  <Notes>0</Notes>
  <HiddenSlides>0</HiddenSlides>
  <MMClips>33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AA Times New Roman</vt:lpstr>
      <vt:lpstr>Arial</vt:lpstr>
      <vt:lpstr>Century Gothic</vt:lpstr>
      <vt:lpstr>Wingdings</vt:lpstr>
      <vt:lpstr>Wingdings 3</vt:lpstr>
      <vt:lpstr>Ion</vt:lpstr>
      <vt:lpstr>Foundations of Biblical Prophecy</vt:lpstr>
      <vt:lpstr>Foundations of Biblical Prophecy</vt:lpstr>
      <vt:lpstr>Foundations of Biblical Prophecy</vt:lpstr>
      <vt:lpstr>Foundations of Biblical Prophecy</vt:lpstr>
      <vt:lpstr>Foundations of Biblical Prophecy</vt:lpstr>
      <vt:lpstr>Foundations of Biblical Prophecy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83</cp:revision>
  <dcterms:created xsi:type="dcterms:W3CDTF">2023-02-18T16:12:42Z</dcterms:created>
  <dcterms:modified xsi:type="dcterms:W3CDTF">2023-02-23T16:12:27Z</dcterms:modified>
</cp:coreProperties>
</file>