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5" r:id="rId4"/>
    <p:sldId id="266" r:id="rId5"/>
    <p:sldId id="267" r:id="rId6"/>
    <p:sldId id="268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slideLayout" Target="../slideLayouts/slideLayout2.xml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audio" Target="../media/media12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microsoft.com/office/2007/relationships/media" Target="../media/media12.mp3"/><Relationship Id="rId5" Type="http://schemas.microsoft.com/office/2007/relationships/media" Target="../media/media9.mp3"/><Relationship Id="rId10" Type="http://schemas.openxmlformats.org/officeDocument/2006/relationships/audio" Target="../media/media11.mp3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3" Type="http://schemas.microsoft.com/office/2007/relationships/media" Target="../media/media14.mp3"/><Relationship Id="rId7" Type="http://schemas.microsoft.com/office/2007/relationships/media" Target="../media/media16.mp3"/><Relationship Id="rId12" Type="http://schemas.openxmlformats.org/officeDocument/2006/relationships/image" Target="../media/image7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slideLayout" Target="../slideLayouts/slideLayout2.xml"/><Relationship Id="rId5" Type="http://schemas.microsoft.com/office/2007/relationships/media" Target="../media/media15.mp3"/><Relationship Id="rId10" Type="http://schemas.openxmlformats.org/officeDocument/2006/relationships/audio" Target="../media/media17.mp3"/><Relationship Id="rId4" Type="http://schemas.openxmlformats.org/officeDocument/2006/relationships/audio" Target="../media/media14.mp3"/><Relationship Id="rId9" Type="http://schemas.microsoft.com/office/2007/relationships/media" Target="../media/media17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9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5" Type="http://schemas.microsoft.com/office/2007/relationships/media" Target="../media/media20.mp3"/><Relationship Id="rId4" Type="http://schemas.openxmlformats.org/officeDocument/2006/relationships/audio" Target="../media/media19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mp3"/><Relationship Id="rId13" Type="http://schemas.microsoft.com/office/2007/relationships/media" Target="../media/media27.mp3"/><Relationship Id="rId18" Type="http://schemas.openxmlformats.org/officeDocument/2006/relationships/image" Target="../media/image7.png"/><Relationship Id="rId3" Type="http://schemas.microsoft.com/office/2007/relationships/media" Target="../media/media22.mp3"/><Relationship Id="rId7" Type="http://schemas.microsoft.com/office/2007/relationships/media" Target="../media/media24.mp3"/><Relationship Id="rId12" Type="http://schemas.openxmlformats.org/officeDocument/2006/relationships/audio" Target="../media/media2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6" Type="http://schemas.openxmlformats.org/officeDocument/2006/relationships/audio" Target="../media/media28.mp3"/><Relationship Id="rId1" Type="http://schemas.microsoft.com/office/2007/relationships/media" Target="../media/media21.mp3"/><Relationship Id="rId6" Type="http://schemas.openxmlformats.org/officeDocument/2006/relationships/audio" Target="../media/media23.mp3"/><Relationship Id="rId11" Type="http://schemas.microsoft.com/office/2007/relationships/media" Target="../media/media26.mp3"/><Relationship Id="rId5" Type="http://schemas.microsoft.com/office/2007/relationships/media" Target="../media/media23.mp3"/><Relationship Id="rId15" Type="http://schemas.microsoft.com/office/2007/relationships/media" Target="../media/media28.mp3"/><Relationship Id="rId10" Type="http://schemas.openxmlformats.org/officeDocument/2006/relationships/audio" Target="../media/media25.mp3"/><Relationship Id="rId4" Type="http://schemas.openxmlformats.org/officeDocument/2006/relationships/audio" Target="../media/media22.mp3"/><Relationship Id="rId9" Type="http://schemas.microsoft.com/office/2007/relationships/media" Target="../media/media25.mp3"/><Relationship Id="rId14" Type="http://schemas.openxmlformats.org/officeDocument/2006/relationships/audio" Target="../media/media2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Foundations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216569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</a:rPr>
              <a:t>Lecture 3  Companies of Prophets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Vannoy_FBP_Lecture3_Session04_Slide01_Clip01">
            <a:hlinkClick r:id="" action="ppaction://media"/>
            <a:extLst>
              <a:ext uri="{FF2B5EF4-FFF2-40B4-BE49-F238E27FC236}">
                <a16:creationId xmlns:a16="http://schemas.microsoft.com/office/drawing/2014/main" id="{F605214C-3A10-4F9E-E74B-E4206397C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9838" y="618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20018"/>
            <a:ext cx="11705806" cy="4195481"/>
          </a:xfrm>
        </p:spPr>
        <p:txBody>
          <a:bodyPr>
            <a:normAutofit/>
          </a:bodyPr>
          <a:lstStyle/>
          <a:p>
            <a:r>
              <a:rPr lang="en-US" sz="2400" dirty="0"/>
              <a:t>F. 2.   Companies of prophets called “Sons of the Prophets”</a:t>
            </a:r>
          </a:p>
          <a:p>
            <a:pPr lvl="1"/>
            <a:r>
              <a:rPr lang="en-US" sz="2400" dirty="0"/>
              <a:t>a. “Son” as a member of a group</a:t>
            </a:r>
          </a:p>
          <a:p>
            <a:pPr lvl="2"/>
            <a:r>
              <a:rPr lang="en-US" sz="2400" dirty="0"/>
              <a:t>1. Example:  Neh. 12:28</a:t>
            </a:r>
          </a:p>
          <a:p>
            <a:pPr lvl="2"/>
            <a:r>
              <a:rPr lang="en-US" sz="2400" dirty="0"/>
              <a:t>2. Example:  Ps. 18:44</a:t>
            </a:r>
          </a:p>
          <a:p>
            <a:pPr lvl="2"/>
            <a:r>
              <a:rPr lang="en-US" sz="2400" dirty="0"/>
              <a:t>3. Example:  Ps. 72:4 </a:t>
            </a:r>
          </a:p>
          <a:p>
            <a:pPr lvl="2"/>
            <a:r>
              <a:rPr lang="en-US" sz="2400" dirty="0"/>
              <a:t>4. Example </a:t>
            </a:r>
            <a:r>
              <a:rPr lang="en-US" sz="2400"/>
              <a:t>2 Chr</a:t>
            </a:r>
            <a:r>
              <a:rPr lang="en-US" sz="2400" dirty="0"/>
              <a:t>. 25:13 </a:t>
            </a:r>
          </a:p>
        </p:txBody>
      </p:sp>
      <p:pic>
        <p:nvPicPr>
          <p:cNvPr id="18" name="Vannoy_FBP_Lecture3_Session04_Slide02_Clip01">
            <a:hlinkClick r:id="" action="ppaction://media"/>
            <a:extLst>
              <a:ext uri="{FF2B5EF4-FFF2-40B4-BE49-F238E27FC236}">
                <a16:creationId xmlns:a16="http://schemas.microsoft.com/office/drawing/2014/main" id="{28F6A4DE-8991-3CE8-2D1A-D8B0DC773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9708" y="726989"/>
            <a:ext cx="609600" cy="609600"/>
          </a:xfrm>
          <a:prstGeom prst="rect">
            <a:avLst/>
          </a:prstGeom>
        </p:spPr>
      </p:pic>
      <p:pic>
        <p:nvPicPr>
          <p:cNvPr id="19" name="Vannoy_FBP_Lecture3_Session04_Slide02_Clip02">
            <a:hlinkClick r:id="" action="ppaction://media"/>
            <a:extLst>
              <a:ext uri="{FF2B5EF4-FFF2-40B4-BE49-F238E27FC236}">
                <a16:creationId xmlns:a16="http://schemas.microsoft.com/office/drawing/2014/main" id="{2904E215-9231-0016-D0AC-E432277B24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7037" y="1726196"/>
            <a:ext cx="609600" cy="609600"/>
          </a:xfrm>
          <a:prstGeom prst="rect">
            <a:avLst/>
          </a:prstGeom>
        </p:spPr>
      </p:pic>
      <p:pic>
        <p:nvPicPr>
          <p:cNvPr id="20" name="Vannoy_FBP_Lecture3_Session04_Slide02_Clip03">
            <a:hlinkClick r:id="" action="ppaction://media"/>
            <a:extLst>
              <a:ext uri="{FF2B5EF4-FFF2-40B4-BE49-F238E27FC236}">
                <a16:creationId xmlns:a16="http://schemas.microsoft.com/office/drawing/2014/main" id="{A342CDC3-F80F-E87E-553F-4638F0BC6DA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7989" y="2617573"/>
            <a:ext cx="609600" cy="609600"/>
          </a:xfrm>
          <a:prstGeom prst="rect">
            <a:avLst/>
          </a:prstGeom>
        </p:spPr>
      </p:pic>
      <p:pic>
        <p:nvPicPr>
          <p:cNvPr id="21" name="Vannoy_FBP_Lecture3_Session04_Slide02_Clip04">
            <a:hlinkClick r:id="" action="ppaction://media"/>
            <a:extLst>
              <a:ext uri="{FF2B5EF4-FFF2-40B4-BE49-F238E27FC236}">
                <a16:creationId xmlns:a16="http://schemas.microsoft.com/office/drawing/2014/main" id="{910F3066-5081-930A-EFAB-EE32C058779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7037" y="3512958"/>
            <a:ext cx="609600" cy="609600"/>
          </a:xfrm>
          <a:prstGeom prst="rect">
            <a:avLst/>
          </a:prstGeom>
        </p:spPr>
      </p:pic>
      <p:pic>
        <p:nvPicPr>
          <p:cNvPr id="22" name="Vannoy_FBP_Lecture3_Session04_Slide02_Clip05">
            <a:hlinkClick r:id="" action="ppaction://media"/>
            <a:extLst>
              <a:ext uri="{FF2B5EF4-FFF2-40B4-BE49-F238E27FC236}">
                <a16:creationId xmlns:a16="http://schemas.microsoft.com/office/drawing/2014/main" id="{5EE0695C-1957-B76E-7030-80321120934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51837" y="4994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109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4593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247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9072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8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2159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039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4555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648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20018"/>
            <a:ext cx="11705806" cy="4195481"/>
          </a:xfrm>
        </p:spPr>
        <p:txBody>
          <a:bodyPr>
            <a:normAutofit/>
          </a:bodyPr>
          <a:lstStyle/>
          <a:p>
            <a:r>
              <a:rPr lang="en-US" sz="2400" dirty="0"/>
              <a:t>F. 3.  The Term or Expression “School of the Prophets”</a:t>
            </a:r>
          </a:p>
          <a:p>
            <a:pPr lvl="1"/>
            <a:r>
              <a:rPr lang="en-US" sz="2400" dirty="0"/>
              <a:t>a. Not support for a “school” </a:t>
            </a:r>
          </a:p>
          <a:p>
            <a:pPr lvl="1"/>
            <a:r>
              <a:rPr lang="en-US" sz="2400" dirty="0"/>
              <a:t>b. Samuel as a leader – 1 Sam 19</a:t>
            </a:r>
          </a:p>
          <a:p>
            <a:pPr lvl="1"/>
            <a:r>
              <a:rPr lang="en-US" sz="2400" dirty="0"/>
              <a:t>c. Elisha as a leader – 2 Kings 4</a:t>
            </a:r>
          </a:p>
          <a:p>
            <a:pPr lvl="1"/>
            <a:r>
              <a:rPr lang="en-US" sz="2400" dirty="0"/>
              <a:t>d. Not an ancient seminary-like training program</a:t>
            </a:r>
          </a:p>
          <a:p>
            <a:pPr lvl="1"/>
            <a:r>
              <a:rPr lang="en-US" sz="2400" dirty="0"/>
              <a:t>e. Place of the companies of the Prophets</a:t>
            </a:r>
          </a:p>
        </p:txBody>
      </p:sp>
      <p:pic>
        <p:nvPicPr>
          <p:cNvPr id="18" name="Vannoy_FBP_Lecture3_Session04_Slide03_Clip01">
            <a:hlinkClick r:id="" action="ppaction://media"/>
            <a:extLst>
              <a:ext uri="{FF2B5EF4-FFF2-40B4-BE49-F238E27FC236}">
                <a16:creationId xmlns:a16="http://schemas.microsoft.com/office/drawing/2014/main" id="{47DA525E-6D1A-0951-6E55-DA17B8A8E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53535" y="-304800"/>
            <a:ext cx="609600" cy="609600"/>
          </a:xfrm>
          <a:prstGeom prst="rect">
            <a:avLst/>
          </a:prstGeom>
        </p:spPr>
      </p:pic>
      <p:pic>
        <p:nvPicPr>
          <p:cNvPr id="19" name="Vannoy_FBP_Lecture3_Session04_Slide03_Clip02">
            <a:hlinkClick r:id="" action="ppaction://media"/>
            <a:extLst>
              <a:ext uri="{FF2B5EF4-FFF2-40B4-BE49-F238E27FC236}">
                <a16:creationId xmlns:a16="http://schemas.microsoft.com/office/drawing/2014/main" id="{6FB63BA1-9A62-7457-36E8-9FC180AB50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42324" y="788403"/>
            <a:ext cx="609600" cy="609600"/>
          </a:xfrm>
          <a:prstGeom prst="rect">
            <a:avLst/>
          </a:prstGeom>
        </p:spPr>
      </p:pic>
      <p:pic>
        <p:nvPicPr>
          <p:cNvPr id="20" name="Vannoy_FBP_Lecture3_Session04_Slide03_Clip03">
            <a:hlinkClick r:id="" action="ppaction://media"/>
            <a:extLst>
              <a:ext uri="{FF2B5EF4-FFF2-40B4-BE49-F238E27FC236}">
                <a16:creationId xmlns:a16="http://schemas.microsoft.com/office/drawing/2014/main" id="{B09C8EEA-0AC3-A8A1-8C49-F55846F068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89924" y="1848545"/>
            <a:ext cx="609600" cy="609600"/>
          </a:xfrm>
          <a:prstGeom prst="rect">
            <a:avLst/>
          </a:prstGeom>
        </p:spPr>
      </p:pic>
      <p:pic>
        <p:nvPicPr>
          <p:cNvPr id="21" name="Vannoy_FBP_Lecture3_Session04_Slide03_Clip04">
            <a:hlinkClick r:id="" action="ppaction://media"/>
            <a:extLst>
              <a:ext uri="{FF2B5EF4-FFF2-40B4-BE49-F238E27FC236}">
                <a16:creationId xmlns:a16="http://schemas.microsoft.com/office/drawing/2014/main" id="{E07D7C89-CB16-6A1C-662D-C45D0C1C7F1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53535" y="3037333"/>
            <a:ext cx="609600" cy="609600"/>
          </a:xfrm>
          <a:prstGeom prst="rect">
            <a:avLst/>
          </a:prstGeom>
        </p:spPr>
      </p:pic>
      <p:pic>
        <p:nvPicPr>
          <p:cNvPr id="24" name="Vannoy_FBP_Lecture3_Session04_Slide03_Clip05">
            <a:hlinkClick r:id="" action="ppaction://media"/>
            <a:extLst>
              <a:ext uri="{FF2B5EF4-FFF2-40B4-BE49-F238E27FC236}">
                <a16:creationId xmlns:a16="http://schemas.microsoft.com/office/drawing/2014/main" id="{668AC5BA-7CD5-3C0D-6691-F1BE6C2D97C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53535" y="4405665"/>
            <a:ext cx="609600" cy="609600"/>
          </a:xfrm>
          <a:prstGeom prst="rect">
            <a:avLst/>
          </a:prstGeom>
        </p:spPr>
      </p:pic>
      <p:pic>
        <p:nvPicPr>
          <p:cNvPr id="25" name="Vannoy_FBP_Lecture3_Session04_Slide03_Clip06">
            <a:hlinkClick r:id="" action="ppaction://media"/>
            <a:extLst>
              <a:ext uri="{FF2B5EF4-FFF2-40B4-BE49-F238E27FC236}">
                <a16:creationId xmlns:a16="http://schemas.microsoft.com/office/drawing/2014/main" id="{B338EFEA-A11F-2BD0-7573-4C2329EC9A0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68183" y="6348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00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3515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929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32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3262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76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91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4679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29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20018"/>
            <a:ext cx="11705806" cy="4195481"/>
          </a:xfrm>
        </p:spPr>
        <p:txBody>
          <a:bodyPr>
            <a:normAutofit/>
          </a:bodyPr>
          <a:lstStyle/>
          <a:p>
            <a:r>
              <a:rPr lang="en-US" sz="2400" dirty="0"/>
              <a:t>F. 4. Companies of the Prophets Apparently Lived in their Own </a:t>
            </a:r>
            <a:br>
              <a:rPr lang="en-US" sz="2400" dirty="0"/>
            </a:br>
            <a:r>
              <a:rPr lang="en-US" sz="2400" dirty="0"/>
              <a:t>             Communities</a:t>
            </a:r>
          </a:p>
          <a:p>
            <a:pPr lvl="1"/>
            <a:r>
              <a:rPr lang="en-US" sz="2200" dirty="0"/>
              <a:t>Housing and Eating - 2 Kings 6</a:t>
            </a:r>
          </a:p>
          <a:p>
            <a:r>
              <a:rPr lang="en-US" sz="2600" dirty="0"/>
              <a:t>F. 5.  The Degeneration of the Prophetic Function within the </a:t>
            </a:r>
            <a:br>
              <a:rPr lang="en-US" sz="2600" dirty="0"/>
            </a:br>
            <a:r>
              <a:rPr lang="en-US" sz="2600" dirty="0"/>
              <a:t>            companies</a:t>
            </a:r>
          </a:p>
          <a:p>
            <a:pPr lvl="1"/>
            <a:r>
              <a:rPr lang="en-US" sz="2400" dirty="0"/>
              <a:t>a. Elisha – 2 Kings 4</a:t>
            </a:r>
          </a:p>
          <a:p>
            <a:pPr lvl="1"/>
            <a:r>
              <a:rPr lang="en-US" sz="2400" dirty="0"/>
              <a:t>b. Royal Court Prophets – 1 Kings 22</a:t>
            </a:r>
          </a:p>
          <a:p>
            <a:r>
              <a:rPr lang="en-US" sz="2600" dirty="0"/>
              <a:t>F. 6. The Canonical Prophets are Distinguished from These </a:t>
            </a:r>
            <a:br>
              <a:rPr lang="en-US" sz="2600" dirty="0"/>
            </a:br>
            <a:r>
              <a:rPr lang="en-US" sz="2600" dirty="0"/>
              <a:t>            Companies – Amos 7 Discussion</a:t>
            </a:r>
          </a:p>
          <a:p>
            <a:endParaRPr lang="en-US" sz="2600" dirty="0"/>
          </a:p>
        </p:txBody>
      </p:sp>
      <p:pic>
        <p:nvPicPr>
          <p:cNvPr id="12" name="Vannoy_FBP_Lecture3_Session04_Slide04_Clip02">
            <a:hlinkClick r:id="" action="ppaction://media"/>
            <a:extLst>
              <a:ext uri="{FF2B5EF4-FFF2-40B4-BE49-F238E27FC236}">
                <a16:creationId xmlns:a16="http://schemas.microsoft.com/office/drawing/2014/main" id="{7816D554-E501-9F43-C153-7C94D0C23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1113" y="-489850"/>
            <a:ext cx="609600" cy="609600"/>
          </a:xfrm>
          <a:prstGeom prst="rect">
            <a:avLst/>
          </a:prstGeom>
        </p:spPr>
      </p:pic>
      <p:pic>
        <p:nvPicPr>
          <p:cNvPr id="13" name="Vannoy_FBP_Lecture3_Session04_Slide04_Clip03">
            <a:hlinkClick r:id="" action="ppaction://media"/>
            <a:extLst>
              <a:ext uri="{FF2B5EF4-FFF2-40B4-BE49-F238E27FC236}">
                <a16:creationId xmlns:a16="http://schemas.microsoft.com/office/drawing/2014/main" id="{339A0D0E-D01F-476A-48A7-DD70FAE8E5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49208" y="1988043"/>
            <a:ext cx="609600" cy="609600"/>
          </a:xfrm>
          <a:prstGeom prst="rect">
            <a:avLst/>
          </a:prstGeom>
        </p:spPr>
      </p:pic>
      <p:pic>
        <p:nvPicPr>
          <p:cNvPr id="15" name="Vannoy_FBP_Lecture3_Session04_Slide04_Clip05">
            <a:hlinkClick r:id="" action="ppaction://media"/>
            <a:extLst>
              <a:ext uri="{FF2B5EF4-FFF2-40B4-BE49-F238E27FC236}">
                <a16:creationId xmlns:a16="http://schemas.microsoft.com/office/drawing/2014/main" id="{465C9B48-D66A-A700-5022-90EEC80AAF4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49208" y="5305899"/>
            <a:ext cx="609600" cy="609600"/>
          </a:xfrm>
          <a:prstGeom prst="rect">
            <a:avLst/>
          </a:prstGeom>
        </p:spPr>
      </p:pic>
      <p:pic>
        <p:nvPicPr>
          <p:cNvPr id="16" name="Vannoy_FBP_Lecture3_Session04_Slide04_Clip01">
            <a:hlinkClick r:id="" action="ppaction://media"/>
            <a:extLst>
              <a:ext uri="{FF2B5EF4-FFF2-40B4-BE49-F238E27FC236}">
                <a16:creationId xmlns:a16="http://schemas.microsoft.com/office/drawing/2014/main" id="{57FF8927-AA09-291A-CAFD-689D48F9FA4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46908" y="533037"/>
            <a:ext cx="609600" cy="609600"/>
          </a:xfrm>
          <a:prstGeom prst="rect">
            <a:avLst/>
          </a:prstGeom>
        </p:spPr>
      </p:pic>
      <p:pic>
        <p:nvPicPr>
          <p:cNvPr id="17" name="Vannoy_FBP_Lecture3_Session04_Slide04_Clip04">
            <a:hlinkClick r:id="" action="ppaction://media"/>
            <a:extLst>
              <a:ext uri="{FF2B5EF4-FFF2-40B4-BE49-F238E27FC236}">
                <a16:creationId xmlns:a16="http://schemas.microsoft.com/office/drawing/2014/main" id="{900A696E-50CB-4003-EAB7-BE8E345D004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15447" y="3646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8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9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94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66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621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5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1208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10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4272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648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20018"/>
            <a:ext cx="11705806" cy="4195481"/>
          </a:xfrm>
        </p:spPr>
        <p:txBody>
          <a:bodyPr>
            <a:normAutofit/>
          </a:bodyPr>
          <a:lstStyle/>
          <a:p>
            <a:r>
              <a:rPr lang="en-US" sz="2400" dirty="0"/>
              <a:t>G.  The Canonical Prophets were Writing Prophets</a:t>
            </a:r>
          </a:p>
          <a:p>
            <a:pPr lvl="1"/>
            <a:r>
              <a:rPr lang="en-US" sz="2400" dirty="0"/>
              <a:t>1. Writing Prophets</a:t>
            </a:r>
          </a:p>
          <a:p>
            <a:pPr lvl="1"/>
            <a:r>
              <a:rPr lang="en-US" sz="2400" dirty="0"/>
              <a:t>2. “Canonical Prophets”</a:t>
            </a:r>
          </a:p>
          <a:p>
            <a:pPr marL="0" indent="0">
              <a:buNone/>
            </a:pPr>
            <a:br>
              <a:rPr lang="en-US" sz="2400" dirty="0"/>
            </a:br>
            <a:endParaRPr lang="en-US" sz="2400" dirty="0"/>
          </a:p>
          <a:p>
            <a:endParaRPr lang="en-US" sz="2400" dirty="0"/>
          </a:p>
        </p:txBody>
      </p:sp>
      <p:pic>
        <p:nvPicPr>
          <p:cNvPr id="11" name="Vannoy_FBP_Lecture3_Session04_Slide05_Clip01">
            <a:hlinkClick r:id="" action="ppaction://media"/>
            <a:extLst>
              <a:ext uri="{FF2B5EF4-FFF2-40B4-BE49-F238E27FC236}">
                <a16:creationId xmlns:a16="http://schemas.microsoft.com/office/drawing/2014/main" id="{855602E5-4E82-7075-D586-1E93AABAD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22195" y="1415218"/>
            <a:ext cx="609600" cy="609600"/>
          </a:xfrm>
          <a:prstGeom prst="rect">
            <a:avLst/>
          </a:prstGeom>
        </p:spPr>
      </p:pic>
      <p:pic>
        <p:nvPicPr>
          <p:cNvPr id="12" name="Vannoy_FBP_Lecture3_Session04_Slide05_Clip02">
            <a:hlinkClick r:id="" action="ppaction://media"/>
            <a:extLst>
              <a:ext uri="{FF2B5EF4-FFF2-40B4-BE49-F238E27FC236}">
                <a16:creationId xmlns:a16="http://schemas.microsoft.com/office/drawing/2014/main" id="{E280250B-32A1-87EE-79EC-C8EE6D6135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26995" y="2469292"/>
            <a:ext cx="609600" cy="609600"/>
          </a:xfrm>
          <a:prstGeom prst="rect">
            <a:avLst/>
          </a:prstGeom>
        </p:spPr>
      </p:pic>
      <p:pic>
        <p:nvPicPr>
          <p:cNvPr id="13" name="Vannoy_FBP_Lecture3_Session04_Slide05_Clip03">
            <a:hlinkClick r:id="" action="ppaction://media"/>
            <a:extLst>
              <a:ext uri="{FF2B5EF4-FFF2-40B4-BE49-F238E27FC236}">
                <a16:creationId xmlns:a16="http://schemas.microsoft.com/office/drawing/2014/main" id="{2E6E0D98-41B1-1B08-3239-02FB7E59756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28821" y="3873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6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6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16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68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4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5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548448"/>
            <a:ext cx="11705806" cy="5128397"/>
          </a:xfrm>
        </p:spPr>
        <p:txBody>
          <a:bodyPr>
            <a:noAutofit/>
          </a:bodyPr>
          <a:lstStyle/>
          <a:p>
            <a:r>
              <a:rPr lang="en-US" sz="2400" dirty="0"/>
              <a:t>II. The Prophetic Nomenclature</a:t>
            </a:r>
          </a:p>
          <a:p>
            <a:pPr lvl="1"/>
            <a:r>
              <a:rPr lang="en-US" sz="2400" dirty="0"/>
              <a:t>A.	Man of God</a:t>
            </a:r>
          </a:p>
          <a:p>
            <a:pPr lvl="1"/>
            <a:r>
              <a:rPr lang="en-US" sz="2400" dirty="0"/>
              <a:t>B. 	Servant of the LORD</a:t>
            </a:r>
          </a:p>
          <a:p>
            <a:pPr lvl="1"/>
            <a:r>
              <a:rPr lang="en-US" sz="2400" dirty="0"/>
              <a:t>C.	The Messenger of the LORD</a:t>
            </a:r>
          </a:p>
          <a:p>
            <a:pPr lvl="1"/>
            <a:r>
              <a:rPr lang="en-US" sz="2400" dirty="0"/>
              <a:t>D. 	Nabi [Prophet]</a:t>
            </a:r>
          </a:p>
          <a:p>
            <a:pPr lvl="2"/>
            <a:r>
              <a:rPr lang="en-US" sz="2400" dirty="0"/>
              <a:t>1. 	Etymology of Nabi [prophet]</a:t>
            </a:r>
          </a:p>
          <a:p>
            <a:pPr lvl="2"/>
            <a:r>
              <a:rPr lang="en-US" sz="2400" dirty="0"/>
              <a:t>2.  	Usage of Nabi [prophet] </a:t>
            </a:r>
          </a:p>
          <a:p>
            <a:pPr marL="0" indent="0">
              <a:buNone/>
            </a:pPr>
            <a:br>
              <a:rPr lang="en-US" sz="2400" dirty="0"/>
            </a:br>
            <a:r>
              <a:rPr lang="en-US" sz="2400" dirty="0"/>
              <a:t>Video based on audio from Dr. </a:t>
            </a:r>
            <a:r>
              <a:rPr lang="en-US" sz="2400" dirty="0" err="1"/>
              <a:t>Vannoy’s</a:t>
            </a:r>
            <a:r>
              <a:rPr lang="en-US" sz="2400" dirty="0"/>
              <a:t> class at Biblical Theological Seminary. It was </a:t>
            </a:r>
            <a:r>
              <a:rPr lang="en-US" sz="2400" dirty="0" err="1"/>
              <a:t>renarrated</a:t>
            </a:r>
            <a:r>
              <a:rPr lang="en-US" sz="2400" dirty="0"/>
              <a:t> because the original audio was scratchy and turned into video by Ted Hildebrandt for Biblicalelearning.org.</a:t>
            </a:r>
            <a:br>
              <a:rPr lang="en-US" sz="2400" dirty="0"/>
            </a:br>
            <a:endParaRPr lang="en-US" sz="2400" dirty="0"/>
          </a:p>
          <a:p>
            <a:endParaRPr lang="en-US" sz="2400" dirty="0"/>
          </a:p>
        </p:txBody>
      </p:sp>
      <p:pic>
        <p:nvPicPr>
          <p:cNvPr id="11" name="Vannoy_FBP_Lecture3_Session04_Slide06_Clip01">
            <a:hlinkClick r:id="" action="ppaction://media"/>
            <a:extLst>
              <a:ext uri="{FF2B5EF4-FFF2-40B4-BE49-F238E27FC236}">
                <a16:creationId xmlns:a16="http://schemas.microsoft.com/office/drawing/2014/main" id="{38EB19A7-BCD2-3465-A777-44A7C0847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8692" y="319216"/>
            <a:ext cx="609600" cy="609600"/>
          </a:xfrm>
          <a:prstGeom prst="rect">
            <a:avLst/>
          </a:prstGeom>
        </p:spPr>
      </p:pic>
      <p:pic>
        <p:nvPicPr>
          <p:cNvPr id="12" name="Vannoy_FBP_Lecture3_Session04_Slide06_Clip02">
            <a:hlinkClick r:id="" action="ppaction://media"/>
            <a:extLst>
              <a:ext uri="{FF2B5EF4-FFF2-40B4-BE49-F238E27FC236}">
                <a16:creationId xmlns:a16="http://schemas.microsoft.com/office/drawing/2014/main" id="{FC55EA1C-5994-6028-D707-5386C21B8F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84788" y="1529913"/>
            <a:ext cx="609600" cy="609600"/>
          </a:xfrm>
          <a:prstGeom prst="rect">
            <a:avLst/>
          </a:prstGeom>
        </p:spPr>
      </p:pic>
      <p:pic>
        <p:nvPicPr>
          <p:cNvPr id="13" name="Vannoy_FBP_Lecture3_Session04_Slide06_Clip03">
            <a:hlinkClick r:id="" action="ppaction://media"/>
            <a:extLst>
              <a:ext uri="{FF2B5EF4-FFF2-40B4-BE49-F238E27FC236}">
                <a16:creationId xmlns:a16="http://schemas.microsoft.com/office/drawing/2014/main" id="{D31C04E8-5AB7-598C-A4FC-74454301C1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89588" y="2580503"/>
            <a:ext cx="609600" cy="609600"/>
          </a:xfrm>
          <a:prstGeom prst="rect">
            <a:avLst/>
          </a:prstGeom>
        </p:spPr>
      </p:pic>
      <p:pic>
        <p:nvPicPr>
          <p:cNvPr id="14" name="Vannoy_FBP_Lecture3_Session04_Slide06_Clip04">
            <a:hlinkClick r:id="" action="ppaction://media"/>
            <a:extLst>
              <a:ext uri="{FF2B5EF4-FFF2-40B4-BE49-F238E27FC236}">
                <a16:creationId xmlns:a16="http://schemas.microsoft.com/office/drawing/2014/main" id="{7BE2A714-E43A-D2E8-5987-F321D6C5082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13492" y="3486400"/>
            <a:ext cx="609600" cy="609600"/>
          </a:xfrm>
          <a:prstGeom prst="rect">
            <a:avLst/>
          </a:prstGeom>
        </p:spPr>
      </p:pic>
      <p:pic>
        <p:nvPicPr>
          <p:cNvPr id="15" name="Vannoy_FBP_Lecture3_Session04_Slide06_Clip05">
            <a:hlinkClick r:id="" action="ppaction://media"/>
            <a:extLst>
              <a:ext uri="{FF2B5EF4-FFF2-40B4-BE49-F238E27FC236}">
                <a16:creationId xmlns:a16="http://schemas.microsoft.com/office/drawing/2014/main" id="{6E011A15-094B-3F14-9EE8-8A7371B0510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 flipH="1">
            <a:off x="13213492" y="4536990"/>
            <a:ext cx="840259" cy="609600"/>
          </a:xfrm>
          <a:prstGeom prst="rect">
            <a:avLst/>
          </a:prstGeom>
        </p:spPr>
      </p:pic>
      <p:pic>
        <p:nvPicPr>
          <p:cNvPr id="16" name="Vannoy_FBP_Lecture3_Session04_Slide06_Clip06">
            <a:hlinkClick r:id="" action="ppaction://media"/>
            <a:extLst>
              <a:ext uri="{FF2B5EF4-FFF2-40B4-BE49-F238E27FC236}">
                <a16:creationId xmlns:a16="http://schemas.microsoft.com/office/drawing/2014/main" id="{64D57978-9AA0-587E-770A-6D754F41B4D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444151" y="5780902"/>
            <a:ext cx="609600" cy="609600"/>
          </a:xfrm>
          <a:prstGeom prst="rect">
            <a:avLst/>
          </a:prstGeom>
        </p:spPr>
      </p:pic>
      <p:pic>
        <p:nvPicPr>
          <p:cNvPr id="17" name="Vannoy_FBP_Lecture3_Session04_Slide06_Clip07">
            <a:hlinkClick r:id="" action="ppaction://media"/>
            <a:extLst>
              <a:ext uri="{FF2B5EF4-FFF2-40B4-BE49-F238E27FC236}">
                <a16:creationId xmlns:a16="http://schemas.microsoft.com/office/drawing/2014/main" id="{C14FE6C9-A5F4-3F25-122F-18202D77CEC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40497" y="6582033"/>
            <a:ext cx="609600" cy="609600"/>
          </a:xfrm>
          <a:prstGeom prst="rect">
            <a:avLst/>
          </a:prstGeom>
        </p:spPr>
      </p:pic>
      <p:pic>
        <p:nvPicPr>
          <p:cNvPr id="18" name="Vannoy_FBP_Lecture3_Session04_Slide06_Clip08">
            <a:hlinkClick r:id="" action="ppaction://media"/>
            <a:extLst>
              <a:ext uri="{FF2B5EF4-FFF2-40B4-BE49-F238E27FC236}">
                <a16:creationId xmlns:a16="http://schemas.microsoft.com/office/drawing/2014/main" id="{16A07708-2BC2-7A46-C6A3-44581951793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17610" y="7521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3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3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5352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31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49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23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4838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8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6674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617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449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93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95599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984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96041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9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2463</TotalTime>
  <Words>338</Words>
  <Application>Microsoft Office PowerPoint</Application>
  <PresentationFormat>Widescreen</PresentationFormat>
  <Paragraphs>39</Paragraphs>
  <Slides>6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AA Times New Roman</vt:lpstr>
      <vt:lpstr>Arial</vt:lpstr>
      <vt:lpstr>Century Gothic</vt:lpstr>
      <vt:lpstr>Wingdings 3</vt:lpstr>
      <vt:lpstr>Ion</vt:lpstr>
      <vt:lpstr>Foundations of Biblical Prophecy</vt:lpstr>
      <vt:lpstr>Foundations of Biblical Prophecy</vt:lpstr>
      <vt:lpstr>Foundations of Biblical Prophecy</vt:lpstr>
      <vt:lpstr>Foundations of Biblical Prophecy</vt:lpstr>
      <vt:lpstr>Foundations of Biblical Prophecy</vt:lpstr>
      <vt:lpstr>Foundations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53</cp:revision>
  <dcterms:created xsi:type="dcterms:W3CDTF">2023-02-18T16:12:42Z</dcterms:created>
  <dcterms:modified xsi:type="dcterms:W3CDTF">2023-02-21T13:36:56Z</dcterms:modified>
</cp:coreProperties>
</file>