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80" r:id="rId4"/>
    <p:sldId id="281" r:id="rId5"/>
    <p:sldId id="282" r:id="rId6"/>
    <p:sldId id="27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176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2.xml"/><Relationship Id="rId5" Type="http://schemas.microsoft.com/office/2007/relationships/media" Target="../media/media4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microsoft.com/office/2007/relationships/media" Target="../media/media13.mp3"/><Relationship Id="rId18" Type="http://schemas.openxmlformats.org/officeDocument/2006/relationships/audio" Target="../media/media15.mp3"/><Relationship Id="rId3" Type="http://schemas.microsoft.com/office/2007/relationships/media" Target="../media/media8.mp3"/><Relationship Id="rId7" Type="http://schemas.microsoft.com/office/2007/relationships/media" Target="../media/media10.mp3"/><Relationship Id="rId12" Type="http://schemas.openxmlformats.org/officeDocument/2006/relationships/audio" Target="../media/media12.mp3"/><Relationship Id="rId17" Type="http://schemas.microsoft.com/office/2007/relationships/media" Target="../media/media15.mp3"/><Relationship Id="rId2" Type="http://schemas.openxmlformats.org/officeDocument/2006/relationships/audio" Target="../media/media7.mp3"/><Relationship Id="rId16" Type="http://schemas.openxmlformats.org/officeDocument/2006/relationships/audio" Target="../media/media14.mp3"/><Relationship Id="rId20" Type="http://schemas.openxmlformats.org/officeDocument/2006/relationships/image" Target="../media/image7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microsoft.com/office/2007/relationships/media" Target="../media/media12.mp3"/><Relationship Id="rId5" Type="http://schemas.microsoft.com/office/2007/relationships/media" Target="../media/media9.mp3"/><Relationship Id="rId15" Type="http://schemas.microsoft.com/office/2007/relationships/media" Target="../media/media14.mp3"/><Relationship Id="rId10" Type="http://schemas.openxmlformats.org/officeDocument/2006/relationships/audio" Target="../media/media11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8.mp3"/><Relationship Id="rId9" Type="http://schemas.microsoft.com/office/2007/relationships/media" Target="../media/media11.mp3"/><Relationship Id="rId14" Type="http://schemas.openxmlformats.org/officeDocument/2006/relationships/audio" Target="../media/media13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microsoft.com/office/2007/relationships/media" Target="../media/media22.mp3"/><Relationship Id="rId18" Type="http://schemas.openxmlformats.org/officeDocument/2006/relationships/audio" Target="../media/media24.mp3"/><Relationship Id="rId3" Type="http://schemas.microsoft.com/office/2007/relationships/media" Target="../media/media17.mp3"/><Relationship Id="rId21" Type="http://schemas.openxmlformats.org/officeDocument/2006/relationships/slideLayout" Target="../slideLayouts/slideLayout2.xml"/><Relationship Id="rId7" Type="http://schemas.microsoft.com/office/2007/relationships/media" Target="../media/media19.mp3"/><Relationship Id="rId12" Type="http://schemas.openxmlformats.org/officeDocument/2006/relationships/audio" Target="../media/media21.mp3"/><Relationship Id="rId17" Type="http://schemas.microsoft.com/office/2007/relationships/media" Target="../media/media24.mp3"/><Relationship Id="rId2" Type="http://schemas.openxmlformats.org/officeDocument/2006/relationships/audio" Target="../media/media16.mp3"/><Relationship Id="rId16" Type="http://schemas.openxmlformats.org/officeDocument/2006/relationships/audio" Target="../media/media23.mp3"/><Relationship Id="rId20" Type="http://schemas.openxmlformats.org/officeDocument/2006/relationships/audio" Target="../media/media25.mp3"/><Relationship Id="rId1" Type="http://schemas.microsoft.com/office/2007/relationships/media" Target="../media/media16.mp3"/><Relationship Id="rId6" Type="http://schemas.openxmlformats.org/officeDocument/2006/relationships/audio" Target="../media/media18.mp3"/><Relationship Id="rId11" Type="http://schemas.microsoft.com/office/2007/relationships/media" Target="../media/media21.mp3"/><Relationship Id="rId5" Type="http://schemas.microsoft.com/office/2007/relationships/media" Target="../media/media18.mp3"/><Relationship Id="rId15" Type="http://schemas.microsoft.com/office/2007/relationships/media" Target="../media/media23.mp3"/><Relationship Id="rId10" Type="http://schemas.openxmlformats.org/officeDocument/2006/relationships/audio" Target="../media/media20.mp3"/><Relationship Id="rId19" Type="http://schemas.microsoft.com/office/2007/relationships/media" Target="../media/media25.mp3"/><Relationship Id="rId4" Type="http://schemas.openxmlformats.org/officeDocument/2006/relationships/audio" Target="../media/media17.mp3"/><Relationship Id="rId9" Type="http://schemas.microsoft.com/office/2007/relationships/media" Target="../media/media20.mp3"/><Relationship Id="rId14" Type="http://schemas.openxmlformats.org/officeDocument/2006/relationships/audio" Target="../media/media22.mp3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29.mp3"/><Relationship Id="rId3" Type="http://schemas.microsoft.com/office/2007/relationships/media" Target="../media/media27.mp3"/><Relationship Id="rId7" Type="http://schemas.microsoft.com/office/2007/relationships/media" Target="../media/media29.mp3"/><Relationship Id="rId12" Type="http://schemas.openxmlformats.org/officeDocument/2006/relationships/image" Target="../media/image7.png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audio" Target="../media/media28.mp3"/><Relationship Id="rId11" Type="http://schemas.openxmlformats.org/officeDocument/2006/relationships/slideLayout" Target="../slideLayouts/slideLayout2.xml"/><Relationship Id="rId5" Type="http://schemas.microsoft.com/office/2007/relationships/media" Target="../media/media28.mp3"/><Relationship Id="rId10" Type="http://schemas.openxmlformats.org/officeDocument/2006/relationships/audio" Target="../media/media30.mp3"/><Relationship Id="rId4" Type="http://schemas.openxmlformats.org/officeDocument/2006/relationships/audio" Target="../media/media27.mp3"/><Relationship Id="rId9" Type="http://schemas.microsoft.com/office/2007/relationships/media" Target="../media/media30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Foundations of Biblical Prophecy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Ted Hildebrandt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216569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800" b="1" dirty="0">
                <a:solidFill>
                  <a:schemeClr val="tx1"/>
                </a:solidFill>
              </a:rPr>
              <a:t>Lecture 12  Date of Daniel, oral tradition </a:t>
            </a:r>
            <a:br>
              <a:rPr lang="en-US" sz="2800" b="1" dirty="0">
                <a:solidFill>
                  <a:schemeClr val="tx1"/>
                </a:solidFill>
              </a:rPr>
            </a:br>
            <a:r>
              <a:rPr lang="en-US" sz="2800" b="1" dirty="0">
                <a:solidFill>
                  <a:schemeClr val="tx1"/>
                </a:solidFill>
              </a:rPr>
              <a:t>and writing Among the Prophets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FBP_Lecture12_Session13_Slide01_Clip01">
            <a:hlinkClick r:id="" action="ppaction://media"/>
            <a:extLst>
              <a:ext uri="{FF2B5EF4-FFF2-40B4-BE49-F238E27FC236}">
                <a16:creationId xmlns:a16="http://schemas.microsoft.com/office/drawing/2014/main" id="{1E3CEB87-6C60-5915-DF12-81062DE4D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10011" y="6115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Date of Daniel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C. There are Alleged Late Linguistic Features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1.  Greek Loan Words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2.  Late Aramaic in Date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3.  Argument from Qumran Dead Sea Scrolls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4.  Conclusion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Student Question:  Why did Daniel write in Hebrew and Aramaic?</a:t>
            </a:r>
          </a:p>
        </p:txBody>
      </p:sp>
      <p:pic>
        <p:nvPicPr>
          <p:cNvPr id="4" name="Vannoy_FBP_Lecture12_Session13_Slide02_Clip01">
            <a:hlinkClick r:id="" action="ppaction://media"/>
            <a:extLst>
              <a:ext uri="{FF2B5EF4-FFF2-40B4-BE49-F238E27FC236}">
                <a16:creationId xmlns:a16="http://schemas.microsoft.com/office/drawing/2014/main" id="{B28AACD0-7320-95B3-C9FE-6A9E7DDE4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250091" y="-609600"/>
            <a:ext cx="609600" cy="609600"/>
          </a:xfrm>
          <a:prstGeom prst="rect">
            <a:avLst/>
          </a:prstGeom>
        </p:spPr>
      </p:pic>
      <p:pic>
        <p:nvPicPr>
          <p:cNvPr id="5" name="Vannoy_FBP_Lecture12_Session13_Slide02_Clip02">
            <a:hlinkClick r:id="" action="ppaction://media"/>
            <a:extLst>
              <a:ext uri="{FF2B5EF4-FFF2-40B4-BE49-F238E27FC236}">
                <a16:creationId xmlns:a16="http://schemas.microsoft.com/office/drawing/2014/main" id="{87C11F81-65FE-0155-BAA1-35666FEBBA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19463" y="315686"/>
            <a:ext cx="609600" cy="609600"/>
          </a:xfrm>
          <a:prstGeom prst="rect">
            <a:avLst/>
          </a:prstGeom>
        </p:spPr>
      </p:pic>
      <p:pic>
        <p:nvPicPr>
          <p:cNvPr id="6" name="Vannoy_FBP_Lecture12_Session13_Slide02_Clip03">
            <a:hlinkClick r:id="" action="ppaction://media"/>
            <a:extLst>
              <a:ext uri="{FF2B5EF4-FFF2-40B4-BE49-F238E27FC236}">
                <a16:creationId xmlns:a16="http://schemas.microsoft.com/office/drawing/2014/main" id="{AF0A59C3-F85C-9B5C-24BA-71F22C6FCB3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80423" y="1548448"/>
            <a:ext cx="609600" cy="609600"/>
          </a:xfrm>
          <a:prstGeom prst="rect">
            <a:avLst/>
          </a:prstGeom>
        </p:spPr>
      </p:pic>
      <p:pic>
        <p:nvPicPr>
          <p:cNvPr id="7" name="Vannoy_FBP_Lecture12_Session13_Slide02_Clip04">
            <a:hlinkClick r:id="" action="ppaction://media"/>
            <a:extLst>
              <a:ext uri="{FF2B5EF4-FFF2-40B4-BE49-F238E27FC236}">
                <a16:creationId xmlns:a16="http://schemas.microsoft.com/office/drawing/2014/main" id="{09C75819-EFCD-FDB2-6C4C-39F26D2FDD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80423" y="2473734"/>
            <a:ext cx="609600" cy="609600"/>
          </a:xfrm>
          <a:prstGeom prst="rect">
            <a:avLst/>
          </a:prstGeom>
        </p:spPr>
      </p:pic>
      <p:pic>
        <p:nvPicPr>
          <p:cNvPr id="8" name="Vannoy_FBP_Lecture12_Session13_Slide02_Clip05">
            <a:hlinkClick r:id="" action="ppaction://media"/>
            <a:extLst>
              <a:ext uri="{FF2B5EF4-FFF2-40B4-BE49-F238E27FC236}">
                <a16:creationId xmlns:a16="http://schemas.microsoft.com/office/drawing/2014/main" id="{163A6A12-854A-E015-E1DF-860C3D360FC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180423" y="36264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63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8877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896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26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3598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20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766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5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184"/>
            <a:ext cx="11705806" cy="551481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200" dirty="0"/>
              <a:t>C. Were the Prophets Writers?  -- The History of Traditions School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1.  H. S. Nyberg – Oral Transmission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2.  Harris </a:t>
            </a:r>
            <a:r>
              <a:rPr lang="en-US" sz="2200" dirty="0" err="1"/>
              <a:t>Birkeland</a:t>
            </a:r>
            <a:r>
              <a:rPr lang="en-US" sz="2200" dirty="0"/>
              <a:t> and individual books orally transmitted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200" dirty="0"/>
              <a:t>3.  Eduard Nielsen – Oral Tradition and the Modern Problem Old Testament    </a:t>
            </a:r>
            <a:br>
              <a:rPr lang="en-US" sz="2200" dirty="0"/>
            </a:br>
            <a:r>
              <a:rPr lang="en-US" sz="2200" dirty="0"/>
              <a:t>                                   Introduction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200" dirty="0"/>
              <a:t>a.  Synopsis of his thesis 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200" dirty="0"/>
              <a:t>1.  Memorization in Babylon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200" dirty="0"/>
              <a:t>2.  Memorization of the Quran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200" dirty="0"/>
              <a:t>3.  </a:t>
            </a:r>
            <a:r>
              <a:rPr lang="en-US" sz="2200" dirty="0" err="1"/>
              <a:t>Johannan</a:t>
            </a:r>
            <a:r>
              <a:rPr lang="en-US" sz="2200" dirty="0"/>
              <a:t> ben </a:t>
            </a:r>
            <a:r>
              <a:rPr lang="en-US" sz="2200" dirty="0" err="1"/>
              <a:t>Zakkai</a:t>
            </a:r>
            <a:r>
              <a:rPr lang="en-US" sz="2200" dirty="0"/>
              <a:t> – Mishnah memorized recited in prison camp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200" dirty="0"/>
              <a:t>4.  Plato and Oral Memory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200" dirty="0"/>
              <a:t>5.  Modern Reflections</a:t>
            </a:r>
          </a:p>
          <a:p>
            <a:pPr lvl="4">
              <a:buFont typeface="Wingdings" panose="05000000000000000000" pitchFamily="2" charset="2"/>
              <a:buChar char="Ø"/>
            </a:pPr>
            <a:r>
              <a:rPr lang="en-US" sz="2200" dirty="0"/>
              <a:t>6.  Israel and Memory and Writing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2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4" name="Vannoy_FBP_Lecture12_Session13_Slide03_Clip01">
            <a:hlinkClick r:id="" action="ppaction://media"/>
            <a:extLst>
              <a:ext uri="{FF2B5EF4-FFF2-40B4-BE49-F238E27FC236}">
                <a16:creationId xmlns:a16="http://schemas.microsoft.com/office/drawing/2014/main" id="{0C4B9842-D1CF-386C-3590-CB8A52186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2080" y="-156882"/>
            <a:ext cx="609600" cy="609600"/>
          </a:xfrm>
          <a:prstGeom prst="rect">
            <a:avLst/>
          </a:prstGeom>
        </p:spPr>
      </p:pic>
      <p:pic>
        <p:nvPicPr>
          <p:cNvPr id="5" name="Vannoy_FBP_Lecture12_Session13_Slide03_Clip02">
            <a:hlinkClick r:id="" action="ppaction://media"/>
            <a:extLst>
              <a:ext uri="{FF2B5EF4-FFF2-40B4-BE49-F238E27FC236}">
                <a16:creationId xmlns:a16="http://schemas.microsoft.com/office/drawing/2014/main" id="{BC98DDBA-BA16-F418-4689-35C06E1640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32080" y="700927"/>
            <a:ext cx="609600" cy="609600"/>
          </a:xfrm>
          <a:prstGeom prst="rect">
            <a:avLst/>
          </a:prstGeom>
        </p:spPr>
      </p:pic>
      <p:pic>
        <p:nvPicPr>
          <p:cNvPr id="6" name="Vannoy_FBP_Lecture12_Session13_Slide03_Clip03">
            <a:hlinkClick r:id="" action="ppaction://media"/>
            <a:extLst>
              <a:ext uri="{FF2B5EF4-FFF2-40B4-BE49-F238E27FC236}">
                <a16:creationId xmlns:a16="http://schemas.microsoft.com/office/drawing/2014/main" id="{77D007E9-2E77-187B-6F77-61C7FB4442E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3337" y="1558736"/>
            <a:ext cx="609600" cy="609600"/>
          </a:xfrm>
          <a:prstGeom prst="rect">
            <a:avLst/>
          </a:prstGeom>
        </p:spPr>
      </p:pic>
      <p:pic>
        <p:nvPicPr>
          <p:cNvPr id="7" name="Vannoy_FBP_Lecture12_Session13_Slide03_Clip04">
            <a:hlinkClick r:id="" action="ppaction://media"/>
            <a:extLst>
              <a:ext uri="{FF2B5EF4-FFF2-40B4-BE49-F238E27FC236}">
                <a16:creationId xmlns:a16="http://schemas.microsoft.com/office/drawing/2014/main" id="{47AA3AFA-A0F3-388A-5FEA-B4745E65C85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9166" y="2488391"/>
            <a:ext cx="609600" cy="609600"/>
          </a:xfrm>
          <a:prstGeom prst="rect">
            <a:avLst/>
          </a:prstGeom>
        </p:spPr>
      </p:pic>
      <p:pic>
        <p:nvPicPr>
          <p:cNvPr id="8" name="Vannoy_FBP_Lecture12_Session13_Slide03_Clip05">
            <a:hlinkClick r:id="" action="ppaction://media"/>
            <a:extLst>
              <a:ext uri="{FF2B5EF4-FFF2-40B4-BE49-F238E27FC236}">
                <a16:creationId xmlns:a16="http://schemas.microsoft.com/office/drawing/2014/main" id="{C3A60817-BDE3-37ED-2744-E3E4F62A169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3966" y="3666255"/>
            <a:ext cx="609600" cy="609600"/>
          </a:xfrm>
          <a:prstGeom prst="rect">
            <a:avLst/>
          </a:prstGeom>
        </p:spPr>
      </p:pic>
      <p:pic>
        <p:nvPicPr>
          <p:cNvPr id="9" name="Vannoy_FBP_Lecture12_Session13_Slide03_Clip06">
            <a:hlinkClick r:id="" action="ppaction://media"/>
            <a:extLst>
              <a:ext uri="{FF2B5EF4-FFF2-40B4-BE49-F238E27FC236}">
                <a16:creationId xmlns:a16="http://schemas.microsoft.com/office/drawing/2014/main" id="{20B8AE5A-47D3-AEFD-DABE-340ED1AAEE67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93337" y="4539319"/>
            <a:ext cx="609600" cy="609600"/>
          </a:xfrm>
          <a:prstGeom prst="rect">
            <a:avLst/>
          </a:prstGeom>
        </p:spPr>
      </p:pic>
      <p:pic>
        <p:nvPicPr>
          <p:cNvPr id="10" name="Vannoy_FBP_Lecture12_Session13_Slide03_Clip07">
            <a:hlinkClick r:id="" action="ppaction://media"/>
            <a:extLst>
              <a:ext uri="{FF2B5EF4-FFF2-40B4-BE49-F238E27FC236}">
                <a16:creationId xmlns:a16="http://schemas.microsoft.com/office/drawing/2014/main" id="{47270F58-DFFA-CD6D-D31F-139A92826D1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128171" y="5331921"/>
            <a:ext cx="609600" cy="609600"/>
          </a:xfrm>
          <a:prstGeom prst="rect">
            <a:avLst/>
          </a:prstGeom>
        </p:spPr>
      </p:pic>
      <p:pic>
        <p:nvPicPr>
          <p:cNvPr id="11" name="Vannoy_FBP_Lecture12_Session13_Slide03_Clip08">
            <a:hlinkClick r:id="" action="ppaction://media"/>
            <a:extLst>
              <a:ext uri="{FF2B5EF4-FFF2-40B4-BE49-F238E27FC236}">
                <a16:creationId xmlns:a16="http://schemas.microsoft.com/office/drawing/2014/main" id="{4711EDC0-1F5F-A250-AE7D-6FB1AA041AA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80126" y="6124523"/>
            <a:ext cx="609600" cy="609600"/>
          </a:xfrm>
          <a:prstGeom prst="rect">
            <a:avLst/>
          </a:prstGeom>
        </p:spPr>
      </p:pic>
      <p:pic>
        <p:nvPicPr>
          <p:cNvPr id="12" name="Vannoy_FBP_Lecture12_Session13_Slide03_Clip09">
            <a:hlinkClick r:id="" action="ppaction://media"/>
            <a:extLst>
              <a:ext uri="{FF2B5EF4-FFF2-40B4-BE49-F238E27FC236}">
                <a16:creationId xmlns:a16="http://schemas.microsoft.com/office/drawing/2014/main" id="{0CFF723C-A38E-DED4-0221-E5B8D6418B93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8389" y="69037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83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587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61298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3967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2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8893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01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1059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027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5827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797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95806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09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7203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712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80436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9611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43184"/>
            <a:ext cx="11705806" cy="5514815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b.  Assessment of Nielsen’s Thesis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1.  OT Oral tradition Examples:  </a:t>
            </a:r>
            <a:r>
              <a:rPr lang="en-US" sz="2400" dirty="0" err="1"/>
              <a:t>Exod</a:t>
            </a:r>
            <a:r>
              <a:rPr lang="en-US" sz="2400" dirty="0"/>
              <a:t> 10:1-2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2.  Deut. 6:20-25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3.  Psalms 44 &amp; 78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4.  Summary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5.  Written or Oral Legal Codes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6.  Written History – Numb. 33:2 …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7.  Writing Prophets Texts:  1 Chronicles 29:29; 2 Chron. </a:t>
            </a:r>
            <a:r>
              <a:rPr lang="en-US" sz="2400"/>
              <a:t>12:15, </a:t>
            </a:r>
            <a:r>
              <a:rPr lang="en-US" sz="2400" dirty="0"/>
              <a:t>32:32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8.  Psalm 77 as an example of Oral Tradition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9.  Joshua 24 as an example or Oral Tradition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10. 2 Tim 3:8 as an example of Oral Tradition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12_Session13_Slide04_Clip01">
            <a:hlinkClick r:id="" action="ppaction://media"/>
            <a:extLst>
              <a:ext uri="{FF2B5EF4-FFF2-40B4-BE49-F238E27FC236}">
                <a16:creationId xmlns:a16="http://schemas.microsoft.com/office/drawing/2014/main" id="{105D7184-9689-3372-C467-54A072A80D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32080" y="-304800"/>
            <a:ext cx="609600" cy="609600"/>
          </a:xfrm>
          <a:prstGeom prst="rect">
            <a:avLst/>
          </a:prstGeom>
        </p:spPr>
      </p:pic>
      <p:pic>
        <p:nvPicPr>
          <p:cNvPr id="5" name="Vannoy_FBP_Lecture12_Session13_Slide04_Clip02">
            <a:hlinkClick r:id="" action="ppaction://media"/>
            <a:extLst>
              <a:ext uri="{FF2B5EF4-FFF2-40B4-BE49-F238E27FC236}">
                <a16:creationId xmlns:a16="http://schemas.microsoft.com/office/drawing/2014/main" id="{72BE0C92-131D-D171-DE2A-761C2C134D1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23520" y="733584"/>
            <a:ext cx="609600" cy="609600"/>
          </a:xfrm>
          <a:prstGeom prst="rect">
            <a:avLst/>
          </a:prstGeom>
        </p:spPr>
      </p:pic>
      <p:pic>
        <p:nvPicPr>
          <p:cNvPr id="6" name="Vannoy_FBP_Lecture12_Session13_Slide04_Clip03">
            <a:hlinkClick r:id="" action="ppaction://media"/>
            <a:extLst>
              <a:ext uri="{FF2B5EF4-FFF2-40B4-BE49-F238E27FC236}">
                <a16:creationId xmlns:a16="http://schemas.microsoft.com/office/drawing/2014/main" id="{DCB4615D-0E8C-482A-429C-0D03A0DF254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23520" y="1548448"/>
            <a:ext cx="609600" cy="609600"/>
          </a:xfrm>
          <a:prstGeom prst="rect">
            <a:avLst/>
          </a:prstGeom>
        </p:spPr>
      </p:pic>
      <p:pic>
        <p:nvPicPr>
          <p:cNvPr id="7" name="Vannoy_FBP_Lecture12_Session13_Slide04_Clip04">
            <a:hlinkClick r:id="" action="ppaction://media"/>
            <a:extLst>
              <a:ext uri="{FF2B5EF4-FFF2-40B4-BE49-F238E27FC236}">
                <a16:creationId xmlns:a16="http://schemas.microsoft.com/office/drawing/2014/main" id="{2706DE83-0571-B505-0174-D3AC20299B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19166" y="2562498"/>
            <a:ext cx="609600" cy="609600"/>
          </a:xfrm>
          <a:prstGeom prst="rect">
            <a:avLst/>
          </a:prstGeom>
        </p:spPr>
      </p:pic>
      <p:pic>
        <p:nvPicPr>
          <p:cNvPr id="8" name="Vannoy_FBP_Lecture12_Session13_Slide04_Clip05">
            <a:hlinkClick r:id="" action="ppaction://media"/>
            <a:extLst>
              <a:ext uri="{FF2B5EF4-FFF2-40B4-BE49-F238E27FC236}">
                <a16:creationId xmlns:a16="http://schemas.microsoft.com/office/drawing/2014/main" id="{D443C07E-AF09-46C6-122B-D75FAD74CA1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72309" y="3600882"/>
            <a:ext cx="609600" cy="609600"/>
          </a:xfrm>
          <a:prstGeom prst="rect">
            <a:avLst/>
          </a:prstGeom>
        </p:spPr>
      </p:pic>
      <p:pic>
        <p:nvPicPr>
          <p:cNvPr id="9" name="Vannoy_FBP_Lecture12_Session13_Slide04_Clip06">
            <a:hlinkClick r:id="" action="ppaction://media"/>
            <a:extLst>
              <a:ext uri="{FF2B5EF4-FFF2-40B4-BE49-F238E27FC236}">
                <a16:creationId xmlns:a16="http://schemas.microsoft.com/office/drawing/2014/main" id="{6E6CE4BC-8517-A29E-CCE9-F70F568823B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72309" y="4415746"/>
            <a:ext cx="609600" cy="609600"/>
          </a:xfrm>
          <a:prstGeom prst="rect">
            <a:avLst/>
          </a:prstGeom>
        </p:spPr>
      </p:pic>
      <p:pic>
        <p:nvPicPr>
          <p:cNvPr id="10" name="Vannoy_FBP_Lecture12_Session13_Slide04_Clip07">
            <a:hlinkClick r:id="" action="ppaction://media"/>
            <a:extLst>
              <a:ext uri="{FF2B5EF4-FFF2-40B4-BE49-F238E27FC236}">
                <a16:creationId xmlns:a16="http://schemas.microsoft.com/office/drawing/2014/main" id="{2E85AF23-8C50-B9F1-F200-3520F52BBFD4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9280" y="5124996"/>
            <a:ext cx="609600" cy="609600"/>
          </a:xfrm>
          <a:prstGeom prst="rect">
            <a:avLst/>
          </a:prstGeom>
        </p:spPr>
      </p:pic>
      <p:pic>
        <p:nvPicPr>
          <p:cNvPr id="11" name="Vannoy_FBP_Lecture12_Session13_Slide04_Clip08">
            <a:hlinkClick r:id="" action="ppaction://media"/>
            <a:extLst>
              <a:ext uri="{FF2B5EF4-FFF2-40B4-BE49-F238E27FC236}">
                <a16:creationId xmlns:a16="http://schemas.microsoft.com/office/drawing/2014/main" id="{2B751065-4D8A-EC5E-B036-C4FABC8B1A1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854595" y="5920266"/>
            <a:ext cx="609600" cy="609600"/>
          </a:xfrm>
          <a:prstGeom prst="rect">
            <a:avLst/>
          </a:prstGeom>
        </p:spPr>
      </p:pic>
      <p:pic>
        <p:nvPicPr>
          <p:cNvPr id="12" name="Vannoy_FBP_Lecture12_Session13_Slide04_Clip09">
            <a:hlinkClick r:id="" action="ppaction://media"/>
            <a:extLst>
              <a:ext uri="{FF2B5EF4-FFF2-40B4-BE49-F238E27FC236}">
                <a16:creationId xmlns:a16="http://schemas.microsoft.com/office/drawing/2014/main" id="{4E774002-C70B-4653-76F3-342956FF733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88388" y="6715536"/>
            <a:ext cx="609600" cy="609600"/>
          </a:xfrm>
          <a:prstGeom prst="rect">
            <a:avLst/>
          </a:prstGeom>
        </p:spPr>
      </p:pic>
      <p:pic>
        <p:nvPicPr>
          <p:cNvPr id="13" name="Vannoy_FBP_Lecture12_Session13_Slide04_Clip10">
            <a:hlinkClick r:id="" action="ppaction://media"/>
            <a:extLst>
              <a:ext uri="{FF2B5EF4-FFF2-40B4-BE49-F238E27FC236}">
                <a16:creationId xmlns:a16="http://schemas.microsoft.com/office/drawing/2014/main" id="{2008B49E-AA69-27B4-82AC-10510F2F9A26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078788" y="73316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64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2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46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04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67051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73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478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69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3765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2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3803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50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85128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125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9703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54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87152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844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7598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20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867" y="1563317"/>
            <a:ext cx="11705806" cy="5514815"/>
          </a:xfrm>
        </p:spPr>
        <p:txBody>
          <a:bodyPr>
            <a:noAutofit/>
          </a:bodyPr>
          <a:lstStyle/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b.  Assessment of Nielsen’s Thesis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11.  Conclusion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/>
              <a:t>IX.  Some Hermeneutical Principles for the Interpretation of </a:t>
            </a:r>
            <a:br>
              <a:rPr lang="en-US" sz="2400" dirty="0"/>
            </a:br>
            <a:r>
              <a:rPr lang="en-US" sz="2400" dirty="0"/>
              <a:t>         Prophetic Writings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/>
              <a:t>A.  Some General Characteristics of Predictive Prophecy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1.  The Purpose of Predictive Prophecy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2.  Function of Predictive Prophecy in Scripture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/>
              <a:t>3.  Purpose of Predictive Prophecy</a:t>
            </a:r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12_Session13_Slide05_Clip01">
            <a:hlinkClick r:id="" action="ppaction://media"/>
            <a:extLst>
              <a:ext uri="{FF2B5EF4-FFF2-40B4-BE49-F238E27FC236}">
                <a16:creationId xmlns:a16="http://schemas.microsoft.com/office/drawing/2014/main" id="{B496EA33-02F9-496F-5600-083DF23F4E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1634" y="-428897"/>
            <a:ext cx="609600" cy="609600"/>
          </a:xfrm>
          <a:prstGeom prst="rect">
            <a:avLst/>
          </a:prstGeom>
        </p:spPr>
      </p:pic>
      <p:pic>
        <p:nvPicPr>
          <p:cNvPr id="5" name="Vannoy_FBP_Lecture12_Session13_Slide05_Clip02">
            <a:hlinkClick r:id="" action="ppaction://media"/>
            <a:extLst>
              <a:ext uri="{FF2B5EF4-FFF2-40B4-BE49-F238E27FC236}">
                <a16:creationId xmlns:a16="http://schemas.microsoft.com/office/drawing/2014/main" id="{12435805-B8FD-5854-6FC5-02A8C3AC081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01804" y="452718"/>
            <a:ext cx="609600" cy="609600"/>
          </a:xfrm>
          <a:prstGeom prst="rect">
            <a:avLst/>
          </a:prstGeom>
        </p:spPr>
      </p:pic>
      <p:pic>
        <p:nvPicPr>
          <p:cNvPr id="6" name="Vannoy_FBP_Lecture12_Session13_Slide05_Clip03">
            <a:hlinkClick r:id="" action="ppaction://media"/>
            <a:extLst>
              <a:ext uri="{FF2B5EF4-FFF2-40B4-BE49-F238E27FC236}">
                <a16:creationId xmlns:a16="http://schemas.microsoft.com/office/drawing/2014/main" id="{76FC0854-FF4C-AB6A-0166-AE3BE2C8541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01804" y="1334333"/>
            <a:ext cx="609600" cy="609600"/>
          </a:xfrm>
          <a:prstGeom prst="rect">
            <a:avLst/>
          </a:prstGeom>
        </p:spPr>
      </p:pic>
      <p:pic>
        <p:nvPicPr>
          <p:cNvPr id="7" name="Vannoy_FBP_Lecture12_Session13_Slide05_Clip04">
            <a:hlinkClick r:id="" action="ppaction://media"/>
            <a:extLst>
              <a:ext uri="{FF2B5EF4-FFF2-40B4-BE49-F238E27FC236}">
                <a16:creationId xmlns:a16="http://schemas.microsoft.com/office/drawing/2014/main" id="{5CF4BCFA-3F2F-EAFB-7F2E-02ADC8A0174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31634" y="2314303"/>
            <a:ext cx="609600" cy="609600"/>
          </a:xfrm>
          <a:prstGeom prst="rect">
            <a:avLst/>
          </a:prstGeom>
        </p:spPr>
      </p:pic>
      <p:pic>
        <p:nvPicPr>
          <p:cNvPr id="8" name="Vannoy_FBP_Lecture12_Session13_Slide05_Clip05">
            <a:hlinkClick r:id="" action="ppaction://media"/>
            <a:extLst>
              <a:ext uri="{FF2B5EF4-FFF2-40B4-BE49-F238E27FC236}">
                <a16:creationId xmlns:a16="http://schemas.microsoft.com/office/drawing/2014/main" id="{1EF2CBEF-FBC1-4530-593B-03AFFCCB21F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23427" y="342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50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8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2357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43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1535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67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40317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77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19605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3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Foundations of Biblical Prophecy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8" y="1614118"/>
            <a:ext cx="11705806" cy="5243882"/>
          </a:xfrm>
        </p:spPr>
        <p:txBody>
          <a:bodyPr>
            <a:noAutofit/>
          </a:bodyPr>
          <a:lstStyle/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endParaRPr lang="en-US" sz="2400" dirty="0"/>
          </a:p>
          <a:p>
            <a:pPr marL="914400" lvl="2" indent="0">
              <a:buNone/>
            </a:pPr>
            <a:r>
              <a:rPr lang="en-US" sz="2400" dirty="0"/>
              <a:t>Video based on audio from Dr. </a:t>
            </a:r>
            <a:r>
              <a:rPr lang="en-US" sz="2400" dirty="0" err="1"/>
              <a:t>Vannoy’s</a:t>
            </a:r>
            <a:r>
              <a:rPr lang="en-US" sz="2400" dirty="0"/>
              <a:t> class at Biblical Theological Seminary. It was </a:t>
            </a:r>
            <a:r>
              <a:rPr lang="en-US" sz="2400" dirty="0" err="1"/>
              <a:t>renarrated</a:t>
            </a:r>
            <a:r>
              <a:rPr lang="en-US" sz="2400" dirty="0"/>
              <a:t> because the original audio was scratchy </a:t>
            </a:r>
            <a:br>
              <a:rPr lang="en-US" sz="2400" dirty="0"/>
            </a:br>
            <a:r>
              <a:rPr lang="en-US" sz="2400" dirty="0"/>
              <a:t>and it was turned into video by Ted Hildebrandt for Biblicalelearning.org.</a:t>
            </a:r>
            <a:br>
              <a:rPr lang="en-US" sz="2400" dirty="0"/>
            </a:b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400" dirty="0"/>
          </a:p>
        </p:txBody>
      </p:sp>
      <p:pic>
        <p:nvPicPr>
          <p:cNvPr id="4" name="Vannoy_FBP_Lecture12_Session13_Slide06_Clip01">
            <a:hlinkClick r:id="" action="ppaction://media"/>
            <a:extLst>
              <a:ext uri="{FF2B5EF4-FFF2-40B4-BE49-F238E27FC236}">
                <a16:creationId xmlns:a16="http://schemas.microsoft.com/office/drawing/2014/main" id="{FC05FA15-E12D-4D5A-0D93-93B586D12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05509" y="23404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83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8762</TotalTime>
  <Words>376</Words>
  <Application>Microsoft Office PowerPoint</Application>
  <PresentationFormat>Widescreen</PresentationFormat>
  <Paragraphs>49</Paragraphs>
  <Slides>6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AA Times New Roman</vt:lpstr>
      <vt:lpstr>Arial</vt:lpstr>
      <vt:lpstr>Century Gothic</vt:lpstr>
      <vt:lpstr>Wingdings</vt:lpstr>
      <vt:lpstr>Wingdings 3</vt:lpstr>
      <vt:lpstr>Ion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  <vt:lpstr>Foundations of Biblical Prophecy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153</cp:revision>
  <dcterms:created xsi:type="dcterms:W3CDTF">2023-02-18T16:12:42Z</dcterms:created>
  <dcterms:modified xsi:type="dcterms:W3CDTF">2023-03-04T13:04:44Z</dcterms:modified>
</cp:coreProperties>
</file>