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95" r:id="rId4"/>
    <p:sldId id="296" r:id="rId5"/>
    <p:sldId id="294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0" d="100"/>
          <a:sy n="80" d="100"/>
        </p:scale>
        <p:origin x="1182" y="8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3" Type="http://schemas.microsoft.com/office/2007/relationships/media" Target="../media/media10.mp3"/><Relationship Id="rId7" Type="http://schemas.microsoft.com/office/2007/relationships/media" Target="../media/media12.mp3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5" Type="http://schemas.microsoft.com/office/2007/relationships/media" Target="../media/media11.mp3"/><Relationship Id="rId10" Type="http://schemas.openxmlformats.org/officeDocument/2006/relationships/image" Target="../media/image7.png"/><Relationship Id="rId4" Type="http://schemas.openxmlformats.org/officeDocument/2006/relationships/audio" Target="../media/media10.mp3"/><Relationship Id="rId9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p3"/><Relationship Id="rId13" Type="http://schemas.microsoft.com/office/2007/relationships/media" Target="../media/media19.mp3"/><Relationship Id="rId3" Type="http://schemas.microsoft.com/office/2007/relationships/media" Target="../media/media14.mp3"/><Relationship Id="rId7" Type="http://schemas.microsoft.com/office/2007/relationships/media" Target="../media/media16.mp3"/><Relationship Id="rId12" Type="http://schemas.openxmlformats.org/officeDocument/2006/relationships/audio" Target="../media/media18.mp3"/><Relationship Id="rId2" Type="http://schemas.openxmlformats.org/officeDocument/2006/relationships/audio" Target="../media/media13.mp3"/><Relationship Id="rId16" Type="http://schemas.openxmlformats.org/officeDocument/2006/relationships/image" Target="../media/image7.png"/><Relationship Id="rId1" Type="http://schemas.microsoft.com/office/2007/relationships/media" Target="../media/media13.mp3"/><Relationship Id="rId6" Type="http://schemas.openxmlformats.org/officeDocument/2006/relationships/audio" Target="../media/media15.mp3"/><Relationship Id="rId11" Type="http://schemas.microsoft.com/office/2007/relationships/media" Target="../media/media18.mp3"/><Relationship Id="rId5" Type="http://schemas.microsoft.com/office/2007/relationships/media" Target="../media/media15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7.mp3"/><Relationship Id="rId4" Type="http://schemas.openxmlformats.org/officeDocument/2006/relationships/audio" Target="../media/media14.mp3"/><Relationship Id="rId9" Type="http://schemas.microsoft.com/office/2007/relationships/media" Target="../media/media17.mp3"/><Relationship Id="rId14" Type="http://schemas.openxmlformats.org/officeDocument/2006/relationships/audio" Target="../media/media19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Exodus to Exile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Ted Hildebrandt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22549" y="3161211"/>
            <a:ext cx="7938361" cy="98268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5B:  Leviticus and Numbers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7" name="Vannoy_Ex_Exile_L5B_Slide01_01">
            <a:hlinkClick r:id="" action="ppaction://media"/>
            <a:extLst>
              <a:ext uri="{FF2B5EF4-FFF2-40B4-BE49-F238E27FC236}">
                <a16:creationId xmlns:a16="http://schemas.microsoft.com/office/drawing/2014/main" id="{64DA3804-E441-B977-78B5-24DD4947BB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37958" y="-4251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267" y="1461796"/>
            <a:ext cx="11268430" cy="529735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6.  The Tabernacle is Set Up – Exodus 40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7.  The Book of Leviticus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a.  Name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General Comments on Contents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Key Verse – Lev. 17:11 – Substitutionary Atonement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Types of Law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8.   Laws Regarding Sacrifice – Leviticus 1-7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9.   Consecration of Priests – Leviticus 8-9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10. The Rebellion of Nadab and Abihu – Leviticus 10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11.  Other Laws – Leviticus 11-27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8" name="Vannoy_Ex_Exile_L5B_Slide02_01">
            <a:hlinkClick r:id="" action="ppaction://media"/>
            <a:extLst>
              <a:ext uri="{FF2B5EF4-FFF2-40B4-BE49-F238E27FC236}">
                <a16:creationId xmlns:a16="http://schemas.microsoft.com/office/drawing/2014/main" id="{875723EA-AE7C-F5F3-5419-E5DD3B3A2E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62021" y="-108756"/>
            <a:ext cx="609600" cy="609600"/>
          </a:xfrm>
          <a:prstGeom prst="rect">
            <a:avLst/>
          </a:prstGeom>
        </p:spPr>
      </p:pic>
      <p:pic>
        <p:nvPicPr>
          <p:cNvPr id="19" name="Vannoy_Ex_Exile_L5B_Slide02_02">
            <a:hlinkClick r:id="" action="ppaction://media"/>
            <a:extLst>
              <a:ext uri="{FF2B5EF4-FFF2-40B4-BE49-F238E27FC236}">
                <a16:creationId xmlns:a16="http://schemas.microsoft.com/office/drawing/2014/main" id="{B7483BCC-660E-0647-EA52-AE2DCFF706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70305" y="681790"/>
            <a:ext cx="609600" cy="609600"/>
          </a:xfrm>
          <a:prstGeom prst="rect">
            <a:avLst/>
          </a:prstGeom>
        </p:spPr>
      </p:pic>
      <p:pic>
        <p:nvPicPr>
          <p:cNvPr id="20" name="Vannoy_Ex_Exile_L5B_Slide02_03">
            <a:hlinkClick r:id="" action="ppaction://media"/>
            <a:extLst>
              <a:ext uri="{FF2B5EF4-FFF2-40B4-BE49-F238E27FC236}">
                <a16:creationId xmlns:a16="http://schemas.microsoft.com/office/drawing/2014/main" id="{F7992607-9B4B-008A-7CF1-10D38A2D437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70305" y="1472336"/>
            <a:ext cx="609600" cy="609600"/>
          </a:xfrm>
          <a:prstGeom prst="rect">
            <a:avLst/>
          </a:prstGeom>
        </p:spPr>
      </p:pic>
      <p:pic>
        <p:nvPicPr>
          <p:cNvPr id="21" name="Vannoy_Ex_Exile_L5B_Slide02_04">
            <a:hlinkClick r:id="" action="ppaction://media"/>
            <a:extLst>
              <a:ext uri="{FF2B5EF4-FFF2-40B4-BE49-F238E27FC236}">
                <a16:creationId xmlns:a16="http://schemas.microsoft.com/office/drawing/2014/main" id="{E2D7EA18-CB89-9C89-64FB-B5DB49E7F62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66821" y="2262882"/>
            <a:ext cx="609600" cy="609600"/>
          </a:xfrm>
          <a:prstGeom prst="rect">
            <a:avLst/>
          </a:prstGeom>
        </p:spPr>
      </p:pic>
      <p:pic>
        <p:nvPicPr>
          <p:cNvPr id="22" name="Vannoy_Ex_Exile_L5B_Slide02_05">
            <a:hlinkClick r:id="" action="ppaction://media"/>
            <a:extLst>
              <a:ext uri="{FF2B5EF4-FFF2-40B4-BE49-F238E27FC236}">
                <a16:creationId xmlns:a16="http://schemas.microsoft.com/office/drawing/2014/main" id="{58C4446F-A854-CE7A-F406-03FF6D2919F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70305" y="3234374"/>
            <a:ext cx="609600" cy="609600"/>
          </a:xfrm>
          <a:prstGeom prst="rect">
            <a:avLst/>
          </a:prstGeom>
        </p:spPr>
      </p:pic>
      <p:pic>
        <p:nvPicPr>
          <p:cNvPr id="23" name="Vannoy_Ex_Exile_L5B_Slide02_06">
            <a:hlinkClick r:id="" action="ppaction://media"/>
            <a:extLst>
              <a:ext uri="{FF2B5EF4-FFF2-40B4-BE49-F238E27FC236}">
                <a16:creationId xmlns:a16="http://schemas.microsoft.com/office/drawing/2014/main" id="{963E6E3C-164A-2D74-3597-70894246CBB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65769" y="4312502"/>
            <a:ext cx="609600" cy="609600"/>
          </a:xfrm>
          <a:prstGeom prst="rect">
            <a:avLst/>
          </a:prstGeom>
        </p:spPr>
      </p:pic>
      <p:pic>
        <p:nvPicPr>
          <p:cNvPr id="24" name="Vannoy_Ex_Exile_L5B_Slide02_07">
            <a:hlinkClick r:id="" action="ppaction://media"/>
            <a:extLst>
              <a:ext uri="{FF2B5EF4-FFF2-40B4-BE49-F238E27FC236}">
                <a16:creationId xmlns:a16="http://schemas.microsoft.com/office/drawing/2014/main" id="{5B404B50-A936-0C14-0DB0-56FE30218E0B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37432" y="52839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255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5055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343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485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323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35722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330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1026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6404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67067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3895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8019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4181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267" y="1461796"/>
            <a:ext cx="11268430" cy="529735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12.  Preparation for Leaving Sinai – Number 1:1-10:10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a.  The Book of Numbers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1)  Name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2)  Content of Numbers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a.  Chronology   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The Men of War are Numbered and Positions Assigned –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Num. 1:1 – 2:24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Census Numbers </a:t>
            </a:r>
          </a:p>
        </p:txBody>
      </p:sp>
      <p:pic>
        <p:nvPicPr>
          <p:cNvPr id="7" name="Vannoy_Ex_Exile_L5B_Slide03_01">
            <a:hlinkClick r:id="" action="ppaction://media"/>
            <a:extLst>
              <a:ext uri="{FF2B5EF4-FFF2-40B4-BE49-F238E27FC236}">
                <a16:creationId xmlns:a16="http://schemas.microsoft.com/office/drawing/2014/main" id="{BB8A8FCB-DD4B-A4FF-32C9-D5C2BBEC9C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97326" y="0"/>
            <a:ext cx="609600" cy="609600"/>
          </a:xfrm>
          <a:prstGeom prst="rect">
            <a:avLst/>
          </a:prstGeom>
        </p:spPr>
      </p:pic>
      <p:pic>
        <p:nvPicPr>
          <p:cNvPr id="12" name="Vannoy_Ex_Exile_L5B_Slide03_02">
            <a:hlinkClick r:id="" action="ppaction://media"/>
            <a:extLst>
              <a:ext uri="{FF2B5EF4-FFF2-40B4-BE49-F238E27FC236}">
                <a16:creationId xmlns:a16="http://schemas.microsoft.com/office/drawing/2014/main" id="{4980FF0A-2E15-156C-76D5-56A3E1CEF6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801143" y="852196"/>
            <a:ext cx="609600" cy="609600"/>
          </a:xfrm>
          <a:prstGeom prst="rect">
            <a:avLst/>
          </a:prstGeom>
        </p:spPr>
      </p:pic>
      <p:pic>
        <p:nvPicPr>
          <p:cNvPr id="13" name="Vannoy_Ex_Exile_L5B_Slide03_03">
            <a:hlinkClick r:id="" action="ppaction://media"/>
            <a:extLst>
              <a:ext uri="{FF2B5EF4-FFF2-40B4-BE49-F238E27FC236}">
                <a16:creationId xmlns:a16="http://schemas.microsoft.com/office/drawing/2014/main" id="{5EC4F41C-A251-B85E-25D6-2E856C11A78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853051" y="1740487"/>
            <a:ext cx="609600" cy="609600"/>
          </a:xfrm>
          <a:prstGeom prst="rect">
            <a:avLst/>
          </a:prstGeom>
        </p:spPr>
      </p:pic>
      <p:pic>
        <p:nvPicPr>
          <p:cNvPr id="14" name="Vannoy_Ex_Exile_L5B_Slide03_04">
            <a:hlinkClick r:id="" action="ppaction://media"/>
            <a:extLst>
              <a:ext uri="{FF2B5EF4-FFF2-40B4-BE49-F238E27FC236}">
                <a16:creationId xmlns:a16="http://schemas.microsoft.com/office/drawing/2014/main" id="{0BCCBB39-19AE-E567-057B-A47F7957194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306926" y="26287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1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42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6787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834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12267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26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66929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3542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267" y="1461796"/>
            <a:ext cx="11268430" cy="5297350"/>
          </a:xfrm>
        </p:spPr>
        <p:txBody>
          <a:bodyPr>
            <a:noAutofit/>
          </a:bodyPr>
          <a:lstStyle/>
          <a:p>
            <a:pPr marL="457200" indent="-457200">
              <a:buAutoNum type="alphaLcParenR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Numbers are Literal and Accurate – 2.5 million is correct</a:t>
            </a:r>
          </a:p>
          <a:p>
            <a:pPr marL="457200" indent="-457200">
              <a:buAutoNum type="alphaLcParenR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Numbers are Artificially Contrived and Exaggerated </a:t>
            </a:r>
          </a:p>
          <a:p>
            <a:pPr marL="457200" indent="-457200">
              <a:buAutoNum type="alphaLcParenR"/>
            </a:pP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Eleph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(thousand) = Groups or Clans</a:t>
            </a:r>
          </a:p>
          <a:p>
            <a:pPr marL="457200" indent="-457200">
              <a:buAutoNum type="alphaLcParenR"/>
            </a:pP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Eleph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(thousand) =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Aluph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(chiefs or captains)</a:t>
            </a:r>
          </a:p>
          <a:p>
            <a:pPr marL="457200" indent="-457200">
              <a:buAutoNum type="alphaLcParenR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Wenham’s suggestion: 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eleph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= families or clans</a:t>
            </a:r>
          </a:p>
          <a:p>
            <a:pPr marL="457200" indent="-457200">
              <a:buAutoNum type="alphaLcParenR"/>
            </a:pP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Thoughts – none of the solutions are convincing </a:t>
            </a:r>
          </a:p>
          <a:p>
            <a:pPr marL="457200" indent="-457200">
              <a:buAutoNum type="alphaLcParenR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Conclusion:  Leaving the Numbers Unknown Until More Work is Done on Them</a:t>
            </a:r>
          </a:p>
          <a:p>
            <a:pPr marL="457200" indent="-457200">
              <a:buAutoNum type="alphaLcParenR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Vannoy_Ex_Exile_L5B_Slide04_01">
            <a:hlinkClick r:id="" action="ppaction://media"/>
            <a:extLst>
              <a:ext uri="{FF2B5EF4-FFF2-40B4-BE49-F238E27FC236}">
                <a16:creationId xmlns:a16="http://schemas.microsoft.com/office/drawing/2014/main" id="{90236DD5-756B-06C4-2E93-534A280EF3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73263" y="0"/>
            <a:ext cx="609600" cy="609600"/>
          </a:xfrm>
          <a:prstGeom prst="rect">
            <a:avLst/>
          </a:prstGeom>
        </p:spPr>
      </p:pic>
      <p:pic>
        <p:nvPicPr>
          <p:cNvPr id="12" name="Vannoy_Ex_Exile_L5B_Slide04_02">
            <a:hlinkClick r:id="" action="ppaction://media"/>
            <a:extLst>
              <a:ext uri="{FF2B5EF4-FFF2-40B4-BE49-F238E27FC236}">
                <a16:creationId xmlns:a16="http://schemas.microsoft.com/office/drawing/2014/main" id="{9CD1F5B5-AD1F-9FF8-5A07-ACCDD3877EC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89111" y="852196"/>
            <a:ext cx="609600" cy="609600"/>
          </a:xfrm>
          <a:prstGeom prst="rect">
            <a:avLst/>
          </a:prstGeom>
        </p:spPr>
      </p:pic>
      <p:pic>
        <p:nvPicPr>
          <p:cNvPr id="13" name="Vannoy_Ex_Exile_L5B_Slide04_03">
            <a:hlinkClick r:id="" action="ppaction://media"/>
            <a:extLst>
              <a:ext uri="{FF2B5EF4-FFF2-40B4-BE49-F238E27FC236}">
                <a16:creationId xmlns:a16="http://schemas.microsoft.com/office/drawing/2014/main" id="{B5D639C6-0830-2F28-B067-505156E9164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89111" y="1853248"/>
            <a:ext cx="609600" cy="609600"/>
          </a:xfrm>
          <a:prstGeom prst="rect">
            <a:avLst/>
          </a:prstGeom>
        </p:spPr>
      </p:pic>
      <p:pic>
        <p:nvPicPr>
          <p:cNvPr id="14" name="Vannoy_Ex_Exile_L5B_Slide04_04">
            <a:hlinkClick r:id="" action="ppaction://media"/>
            <a:extLst>
              <a:ext uri="{FF2B5EF4-FFF2-40B4-BE49-F238E27FC236}">
                <a16:creationId xmlns:a16="http://schemas.microsoft.com/office/drawing/2014/main" id="{F5DC1760-510D-F70D-BF35-03FC90EF8C5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89111" y="2747211"/>
            <a:ext cx="609600" cy="609600"/>
          </a:xfrm>
          <a:prstGeom prst="rect">
            <a:avLst/>
          </a:prstGeom>
        </p:spPr>
      </p:pic>
      <p:pic>
        <p:nvPicPr>
          <p:cNvPr id="15" name="Vannoy_Ex_Exile_L5B_Slide04_05">
            <a:hlinkClick r:id="" action="ppaction://media"/>
            <a:extLst>
              <a:ext uri="{FF2B5EF4-FFF2-40B4-BE49-F238E27FC236}">
                <a16:creationId xmlns:a16="http://schemas.microsoft.com/office/drawing/2014/main" id="{A3F45E26-EA79-A0AD-ED19-4C410AEDC54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89111" y="3501190"/>
            <a:ext cx="609600" cy="609600"/>
          </a:xfrm>
          <a:prstGeom prst="rect">
            <a:avLst/>
          </a:prstGeom>
        </p:spPr>
      </p:pic>
      <p:pic>
        <p:nvPicPr>
          <p:cNvPr id="16" name="Vannoy_Ex_Exile_L5B_Slide04_06">
            <a:hlinkClick r:id="" action="ppaction://media"/>
            <a:extLst>
              <a:ext uri="{FF2B5EF4-FFF2-40B4-BE49-F238E27FC236}">
                <a16:creationId xmlns:a16="http://schemas.microsoft.com/office/drawing/2014/main" id="{F7E6DD9F-E96E-0E94-B97A-04BD42A6DB4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78063" y="4395153"/>
            <a:ext cx="609600" cy="609600"/>
          </a:xfrm>
          <a:prstGeom prst="rect">
            <a:avLst/>
          </a:prstGeom>
        </p:spPr>
      </p:pic>
      <p:pic>
        <p:nvPicPr>
          <p:cNvPr id="17" name="Vannoy_Ex_Exile_L5B_Slide04_07">
            <a:hlinkClick r:id="" action="ppaction://media"/>
            <a:extLst>
              <a:ext uri="{FF2B5EF4-FFF2-40B4-BE49-F238E27FC236}">
                <a16:creationId xmlns:a16="http://schemas.microsoft.com/office/drawing/2014/main" id="{49066503-EB0C-F1C8-5843-57E89759DC4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82863" y="5209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9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16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4148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60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2247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658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60114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5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96622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2955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28177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5684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87023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129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554" y="2178488"/>
            <a:ext cx="10680955" cy="4012247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Vannoy_Ex_Exile_L5B_Slide05_01">
            <a:hlinkClick r:id="" action="ppaction://media"/>
            <a:extLst>
              <a:ext uri="{FF2B5EF4-FFF2-40B4-BE49-F238E27FC236}">
                <a16:creationId xmlns:a16="http://schemas.microsoft.com/office/drawing/2014/main" id="{8EBA9A01-84F6-5946-716E-24C4196D2A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64979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5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0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21303</TotalTime>
  <Words>279</Words>
  <Application>Microsoft Office PowerPoint</Application>
  <PresentationFormat>Widescreen</PresentationFormat>
  <Paragraphs>28</Paragraphs>
  <Slides>5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Exodus to Exile</vt:lpstr>
      <vt:lpstr>Exodus to Exile</vt:lpstr>
      <vt:lpstr>Exodus to Exile</vt:lpstr>
      <vt:lpstr>Exodus to Exile</vt:lpstr>
      <vt:lpstr>Exodus to Exile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323</cp:revision>
  <dcterms:created xsi:type="dcterms:W3CDTF">2023-02-18T16:12:42Z</dcterms:created>
  <dcterms:modified xsi:type="dcterms:W3CDTF">2023-03-28T22:41:19Z</dcterms:modified>
</cp:coreProperties>
</file>