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3282477"/>
            <a:ext cx="81002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3B: Sinai and the Law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3B_Slide01_01">
            <a:hlinkClick r:id="" action="ppaction://media"/>
            <a:extLst>
              <a:ext uri="{FF2B5EF4-FFF2-40B4-BE49-F238E27FC236}">
                <a16:creationId xmlns:a16="http://schemas.microsoft.com/office/drawing/2014/main" id="{76A4BEEA-C936-3DA6-EF56-00331AC62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9673" y="-208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At Sinai, Exodus 19 to Numbers 10:10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	1.  Establishment of the Sinaitic Covenant – Exodus 19-24:8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Covenant Presented – Exodus 19:3-8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Conditionality of the Covenant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Treasured Possession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Arrangements for Declaration of the Foundational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Law –</a:t>
            </a:r>
            <a:b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    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Exodus 19:9-25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Foundational Law Proclaimed – Exodus 20:1-17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Law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Law and Grace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Three covenants:  Abrahamic, Sinaitic, and Davidic </a:t>
            </a:r>
          </a:p>
        </p:txBody>
      </p:sp>
      <p:pic>
        <p:nvPicPr>
          <p:cNvPr id="12" name="Vannoy_Ex_Exile_L3B_Slide02_01">
            <a:hlinkClick r:id="" action="ppaction://media"/>
            <a:extLst>
              <a:ext uri="{FF2B5EF4-FFF2-40B4-BE49-F238E27FC236}">
                <a16:creationId xmlns:a16="http://schemas.microsoft.com/office/drawing/2014/main" id="{56A98969-C2B1-17F8-8BE2-2B1B821DC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3993" y="-208634"/>
            <a:ext cx="609600" cy="609600"/>
          </a:xfrm>
          <a:prstGeom prst="rect">
            <a:avLst/>
          </a:prstGeom>
        </p:spPr>
      </p:pic>
      <p:pic>
        <p:nvPicPr>
          <p:cNvPr id="13" name="Vannoy_Ex_Exile_L3B_Slide02_02">
            <a:hlinkClick r:id="" action="ppaction://media"/>
            <a:extLst>
              <a:ext uri="{FF2B5EF4-FFF2-40B4-BE49-F238E27FC236}">
                <a16:creationId xmlns:a16="http://schemas.microsoft.com/office/drawing/2014/main" id="{8A5EF2AE-DE7B-9E97-27C5-D1E79CDC5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9674" y="852196"/>
            <a:ext cx="609600" cy="609600"/>
          </a:xfrm>
          <a:prstGeom prst="rect">
            <a:avLst/>
          </a:prstGeom>
        </p:spPr>
      </p:pic>
      <p:pic>
        <p:nvPicPr>
          <p:cNvPr id="14" name="Vannoy_Ex_Exile_L3B_Slide02_03">
            <a:hlinkClick r:id="" action="ppaction://media"/>
            <a:extLst>
              <a:ext uri="{FF2B5EF4-FFF2-40B4-BE49-F238E27FC236}">
                <a16:creationId xmlns:a16="http://schemas.microsoft.com/office/drawing/2014/main" id="{9FC9B99D-22B1-0F98-84F3-E474B62725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76077" y="2137611"/>
            <a:ext cx="609600" cy="609600"/>
          </a:xfrm>
          <a:prstGeom prst="rect">
            <a:avLst/>
          </a:prstGeom>
        </p:spPr>
      </p:pic>
      <p:pic>
        <p:nvPicPr>
          <p:cNvPr id="15" name="Vannoy_Ex_Exile_L3B_Slide02_04">
            <a:hlinkClick r:id="" action="ppaction://media"/>
            <a:extLst>
              <a:ext uri="{FF2B5EF4-FFF2-40B4-BE49-F238E27FC236}">
                <a16:creationId xmlns:a16="http://schemas.microsoft.com/office/drawing/2014/main" id="{7D77C725-1A33-0602-B979-99ACB53B54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3993" y="3003884"/>
            <a:ext cx="609600" cy="609600"/>
          </a:xfrm>
          <a:prstGeom prst="rect">
            <a:avLst/>
          </a:prstGeom>
        </p:spPr>
      </p:pic>
      <p:pic>
        <p:nvPicPr>
          <p:cNvPr id="16" name="Vannoy_Ex_Exile_L3B_Slide02_05">
            <a:hlinkClick r:id="" action="ppaction://media"/>
            <a:extLst>
              <a:ext uri="{FF2B5EF4-FFF2-40B4-BE49-F238E27FC236}">
                <a16:creationId xmlns:a16="http://schemas.microsoft.com/office/drawing/2014/main" id="{2324178E-2C55-0F27-CF52-DFB81F6DAF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9193" y="3882188"/>
            <a:ext cx="609600" cy="609600"/>
          </a:xfrm>
          <a:prstGeom prst="rect">
            <a:avLst/>
          </a:prstGeom>
        </p:spPr>
      </p:pic>
      <p:pic>
        <p:nvPicPr>
          <p:cNvPr id="17" name="Vannoy_Ex_Exile_L3B_Slide02_06">
            <a:hlinkClick r:id="" action="ppaction://media"/>
            <a:extLst>
              <a:ext uri="{FF2B5EF4-FFF2-40B4-BE49-F238E27FC236}">
                <a16:creationId xmlns:a16="http://schemas.microsoft.com/office/drawing/2014/main" id="{01963ACA-8689-768F-FEC1-E6D3E06A484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5566" y="4558003"/>
            <a:ext cx="609600" cy="609600"/>
          </a:xfrm>
          <a:prstGeom prst="rect">
            <a:avLst/>
          </a:prstGeom>
        </p:spPr>
      </p:pic>
      <p:pic>
        <p:nvPicPr>
          <p:cNvPr id="18" name="Vannoy_Ex_Exile_L3B_Slide02_07">
            <a:hlinkClick r:id="" action="ppaction://media"/>
            <a:extLst>
              <a:ext uri="{FF2B5EF4-FFF2-40B4-BE49-F238E27FC236}">
                <a16:creationId xmlns:a16="http://schemas.microsoft.com/office/drawing/2014/main" id="{BB1DCBD6-C46F-6B81-10F8-B5B4B2369E6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24874" y="5233818"/>
            <a:ext cx="609600" cy="609600"/>
          </a:xfrm>
          <a:prstGeom prst="rect">
            <a:avLst/>
          </a:prstGeom>
        </p:spPr>
      </p:pic>
      <p:pic>
        <p:nvPicPr>
          <p:cNvPr id="19" name="Vannoy_Ex_Exile_L3B_Slide02_08">
            <a:hlinkClick r:id="" action="ppaction://media"/>
            <a:extLst>
              <a:ext uri="{FF2B5EF4-FFF2-40B4-BE49-F238E27FC236}">
                <a16:creationId xmlns:a16="http://schemas.microsoft.com/office/drawing/2014/main" id="{7FEFAF22-E014-2C33-EDBA-72EF5014089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71277" y="5963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16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4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661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24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108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1231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6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300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79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297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78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22848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67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People’s Fear – Exodus 20:18-21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The Book of the Covenant – Exodus 20:22-23:33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Foundational Law and the Book of the Covenant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Case Law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Five major Ancient Near Eastern Law Codes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Comparison of ANE Law Code and the Book of the Covenant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What is the Origin of the Laws of the Book of the Covenant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Moses as Law Giver from God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3B_Slide03_01">
            <a:hlinkClick r:id="" action="ppaction://media"/>
            <a:extLst>
              <a:ext uri="{FF2B5EF4-FFF2-40B4-BE49-F238E27FC236}">
                <a16:creationId xmlns:a16="http://schemas.microsoft.com/office/drawing/2014/main" id="{388117A1-B9CC-697C-309E-FB305B3E9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1863" y="0"/>
            <a:ext cx="609600" cy="609600"/>
          </a:xfrm>
          <a:prstGeom prst="rect">
            <a:avLst/>
          </a:prstGeom>
        </p:spPr>
      </p:pic>
      <p:pic>
        <p:nvPicPr>
          <p:cNvPr id="5" name="Vannoy_Ex_Exile_L3B_Slide03_02">
            <a:hlinkClick r:id="" action="ppaction://media"/>
            <a:extLst>
              <a:ext uri="{FF2B5EF4-FFF2-40B4-BE49-F238E27FC236}">
                <a16:creationId xmlns:a16="http://schemas.microsoft.com/office/drawing/2014/main" id="{FB2FDB0A-46DD-E3CC-F30B-70A4FB61EB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0057" y="1152983"/>
            <a:ext cx="609600" cy="609600"/>
          </a:xfrm>
          <a:prstGeom prst="rect">
            <a:avLst/>
          </a:prstGeom>
        </p:spPr>
      </p:pic>
      <p:pic>
        <p:nvPicPr>
          <p:cNvPr id="6" name="Vannoy_Ex_Exile_L3B_Slide03_03">
            <a:hlinkClick r:id="" action="ppaction://media"/>
            <a:extLst>
              <a:ext uri="{FF2B5EF4-FFF2-40B4-BE49-F238E27FC236}">
                <a16:creationId xmlns:a16="http://schemas.microsoft.com/office/drawing/2014/main" id="{B7E55470-2A70-AFE8-958E-F1DC38FB28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1863" y="2281903"/>
            <a:ext cx="609600" cy="609600"/>
          </a:xfrm>
          <a:prstGeom prst="rect">
            <a:avLst/>
          </a:prstGeom>
        </p:spPr>
      </p:pic>
      <p:pic>
        <p:nvPicPr>
          <p:cNvPr id="7" name="Vannoy_Ex_Exile_L3B_Slide03_04">
            <a:hlinkClick r:id="" action="ppaction://media"/>
            <a:extLst>
              <a:ext uri="{FF2B5EF4-FFF2-40B4-BE49-F238E27FC236}">
                <a16:creationId xmlns:a16="http://schemas.microsoft.com/office/drawing/2014/main" id="{F027BE40-067F-5076-CA2D-8C702719F2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64278" y="3410823"/>
            <a:ext cx="609600" cy="609600"/>
          </a:xfrm>
          <a:prstGeom prst="rect">
            <a:avLst/>
          </a:prstGeom>
        </p:spPr>
      </p:pic>
      <p:pic>
        <p:nvPicPr>
          <p:cNvPr id="8" name="Vannoy_Ex_Exile_L3B_Slide03_05">
            <a:hlinkClick r:id="" action="ppaction://media"/>
            <a:extLst>
              <a:ext uri="{FF2B5EF4-FFF2-40B4-BE49-F238E27FC236}">
                <a16:creationId xmlns:a16="http://schemas.microsoft.com/office/drawing/2014/main" id="{78ED11A2-FFAC-05E4-3869-B261C4A1501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6377" y="4485818"/>
            <a:ext cx="609600" cy="609600"/>
          </a:xfrm>
          <a:prstGeom prst="rect">
            <a:avLst/>
          </a:prstGeom>
        </p:spPr>
      </p:pic>
      <p:pic>
        <p:nvPicPr>
          <p:cNvPr id="9" name="Vannoy_Ex_Exile_L3B_Slide03_06">
            <a:hlinkClick r:id="" action="ppaction://media"/>
            <a:extLst>
              <a:ext uri="{FF2B5EF4-FFF2-40B4-BE49-F238E27FC236}">
                <a16:creationId xmlns:a16="http://schemas.microsoft.com/office/drawing/2014/main" id="{69F37960-FDA0-19EF-AEF8-58C6A3FFA20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0057" y="5387926"/>
            <a:ext cx="609600" cy="609600"/>
          </a:xfrm>
          <a:prstGeom prst="rect">
            <a:avLst/>
          </a:prstGeom>
        </p:spPr>
      </p:pic>
      <p:pic>
        <p:nvPicPr>
          <p:cNvPr id="10" name="Vannoy_Ex_Exile_L3B_Slide03_07">
            <a:hlinkClick r:id="" action="ppaction://media"/>
            <a:extLst>
              <a:ext uri="{FF2B5EF4-FFF2-40B4-BE49-F238E27FC236}">
                <a16:creationId xmlns:a16="http://schemas.microsoft.com/office/drawing/2014/main" id="{37022830-D9B3-1401-56BD-3BC2844B780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81547" y="6191527"/>
            <a:ext cx="609600" cy="609600"/>
          </a:xfrm>
          <a:prstGeom prst="rect">
            <a:avLst/>
          </a:prstGeom>
        </p:spPr>
      </p:pic>
      <p:pic>
        <p:nvPicPr>
          <p:cNvPr id="11" name="Vannoy_Ex_Exile_L3B_Slide03_08">
            <a:hlinkClick r:id="" action="ppaction://media"/>
            <a:extLst>
              <a:ext uri="{FF2B5EF4-FFF2-40B4-BE49-F238E27FC236}">
                <a16:creationId xmlns:a16="http://schemas.microsoft.com/office/drawing/2014/main" id="{60D46574-FA32-CA59-5243-E9EB52DC226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783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15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980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6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863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1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168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7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135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64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977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2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468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38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Ex_Exile_L3B_Slide04_01">
            <a:hlinkClick r:id="" action="ppaction://media"/>
            <a:extLst>
              <a:ext uri="{FF2B5EF4-FFF2-40B4-BE49-F238E27FC236}">
                <a16:creationId xmlns:a16="http://schemas.microsoft.com/office/drawing/2014/main" id="{D73DD6BD-6B2C-6AE2-7347-7646E6F76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3737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19300</TotalTime>
  <Words>237</Words>
  <Application>Microsoft Office PowerPoint</Application>
  <PresentationFormat>Widescreen</PresentationFormat>
  <Paragraphs>26</Paragraphs>
  <Slides>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298</cp:revision>
  <dcterms:created xsi:type="dcterms:W3CDTF">2023-02-18T16:12:42Z</dcterms:created>
  <dcterms:modified xsi:type="dcterms:W3CDTF">2023-03-26T13:02:32Z</dcterms:modified>
</cp:coreProperties>
</file>