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7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1698" y="11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3/21/2023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3/21/2023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3/21/2023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3/21/2023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3/21/2023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microsoft.com/office/2007/relationships/media" Target="../media/media14.mp3"/><Relationship Id="rId18" Type="http://schemas.openxmlformats.org/officeDocument/2006/relationships/image" Target="../media/image7.png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audio" Target="../media/media13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6" Type="http://schemas.openxmlformats.org/officeDocument/2006/relationships/audio" Target="../media/media15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microsoft.com/office/2007/relationships/media" Target="../media/media13.mp3"/><Relationship Id="rId5" Type="http://schemas.microsoft.com/office/2007/relationships/media" Target="../media/media10.mp3"/><Relationship Id="rId15" Type="http://schemas.microsoft.com/office/2007/relationships/media" Target="../media/media15.mp3"/><Relationship Id="rId10" Type="http://schemas.openxmlformats.org/officeDocument/2006/relationships/audio" Target="../media/media12.mp3"/><Relationship Id="rId4" Type="http://schemas.openxmlformats.org/officeDocument/2006/relationships/audio" Target="../media/media9.mp3"/><Relationship Id="rId9" Type="http://schemas.microsoft.com/office/2007/relationships/media" Target="../media/media12.mp3"/><Relationship Id="rId14" Type="http://schemas.openxmlformats.org/officeDocument/2006/relationships/audio" Target="../media/media1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92" y="177092"/>
            <a:ext cx="11020112" cy="1416115"/>
          </a:xfrm>
        </p:spPr>
        <p:txBody>
          <a:bodyPr/>
          <a:lstStyle/>
          <a:p>
            <a:r>
              <a:rPr lang="en-US" sz="4800" dirty="0"/>
              <a:t>Deuteronomy: Specialized Studies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0" y="2958860"/>
            <a:ext cx="8100271" cy="12091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700" b="1" dirty="0">
                <a:solidFill>
                  <a:schemeClr val="tx1"/>
                </a:solidFill>
              </a:rPr>
              <a:t>Lecture 13:  Place of Centralization of Worship in Wellhausen’s Reconstruction of Israel’s Religious Development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Deuteronomy: Specialized Studies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924" y="1432765"/>
            <a:ext cx="11033965" cy="528085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The Place of Centralization of Worship in Wellhausen’s Reconstruction of Israel’s Religious Development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Importance of Centralization of Worship in Wellhausen’s Hypothesis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Wellhausen’s System for Deut. 12 – Accepted by Some Evangelicals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Source Criticism and Deuteronomy 12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Wellhausen’s 3 Phases of the Place of Worship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Multiple Altars Not linked to a specific place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Early Prophets:  Opposed Unbridled Cult Centers in Favor of Ethical Living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Centralization in Jerusalem by Josiah (621 BC) – but it failed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Post-exilic Centralization in Jerusalem succeeded</a:t>
            </a:r>
          </a:p>
        </p:txBody>
      </p:sp>
      <p:pic>
        <p:nvPicPr>
          <p:cNvPr id="4" name="Vannoy_DT_Lect13_Ses15_Slide02_Clip01">
            <a:hlinkClick r:id="" action="ppaction://media"/>
            <a:extLst>
              <a:ext uri="{FF2B5EF4-FFF2-40B4-BE49-F238E27FC236}">
                <a16:creationId xmlns:a16="http://schemas.microsoft.com/office/drawing/2014/main" id="{1202866F-B02C-A0B6-AB12-F98B9FFCAD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59658" y="-182282"/>
            <a:ext cx="609600" cy="609600"/>
          </a:xfrm>
          <a:prstGeom prst="rect">
            <a:avLst/>
          </a:prstGeom>
        </p:spPr>
      </p:pic>
      <p:pic>
        <p:nvPicPr>
          <p:cNvPr id="5" name="Vannoy_DT_Lect13_Ses15_Slide02_Clip02">
            <a:hlinkClick r:id="" action="ppaction://media"/>
            <a:extLst>
              <a:ext uri="{FF2B5EF4-FFF2-40B4-BE49-F238E27FC236}">
                <a16:creationId xmlns:a16="http://schemas.microsoft.com/office/drawing/2014/main" id="{A8198C6F-F510-897C-71C9-15DC5DC9EE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48343" y="797765"/>
            <a:ext cx="609600" cy="609600"/>
          </a:xfrm>
          <a:prstGeom prst="rect">
            <a:avLst/>
          </a:prstGeom>
        </p:spPr>
      </p:pic>
      <p:pic>
        <p:nvPicPr>
          <p:cNvPr id="6" name="Vannoy_DT_Lect13_Ses15_Slide02_Clip03">
            <a:hlinkClick r:id="" action="ppaction://media"/>
            <a:extLst>
              <a:ext uri="{FF2B5EF4-FFF2-40B4-BE49-F238E27FC236}">
                <a16:creationId xmlns:a16="http://schemas.microsoft.com/office/drawing/2014/main" id="{C852C777-A2EC-67FC-EC8C-778539DF3AF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24792" y="1777812"/>
            <a:ext cx="609600" cy="609600"/>
          </a:xfrm>
          <a:prstGeom prst="rect">
            <a:avLst/>
          </a:prstGeom>
        </p:spPr>
      </p:pic>
      <p:pic>
        <p:nvPicPr>
          <p:cNvPr id="7" name="Vannoy_DT_Lect13_Ses15_Slide02_Clip04">
            <a:hlinkClick r:id="" action="ppaction://media"/>
            <a:extLst>
              <a:ext uri="{FF2B5EF4-FFF2-40B4-BE49-F238E27FC236}">
                <a16:creationId xmlns:a16="http://schemas.microsoft.com/office/drawing/2014/main" id="{8132D999-B440-D61F-21C1-2D7ADF1A21F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24792" y="2757859"/>
            <a:ext cx="609600" cy="609600"/>
          </a:xfrm>
          <a:prstGeom prst="rect">
            <a:avLst/>
          </a:prstGeom>
        </p:spPr>
      </p:pic>
      <p:pic>
        <p:nvPicPr>
          <p:cNvPr id="8" name="Vannoy_DT_Lect13_Ses15_Slide02_Clip05">
            <a:hlinkClick r:id="" action="ppaction://media"/>
            <a:extLst>
              <a:ext uri="{FF2B5EF4-FFF2-40B4-BE49-F238E27FC236}">
                <a16:creationId xmlns:a16="http://schemas.microsoft.com/office/drawing/2014/main" id="{A8955AED-3F27-C998-9866-9421B1BCD71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01241" y="3709022"/>
            <a:ext cx="609600" cy="609600"/>
          </a:xfrm>
          <a:prstGeom prst="rect">
            <a:avLst/>
          </a:prstGeom>
        </p:spPr>
      </p:pic>
      <p:pic>
        <p:nvPicPr>
          <p:cNvPr id="9" name="Vannoy_DT_Lect13_Ses15_Slide02_Clip06">
            <a:hlinkClick r:id="" action="ppaction://media"/>
            <a:extLst>
              <a:ext uri="{FF2B5EF4-FFF2-40B4-BE49-F238E27FC236}">
                <a16:creationId xmlns:a16="http://schemas.microsoft.com/office/drawing/2014/main" id="{AF465C4E-0BDC-691F-693A-3B9D289C222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65135" y="4634785"/>
            <a:ext cx="609600" cy="609600"/>
          </a:xfrm>
          <a:prstGeom prst="rect">
            <a:avLst/>
          </a:prstGeom>
        </p:spPr>
      </p:pic>
      <p:pic>
        <p:nvPicPr>
          <p:cNvPr id="10" name="Vannoy_DT_Lect13_Ses15_Slide02_Clip07">
            <a:hlinkClick r:id="" action="ppaction://media"/>
            <a:extLst>
              <a:ext uri="{FF2B5EF4-FFF2-40B4-BE49-F238E27FC236}">
                <a16:creationId xmlns:a16="http://schemas.microsoft.com/office/drawing/2014/main" id="{0F362457-BDB6-B2FA-6A7B-B03A02F42B2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19992" y="55458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2996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4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69356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50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1643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49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83382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874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7287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13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86221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51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Deuteronomy: Specialized Studies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924" y="1432765"/>
            <a:ext cx="11033965" cy="528085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Wellhausen’s 3 Phases of Legal Codes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Exodus 20:24-26 Multiple Altars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Deuteronomy 12 (D) – Destruction of Pagan Altars, attempted Centralization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Post-exilic (P) Centralization is assumed 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Wellhausen’s Method Summarized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e.  Problems with Wellhausen’s Approach – No Tabernacle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f.  Foundation of OT Religion Built on Canaanite Paganism [not Moses]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g.  Wellhausen’s Problem with the Prophets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h.  Student Questions </a:t>
            </a:r>
          </a:p>
        </p:txBody>
      </p:sp>
      <p:pic>
        <p:nvPicPr>
          <p:cNvPr id="4" name="Vannoy_DT_Lect13_Ses15_Slide03_Clip01">
            <a:hlinkClick r:id="" action="ppaction://media"/>
            <a:extLst>
              <a:ext uri="{FF2B5EF4-FFF2-40B4-BE49-F238E27FC236}">
                <a16:creationId xmlns:a16="http://schemas.microsoft.com/office/drawing/2014/main" id="{8DD2DD67-47C3-5392-1B90-F9ED94985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33829" y="308429"/>
            <a:ext cx="609600" cy="609600"/>
          </a:xfrm>
          <a:prstGeom prst="rect">
            <a:avLst/>
          </a:prstGeom>
        </p:spPr>
      </p:pic>
      <p:pic>
        <p:nvPicPr>
          <p:cNvPr id="5" name="Vannoy_DT_Lect13_Ses15_Slide03_Clip02">
            <a:hlinkClick r:id="" action="ppaction://media"/>
            <a:extLst>
              <a:ext uri="{FF2B5EF4-FFF2-40B4-BE49-F238E27FC236}">
                <a16:creationId xmlns:a16="http://schemas.microsoft.com/office/drawing/2014/main" id="{A6543FC4-98CE-E9F4-E1C6-0148430975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82849" y="1319848"/>
            <a:ext cx="609600" cy="609600"/>
          </a:xfrm>
          <a:prstGeom prst="rect">
            <a:avLst/>
          </a:prstGeom>
        </p:spPr>
      </p:pic>
      <p:pic>
        <p:nvPicPr>
          <p:cNvPr id="6" name="Vannoy_DT_Lect13_Ses15_Slide03_Clip03">
            <a:hlinkClick r:id="" action="ppaction://media"/>
            <a:extLst>
              <a:ext uri="{FF2B5EF4-FFF2-40B4-BE49-F238E27FC236}">
                <a16:creationId xmlns:a16="http://schemas.microsoft.com/office/drawing/2014/main" id="{67600D22-F6C1-3350-3AFA-352BC077633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19315" y="2209800"/>
            <a:ext cx="609600" cy="609600"/>
          </a:xfrm>
          <a:prstGeom prst="rect">
            <a:avLst/>
          </a:prstGeom>
        </p:spPr>
      </p:pic>
      <p:pic>
        <p:nvPicPr>
          <p:cNvPr id="7" name="Vannoy_DT_Lect13_Ses15_Slide03_Clip04">
            <a:hlinkClick r:id="" action="ppaction://media"/>
            <a:extLst>
              <a:ext uri="{FF2B5EF4-FFF2-40B4-BE49-F238E27FC236}">
                <a16:creationId xmlns:a16="http://schemas.microsoft.com/office/drawing/2014/main" id="{B8F7DD13-F82A-B48F-1810-B6F486EA490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82849" y="3221219"/>
            <a:ext cx="609600" cy="609600"/>
          </a:xfrm>
          <a:prstGeom prst="rect">
            <a:avLst/>
          </a:prstGeom>
        </p:spPr>
      </p:pic>
      <p:pic>
        <p:nvPicPr>
          <p:cNvPr id="8" name="Vannoy_DT_Lect13_Ses15_Slide03_Clip05">
            <a:hlinkClick r:id="" action="ppaction://media"/>
            <a:extLst>
              <a:ext uri="{FF2B5EF4-FFF2-40B4-BE49-F238E27FC236}">
                <a16:creationId xmlns:a16="http://schemas.microsoft.com/office/drawing/2014/main" id="{DB4E83BD-9CDF-C01E-7D97-F6EED886F3E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27069" y="4232638"/>
            <a:ext cx="609600" cy="609600"/>
          </a:xfrm>
          <a:prstGeom prst="rect">
            <a:avLst/>
          </a:prstGeom>
        </p:spPr>
      </p:pic>
      <p:pic>
        <p:nvPicPr>
          <p:cNvPr id="9" name="Vannoy_DT_Lect13_Ses15_Slide03_Clip06">
            <a:hlinkClick r:id="" action="ppaction://media"/>
            <a:extLst>
              <a:ext uri="{FF2B5EF4-FFF2-40B4-BE49-F238E27FC236}">
                <a16:creationId xmlns:a16="http://schemas.microsoft.com/office/drawing/2014/main" id="{0C175617-BE49-D4A6-DE9C-F3B3E7B4074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19315" y="5122590"/>
            <a:ext cx="609600" cy="609600"/>
          </a:xfrm>
          <a:prstGeom prst="rect">
            <a:avLst/>
          </a:prstGeom>
        </p:spPr>
      </p:pic>
      <p:pic>
        <p:nvPicPr>
          <p:cNvPr id="10" name="Vannoy_DT_Lect13_Ses15_Slide03_Clip07">
            <a:hlinkClick r:id="" action="ppaction://media"/>
            <a:extLst>
              <a:ext uri="{FF2B5EF4-FFF2-40B4-BE49-F238E27FC236}">
                <a16:creationId xmlns:a16="http://schemas.microsoft.com/office/drawing/2014/main" id="{07FB3DC7-786C-3A2C-3F17-0EE578D4A11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33829" y="5732190"/>
            <a:ext cx="609600" cy="609600"/>
          </a:xfrm>
          <a:prstGeom prst="rect">
            <a:avLst/>
          </a:prstGeom>
        </p:spPr>
      </p:pic>
      <p:pic>
        <p:nvPicPr>
          <p:cNvPr id="11" name="Vannoy_DT_Lect13_Ses15_Slide03_Clip08">
            <a:hlinkClick r:id="" action="ppaction://media"/>
            <a:extLst>
              <a:ext uri="{FF2B5EF4-FFF2-40B4-BE49-F238E27FC236}">
                <a16:creationId xmlns:a16="http://schemas.microsoft.com/office/drawing/2014/main" id="{43E2B31B-666D-DA6B-D3EE-D096B25459B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19315" y="65495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4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19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4475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36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0082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53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742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21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91584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4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8419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05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0929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30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35946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756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21319</TotalTime>
  <Words>224</Words>
  <Application>Microsoft Office PowerPoint</Application>
  <PresentationFormat>Widescreen</PresentationFormat>
  <Paragraphs>24</Paragraphs>
  <Slides>3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Deuteronomy: Specialized Studies</vt:lpstr>
      <vt:lpstr>Deuteronomy: Specialized Studies</vt:lpstr>
      <vt:lpstr>Deuteronomy: Specialized Studies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355</cp:revision>
  <dcterms:created xsi:type="dcterms:W3CDTF">2023-02-18T16:12:42Z</dcterms:created>
  <dcterms:modified xsi:type="dcterms:W3CDTF">2023-03-21T13:49:06Z</dcterms:modified>
</cp:coreProperties>
</file>