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4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9.jp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10.jp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5" Type="http://schemas.microsoft.com/office/2007/relationships/media" Target="../media/media10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92" y="177092"/>
            <a:ext cx="11020112" cy="1416115"/>
          </a:xfrm>
        </p:spPr>
        <p:txBody>
          <a:bodyPr/>
          <a:lstStyle/>
          <a:p>
            <a:r>
              <a:rPr lang="en-US" sz="4800" dirty="0"/>
              <a:t>Deuteronomy: Specialized Studies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86264" y="3306540"/>
            <a:ext cx="801400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9:  Differences Between the Hittite, Assyrian and </a:t>
            </a:r>
            <a:r>
              <a:rPr lang="en-US" sz="2700" b="1" dirty="0" err="1">
                <a:solidFill>
                  <a:schemeClr val="tx1"/>
                </a:solidFill>
              </a:rPr>
              <a:t>Sefire</a:t>
            </a:r>
            <a:r>
              <a:rPr lang="en-US" sz="2700" b="1" dirty="0">
                <a:solidFill>
                  <a:schemeClr val="tx1"/>
                </a:solidFill>
              </a:rPr>
              <a:t> Treaty Forms and Deuteronomy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0" name="Vannoy_DT_Lect09_Ses10_Slide01_Clip01">
            <a:hlinkClick r:id="" action="ppaction://media"/>
            <a:extLst>
              <a:ext uri="{FF2B5EF4-FFF2-40B4-BE49-F238E27FC236}">
                <a16:creationId xmlns:a16="http://schemas.microsoft.com/office/drawing/2014/main" id="{CC5E397B-759A-173A-6F8D-01BCCA9B1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46182" y="-127708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D8FE3D-1C2B-C5B6-4170-DE9A99AA5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04148"/>
            <a:ext cx="10887815" cy="421891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Absence of a Basic Stipulation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Absence of Blessings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The Stipulations of the Assyrian Treaties Are One Sided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The Assyrian Treaties Are Strictly Succession Treaties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Conclusion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9.  Objectors to the Differences in Hittite and Assyrian Treaties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7" name="Vannoy_DT_Lect09_Ses10_Slide02_Clip01">
            <a:hlinkClick r:id="" action="ppaction://media"/>
            <a:extLst>
              <a:ext uri="{FF2B5EF4-FFF2-40B4-BE49-F238E27FC236}">
                <a16:creationId xmlns:a16="http://schemas.microsoft.com/office/drawing/2014/main" id="{8201ACB9-7A33-2D16-9AAA-0706129CC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43163" y="-108391"/>
            <a:ext cx="609600" cy="609600"/>
          </a:xfrm>
          <a:prstGeom prst="rect">
            <a:avLst/>
          </a:prstGeom>
        </p:spPr>
      </p:pic>
      <p:pic>
        <p:nvPicPr>
          <p:cNvPr id="38" name="Vannoy_DT_Lect09_Ses10_Slide02_Clip02">
            <a:hlinkClick r:id="" action="ppaction://media"/>
            <a:extLst>
              <a:ext uri="{FF2B5EF4-FFF2-40B4-BE49-F238E27FC236}">
                <a16:creationId xmlns:a16="http://schemas.microsoft.com/office/drawing/2014/main" id="{7F435364-998D-3DEB-55CD-737B24DBDB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43163" y="848183"/>
            <a:ext cx="609600" cy="609600"/>
          </a:xfrm>
          <a:prstGeom prst="rect">
            <a:avLst/>
          </a:prstGeom>
        </p:spPr>
      </p:pic>
      <p:pic>
        <p:nvPicPr>
          <p:cNvPr id="39" name="Vannoy_DT_Lect09_Ses10_Slide02_Clip03">
            <a:hlinkClick r:id="" action="ppaction://media"/>
            <a:extLst>
              <a:ext uri="{FF2B5EF4-FFF2-40B4-BE49-F238E27FC236}">
                <a16:creationId xmlns:a16="http://schemas.microsoft.com/office/drawing/2014/main" id="{21773741-3542-4E69-177E-1B85F79421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34163" y="1853248"/>
            <a:ext cx="609600" cy="609600"/>
          </a:xfrm>
          <a:prstGeom prst="rect">
            <a:avLst/>
          </a:prstGeom>
        </p:spPr>
      </p:pic>
      <p:pic>
        <p:nvPicPr>
          <p:cNvPr id="40" name="Vannoy_DT_Lect09_Ses10_Slide02_Clip04">
            <a:hlinkClick r:id="" action="ppaction://media"/>
            <a:extLst>
              <a:ext uri="{FF2B5EF4-FFF2-40B4-BE49-F238E27FC236}">
                <a16:creationId xmlns:a16="http://schemas.microsoft.com/office/drawing/2014/main" id="{7AFCA4A3-06AB-9B2A-D1A7-9EFC424E136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43163" y="2911494"/>
            <a:ext cx="609600" cy="609600"/>
          </a:xfrm>
          <a:prstGeom prst="rect">
            <a:avLst/>
          </a:prstGeom>
        </p:spPr>
      </p:pic>
      <p:pic>
        <p:nvPicPr>
          <p:cNvPr id="41" name="Vannoy_DT_Lect09_Ses10_Slide02_Clip05">
            <a:hlinkClick r:id="" action="ppaction://media"/>
            <a:extLst>
              <a:ext uri="{FF2B5EF4-FFF2-40B4-BE49-F238E27FC236}">
                <a16:creationId xmlns:a16="http://schemas.microsoft.com/office/drawing/2014/main" id="{C6095ACA-7254-97C9-BAAA-A325F68C638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47963" y="3946506"/>
            <a:ext cx="609600" cy="609600"/>
          </a:xfrm>
          <a:prstGeom prst="rect">
            <a:avLst/>
          </a:prstGeom>
        </p:spPr>
      </p:pic>
      <p:pic>
        <p:nvPicPr>
          <p:cNvPr id="42" name="Vannoy_DT_Lect09_Ses10_Slide03_Clip01">
            <a:hlinkClick r:id="" action="ppaction://media"/>
            <a:extLst>
              <a:ext uri="{FF2B5EF4-FFF2-40B4-BE49-F238E27FC236}">
                <a16:creationId xmlns:a16="http://schemas.microsoft.com/office/drawing/2014/main" id="{4AD54A0E-B03E-4AF1-2A7A-CA4DAE35BC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47963" y="497480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82E872-DEB6-1C2A-F432-A365386912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41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991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911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102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206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508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26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135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988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323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741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01" y="1494648"/>
            <a:ext cx="11414288" cy="5331161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The Aramaic Treaties from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Sefire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Compared with the Vassal Treaties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of Esarhaddon and with the Hittite Suzerainty Treaties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Introduction Remarks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A Brief Survey of the Form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Similarities of the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Sefire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Treaties of the Assyrian Treaties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Basic Stipulation Missing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The Conclusion on the Comparison with the Aramaic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Sefire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Treaties</a:t>
            </a:r>
          </a:p>
        </p:txBody>
      </p:sp>
      <p:pic>
        <p:nvPicPr>
          <p:cNvPr id="21" name="Vannoy_DT_Lect09_Ses10_Slide03_Clip02">
            <a:hlinkClick r:id="" action="ppaction://media"/>
            <a:extLst>
              <a:ext uri="{FF2B5EF4-FFF2-40B4-BE49-F238E27FC236}">
                <a16:creationId xmlns:a16="http://schemas.microsoft.com/office/drawing/2014/main" id="{9E7A5096-C79D-485C-89C0-E3DEE68F9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0873" y="1152983"/>
            <a:ext cx="609600" cy="609600"/>
          </a:xfrm>
          <a:prstGeom prst="rect">
            <a:avLst/>
          </a:prstGeom>
        </p:spPr>
      </p:pic>
      <p:pic>
        <p:nvPicPr>
          <p:cNvPr id="22" name="Vannoy_DT_Lect09_Ses10_Slide03_Clip03">
            <a:hlinkClick r:id="" action="ppaction://media"/>
            <a:extLst>
              <a:ext uri="{FF2B5EF4-FFF2-40B4-BE49-F238E27FC236}">
                <a16:creationId xmlns:a16="http://schemas.microsoft.com/office/drawing/2014/main" id="{0F459FD3-7631-507E-911C-F9F8255404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60036" y="2305966"/>
            <a:ext cx="609600" cy="609600"/>
          </a:xfrm>
          <a:prstGeom prst="rect">
            <a:avLst/>
          </a:prstGeom>
        </p:spPr>
      </p:pic>
      <p:pic>
        <p:nvPicPr>
          <p:cNvPr id="23" name="Vannoy_DT_Lect09_Ses10_Slide03_Clip04">
            <a:hlinkClick r:id="" action="ppaction://media"/>
            <a:extLst>
              <a:ext uri="{FF2B5EF4-FFF2-40B4-BE49-F238E27FC236}">
                <a16:creationId xmlns:a16="http://schemas.microsoft.com/office/drawing/2014/main" id="{FCA698BE-5298-CCD7-CEE8-7BD0DBD4070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93727" y="3409035"/>
            <a:ext cx="609600" cy="609600"/>
          </a:xfrm>
          <a:prstGeom prst="rect">
            <a:avLst/>
          </a:prstGeom>
        </p:spPr>
      </p:pic>
      <p:pic>
        <p:nvPicPr>
          <p:cNvPr id="24" name="Vannoy_DT_Lect09_Ses10_Slide03_Clip05">
            <a:hlinkClick r:id="" action="ppaction://media"/>
            <a:extLst>
              <a:ext uri="{FF2B5EF4-FFF2-40B4-BE49-F238E27FC236}">
                <a16:creationId xmlns:a16="http://schemas.microsoft.com/office/drawing/2014/main" id="{075F4985-4866-D300-6BAA-8CF6CE091F3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0873" y="4512104"/>
            <a:ext cx="609600" cy="609600"/>
          </a:xfrm>
          <a:prstGeom prst="rect">
            <a:avLst/>
          </a:prstGeom>
        </p:spPr>
      </p:pic>
      <p:pic>
        <p:nvPicPr>
          <p:cNvPr id="25" name="Vannoy_DT_Lect09_Ses10_Slide03_Clip06">
            <a:hlinkClick r:id="" action="ppaction://media"/>
            <a:extLst>
              <a:ext uri="{FF2B5EF4-FFF2-40B4-BE49-F238E27FC236}">
                <a16:creationId xmlns:a16="http://schemas.microsoft.com/office/drawing/2014/main" id="{CD03EAE7-9D8E-3E75-75CD-299E367C77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75673" y="5400217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B7DE34-6283-FF40-4551-91D906DF7A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1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763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92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8854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03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93889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68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92713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52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19885</TotalTime>
  <Words>148</Words>
  <Application>Microsoft Office PowerPoint</Application>
  <PresentationFormat>Widescreen</PresentationFormat>
  <Paragraphs>19</Paragraphs>
  <Slides>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Deuteronomy: Specialized Studies</vt:lpstr>
      <vt:lpstr>Deuteronomy</vt:lpstr>
      <vt:lpstr>Deuteronomy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315</cp:revision>
  <dcterms:created xsi:type="dcterms:W3CDTF">2023-02-18T16:12:42Z</dcterms:created>
  <dcterms:modified xsi:type="dcterms:W3CDTF">2023-03-22T12:19:31Z</dcterms:modified>
</cp:coreProperties>
</file>