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92" r:id="rId4"/>
    <p:sldId id="293" r:id="rId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>
        <p:scale>
          <a:sx n="59" d="100"/>
          <a:sy n="59" d="100"/>
        </p:scale>
        <p:origin x="1980" y="12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3/15/2023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2" Type="http://schemas.openxmlformats.org/officeDocument/2006/relationships/audio" Target="../media/media2.mp3"/><Relationship Id="rId16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openxmlformats.org/officeDocument/2006/relationships/slideLayout" Target="../slideLayouts/slideLayout2.xml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microsoft.com/office/2007/relationships/media" Target="../media/media15.mp3"/><Relationship Id="rId18" Type="http://schemas.openxmlformats.org/officeDocument/2006/relationships/audio" Target="../media/media17.mp3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audio" Target="../media/media14.mp3"/><Relationship Id="rId17" Type="http://schemas.microsoft.com/office/2007/relationships/media" Target="../media/media17.mp3"/><Relationship Id="rId2" Type="http://schemas.openxmlformats.org/officeDocument/2006/relationships/audio" Target="../media/media9.mp3"/><Relationship Id="rId16" Type="http://schemas.openxmlformats.org/officeDocument/2006/relationships/audio" Target="../media/media16.mp3"/><Relationship Id="rId20" Type="http://schemas.openxmlformats.org/officeDocument/2006/relationships/image" Target="../media/image7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microsoft.com/office/2007/relationships/media" Target="../media/media14.mp3"/><Relationship Id="rId5" Type="http://schemas.microsoft.com/office/2007/relationships/media" Target="../media/media11.mp3"/><Relationship Id="rId15" Type="http://schemas.microsoft.com/office/2007/relationships/media" Target="../media/media16.mp3"/><Relationship Id="rId10" Type="http://schemas.openxmlformats.org/officeDocument/2006/relationships/audio" Target="../media/media13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10.mp3"/><Relationship Id="rId9" Type="http://schemas.microsoft.com/office/2007/relationships/media" Target="../media/media13.mp3"/><Relationship Id="rId14" Type="http://schemas.openxmlformats.org/officeDocument/2006/relationships/audio" Target="../media/media15.mp3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19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audio" Target="../media/media20.mp3"/><Relationship Id="rId5" Type="http://schemas.microsoft.com/office/2007/relationships/media" Target="../media/media20.mp3"/><Relationship Id="rId4" Type="http://schemas.openxmlformats.org/officeDocument/2006/relationships/audio" Target="../media/media19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Deuteronomy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-334136" y="3306540"/>
            <a:ext cx="8825658" cy="861420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2700" b="1" dirty="0">
                <a:solidFill>
                  <a:schemeClr val="tx1"/>
                </a:solidFill>
              </a:rPr>
              <a:t>Lecture 4:  Survey of Support for Mosaic Authorship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6" name="Vannoy_DT_Lect04_Ses04_Slide01_Clip01">
            <a:hlinkClick r:id="" action="ppaction://media"/>
            <a:extLst>
              <a:ext uri="{FF2B5EF4-FFF2-40B4-BE49-F238E27FC236}">
                <a16:creationId xmlns:a16="http://schemas.microsoft.com/office/drawing/2014/main" id="{229ED05B-4BBF-AC44-2476-4B3983ECFE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122729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7712" y="1548448"/>
            <a:ext cx="9987797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Review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 Advocates of a Mosaic Date for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Survey of Early Mosaic Supporters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b.  More Recent Defenders of Mosaic Authorship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c.  Pentateuch is Foundational in Determining Conservative Books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d.  Other Books Supporting Mosaic Authorship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e.  Recent Work on Mosaic Origin of Deuteronomy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III.  The Covenant Form of the Book of Deuteronomy and its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Historical Implications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A.  The Structural Integrity of the book has often been questioned</a:t>
            </a:r>
          </a:p>
        </p:txBody>
      </p:sp>
      <p:pic>
        <p:nvPicPr>
          <p:cNvPr id="11" name="Vannoy_DT_Lect04_Ses04_Slide02_Clip01">
            <a:hlinkClick r:id="" action="ppaction://media"/>
            <a:extLst>
              <a:ext uri="{FF2B5EF4-FFF2-40B4-BE49-F238E27FC236}">
                <a16:creationId xmlns:a16="http://schemas.microsoft.com/office/drawing/2014/main" id="{CF4E8084-BAA9-3134-5858-F219C1ADF0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2100" y="-304800"/>
            <a:ext cx="609600" cy="609600"/>
          </a:xfrm>
          <a:prstGeom prst="rect">
            <a:avLst/>
          </a:prstGeom>
        </p:spPr>
      </p:pic>
      <p:pic>
        <p:nvPicPr>
          <p:cNvPr id="12" name="Vannoy_DT_Lect04_Ses04_Slide02_Clip02">
            <a:hlinkClick r:id="" action="ppaction://media"/>
            <a:extLst>
              <a:ext uri="{FF2B5EF4-FFF2-40B4-BE49-F238E27FC236}">
                <a16:creationId xmlns:a16="http://schemas.microsoft.com/office/drawing/2014/main" id="{518B21D4-9F6C-A09D-159C-DFD394EEC34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2100" y="658586"/>
            <a:ext cx="609600" cy="609600"/>
          </a:xfrm>
          <a:prstGeom prst="rect">
            <a:avLst/>
          </a:prstGeom>
        </p:spPr>
      </p:pic>
      <p:pic>
        <p:nvPicPr>
          <p:cNvPr id="13" name="Vannoy_DT_Lect04_Ses04_Slide02_Clip03">
            <a:hlinkClick r:id="" action="ppaction://media"/>
            <a:extLst>
              <a:ext uri="{FF2B5EF4-FFF2-40B4-BE49-F238E27FC236}">
                <a16:creationId xmlns:a16="http://schemas.microsoft.com/office/drawing/2014/main" id="{D9DBD3B2-2626-65F5-410B-E723CFA106D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2100" y="1621972"/>
            <a:ext cx="609600" cy="609600"/>
          </a:xfrm>
          <a:prstGeom prst="rect">
            <a:avLst/>
          </a:prstGeom>
        </p:spPr>
      </p:pic>
      <p:pic>
        <p:nvPicPr>
          <p:cNvPr id="14" name="Vannoy_DT_Lect04_Ses04_Slide02_Clip04">
            <a:hlinkClick r:id="" action="ppaction://media"/>
            <a:extLst>
              <a:ext uri="{FF2B5EF4-FFF2-40B4-BE49-F238E27FC236}">
                <a16:creationId xmlns:a16="http://schemas.microsoft.com/office/drawing/2014/main" id="{A50D1299-1217-AE63-E5F6-3E15D216CD4E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992100" y="2585358"/>
            <a:ext cx="609600" cy="609600"/>
          </a:xfrm>
          <a:prstGeom prst="rect">
            <a:avLst/>
          </a:prstGeom>
        </p:spPr>
      </p:pic>
      <p:pic>
        <p:nvPicPr>
          <p:cNvPr id="15" name="Vannoy_DT_Lect04_Ses04_Slide02_Clip05">
            <a:hlinkClick r:id="" action="ppaction://media"/>
            <a:extLst>
              <a:ext uri="{FF2B5EF4-FFF2-40B4-BE49-F238E27FC236}">
                <a16:creationId xmlns:a16="http://schemas.microsoft.com/office/drawing/2014/main" id="{43F8351F-42DC-03C9-D173-4E01C2915C27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 flipH="1">
            <a:off x="12589328" y="3592287"/>
            <a:ext cx="1143000" cy="609600"/>
          </a:xfrm>
          <a:prstGeom prst="rect">
            <a:avLst/>
          </a:prstGeom>
        </p:spPr>
      </p:pic>
      <p:pic>
        <p:nvPicPr>
          <p:cNvPr id="16" name="Vannoy_DT_Lect04_Ses04_Slide02_Clip06">
            <a:hlinkClick r:id="" action="ppaction://media"/>
            <a:extLst>
              <a:ext uri="{FF2B5EF4-FFF2-40B4-BE49-F238E27FC236}">
                <a16:creationId xmlns:a16="http://schemas.microsoft.com/office/drawing/2014/main" id="{686E427F-1446-519C-B97E-E1A92EA162F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296900" y="4555673"/>
            <a:ext cx="609600" cy="609600"/>
          </a:xfrm>
          <a:prstGeom prst="rect">
            <a:avLst/>
          </a:prstGeom>
        </p:spPr>
      </p:pic>
      <p:pic>
        <p:nvPicPr>
          <p:cNvPr id="17" name="Vannoy_DT_Lect04_Ses04_Slide02_Clip07">
            <a:hlinkClick r:id="" action="ppaction://media"/>
            <a:extLst>
              <a:ext uri="{FF2B5EF4-FFF2-40B4-BE49-F238E27FC236}">
                <a16:creationId xmlns:a16="http://schemas.microsoft.com/office/drawing/2014/main" id="{6A704F91-3F80-6E13-2EBD-6BF5DE219A9B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3541829" y="59163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75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754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8941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4616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77736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904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9136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19264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2240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4367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1932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650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1595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0794"/>
            <a:ext cx="11169449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B.  Von Rad’s View of Deuteronomy’s Structure Pattern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C.  Meredith Kline – Treaty of the Great King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1.  Deut. is a Covenant Renewal Document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2.  Kline’s Outline of Deuteronomy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3.  The Standard Elements of the Hittite Treaty Texts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4.  Deposit of the Treaty Text in the Sanctuary of the Vassal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5.  Treaty Document was a Libretto of the Covenant Ceremony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6.  Deuteronomy Begins as the Ancient Treaties Forms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200" dirty="0">
                <a:latin typeface="Roboto" panose="02000000000000000000" pitchFamily="2" charset="0"/>
                <a:ea typeface="Roboto" panose="02000000000000000000" pitchFamily="2" charset="0"/>
              </a:rPr>
              <a:t>7.  Kline’s Approach to Deuteronomy Solving the ‘Two Introductions’ problem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8.  Deut. 5-26 Are the First Phases of the Stipulations of the Treaties</a:t>
            </a:r>
          </a:p>
        </p:txBody>
      </p:sp>
      <p:pic>
        <p:nvPicPr>
          <p:cNvPr id="11" name="Vannoy_DT_Lect04_Ses04_Slide03_Clip01">
            <a:hlinkClick r:id="" action="ppaction://media"/>
            <a:extLst>
              <a:ext uri="{FF2B5EF4-FFF2-40B4-BE49-F238E27FC236}">
                <a16:creationId xmlns:a16="http://schemas.microsoft.com/office/drawing/2014/main" id="{88553014-9A26-ACD1-0045-BA1A9F09EB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41085" y="-304800"/>
            <a:ext cx="609600" cy="609600"/>
          </a:xfrm>
          <a:prstGeom prst="rect">
            <a:avLst/>
          </a:prstGeom>
        </p:spPr>
      </p:pic>
      <p:pic>
        <p:nvPicPr>
          <p:cNvPr id="12" name="Vannoy_DT_Lect04_Ses04_Slide03_Clip02">
            <a:hlinkClick r:id="" action="ppaction://media"/>
            <a:extLst>
              <a:ext uri="{FF2B5EF4-FFF2-40B4-BE49-F238E27FC236}">
                <a16:creationId xmlns:a16="http://schemas.microsoft.com/office/drawing/2014/main" id="{211BB401-9912-D341-5184-487DFF9CCE2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45885" y="841194"/>
            <a:ext cx="609600" cy="609600"/>
          </a:xfrm>
          <a:prstGeom prst="rect">
            <a:avLst/>
          </a:prstGeom>
        </p:spPr>
      </p:pic>
      <p:pic>
        <p:nvPicPr>
          <p:cNvPr id="13" name="Vannoy_DT_Lect04_Ses04_Slide03_Clip03">
            <a:hlinkClick r:id="" action="ppaction://media"/>
            <a:extLst>
              <a:ext uri="{FF2B5EF4-FFF2-40B4-BE49-F238E27FC236}">
                <a16:creationId xmlns:a16="http://schemas.microsoft.com/office/drawing/2014/main" id="{9CB2596B-F510-F166-3245-308E2F93F2A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45885" y="1853248"/>
            <a:ext cx="609600" cy="609600"/>
          </a:xfrm>
          <a:prstGeom prst="rect">
            <a:avLst/>
          </a:prstGeom>
        </p:spPr>
      </p:pic>
      <p:pic>
        <p:nvPicPr>
          <p:cNvPr id="14" name="Vannoy_DT_Lect04_Ses04_Slide03_Clip04">
            <a:hlinkClick r:id="" action="ppaction://media"/>
            <a:extLst>
              <a:ext uri="{FF2B5EF4-FFF2-40B4-BE49-F238E27FC236}">
                <a16:creationId xmlns:a16="http://schemas.microsoft.com/office/drawing/2014/main" id="{5EC9CCAA-EBEF-E28E-635B-030FCBCED4FC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0700" y="2865302"/>
            <a:ext cx="609600" cy="609600"/>
          </a:xfrm>
          <a:prstGeom prst="rect">
            <a:avLst/>
          </a:prstGeom>
        </p:spPr>
      </p:pic>
      <p:pic>
        <p:nvPicPr>
          <p:cNvPr id="15" name="Vannoy_DT_Lect04_Ses04_Slide03_Clip05">
            <a:hlinkClick r:id="" action="ppaction://media"/>
            <a:extLst>
              <a:ext uri="{FF2B5EF4-FFF2-40B4-BE49-F238E27FC236}">
                <a16:creationId xmlns:a16="http://schemas.microsoft.com/office/drawing/2014/main" id="{0F71580D-830F-A5D5-0F4B-272EC290AC34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345885" y="3898572"/>
            <a:ext cx="609600" cy="609600"/>
          </a:xfrm>
          <a:prstGeom prst="rect">
            <a:avLst/>
          </a:prstGeom>
        </p:spPr>
      </p:pic>
      <p:pic>
        <p:nvPicPr>
          <p:cNvPr id="16" name="Vannoy_DT_Lect04_Ses04_Slide03_Clip06">
            <a:hlinkClick r:id="" action="ppaction://media"/>
            <a:extLst>
              <a:ext uri="{FF2B5EF4-FFF2-40B4-BE49-F238E27FC236}">
                <a16:creationId xmlns:a16="http://schemas.microsoft.com/office/drawing/2014/main" id="{E73B51F6-1FD1-E937-B808-8B1E1A096A93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226143" y="4889410"/>
            <a:ext cx="609600" cy="609600"/>
          </a:xfrm>
          <a:prstGeom prst="rect">
            <a:avLst/>
          </a:prstGeom>
        </p:spPr>
      </p:pic>
      <p:pic>
        <p:nvPicPr>
          <p:cNvPr id="18" name="Vannoy_DT_Lect04_Ses04_Slide03_Clip07">
            <a:hlinkClick r:id="" action="ppaction://media"/>
            <a:extLst>
              <a:ext uri="{FF2B5EF4-FFF2-40B4-BE49-F238E27FC236}">
                <a16:creationId xmlns:a16="http://schemas.microsoft.com/office/drawing/2014/main" id="{662657C4-02F4-86B8-920D-B36B85F8898C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3079185" y="5712006"/>
            <a:ext cx="609600" cy="609600"/>
          </a:xfrm>
          <a:prstGeom prst="rect">
            <a:avLst/>
          </a:prstGeom>
        </p:spPr>
      </p:pic>
      <p:pic>
        <p:nvPicPr>
          <p:cNvPr id="19" name="Vannoy_DT_Lect04_Ses04_Slide03_Clip08">
            <a:hlinkClick r:id="" action="ppaction://media"/>
            <a:extLst>
              <a:ext uri="{FF2B5EF4-FFF2-40B4-BE49-F238E27FC236}">
                <a16:creationId xmlns:a16="http://schemas.microsoft.com/office/drawing/2014/main" id="{3A22169B-4738-C1CD-46A7-A42D2CA197C8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15900" y="6745276"/>
            <a:ext cx="609600" cy="609600"/>
          </a:xfrm>
          <a:prstGeom prst="rect">
            <a:avLst/>
          </a:prstGeom>
        </p:spPr>
      </p:pic>
      <p:pic>
        <p:nvPicPr>
          <p:cNvPr id="20" name="Vannoy_DT_Lect04_Ses04_Slide03_Clip09">
            <a:hlinkClick r:id="" action="ppaction://media"/>
            <a:extLst>
              <a:ext uri="{FF2B5EF4-FFF2-40B4-BE49-F238E27FC236}">
                <a16:creationId xmlns:a16="http://schemas.microsoft.com/office/drawing/2014/main" id="{490BB413-20C9-E89E-4125-17374873D30D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469585" y="74737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59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62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68766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5751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8278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434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44626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8070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733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283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82162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15467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38836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8327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824114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69988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96102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84162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8000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Deuteronomy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6111" y="1450794"/>
            <a:ext cx="11169449" cy="489555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9.   Deut. 27-30 Follows the Standard Form – Covenant Ratification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10.  Deut. 31-34 Final Arrangements – Song of Witness, Moses’ Testament,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    Dynastic Succession 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because the original audio was scratchy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and it was turned into video by Ted Hildebrandt for Biblicalelearning.org.</a:t>
            </a:r>
          </a:p>
          <a:p>
            <a:pPr marL="0" indent="0">
              <a:buNone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 lvl="1"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12" name="Vannoy_DT_Lect04_Ses04_Slide04_Clip01A">
            <a:hlinkClick r:id="" action="ppaction://media"/>
            <a:extLst>
              <a:ext uri="{FF2B5EF4-FFF2-40B4-BE49-F238E27FC236}">
                <a16:creationId xmlns:a16="http://schemas.microsoft.com/office/drawing/2014/main" id="{74FACBD9-15C9-800E-5E04-EB27B00E37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26785" y="-304800"/>
            <a:ext cx="609600" cy="609600"/>
          </a:xfrm>
          <a:prstGeom prst="rect">
            <a:avLst/>
          </a:prstGeom>
        </p:spPr>
      </p:pic>
      <p:pic>
        <p:nvPicPr>
          <p:cNvPr id="13" name="Vannoy_DT_Lect04_Ses04_Slide04_Clip02">
            <a:hlinkClick r:id="" action="ppaction://media"/>
            <a:extLst>
              <a:ext uri="{FF2B5EF4-FFF2-40B4-BE49-F238E27FC236}">
                <a16:creationId xmlns:a16="http://schemas.microsoft.com/office/drawing/2014/main" id="{E9A2C0FD-F46B-2CEF-C36D-513B4546729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926785" y="968828"/>
            <a:ext cx="609600" cy="609600"/>
          </a:xfrm>
          <a:prstGeom prst="rect">
            <a:avLst/>
          </a:prstGeom>
        </p:spPr>
      </p:pic>
      <p:pic>
        <p:nvPicPr>
          <p:cNvPr id="14" name="Vannoy_DT_Lect04_Ses04_Slide04_Clip03">
            <a:hlinkClick r:id="" action="ppaction://media"/>
            <a:extLst>
              <a:ext uri="{FF2B5EF4-FFF2-40B4-BE49-F238E27FC236}">
                <a16:creationId xmlns:a16="http://schemas.microsoft.com/office/drawing/2014/main" id="{BB30E67D-758E-FE65-3F74-48FE51CE1D5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66914" y="25527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86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177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427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865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94924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845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17220</TotalTime>
  <Words>287</Words>
  <Application>Microsoft Office PowerPoint</Application>
  <PresentationFormat>Widescreen</PresentationFormat>
  <Paragraphs>31</Paragraphs>
  <Slides>4</Slides>
  <Notes>0</Notes>
  <HiddenSlides>0</HiddenSlides>
  <MMClips>20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1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Deuteronomy</vt:lpstr>
      <vt:lpstr>Deuteronomy</vt:lpstr>
      <vt:lpstr>Deuteronomy</vt:lpstr>
      <vt:lpstr>Deuteronomy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 Hildebrandt</cp:lastModifiedBy>
  <cp:revision>272</cp:revision>
  <dcterms:created xsi:type="dcterms:W3CDTF">2023-02-18T16:12:42Z</dcterms:created>
  <dcterms:modified xsi:type="dcterms:W3CDTF">2023-03-15T12:53:56Z</dcterms:modified>
</cp:coreProperties>
</file>