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83" r:id="rId2"/>
    <p:sldId id="319" r:id="rId3"/>
    <p:sldId id="314" r:id="rId4"/>
    <p:sldId id="265" r:id="rId5"/>
    <p:sldId id="315" r:id="rId6"/>
    <p:sldId id="313" r:id="rId7"/>
    <p:sldId id="320" r:id="rId8"/>
    <p:sldId id="267" r:id="rId9"/>
    <p:sldId id="269" r:id="rId10"/>
    <p:sldId id="316" r:id="rId11"/>
    <p:sldId id="317" r:id="rId12"/>
    <p:sldId id="318" r:id="rId13"/>
    <p:sldId id="268" r:id="rId14"/>
    <p:sldId id="270" r:id="rId15"/>
    <p:sldId id="271" r:id="rId16"/>
    <p:sldId id="272" r:id="rId17"/>
    <p:sldId id="273" r:id="rId18"/>
    <p:sldId id="275" r:id="rId19"/>
    <p:sldId id="284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56" r:id="rId28"/>
    <p:sldId id="298" r:id="rId29"/>
    <p:sldId id="321" r:id="rId30"/>
    <p:sldId id="299" r:id="rId31"/>
    <p:sldId id="322" r:id="rId32"/>
    <p:sldId id="301" r:id="rId33"/>
    <p:sldId id="323" r:id="rId34"/>
    <p:sldId id="300" r:id="rId35"/>
    <p:sldId id="302" r:id="rId36"/>
    <p:sldId id="303" r:id="rId37"/>
    <p:sldId id="304" r:id="rId38"/>
    <p:sldId id="305" r:id="rId3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5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36877-B443-B931-DF24-ADABB165F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3AFF8A-FC1C-A615-1EB6-728455DCD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2A756-4262-55DA-16E8-887C4B56A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5A050-12CF-0A91-FFF8-476E4F99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E7C4A-0627-7F3E-388A-1467AC587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A798A-D833-50C9-7815-96D753EA2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1661F-CB79-A333-CC58-777BA3BB4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8838F-300B-B3B0-B8E3-BBAC679CE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7B355-16F8-D549-69E5-7B6D0A824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D92F9-376D-D492-7DAB-ADF499DF9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9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5025B5-D7DD-A645-E1AF-C47CB9488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A28486-D6CA-357A-F233-1849B792F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20637-2EC7-3B64-0CBD-CC6D153D0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257A7-39EE-33C9-2C81-AF6481E44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51C9F-55F6-862F-8B4F-F42AA016F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0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737AB-7090-0791-D4FD-CAE76F2D9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B0BAE-0756-99F7-BD40-97588F9C6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D4C69-53CC-0807-191B-033664517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C8101-8890-FD0C-3243-A376D03DA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EE498-9E2A-BD93-7161-DBCBFEE08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1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59503-F8E0-DCD2-1046-07724FBDC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EB28C-CBE1-4277-0E03-1535EB000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E34D9-27BA-D59A-29E2-7DB3031EC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48846-7B22-2313-6021-4C79790A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ABAAE-8A4C-51F7-425A-6ED638E3D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09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04DAB-AE66-CF70-DE05-8394247D8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01275-9D18-4F02-9F7F-CB94FFBC1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E353F-758B-7B7F-E0A4-0148AA448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71ECD-509C-88E9-D4A4-75F744944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5C911-0706-42A6-50AC-939FFBC21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EBC43-C1F0-7586-FE9A-38DD31E9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4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7C62D-E84E-080E-B6B6-43BB71727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8980B-B453-A76A-9D32-435DBABF6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2384F-7060-10C2-9671-CCDD95AED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D6099C-4E44-4735-F03C-760185330B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3F2061-96B8-8DED-3A05-7978ED387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5469EB-1415-48D7-295B-4C561B096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1A34C2-077A-F4EE-135D-917CE1D61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14F59F-FC86-08CC-3E6A-6A331DEB4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0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374EF-5B87-FDD8-F033-1D2B472D3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F638DB-3BDD-5CDF-7166-FAA3B1AEE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4375BF-8CD5-3DE0-3C64-FB9B63FCA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8E26A-DF31-E08B-630B-6D75EB344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4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4CC341-D6BE-837D-FE14-319AE45ED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F548CC-AB0C-B7D6-671D-847472A1B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D72F89-5750-3B3C-CA91-B0B8ED51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0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D32C5-2A45-A11A-C975-03F5601C1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685EF-F4E8-A5F9-96C3-11C2DE294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9A61CF-458E-C960-1193-732BE0A73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0150A-346B-A985-F1BC-D01CD684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F9A20-D68D-FEFF-45C9-514E24FE4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45996-5A5B-14C2-6D97-B97B6E534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8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32D8C-0A37-F451-4995-EC026B293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02C53A-79BA-09B9-AA7C-E71DA3355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BE6FDF-0736-C0E8-0993-D725F59B4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05765-C6F7-5864-51F6-43FED488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6D419-AF5C-0CF8-DAA8-0EF19CAF7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A76D7-A002-63AA-A9B7-303BF052E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5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4DE80E-2821-DDEF-C0B9-3653F628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6FF34-A4FD-615C-ED87-5206DE10F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A1FA5-2FB1-B667-28DE-0C0D8C15BD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15F23-D947-4909-8A68-438EA155C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7C197-DB06-37A6-1D51-59437C96A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0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717176"/>
            <a:ext cx="8520868" cy="5692589"/>
          </a:xfrm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DOCTRINE OF THE CHURCH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Biblical Story, Key Passages, and Pictures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People of God in the OT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Historical Theology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Church and the Churches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Attributes and Marks of the Church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Ecclesiastical Separation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Baptism and Lord’s Supper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Core Teachings, Service of the Church</a:t>
            </a:r>
          </a:p>
        </p:txBody>
      </p:sp>
    </p:spTree>
    <p:extLst>
      <p:ext uri="{BB962C8B-B14F-4D97-AF65-F5344CB8AC3E}">
        <p14:creationId xmlns:p14="http://schemas.microsoft.com/office/powerpoint/2010/main" val="224630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8934" y="1068191"/>
            <a:ext cx="7594132" cy="3649133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Ecclesiastical Separation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Terminology: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Apostasy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Heresy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Schism</a:t>
            </a:r>
          </a:p>
        </p:txBody>
      </p:sp>
    </p:spTree>
    <p:extLst>
      <p:ext uri="{BB962C8B-B14F-4D97-AF65-F5344CB8AC3E}">
        <p14:creationId xmlns:p14="http://schemas.microsoft.com/office/powerpoint/2010/main" val="423850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96" y="2066566"/>
            <a:ext cx="11224725" cy="3649133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Degrees of Error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    							 									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Biblical Teaching      Error      Systemic Error        Heresy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		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											 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D6D3522-2959-6850-773D-795D866F2E7C}"/>
              </a:ext>
            </a:extLst>
          </p:cNvPr>
          <p:cNvCxnSpPr/>
          <p:nvPr/>
        </p:nvCxnSpPr>
        <p:spPr>
          <a:xfrm>
            <a:off x="8948057" y="3172408"/>
            <a:ext cx="65314" cy="223001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78C5213-5DF0-9AEF-657A-909B8C1AA628}"/>
              </a:ext>
            </a:extLst>
          </p:cNvPr>
          <p:cNvCxnSpPr/>
          <p:nvPr/>
        </p:nvCxnSpPr>
        <p:spPr>
          <a:xfrm>
            <a:off x="9109787" y="3172408"/>
            <a:ext cx="65314" cy="223001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225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061" y="1236141"/>
            <a:ext cx="10888825" cy="3649133"/>
          </a:xfrm>
        </p:spPr>
        <p:txBody>
          <a:bodyPr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Biblical Principles Concerning Error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Pastors must protect the flock.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Heretics ought to leave the church.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Churches should discipline heretics who stay.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Christians ought to separate from churches that reject the marks of the church. </a:t>
            </a:r>
          </a:p>
        </p:txBody>
      </p:sp>
    </p:spTree>
    <p:extLst>
      <p:ext uri="{BB962C8B-B14F-4D97-AF65-F5344CB8AC3E}">
        <p14:creationId xmlns:p14="http://schemas.microsoft.com/office/powerpoint/2010/main" val="120017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2898" y="1030869"/>
            <a:ext cx="7594132" cy="4492854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Ordinances of the Church: 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Baptism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Views of baptism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Roman Catholic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Lutheran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Reformed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Baptist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67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2310" y="956223"/>
            <a:ext cx="7594132" cy="4492854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Ordinances of the Church: 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Lord’s Supper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Views of the Lord’s Supper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Roman Catholic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Lutheran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Reformed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Zwinglian</a:t>
            </a:r>
          </a:p>
        </p:txBody>
      </p:sp>
    </p:spTree>
    <p:extLst>
      <p:ext uri="{BB962C8B-B14F-4D97-AF65-F5344CB8AC3E}">
        <p14:creationId xmlns:p14="http://schemas.microsoft.com/office/powerpoint/2010/main" val="383206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923732"/>
            <a:ext cx="7594132" cy="4791968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Ordinances of the Church: 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Lord’s Supper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Theology of the Lord’s Supper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Union with Christ and one another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The gospel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A means of grace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Time: past, present, and future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0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3526" y="806934"/>
            <a:ext cx="7594132" cy="3649133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Government of the Church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 Catholic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Episcopal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Presbyterian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Congregational</a:t>
            </a:r>
          </a:p>
        </p:txBody>
      </p:sp>
    </p:spTree>
    <p:extLst>
      <p:ext uri="{BB962C8B-B14F-4D97-AF65-F5344CB8AC3E}">
        <p14:creationId xmlns:p14="http://schemas.microsoft.com/office/powerpoint/2010/main" val="347571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764" y="987326"/>
            <a:ext cx="9389542" cy="4424430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Core Teachings about the Church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 is head.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Authority is grounded in Scripture.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 rules through two offices: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Pastor, elder, or bishop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Deacon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congregation plays an important role.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64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2066566"/>
            <a:ext cx="7594132" cy="36491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00D23-CF0E-F666-E8D9-8B6167EECA95}"/>
              </a:ext>
            </a:extLst>
          </p:cNvPr>
          <p:cNvSpPr txBox="1"/>
          <p:nvPr/>
        </p:nvSpPr>
        <p:spPr>
          <a:xfrm>
            <a:off x="2842727" y="1011925"/>
            <a:ext cx="6096000" cy="3745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Service of  the Church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Worship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Evangelism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Edification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Diaconal Ministries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8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2066566"/>
            <a:ext cx="7594132" cy="36491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00D23-CF0E-F666-E8D9-8B6167EECA95}"/>
              </a:ext>
            </a:extLst>
          </p:cNvPr>
          <p:cNvSpPr txBox="1"/>
          <p:nvPr/>
        </p:nvSpPr>
        <p:spPr>
          <a:xfrm>
            <a:off x="1716474" y="1142301"/>
            <a:ext cx="8615265" cy="4799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THE DOCTRINE OF LAST THINGS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Introduction, Death &amp; the Intermediate State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Second Coming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Signs of the Times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Millennium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Resurrection of the Body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Last Judgment and the Eternal State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94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0" y="367554"/>
            <a:ext cx="9372515" cy="6212540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	   The Church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church in the biblical story</a:t>
            </a:r>
          </a:p>
          <a:p>
            <a:pPr marL="457200" lvl="1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Eden, Abraham, Exodus, Prophets, Captivities, Restoration, Messiah, Israel, Union with Christ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church in selected passages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Gen 12:1-3;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19:4-6; Matt 5-7;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Matt 16:16-19;  Acts 2:37-47;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1 Cor 12:14-31; Eph 2:11-22</a:t>
            </a: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35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2066566"/>
            <a:ext cx="7594132" cy="36491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00D23-CF0E-F666-E8D9-8B6167EECA95}"/>
              </a:ext>
            </a:extLst>
          </p:cNvPr>
          <p:cNvSpPr txBox="1"/>
          <p:nvPr/>
        </p:nvSpPr>
        <p:spPr>
          <a:xfrm>
            <a:off x="2448567" y="853304"/>
            <a:ext cx="8813481" cy="5326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Introduction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The Two Ages: this age and the age to come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The Kingdom of God: inaugurated, 	expanded, &amp; consummated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The “Already” and the “Not Yet”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4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2066566"/>
            <a:ext cx="7594132" cy="36491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00D23-CF0E-F666-E8D9-8B6167EECA95}"/>
              </a:ext>
            </a:extLst>
          </p:cNvPr>
          <p:cNvSpPr txBox="1"/>
          <p:nvPr/>
        </p:nvSpPr>
        <p:spPr>
          <a:xfrm>
            <a:off x="2103335" y="1029368"/>
            <a:ext cx="8421595" cy="4799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Death and the Intermediate State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Death is unnatural.</a:t>
            </a: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Death is both physical and spiritual.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Intermediate State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For believers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For unbelievers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Immortality: God and human beings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52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2066566"/>
            <a:ext cx="7594132" cy="36491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00D23-CF0E-F666-E8D9-8B6167EECA95}"/>
              </a:ext>
            </a:extLst>
          </p:cNvPr>
          <p:cNvSpPr txBox="1"/>
          <p:nvPr/>
        </p:nvSpPr>
        <p:spPr>
          <a:xfrm>
            <a:off x="1776763" y="916436"/>
            <a:ext cx="8477579" cy="4799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Christ’s Second Coming: Its Manner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Personal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Visible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Glorious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42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2066566"/>
            <a:ext cx="7594132" cy="36491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00D23-CF0E-F666-E8D9-8B6167EECA95}"/>
              </a:ext>
            </a:extLst>
          </p:cNvPr>
          <p:cNvSpPr txBox="1"/>
          <p:nvPr/>
        </p:nvSpPr>
        <p:spPr>
          <a:xfrm>
            <a:off x="1935384" y="676023"/>
            <a:ext cx="8776158" cy="7433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Christ’s Second Coming: Its Timing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Imminence passages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Interval passages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Ignorance passages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Christ’s Second Coming: Its Function</a:t>
            </a: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To promote spiritual readiness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62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2066566"/>
            <a:ext cx="7594132" cy="36491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00D23-CF0E-F666-E8D9-8B6167EECA95}"/>
              </a:ext>
            </a:extLst>
          </p:cNvPr>
          <p:cNvSpPr txBox="1"/>
          <p:nvPr/>
        </p:nvSpPr>
        <p:spPr>
          <a:xfrm>
            <a:off x="2416000" y="1142301"/>
            <a:ext cx="8127591" cy="6907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Signs of the Times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What are they?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What does “imminence” mean?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What did Jesus mean when he said 	“Watch!”?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58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2066566"/>
            <a:ext cx="7594132" cy="36491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00D23-CF0E-F666-E8D9-8B6167EECA95}"/>
              </a:ext>
            </a:extLst>
          </p:cNvPr>
          <p:cNvSpPr txBox="1"/>
          <p:nvPr/>
        </p:nvSpPr>
        <p:spPr>
          <a:xfrm>
            <a:off x="1560409" y="446372"/>
            <a:ext cx="9431051" cy="10068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Signs of the Times: Showing Grace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Proclamation of the gospel to all nations.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The salvation of the fullness of Israel.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Signs of the Times: Signs Showing Opposition to God: Tribulation, Apostasy,</a:t>
            </a: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Antichrist</a:t>
            </a: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Signs of the Times: Signs Showing God’s Judgment: Wars, Natural phenomena</a:t>
            </a:r>
          </a:p>
          <a:p>
            <a:pPr>
              <a:lnSpc>
                <a:spcPct val="107000"/>
              </a:lnSpc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37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2066566"/>
            <a:ext cx="7594132" cy="36491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00D23-CF0E-F666-E8D9-8B6167EECA95}"/>
              </a:ext>
            </a:extLst>
          </p:cNvPr>
          <p:cNvSpPr txBox="1"/>
          <p:nvPr/>
        </p:nvSpPr>
        <p:spPr>
          <a:xfrm>
            <a:off x="1860261" y="788433"/>
            <a:ext cx="9263100" cy="5326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Millennium of Revelation 20:4-6: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Amillennialism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millennium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binding of Satan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timing of Christ’s return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second coming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resurrection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58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680D420-2098-9957-096B-25C634C0289A}"/>
              </a:ext>
            </a:extLst>
          </p:cNvPr>
          <p:cNvCxnSpPr/>
          <p:nvPr/>
        </p:nvCxnSpPr>
        <p:spPr>
          <a:xfrm>
            <a:off x="744071" y="4401671"/>
            <a:ext cx="10183905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E645EF5-F83F-A1DC-3C87-27604557AE8A}"/>
              </a:ext>
            </a:extLst>
          </p:cNvPr>
          <p:cNvCxnSpPr>
            <a:cxnSpLocks/>
          </p:cNvCxnSpPr>
          <p:nvPr/>
        </p:nvCxnSpPr>
        <p:spPr>
          <a:xfrm flipV="1">
            <a:off x="10915650" y="3800475"/>
            <a:ext cx="476250" cy="59055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780372B-A7F5-5FE4-626C-EC1981133FA4}"/>
              </a:ext>
            </a:extLst>
          </p:cNvPr>
          <p:cNvCxnSpPr/>
          <p:nvPr/>
        </p:nvCxnSpPr>
        <p:spPr>
          <a:xfrm>
            <a:off x="10927976" y="4401671"/>
            <a:ext cx="463924" cy="532279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DCA272B-8A5C-DF8F-BAEB-0B97385A1338}"/>
              </a:ext>
            </a:extLst>
          </p:cNvPr>
          <p:cNvCxnSpPr>
            <a:cxnSpLocks/>
          </p:cNvCxnSpPr>
          <p:nvPr/>
        </p:nvCxnSpPr>
        <p:spPr>
          <a:xfrm>
            <a:off x="1419225" y="3486150"/>
            <a:ext cx="0" cy="733425"/>
          </a:xfrm>
          <a:prstGeom prst="line">
            <a:avLst/>
          </a:prstGeom>
          <a:ln w="603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A20169B-0394-6335-6371-8304E7962ACE}"/>
              </a:ext>
            </a:extLst>
          </p:cNvPr>
          <p:cNvCxnSpPr>
            <a:cxnSpLocks/>
          </p:cNvCxnSpPr>
          <p:nvPr/>
        </p:nvCxnSpPr>
        <p:spPr>
          <a:xfrm>
            <a:off x="1085850" y="3724275"/>
            <a:ext cx="666750" cy="0"/>
          </a:xfrm>
          <a:prstGeom prst="line">
            <a:avLst/>
          </a:prstGeom>
          <a:ln w="603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7B071DE-ACAB-7E83-4703-32B336B352A6}"/>
              </a:ext>
            </a:extLst>
          </p:cNvPr>
          <p:cNvCxnSpPr/>
          <p:nvPr/>
        </p:nvCxnSpPr>
        <p:spPr>
          <a:xfrm>
            <a:off x="2019300" y="4772025"/>
            <a:ext cx="438150" cy="0"/>
          </a:xfrm>
          <a:prstGeom prst="line">
            <a:avLst/>
          </a:prstGeom>
          <a:ln w="698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C500C97-3C06-56BC-55C8-E2CB72D04BBD}"/>
              </a:ext>
            </a:extLst>
          </p:cNvPr>
          <p:cNvCxnSpPr/>
          <p:nvPr/>
        </p:nvCxnSpPr>
        <p:spPr>
          <a:xfrm flipV="1">
            <a:off x="2486025" y="3990975"/>
            <a:ext cx="161925" cy="762000"/>
          </a:xfrm>
          <a:prstGeom prst="line">
            <a:avLst/>
          </a:prstGeom>
          <a:ln w="698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97EBA69-542C-2FB4-6042-CCD0DC34FA4E}"/>
              </a:ext>
            </a:extLst>
          </p:cNvPr>
          <p:cNvCxnSpPr/>
          <p:nvPr/>
        </p:nvCxnSpPr>
        <p:spPr>
          <a:xfrm>
            <a:off x="2619375" y="4010025"/>
            <a:ext cx="371475" cy="0"/>
          </a:xfrm>
          <a:prstGeom prst="line">
            <a:avLst/>
          </a:prstGeom>
          <a:ln w="698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A4D3AFF-7BB3-6838-4169-7D11DC0D4C6B}"/>
              </a:ext>
            </a:extLst>
          </p:cNvPr>
          <p:cNvCxnSpPr/>
          <p:nvPr/>
        </p:nvCxnSpPr>
        <p:spPr>
          <a:xfrm flipV="1">
            <a:off x="3000375" y="1438275"/>
            <a:ext cx="0" cy="255270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13072B4-5266-F2BE-FC29-B264A59A0E07}"/>
              </a:ext>
            </a:extLst>
          </p:cNvPr>
          <p:cNvCxnSpPr>
            <a:cxnSpLocks/>
          </p:cNvCxnSpPr>
          <p:nvPr/>
        </p:nvCxnSpPr>
        <p:spPr>
          <a:xfrm>
            <a:off x="3000375" y="1409700"/>
            <a:ext cx="3048000" cy="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EC1A852-3B2D-5CA2-69CE-325CA94CECE5}"/>
              </a:ext>
            </a:extLst>
          </p:cNvPr>
          <p:cNvCxnSpPr>
            <a:cxnSpLocks/>
          </p:cNvCxnSpPr>
          <p:nvPr/>
        </p:nvCxnSpPr>
        <p:spPr>
          <a:xfrm>
            <a:off x="6019800" y="1438275"/>
            <a:ext cx="0" cy="285750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243496F-B74F-B1D4-FDD5-852E5EE3EA20}"/>
              </a:ext>
            </a:extLst>
          </p:cNvPr>
          <p:cNvCxnSpPr/>
          <p:nvPr/>
        </p:nvCxnSpPr>
        <p:spPr>
          <a:xfrm flipV="1">
            <a:off x="7867650" y="3800475"/>
            <a:ext cx="0" cy="1123950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41CCBDD-3AB9-328E-C547-9ED2515AD58D}"/>
              </a:ext>
            </a:extLst>
          </p:cNvPr>
          <p:cNvCxnSpPr/>
          <p:nvPr/>
        </p:nvCxnSpPr>
        <p:spPr>
          <a:xfrm flipV="1">
            <a:off x="6048375" y="4762500"/>
            <a:ext cx="371475" cy="9525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E9D0FE-E092-E7B1-A441-215CAA76EE42}"/>
              </a:ext>
            </a:extLst>
          </p:cNvPr>
          <p:cNvCxnSpPr/>
          <p:nvPr/>
        </p:nvCxnSpPr>
        <p:spPr>
          <a:xfrm>
            <a:off x="6096000" y="3019425"/>
            <a:ext cx="323850" cy="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E83B6D-87D4-EB71-FBD7-DD8EF677274A}"/>
              </a:ext>
            </a:extLst>
          </p:cNvPr>
          <p:cNvCxnSpPr>
            <a:cxnSpLocks/>
          </p:cNvCxnSpPr>
          <p:nvPr/>
        </p:nvCxnSpPr>
        <p:spPr>
          <a:xfrm>
            <a:off x="6419850" y="3019425"/>
            <a:ext cx="0" cy="175260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911665-BC22-820F-3648-F0375490AB94}"/>
              </a:ext>
            </a:extLst>
          </p:cNvPr>
          <p:cNvCxnSpPr/>
          <p:nvPr/>
        </p:nvCxnSpPr>
        <p:spPr>
          <a:xfrm flipV="1">
            <a:off x="6781800" y="3038475"/>
            <a:ext cx="0" cy="447675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C1EB167-9C9B-2C63-320C-FF97565E6B9A}"/>
              </a:ext>
            </a:extLst>
          </p:cNvPr>
          <p:cNvCxnSpPr/>
          <p:nvPr/>
        </p:nvCxnSpPr>
        <p:spPr>
          <a:xfrm flipH="1">
            <a:off x="6419850" y="3019425"/>
            <a:ext cx="371475" cy="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0" name="Graphic 49" descr="Man">
            <a:extLst>
              <a:ext uri="{FF2B5EF4-FFF2-40B4-BE49-F238E27FC236}">
                <a16:creationId xmlns:a16="http://schemas.microsoft.com/office/drawing/2014/main" id="{41229932-C5AC-2AF1-B703-B3D7FED05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4125" y="3389778"/>
            <a:ext cx="914400" cy="914400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C9D689FB-91AE-3E10-7154-52B25EA62A45}"/>
              </a:ext>
            </a:extLst>
          </p:cNvPr>
          <p:cNvSpPr txBox="1"/>
          <p:nvPr/>
        </p:nvSpPr>
        <p:spPr>
          <a:xfrm>
            <a:off x="647700" y="5857875"/>
            <a:ext cx="2649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Proponents:   A. </a:t>
            </a:r>
            <a:r>
              <a:rPr lang="en-US" dirty="0" err="1"/>
              <a:t>Hoekema</a:t>
            </a:r>
            <a:br>
              <a:rPr lang="en-US" dirty="0"/>
            </a:br>
            <a:r>
              <a:rPr lang="en-US" dirty="0"/>
              <a:t>                         L. </a:t>
            </a:r>
            <a:r>
              <a:rPr lang="en-US" dirty="0" err="1"/>
              <a:t>Berkhof</a:t>
            </a:r>
            <a:br>
              <a:rPr lang="en-US" dirty="0"/>
            </a:br>
            <a:r>
              <a:rPr lang="en-US" dirty="0"/>
              <a:t>                         D. </a:t>
            </a:r>
            <a:r>
              <a:rPr lang="en-US" dirty="0" err="1"/>
              <a:t>Doriani</a:t>
            </a:r>
            <a:endParaRPr lang="en-US" dirty="0"/>
          </a:p>
        </p:txBody>
      </p:sp>
      <p:sp>
        <p:nvSpPr>
          <p:cNvPr id="52" name="Right Brace 51">
            <a:extLst>
              <a:ext uri="{FF2B5EF4-FFF2-40B4-BE49-F238E27FC236}">
                <a16:creationId xmlns:a16="http://schemas.microsoft.com/office/drawing/2014/main" id="{DC380398-C2FE-12DD-B0C9-0D74105360BC}"/>
              </a:ext>
            </a:extLst>
          </p:cNvPr>
          <p:cNvSpPr/>
          <p:nvPr/>
        </p:nvSpPr>
        <p:spPr>
          <a:xfrm rot="5400000">
            <a:off x="6702937" y="4409658"/>
            <a:ext cx="590547" cy="1776967"/>
          </a:xfrm>
          <a:prstGeom prst="rightBrace">
            <a:avLst>
              <a:gd name="adj1" fmla="val 3494"/>
              <a:gd name="adj2" fmla="val 50000"/>
            </a:avLst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C85BCC0-9B20-02F5-905E-84FEAE512DDA}"/>
              </a:ext>
            </a:extLst>
          </p:cNvPr>
          <p:cNvSpPr txBox="1"/>
          <p:nvPr/>
        </p:nvSpPr>
        <p:spPr>
          <a:xfrm>
            <a:off x="5938837" y="5723421"/>
            <a:ext cx="2182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  <a:r>
              <a:rPr lang="en-US" sz="2400" b="1" baseline="30000" dirty="0"/>
              <a:t>st</a:t>
            </a:r>
            <a:r>
              <a:rPr lang="en-US" sz="2400" b="1" dirty="0"/>
              <a:t> Resurrection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7515151-8AB9-D7F3-6879-25B3990266EA}"/>
              </a:ext>
            </a:extLst>
          </p:cNvPr>
          <p:cNvSpPr txBox="1"/>
          <p:nvPr/>
        </p:nvSpPr>
        <p:spPr>
          <a:xfrm>
            <a:off x="8205887" y="3785200"/>
            <a:ext cx="2622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Last Judgment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9C209DD-A2DF-1C93-B76C-7EFDD1DD26A4}"/>
              </a:ext>
            </a:extLst>
          </p:cNvPr>
          <p:cNvSpPr txBox="1"/>
          <p:nvPr/>
        </p:nvSpPr>
        <p:spPr>
          <a:xfrm>
            <a:off x="10387112" y="3308950"/>
            <a:ext cx="1744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New Earth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33A1C4B-55B9-48B7-1D4B-603DF2F9E67A}"/>
              </a:ext>
            </a:extLst>
          </p:cNvPr>
          <p:cNvSpPr txBox="1"/>
          <p:nvPr/>
        </p:nvSpPr>
        <p:spPr>
          <a:xfrm>
            <a:off x="11111012" y="4947250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Hell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593DA0E-323E-58C5-AF04-BD1C7D98853B}"/>
              </a:ext>
            </a:extLst>
          </p:cNvPr>
          <p:cNvSpPr txBox="1"/>
          <p:nvPr/>
        </p:nvSpPr>
        <p:spPr>
          <a:xfrm>
            <a:off x="6998210" y="3082516"/>
            <a:ext cx="2068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Resurrection of</a:t>
            </a:r>
            <a:br>
              <a:rPr lang="en-US" sz="2000" b="1" dirty="0"/>
            </a:br>
            <a:r>
              <a:rPr lang="en-US" sz="2000" b="1" dirty="0"/>
              <a:t>Unbelieving Dead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2EC3A3-DB94-914C-93C1-12BC67E118A8}"/>
              </a:ext>
            </a:extLst>
          </p:cNvPr>
          <p:cNvSpPr txBox="1"/>
          <p:nvPr/>
        </p:nvSpPr>
        <p:spPr>
          <a:xfrm>
            <a:off x="800100" y="4782572"/>
            <a:ext cx="1486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Christ’s Death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B39B01E-38BA-0E1B-97A7-5106321983AA}"/>
              </a:ext>
            </a:extLst>
          </p:cNvPr>
          <p:cNvSpPr txBox="1"/>
          <p:nvPr/>
        </p:nvSpPr>
        <p:spPr>
          <a:xfrm>
            <a:off x="1709304" y="3383428"/>
            <a:ext cx="1376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Christ’s</a:t>
            </a:r>
            <a:br>
              <a:rPr lang="en-US" dirty="0"/>
            </a:br>
            <a:r>
              <a:rPr lang="en-US" dirty="0"/>
              <a:t>Resurrection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A8BE8F0-2F50-FF24-CACE-8DD834F73922}"/>
              </a:ext>
            </a:extLst>
          </p:cNvPr>
          <p:cNvSpPr txBox="1"/>
          <p:nvPr/>
        </p:nvSpPr>
        <p:spPr>
          <a:xfrm>
            <a:off x="1833215" y="1907491"/>
            <a:ext cx="1128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Christ’s</a:t>
            </a:r>
            <a:br>
              <a:rPr lang="en-US" dirty="0"/>
            </a:br>
            <a:r>
              <a:rPr lang="en-US" dirty="0"/>
              <a:t>Ascension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FF2B543-7841-58FE-A6A6-DD4905CE9FF0}"/>
              </a:ext>
            </a:extLst>
          </p:cNvPr>
          <p:cNvSpPr txBox="1"/>
          <p:nvPr/>
        </p:nvSpPr>
        <p:spPr>
          <a:xfrm>
            <a:off x="5991225" y="1507194"/>
            <a:ext cx="1064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Christ’s</a:t>
            </a:r>
            <a:br>
              <a:rPr lang="en-US" dirty="0"/>
            </a:br>
            <a:r>
              <a:rPr lang="en-US" dirty="0"/>
              <a:t>   Return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219A66F-BBD0-55B2-21B3-92CA4E00F10C}"/>
              </a:ext>
            </a:extLst>
          </p:cNvPr>
          <p:cNvSpPr txBox="1"/>
          <p:nvPr/>
        </p:nvSpPr>
        <p:spPr>
          <a:xfrm>
            <a:off x="6200775" y="2288368"/>
            <a:ext cx="3511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Christ meets believers, dead and </a:t>
            </a:r>
            <a:br>
              <a:rPr lang="en-US" dirty="0"/>
            </a:br>
            <a:r>
              <a:rPr lang="en-US" dirty="0"/>
              <a:t>alive in the air, and returns to earth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C5C289E-BEFA-6087-D2F1-396602ED7187}"/>
              </a:ext>
            </a:extLst>
          </p:cNvPr>
          <p:cNvSpPr txBox="1"/>
          <p:nvPr/>
        </p:nvSpPr>
        <p:spPr>
          <a:xfrm>
            <a:off x="3522440" y="177458"/>
            <a:ext cx="49375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Amillennialism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F6537FF-E38D-D0A9-2866-F2484A026963}"/>
              </a:ext>
            </a:extLst>
          </p:cNvPr>
          <p:cNvSpPr txBox="1"/>
          <p:nvPr/>
        </p:nvSpPr>
        <p:spPr>
          <a:xfrm>
            <a:off x="3181350" y="1480498"/>
            <a:ext cx="2198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The Millennium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1268CE5-3485-E204-FF24-64B20135B650}"/>
              </a:ext>
            </a:extLst>
          </p:cNvPr>
          <p:cNvCxnSpPr>
            <a:cxnSpLocks/>
          </p:cNvCxnSpPr>
          <p:nvPr/>
        </p:nvCxnSpPr>
        <p:spPr>
          <a:xfrm>
            <a:off x="5511262" y="3328000"/>
            <a:ext cx="0" cy="91440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3A4D83E-D0ED-298E-0887-4DBA56E6A5B8}"/>
              </a:ext>
            </a:extLst>
          </p:cNvPr>
          <p:cNvSpPr txBox="1"/>
          <p:nvPr/>
        </p:nvSpPr>
        <p:spPr>
          <a:xfrm>
            <a:off x="4664586" y="2889852"/>
            <a:ext cx="1340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Tribulation</a:t>
            </a:r>
          </a:p>
        </p:txBody>
      </p:sp>
    </p:spTree>
    <p:extLst>
      <p:ext uri="{BB962C8B-B14F-4D97-AF65-F5344CB8AC3E}">
        <p14:creationId xmlns:p14="http://schemas.microsoft.com/office/powerpoint/2010/main" val="40370976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2066566"/>
            <a:ext cx="7594132" cy="36491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00D23-CF0E-F666-E8D9-8B6167EECA95}"/>
              </a:ext>
            </a:extLst>
          </p:cNvPr>
          <p:cNvSpPr txBox="1"/>
          <p:nvPr/>
        </p:nvSpPr>
        <p:spPr>
          <a:xfrm>
            <a:off x="1986509" y="726292"/>
            <a:ext cx="8283385" cy="58531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Millennium of Revelation 20:4-6: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Postmillennialism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millennium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binding of Satan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timing of Christ’s return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second coming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resurrection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19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680D420-2098-9957-096B-25C634C0289A}"/>
              </a:ext>
            </a:extLst>
          </p:cNvPr>
          <p:cNvCxnSpPr/>
          <p:nvPr/>
        </p:nvCxnSpPr>
        <p:spPr>
          <a:xfrm>
            <a:off x="744071" y="4401671"/>
            <a:ext cx="10183905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E645EF5-F83F-A1DC-3C87-27604557AE8A}"/>
              </a:ext>
            </a:extLst>
          </p:cNvPr>
          <p:cNvCxnSpPr>
            <a:cxnSpLocks/>
          </p:cNvCxnSpPr>
          <p:nvPr/>
        </p:nvCxnSpPr>
        <p:spPr>
          <a:xfrm flipV="1">
            <a:off x="10915650" y="3800475"/>
            <a:ext cx="476250" cy="59055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780372B-A7F5-5FE4-626C-EC1981133FA4}"/>
              </a:ext>
            </a:extLst>
          </p:cNvPr>
          <p:cNvCxnSpPr/>
          <p:nvPr/>
        </p:nvCxnSpPr>
        <p:spPr>
          <a:xfrm>
            <a:off x="10927976" y="4401671"/>
            <a:ext cx="463924" cy="532279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DCA272B-8A5C-DF8F-BAEB-0B97385A1338}"/>
              </a:ext>
            </a:extLst>
          </p:cNvPr>
          <p:cNvCxnSpPr>
            <a:cxnSpLocks/>
          </p:cNvCxnSpPr>
          <p:nvPr/>
        </p:nvCxnSpPr>
        <p:spPr>
          <a:xfrm>
            <a:off x="1419225" y="3486150"/>
            <a:ext cx="0" cy="733425"/>
          </a:xfrm>
          <a:prstGeom prst="line">
            <a:avLst/>
          </a:prstGeom>
          <a:ln w="603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A20169B-0394-6335-6371-8304E7962ACE}"/>
              </a:ext>
            </a:extLst>
          </p:cNvPr>
          <p:cNvCxnSpPr>
            <a:cxnSpLocks/>
          </p:cNvCxnSpPr>
          <p:nvPr/>
        </p:nvCxnSpPr>
        <p:spPr>
          <a:xfrm>
            <a:off x="1085850" y="3724275"/>
            <a:ext cx="666750" cy="0"/>
          </a:xfrm>
          <a:prstGeom prst="line">
            <a:avLst/>
          </a:prstGeom>
          <a:ln w="603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7B071DE-ACAB-7E83-4703-32B336B352A6}"/>
              </a:ext>
            </a:extLst>
          </p:cNvPr>
          <p:cNvCxnSpPr/>
          <p:nvPr/>
        </p:nvCxnSpPr>
        <p:spPr>
          <a:xfrm>
            <a:off x="2019300" y="4772025"/>
            <a:ext cx="438150" cy="0"/>
          </a:xfrm>
          <a:prstGeom prst="line">
            <a:avLst/>
          </a:prstGeom>
          <a:ln w="698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C500C97-3C06-56BC-55C8-E2CB72D04BBD}"/>
              </a:ext>
            </a:extLst>
          </p:cNvPr>
          <p:cNvCxnSpPr/>
          <p:nvPr/>
        </p:nvCxnSpPr>
        <p:spPr>
          <a:xfrm flipV="1">
            <a:off x="2486025" y="3990975"/>
            <a:ext cx="161925" cy="762000"/>
          </a:xfrm>
          <a:prstGeom prst="line">
            <a:avLst/>
          </a:prstGeom>
          <a:ln w="698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97EBA69-542C-2FB4-6042-CCD0DC34FA4E}"/>
              </a:ext>
            </a:extLst>
          </p:cNvPr>
          <p:cNvCxnSpPr/>
          <p:nvPr/>
        </p:nvCxnSpPr>
        <p:spPr>
          <a:xfrm>
            <a:off x="2619375" y="4010025"/>
            <a:ext cx="371475" cy="0"/>
          </a:xfrm>
          <a:prstGeom prst="line">
            <a:avLst/>
          </a:prstGeom>
          <a:ln w="698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A4D3AFF-7BB3-6838-4169-7D11DC0D4C6B}"/>
              </a:ext>
            </a:extLst>
          </p:cNvPr>
          <p:cNvCxnSpPr/>
          <p:nvPr/>
        </p:nvCxnSpPr>
        <p:spPr>
          <a:xfrm flipV="1">
            <a:off x="3000375" y="1438275"/>
            <a:ext cx="0" cy="255270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13072B4-5266-F2BE-FC29-B264A59A0E07}"/>
              </a:ext>
            </a:extLst>
          </p:cNvPr>
          <p:cNvCxnSpPr>
            <a:cxnSpLocks/>
          </p:cNvCxnSpPr>
          <p:nvPr/>
        </p:nvCxnSpPr>
        <p:spPr>
          <a:xfrm>
            <a:off x="3000375" y="1409700"/>
            <a:ext cx="3048000" cy="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EC1A852-3B2D-5CA2-69CE-325CA94CECE5}"/>
              </a:ext>
            </a:extLst>
          </p:cNvPr>
          <p:cNvCxnSpPr>
            <a:cxnSpLocks/>
          </p:cNvCxnSpPr>
          <p:nvPr/>
        </p:nvCxnSpPr>
        <p:spPr>
          <a:xfrm>
            <a:off x="6019800" y="1438275"/>
            <a:ext cx="0" cy="285750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243496F-B74F-B1D4-FDD5-852E5EE3EA20}"/>
              </a:ext>
            </a:extLst>
          </p:cNvPr>
          <p:cNvCxnSpPr/>
          <p:nvPr/>
        </p:nvCxnSpPr>
        <p:spPr>
          <a:xfrm flipV="1">
            <a:off x="7867650" y="3800475"/>
            <a:ext cx="0" cy="1123950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41CCBDD-3AB9-328E-C547-9ED2515AD58D}"/>
              </a:ext>
            </a:extLst>
          </p:cNvPr>
          <p:cNvCxnSpPr/>
          <p:nvPr/>
        </p:nvCxnSpPr>
        <p:spPr>
          <a:xfrm flipV="1">
            <a:off x="6048375" y="4762500"/>
            <a:ext cx="371475" cy="9525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E9D0FE-E092-E7B1-A441-215CAA76EE42}"/>
              </a:ext>
            </a:extLst>
          </p:cNvPr>
          <p:cNvCxnSpPr/>
          <p:nvPr/>
        </p:nvCxnSpPr>
        <p:spPr>
          <a:xfrm>
            <a:off x="6096000" y="3019425"/>
            <a:ext cx="323850" cy="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E83B6D-87D4-EB71-FBD7-DD8EF677274A}"/>
              </a:ext>
            </a:extLst>
          </p:cNvPr>
          <p:cNvCxnSpPr>
            <a:cxnSpLocks/>
          </p:cNvCxnSpPr>
          <p:nvPr/>
        </p:nvCxnSpPr>
        <p:spPr>
          <a:xfrm>
            <a:off x="6419850" y="3019425"/>
            <a:ext cx="0" cy="175260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911665-BC22-820F-3648-F0375490AB94}"/>
              </a:ext>
            </a:extLst>
          </p:cNvPr>
          <p:cNvCxnSpPr/>
          <p:nvPr/>
        </p:nvCxnSpPr>
        <p:spPr>
          <a:xfrm flipV="1">
            <a:off x="6781800" y="3038475"/>
            <a:ext cx="0" cy="447675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C1EB167-9C9B-2C63-320C-FF97565E6B9A}"/>
              </a:ext>
            </a:extLst>
          </p:cNvPr>
          <p:cNvCxnSpPr/>
          <p:nvPr/>
        </p:nvCxnSpPr>
        <p:spPr>
          <a:xfrm flipH="1">
            <a:off x="6419850" y="3019425"/>
            <a:ext cx="371475" cy="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0" name="Graphic 49" descr="Man">
            <a:extLst>
              <a:ext uri="{FF2B5EF4-FFF2-40B4-BE49-F238E27FC236}">
                <a16:creationId xmlns:a16="http://schemas.microsoft.com/office/drawing/2014/main" id="{41229932-C5AC-2AF1-B703-B3D7FED05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4125" y="3389778"/>
            <a:ext cx="914400" cy="914400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C9D689FB-91AE-3E10-7154-52B25EA62A45}"/>
              </a:ext>
            </a:extLst>
          </p:cNvPr>
          <p:cNvSpPr txBox="1"/>
          <p:nvPr/>
        </p:nvSpPr>
        <p:spPr>
          <a:xfrm>
            <a:off x="647700" y="5857875"/>
            <a:ext cx="2762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Proponents:   B. B. Warfield</a:t>
            </a:r>
            <a:br>
              <a:rPr lang="en-US" dirty="0"/>
            </a:br>
            <a:r>
              <a:rPr lang="en-US" dirty="0"/>
              <a:t>                         J. J. Davis</a:t>
            </a:r>
            <a:br>
              <a:rPr lang="en-US" dirty="0"/>
            </a:br>
            <a:r>
              <a:rPr lang="en-US" dirty="0"/>
              <a:t>                         C. J. Collins</a:t>
            </a:r>
          </a:p>
        </p:txBody>
      </p:sp>
      <p:sp>
        <p:nvSpPr>
          <p:cNvPr id="52" name="Right Brace 51">
            <a:extLst>
              <a:ext uri="{FF2B5EF4-FFF2-40B4-BE49-F238E27FC236}">
                <a16:creationId xmlns:a16="http://schemas.microsoft.com/office/drawing/2014/main" id="{DC380398-C2FE-12DD-B0C9-0D74105360BC}"/>
              </a:ext>
            </a:extLst>
          </p:cNvPr>
          <p:cNvSpPr/>
          <p:nvPr/>
        </p:nvSpPr>
        <p:spPr>
          <a:xfrm rot="5400000">
            <a:off x="6702937" y="4409658"/>
            <a:ext cx="590547" cy="1776967"/>
          </a:xfrm>
          <a:prstGeom prst="rightBrace">
            <a:avLst>
              <a:gd name="adj1" fmla="val 3494"/>
              <a:gd name="adj2" fmla="val 50000"/>
            </a:avLst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C85BCC0-9B20-02F5-905E-84FEAE512DDA}"/>
              </a:ext>
            </a:extLst>
          </p:cNvPr>
          <p:cNvSpPr txBox="1"/>
          <p:nvPr/>
        </p:nvSpPr>
        <p:spPr>
          <a:xfrm>
            <a:off x="5938837" y="5723421"/>
            <a:ext cx="2182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  <a:r>
              <a:rPr lang="en-US" sz="2400" b="1" baseline="30000" dirty="0"/>
              <a:t>st</a:t>
            </a:r>
            <a:r>
              <a:rPr lang="en-US" sz="2400" b="1" dirty="0"/>
              <a:t> Resurrection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7515151-8AB9-D7F3-6879-25B3990266EA}"/>
              </a:ext>
            </a:extLst>
          </p:cNvPr>
          <p:cNvSpPr txBox="1"/>
          <p:nvPr/>
        </p:nvSpPr>
        <p:spPr>
          <a:xfrm>
            <a:off x="8205887" y="3785200"/>
            <a:ext cx="2622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Last Judgment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9C209DD-A2DF-1C93-B76C-7EFDD1DD26A4}"/>
              </a:ext>
            </a:extLst>
          </p:cNvPr>
          <p:cNvSpPr txBox="1"/>
          <p:nvPr/>
        </p:nvSpPr>
        <p:spPr>
          <a:xfrm>
            <a:off x="10387112" y="3308950"/>
            <a:ext cx="1744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New Earth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33A1C4B-55B9-48B7-1D4B-603DF2F9E67A}"/>
              </a:ext>
            </a:extLst>
          </p:cNvPr>
          <p:cNvSpPr txBox="1"/>
          <p:nvPr/>
        </p:nvSpPr>
        <p:spPr>
          <a:xfrm>
            <a:off x="11111012" y="4947250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Hell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593DA0E-323E-58C5-AF04-BD1C7D98853B}"/>
              </a:ext>
            </a:extLst>
          </p:cNvPr>
          <p:cNvSpPr txBox="1"/>
          <p:nvPr/>
        </p:nvSpPr>
        <p:spPr>
          <a:xfrm>
            <a:off x="6998210" y="3082516"/>
            <a:ext cx="2068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Resurrection of</a:t>
            </a:r>
            <a:br>
              <a:rPr lang="en-US" sz="2000" b="1" dirty="0"/>
            </a:br>
            <a:r>
              <a:rPr lang="en-US" sz="2000" b="1" dirty="0"/>
              <a:t>Unbelieving Dead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2EC3A3-DB94-914C-93C1-12BC67E118A8}"/>
              </a:ext>
            </a:extLst>
          </p:cNvPr>
          <p:cNvSpPr txBox="1"/>
          <p:nvPr/>
        </p:nvSpPr>
        <p:spPr>
          <a:xfrm>
            <a:off x="800100" y="4782572"/>
            <a:ext cx="1486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Christ’s Death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B39B01E-38BA-0E1B-97A7-5106321983AA}"/>
              </a:ext>
            </a:extLst>
          </p:cNvPr>
          <p:cNvSpPr txBox="1"/>
          <p:nvPr/>
        </p:nvSpPr>
        <p:spPr>
          <a:xfrm>
            <a:off x="1709304" y="3383428"/>
            <a:ext cx="1376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Christ’s</a:t>
            </a:r>
            <a:br>
              <a:rPr lang="en-US" dirty="0"/>
            </a:br>
            <a:r>
              <a:rPr lang="en-US" dirty="0"/>
              <a:t>Resurrection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A8BE8F0-2F50-FF24-CACE-8DD834F73922}"/>
              </a:ext>
            </a:extLst>
          </p:cNvPr>
          <p:cNvSpPr txBox="1"/>
          <p:nvPr/>
        </p:nvSpPr>
        <p:spPr>
          <a:xfrm>
            <a:off x="1833215" y="1907491"/>
            <a:ext cx="1128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Christ’s</a:t>
            </a:r>
            <a:br>
              <a:rPr lang="en-US" dirty="0"/>
            </a:br>
            <a:r>
              <a:rPr lang="en-US" dirty="0"/>
              <a:t>Ascension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FF2B543-7841-58FE-A6A6-DD4905CE9FF0}"/>
              </a:ext>
            </a:extLst>
          </p:cNvPr>
          <p:cNvSpPr txBox="1"/>
          <p:nvPr/>
        </p:nvSpPr>
        <p:spPr>
          <a:xfrm>
            <a:off x="5991225" y="1507194"/>
            <a:ext cx="1064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Christ’s</a:t>
            </a:r>
            <a:br>
              <a:rPr lang="en-US" dirty="0"/>
            </a:br>
            <a:r>
              <a:rPr lang="en-US" dirty="0"/>
              <a:t>   Return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219A66F-BBD0-55B2-21B3-92CA4E00F10C}"/>
              </a:ext>
            </a:extLst>
          </p:cNvPr>
          <p:cNvSpPr txBox="1"/>
          <p:nvPr/>
        </p:nvSpPr>
        <p:spPr>
          <a:xfrm>
            <a:off x="6200775" y="2288368"/>
            <a:ext cx="3511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Christ meets believers, dead and </a:t>
            </a:r>
            <a:br>
              <a:rPr lang="en-US" dirty="0"/>
            </a:br>
            <a:r>
              <a:rPr lang="en-US" dirty="0"/>
              <a:t>alive in the air and returns to earth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C5C289E-BEFA-6087-D2F1-396602ED7187}"/>
              </a:ext>
            </a:extLst>
          </p:cNvPr>
          <p:cNvSpPr txBox="1"/>
          <p:nvPr/>
        </p:nvSpPr>
        <p:spPr>
          <a:xfrm>
            <a:off x="3097461" y="177458"/>
            <a:ext cx="58446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Postmillennialism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F6537FF-E38D-D0A9-2866-F2484A026963}"/>
              </a:ext>
            </a:extLst>
          </p:cNvPr>
          <p:cNvSpPr txBox="1"/>
          <p:nvPr/>
        </p:nvSpPr>
        <p:spPr>
          <a:xfrm>
            <a:off x="3821761" y="3969603"/>
            <a:ext cx="21980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The Millennium</a:t>
            </a:r>
            <a:br>
              <a:rPr lang="en-US" sz="2400" b="1" dirty="0"/>
            </a:br>
            <a:r>
              <a:rPr lang="en-US" sz="2400" b="1" dirty="0"/>
              <a:t>            (future)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1268CE5-3485-E204-FF24-64B20135B650}"/>
              </a:ext>
            </a:extLst>
          </p:cNvPr>
          <p:cNvCxnSpPr>
            <a:cxnSpLocks/>
          </p:cNvCxnSpPr>
          <p:nvPr/>
        </p:nvCxnSpPr>
        <p:spPr>
          <a:xfrm>
            <a:off x="3453862" y="3389778"/>
            <a:ext cx="0" cy="91440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3A4D83E-D0ED-298E-0887-4DBA56E6A5B8}"/>
              </a:ext>
            </a:extLst>
          </p:cNvPr>
          <p:cNvSpPr txBox="1"/>
          <p:nvPr/>
        </p:nvSpPr>
        <p:spPr>
          <a:xfrm>
            <a:off x="3235826" y="3039597"/>
            <a:ext cx="23455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Tribulation </a:t>
            </a:r>
            <a:br>
              <a:rPr lang="en-US" sz="2000" b="1" dirty="0"/>
            </a:br>
            <a:r>
              <a:rPr lang="en-US" sz="2000" b="1" dirty="0"/>
              <a:t>    (fulfilled in AD 70)</a:t>
            </a:r>
          </a:p>
        </p:txBody>
      </p:sp>
    </p:spTree>
    <p:extLst>
      <p:ext uri="{BB962C8B-B14F-4D97-AF65-F5344CB8AC3E}">
        <p14:creationId xmlns:p14="http://schemas.microsoft.com/office/powerpoint/2010/main" val="1300728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851648"/>
            <a:ext cx="7594132" cy="4864052"/>
          </a:xfrm>
        </p:spPr>
        <p:txBody>
          <a:bodyPr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Biblical Pictures of the Church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body of Christ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bride of Christ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temple of the Holy Spirit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new humanity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family of God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people of God</a:t>
            </a:r>
          </a:p>
        </p:txBody>
      </p:sp>
    </p:spTree>
    <p:extLst>
      <p:ext uri="{BB962C8B-B14F-4D97-AF65-F5344CB8AC3E}">
        <p14:creationId xmlns:p14="http://schemas.microsoft.com/office/powerpoint/2010/main" val="423579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2066566"/>
            <a:ext cx="7594132" cy="36491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00D23-CF0E-F666-E8D9-8B6167EECA95}"/>
              </a:ext>
            </a:extLst>
          </p:cNvPr>
          <p:cNvSpPr txBox="1"/>
          <p:nvPr/>
        </p:nvSpPr>
        <p:spPr>
          <a:xfrm>
            <a:off x="1569741" y="427711"/>
            <a:ext cx="8358030" cy="5326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Millennium of Revelation 20:4-6: 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Historic Premillennialism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The millennium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The binding of Satan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The timing of Christ’s return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The second coming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The resurrection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24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680D420-2098-9957-096B-25C634C0289A}"/>
              </a:ext>
            </a:extLst>
          </p:cNvPr>
          <p:cNvCxnSpPr/>
          <p:nvPr/>
        </p:nvCxnSpPr>
        <p:spPr>
          <a:xfrm>
            <a:off x="744071" y="4401671"/>
            <a:ext cx="10183905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E645EF5-F83F-A1DC-3C87-27604557AE8A}"/>
              </a:ext>
            </a:extLst>
          </p:cNvPr>
          <p:cNvCxnSpPr>
            <a:cxnSpLocks/>
          </p:cNvCxnSpPr>
          <p:nvPr/>
        </p:nvCxnSpPr>
        <p:spPr>
          <a:xfrm flipV="1">
            <a:off x="10915650" y="3800475"/>
            <a:ext cx="476250" cy="59055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780372B-A7F5-5FE4-626C-EC1981133FA4}"/>
              </a:ext>
            </a:extLst>
          </p:cNvPr>
          <p:cNvCxnSpPr/>
          <p:nvPr/>
        </p:nvCxnSpPr>
        <p:spPr>
          <a:xfrm>
            <a:off x="10927976" y="4401671"/>
            <a:ext cx="463924" cy="532279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DCA272B-8A5C-DF8F-BAEB-0B97385A1338}"/>
              </a:ext>
            </a:extLst>
          </p:cNvPr>
          <p:cNvCxnSpPr>
            <a:cxnSpLocks/>
          </p:cNvCxnSpPr>
          <p:nvPr/>
        </p:nvCxnSpPr>
        <p:spPr>
          <a:xfrm>
            <a:off x="1419225" y="3486150"/>
            <a:ext cx="0" cy="733425"/>
          </a:xfrm>
          <a:prstGeom prst="line">
            <a:avLst/>
          </a:prstGeom>
          <a:ln w="603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A20169B-0394-6335-6371-8304E7962ACE}"/>
              </a:ext>
            </a:extLst>
          </p:cNvPr>
          <p:cNvCxnSpPr>
            <a:cxnSpLocks/>
          </p:cNvCxnSpPr>
          <p:nvPr/>
        </p:nvCxnSpPr>
        <p:spPr>
          <a:xfrm>
            <a:off x="1085850" y="3724275"/>
            <a:ext cx="666750" cy="0"/>
          </a:xfrm>
          <a:prstGeom prst="line">
            <a:avLst/>
          </a:prstGeom>
          <a:ln w="603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7B071DE-ACAB-7E83-4703-32B336B352A6}"/>
              </a:ext>
            </a:extLst>
          </p:cNvPr>
          <p:cNvCxnSpPr/>
          <p:nvPr/>
        </p:nvCxnSpPr>
        <p:spPr>
          <a:xfrm>
            <a:off x="2037230" y="4772025"/>
            <a:ext cx="438150" cy="0"/>
          </a:xfrm>
          <a:prstGeom prst="line">
            <a:avLst/>
          </a:prstGeom>
          <a:ln w="698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C500C97-3C06-56BC-55C8-E2CB72D04BBD}"/>
              </a:ext>
            </a:extLst>
          </p:cNvPr>
          <p:cNvCxnSpPr/>
          <p:nvPr/>
        </p:nvCxnSpPr>
        <p:spPr>
          <a:xfrm flipV="1">
            <a:off x="2486025" y="3990975"/>
            <a:ext cx="161925" cy="762000"/>
          </a:xfrm>
          <a:prstGeom prst="line">
            <a:avLst/>
          </a:prstGeom>
          <a:ln w="698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97EBA69-542C-2FB4-6042-CCD0DC34FA4E}"/>
              </a:ext>
            </a:extLst>
          </p:cNvPr>
          <p:cNvCxnSpPr/>
          <p:nvPr/>
        </p:nvCxnSpPr>
        <p:spPr>
          <a:xfrm>
            <a:off x="2619375" y="4010025"/>
            <a:ext cx="371475" cy="0"/>
          </a:xfrm>
          <a:prstGeom prst="line">
            <a:avLst/>
          </a:prstGeom>
          <a:ln w="698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A4D3AFF-7BB3-6838-4169-7D11DC0D4C6B}"/>
              </a:ext>
            </a:extLst>
          </p:cNvPr>
          <p:cNvCxnSpPr/>
          <p:nvPr/>
        </p:nvCxnSpPr>
        <p:spPr>
          <a:xfrm flipV="1">
            <a:off x="3000375" y="1438275"/>
            <a:ext cx="0" cy="255270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13072B4-5266-F2BE-FC29-B264A59A0E07}"/>
              </a:ext>
            </a:extLst>
          </p:cNvPr>
          <p:cNvCxnSpPr>
            <a:cxnSpLocks/>
          </p:cNvCxnSpPr>
          <p:nvPr/>
        </p:nvCxnSpPr>
        <p:spPr>
          <a:xfrm>
            <a:off x="3000375" y="1409700"/>
            <a:ext cx="2105018" cy="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EC1A852-3B2D-5CA2-69CE-325CA94CECE5}"/>
              </a:ext>
            </a:extLst>
          </p:cNvPr>
          <p:cNvCxnSpPr>
            <a:cxnSpLocks/>
          </p:cNvCxnSpPr>
          <p:nvPr/>
        </p:nvCxnSpPr>
        <p:spPr>
          <a:xfrm>
            <a:off x="5105393" y="1438275"/>
            <a:ext cx="0" cy="285750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243496F-B74F-B1D4-FDD5-852E5EE3EA20}"/>
              </a:ext>
            </a:extLst>
          </p:cNvPr>
          <p:cNvCxnSpPr/>
          <p:nvPr/>
        </p:nvCxnSpPr>
        <p:spPr>
          <a:xfrm flipV="1">
            <a:off x="7867650" y="3800475"/>
            <a:ext cx="0" cy="1123950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41CCBDD-3AB9-328E-C547-9ED2515AD58D}"/>
              </a:ext>
            </a:extLst>
          </p:cNvPr>
          <p:cNvCxnSpPr/>
          <p:nvPr/>
        </p:nvCxnSpPr>
        <p:spPr>
          <a:xfrm flipV="1">
            <a:off x="4963646" y="4762500"/>
            <a:ext cx="371475" cy="9525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E9D0FE-E092-E7B1-A441-215CAA76EE42}"/>
              </a:ext>
            </a:extLst>
          </p:cNvPr>
          <p:cNvCxnSpPr/>
          <p:nvPr/>
        </p:nvCxnSpPr>
        <p:spPr>
          <a:xfrm>
            <a:off x="5118845" y="3019425"/>
            <a:ext cx="323850" cy="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E83B6D-87D4-EB71-FBD7-DD8EF677274A}"/>
              </a:ext>
            </a:extLst>
          </p:cNvPr>
          <p:cNvCxnSpPr>
            <a:cxnSpLocks/>
          </p:cNvCxnSpPr>
          <p:nvPr/>
        </p:nvCxnSpPr>
        <p:spPr>
          <a:xfrm>
            <a:off x="5344084" y="3019425"/>
            <a:ext cx="0" cy="175260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911665-BC22-820F-3648-F0375490AB94}"/>
              </a:ext>
            </a:extLst>
          </p:cNvPr>
          <p:cNvCxnSpPr/>
          <p:nvPr/>
        </p:nvCxnSpPr>
        <p:spPr>
          <a:xfrm flipV="1">
            <a:off x="5706034" y="3038475"/>
            <a:ext cx="0" cy="447675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C1EB167-9C9B-2C63-320C-FF97565E6B9A}"/>
              </a:ext>
            </a:extLst>
          </p:cNvPr>
          <p:cNvCxnSpPr/>
          <p:nvPr/>
        </p:nvCxnSpPr>
        <p:spPr>
          <a:xfrm flipH="1">
            <a:off x="5344084" y="3019425"/>
            <a:ext cx="371475" cy="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0" name="Graphic 49" descr="Man">
            <a:extLst>
              <a:ext uri="{FF2B5EF4-FFF2-40B4-BE49-F238E27FC236}">
                <a16:creationId xmlns:a16="http://schemas.microsoft.com/office/drawing/2014/main" id="{41229932-C5AC-2AF1-B703-B3D7FED05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58359" y="3389778"/>
            <a:ext cx="914400" cy="914400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C9D689FB-91AE-3E10-7154-52B25EA62A45}"/>
              </a:ext>
            </a:extLst>
          </p:cNvPr>
          <p:cNvSpPr txBox="1"/>
          <p:nvPr/>
        </p:nvSpPr>
        <p:spPr>
          <a:xfrm>
            <a:off x="647700" y="5857875"/>
            <a:ext cx="2511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Proponents:   G. E. Ladd</a:t>
            </a:r>
            <a:br>
              <a:rPr lang="en-US" dirty="0"/>
            </a:br>
            <a:r>
              <a:rPr lang="en-US" dirty="0"/>
              <a:t>                         J. </a:t>
            </a:r>
            <a:r>
              <a:rPr lang="en-US" dirty="0" err="1"/>
              <a:t>B.Payne</a:t>
            </a:r>
            <a:br>
              <a:rPr lang="en-US" dirty="0"/>
            </a:br>
            <a:r>
              <a:rPr lang="en-US" dirty="0"/>
              <a:t>                         D. C. Jones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C85BCC0-9B20-02F5-905E-84FEAE512DDA}"/>
              </a:ext>
            </a:extLst>
          </p:cNvPr>
          <p:cNvSpPr txBox="1"/>
          <p:nvPr/>
        </p:nvSpPr>
        <p:spPr>
          <a:xfrm>
            <a:off x="5586257" y="5396210"/>
            <a:ext cx="2225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 Resurrections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7515151-8AB9-D7F3-6879-25B3990266EA}"/>
              </a:ext>
            </a:extLst>
          </p:cNvPr>
          <p:cNvSpPr txBox="1"/>
          <p:nvPr/>
        </p:nvSpPr>
        <p:spPr>
          <a:xfrm>
            <a:off x="8205887" y="3785200"/>
            <a:ext cx="2622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Last Judgment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9C209DD-A2DF-1C93-B76C-7EFDD1DD26A4}"/>
              </a:ext>
            </a:extLst>
          </p:cNvPr>
          <p:cNvSpPr txBox="1"/>
          <p:nvPr/>
        </p:nvSpPr>
        <p:spPr>
          <a:xfrm>
            <a:off x="10387112" y="3308950"/>
            <a:ext cx="1744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New Earth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33A1C4B-55B9-48B7-1D4B-603DF2F9E67A}"/>
              </a:ext>
            </a:extLst>
          </p:cNvPr>
          <p:cNvSpPr txBox="1"/>
          <p:nvPr/>
        </p:nvSpPr>
        <p:spPr>
          <a:xfrm>
            <a:off x="11111012" y="4947250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Hell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593DA0E-323E-58C5-AF04-BD1C7D98853B}"/>
              </a:ext>
            </a:extLst>
          </p:cNvPr>
          <p:cNvSpPr txBox="1"/>
          <p:nvPr/>
        </p:nvSpPr>
        <p:spPr>
          <a:xfrm>
            <a:off x="6998210" y="3082516"/>
            <a:ext cx="2068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Resurrection of</a:t>
            </a:r>
            <a:br>
              <a:rPr lang="en-US" sz="2000" b="1" dirty="0"/>
            </a:br>
            <a:r>
              <a:rPr lang="en-US" sz="2000" b="1" dirty="0"/>
              <a:t>Unbelieving Dead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2EC3A3-DB94-914C-93C1-12BC67E118A8}"/>
              </a:ext>
            </a:extLst>
          </p:cNvPr>
          <p:cNvSpPr txBox="1"/>
          <p:nvPr/>
        </p:nvSpPr>
        <p:spPr>
          <a:xfrm>
            <a:off x="800100" y="4782572"/>
            <a:ext cx="1486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Christ’s Death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B39B01E-38BA-0E1B-97A7-5106321983AA}"/>
              </a:ext>
            </a:extLst>
          </p:cNvPr>
          <p:cNvSpPr txBox="1"/>
          <p:nvPr/>
        </p:nvSpPr>
        <p:spPr>
          <a:xfrm>
            <a:off x="1709304" y="3383428"/>
            <a:ext cx="1376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Christ’s</a:t>
            </a:r>
            <a:br>
              <a:rPr lang="en-US" dirty="0"/>
            </a:br>
            <a:r>
              <a:rPr lang="en-US" dirty="0"/>
              <a:t>Resurrection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A8BE8F0-2F50-FF24-CACE-8DD834F73922}"/>
              </a:ext>
            </a:extLst>
          </p:cNvPr>
          <p:cNvSpPr txBox="1"/>
          <p:nvPr/>
        </p:nvSpPr>
        <p:spPr>
          <a:xfrm>
            <a:off x="1833215" y="1907491"/>
            <a:ext cx="1128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Christ’s</a:t>
            </a:r>
            <a:br>
              <a:rPr lang="en-US" dirty="0"/>
            </a:br>
            <a:r>
              <a:rPr lang="en-US" dirty="0"/>
              <a:t>Ascension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FF2B543-7841-58FE-A6A6-DD4905CE9FF0}"/>
              </a:ext>
            </a:extLst>
          </p:cNvPr>
          <p:cNvSpPr txBox="1"/>
          <p:nvPr/>
        </p:nvSpPr>
        <p:spPr>
          <a:xfrm>
            <a:off x="4915459" y="1507194"/>
            <a:ext cx="1064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Christ’s</a:t>
            </a:r>
            <a:br>
              <a:rPr lang="en-US" dirty="0"/>
            </a:br>
            <a:r>
              <a:rPr lang="en-US" dirty="0"/>
              <a:t>   Return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219A66F-BBD0-55B2-21B3-92CA4E00F10C}"/>
              </a:ext>
            </a:extLst>
          </p:cNvPr>
          <p:cNvSpPr txBox="1"/>
          <p:nvPr/>
        </p:nvSpPr>
        <p:spPr>
          <a:xfrm>
            <a:off x="5125009" y="2288368"/>
            <a:ext cx="3511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Christ meets believers, dead and </a:t>
            </a:r>
            <a:br>
              <a:rPr lang="en-US" dirty="0"/>
            </a:br>
            <a:r>
              <a:rPr lang="en-US" dirty="0"/>
              <a:t>alive in the air, and returns to earth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C5C289E-BEFA-6087-D2F1-396602ED7187}"/>
              </a:ext>
            </a:extLst>
          </p:cNvPr>
          <p:cNvSpPr txBox="1"/>
          <p:nvPr/>
        </p:nvSpPr>
        <p:spPr>
          <a:xfrm>
            <a:off x="3522440" y="177458"/>
            <a:ext cx="55332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/>
              <a:t>Premillennialism</a:t>
            </a:r>
            <a:endParaRPr lang="en-US" sz="6000" b="1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F6537FF-E38D-D0A9-2866-F2484A026963}"/>
              </a:ext>
            </a:extLst>
          </p:cNvPr>
          <p:cNvSpPr txBox="1"/>
          <p:nvPr/>
        </p:nvSpPr>
        <p:spPr>
          <a:xfrm>
            <a:off x="5569324" y="4505573"/>
            <a:ext cx="2198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The Millennium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1268CE5-3485-E204-FF24-64B20135B650}"/>
              </a:ext>
            </a:extLst>
          </p:cNvPr>
          <p:cNvCxnSpPr>
            <a:cxnSpLocks/>
          </p:cNvCxnSpPr>
          <p:nvPr/>
        </p:nvCxnSpPr>
        <p:spPr>
          <a:xfrm>
            <a:off x="4534107" y="3328000"/>
            <a:ext cx="0" cy="91440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3A4D83E-D0ED-298E-0887-4DBA56E6A5B8}"/>
              </a:ext>
            </a:extLst>
          </p:cNvPr>
          <p:cNvSpPr txBox="1"/>
          <p:nvPr/>
        </p:nvSpPr>
        <p:spPr>
          <a:xfrm>
            <a:off x="3687431" y="2889852"/>
            <a:ext cx="1340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Tribulation</a:t>
            </a:r>
          </a:p>
        </p:txBody>
      </p:sp>
    </p:spTree>
    <p:extLst>
      <p:ext uri="{BB962C8B-B14F-4D97-AF65-F5344CB8AC3E}">
        <p14:creationId xmlns:p14="http://schemas.microsoft.com/office/powerpoint/2010/main" val="22096666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2066566"/>
            <a:ext cx="7594132" cy="36491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00D23-CF0E-F666-E8D9-8B6167EECA95}"/>
              </a:ext>
            </a:extLst>
          </p:cNvPr>
          <p:cNvSpPr txBox="1"/>
          <p:nvPr/>
        </p:nvSpPr>
        <p:spPr>
          <a:xfrm>
            <a:off x="2026940" y="642315"/>
            <a:ext cx="9011173" cy="4799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The Millennium of Revelation 20:4-6: 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Dispensational Premillennialism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millennium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binding of Satan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timing of Christ’s return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second coming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resurrection</a:t>
            </a:r>
          </a:p>
        </p:txBody>
      </p:sp>
    </p:spTree>
    <p:extLst>
      <p:ext uri="{BB962C8B-B14F-4D97-AF65-F5344CB8AC3E}">
        <p14:creationId xmlns:p14="http://schemas.microsoft.com/office/powerpoint/2010/main" val="331253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680D420-2098-9957-096B-25C634C0289A}"/>
              </a:ext>
            </a:extLst>
          </p:cNvPr>
          <p:cNvCxnSpPr/>
          <p:nvPr/>
        </p:nvCxnSpPr>
        <p:spPr>
          <a:xfrm>
            <a:off x="744071" y="4401671"/>
            <a:ext cx="10183905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E645EF5-F83F-A1DC-3C87-27604557AE8A}"/>
              </a:ext>
            </a:extLst>
          </p:cNvPr>
          <p:cNvCxnSpPr>
            <a:cxnSpLocks/>
          </p:cNvCxnSpPr>
          <p:nvPr/>
        </p:nvCxnSpPr>
        <p:spPr>
          <a:xfrm flipV="1">
            <a:off x="10915650" y="3800475"/>
            <a:ext cx="476250" cy="59055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780372B-A7F5-5FE4-626C-EC1981133FA4}"/>
              </a:ext>
            </a:extLst>
          </p:cNvPr>
          <p:cNvCxnSpPr/>
          <p:nvPr/>
        </p:nvCxnSpPr>
        <p:spPr>
          <a:xfrm>
            <a:off x="10927976" y="4401671"/>
            <a:ext cx="463924" cy="532279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DCA272B-8A5C-DF8F-BAEB-0B97385A1338}"/>
              </a:ext>
            </a:extLst>
          </p:cNvPr>
          <p:cNvCxnSpPr>
            <a:cxnSpLocks/>
          </p:cNvCxnSpPr>
          <p:nvPr/>
        </p:nvCxnSpPr>
        <p:spPr>
          <a:xfrm>
            <a:off x="1419225" y="3486150"/>
            <a:ext cx="0" cy="733425"/>
          </a:xfrm>
          <a:prstGeom prst="line">
            <a:avLst/>
          </a:prstGeom>
          <a:ln w="603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A20169B-0394-6335-6371-8304E7962ACE}"/>
              </a:ext>
            </a:extLst>
          </p:cNvPr>
          <p:cNvCxnSpPr>
            <a:cxnSpLocks/>
          </p:cNvCxnSpPr>
          <p:nvPr/>
        </p:nvCxnSpPr>
        <p:spPr>
          <a:xfrm>
            <a:off x="1085850" y="3724275"/>
            <a:ext cx="666750" cy="0"/>
          </a:xfrm>
          <a:prstGeom prst="line">
            <a:avLst/>
          </a:prstGeom>
          <a:ln w="603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7B071DE-ACAB-7E83-4703-32B336B352A6}"/>
              </a:ext>
            </a:extLst>
          </p:cNvPr>
          <p:cNvCxnSpPr/>
          <p:nvPr/>
        </p:nvCxnSpPr>
        <p:spPr>
          <a:xfrm>
            <a:off x="2037230" y="4772025"/>
            <a:ext cx="438150" cy="0"/>
          </a:xfrm>
          <a:prstGeom prst="line">
            <a:avLst/>
          </a:prstGeom>
          <a:ln w="698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C500C97-3C06-56BC-55C8-E2CB72D04BBD}"/>
              </a:ext>
            </a:extLst>
          </p:cNvPr>
          <p:cNvCxnSpPr/>
          <p:nvPr/>
        </p:nvCxnSpPr>
        <p:spPr>
          <a:xfrm flipV="1">
            <a:off x="2486025" y="3990975"/>
            <a:ext cx="161925" cy="762000"/>
          </a:xfrm>
          <a:prstGeom prst="line">
            <a:avLst/>
          </a:prstGeom>
          <a:ln w="698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97EBA69-542C-2FB4-6042-CCD0DC34FA4E}"/>
              </a:ext>
            </a:extLst>
          </p:cNvPr>
          <p:cNvCxnSpPr/>
          <p:nvPr/>
        </p:nvCxnSpPr>
        <p:spPr>
          <a:xfrm>
            <a:off x="2619375" y="4010025"/>
            <a:ext cx="371475" cy="0"/>
          </a:xfrm>
          <a:prstGeom prst="line">
            <a:avLst/>
          </a:prstGeom>
          <a:ln w="698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A4D3AFF-7BB3-6838-4169-7D11DC0D4C6B}"/>
              </a:ext>
            </a:extLst>
          </p:cNvPr>
          <p:cNvCxnSpPr/>
          <p:nvPr/>
        </p:nvCxnSpPr>
        <p:spPr>
          <a:xfrm flipV="1">
            <a:off x="3000375" y="1438275"/>
            <a:ext cx="0" cy="255270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13072B4-5266-F2BE-FC29-B264A59A0E07}"/>
              </a:ext>
            </a:extLst>
          </p:cNvPr>
          <p:cNvCxnSpPr>
            <a:cxnSpLocks/>
          </p:cNvCxnSpPr>
          <p:nvPr/>
        </p:nvCxnSpPr>
        <p:spPr>
          <a:xfrm>
            <a:off x="3000375" y="1409700"/>
            <a:ext cx="2105018" cy="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EC1A852-3B2D-5CA2-69CE-325CA94CECE5}"/>
              </a:ext>
            </a:extLst>
          </p:cNvPr>
          <p:cNvCxnSpPr>
            <a:cxnSpLocks/>
          </p:cNvCxnSpPr>
          <p:nvPr/>
        </p:nvCxnSpPr>
        <p:spPr>
          <a:xfrm>
            <a:off x="5105393" y="1438275"/>
            <a:ext cx="0" cy="164424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243496F-B74F-B1D4-FDD5-852E5EE3EA20}"/>
              </a:ext>
            </a:extLst>
          </p:cNvPr>
          <p:cNvCxnSpPr>
            <a:cxnSpLocks/>
          </p:cNvCxnSpPr>
          <p:nvPr/>
        </p:nvCxnSpPr>
        <p:spPr>
          <a:xfrm flipV="1">
            <a:off x="8820150" y="3383428"/>
            <a:ext cx="0" cy="1540997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41CCBDD-3AB9-328E-C547-9ED2515AD58D}"/>
              </a:ext>
            </a:extLst>
          </p:cNvPr>
          <p:cNvCxnSpPr/>
          <p:nvPr/>
        </p:nvCxnSpPr>
        <p:spPr>
          <a:xfrm flipV="1">
            <a:off x="4963646" y="4762500"/>
            <a:ext cx="371475" cy="9525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E9D0FE-E092-E7B1-A441-215CAA76EE42}"/>
              </a:ext>
            </a:extLst>
          </p:cNvPr>
          <p:cNvCxnSpPr/>
          <p:nvPr/>
        </p:nvCxnSpPr>
        <p:spPr>
          <a:xfrm>
            <a:off x="5205688" y="2990850"/>
            <a:ext cx="323850" cy="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E83B6D-87D4-EB71-FBD7-DD8EF677274A}"/>
              </a:ext>
            </a:extLst>
          </p:cNvPr>
          <p:cNvCxnSpPr>
            <a:cxnSpLocks/>
          </p:cNvCxnSpPr>
          <p:nvPr/>
        </p:nvCxnSpPr>
        <p:spPr>
          <a:xfrm>
            <a:off x="5344084" y="3019425"/>
            <a:ext cx="0" cy="175260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911665-BC22-820F-3648-F0375490AB94}"/>
              </a:ext>
            </a:extLst>
          </p:cNvPr>
          <p:cNvCxnSpPr/>
          <p:nvPr/>
        </p:nvCxnSpPr>
        <p:spPr>
          <a:xfrm flipV="1">
            <a:off x="5706034" y="3038475"/>
            <a:ext cx="0" cy="447675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C1EB167-9C9B-2C63-320C-FF97565E6B9A}"/>
              </a:ext>
            </a:extLst>
          </p:cNvPr>
          <p:cNvCxnSpPr/>
          <p:nvPr/>
        </p:nvCxnSpPr>
        <p:spPr>
          <a:xfrm flipH="1">
            <a:off x="5453338" y="2990850"/>
            <a:ext cx="371475" cy="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0" name="Graphic 49" descr="Man">
            <a:extLst>
              <a:ext uri="{FF2B5EF4-FFF2-40B4-BE49-F238E27FC236}">
                <a16:creationId xmlns:a16="http://schemas.microsoft.com/office/drawing/2014/main" id="{41229932-C5AC-2AF1-B703-B3D7FED05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58359" y="3389778"/>
            <a:ext cx="914400" cy="914400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C9D689FB-91AE-3E10-7154-52B25EA62A45}"/>
              </a:ext>
            </a:extLst>
          </p:cNvPr>
          <p:cNvSpPr txBox="1"/>
          <p:nvPr/>
        </p:nvSpPr>
        <p:spPr>
          <a:xfrm>
            <a:off x="647700" y="5857875"/>
            <a:ext cx="26593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Proponents:   C. Ryrie</a:t>
            </a:r>
            <a:br>
              <a:rPr lang="en-US" dirty="0"/>
            </a:br>
            <a:r>
              <a:rPr lang="en-US" dirty="0"/>
              <a:t>                         J. Walvoord</a:t>
            </a:r>
            <a:br>
              <a:rPr lang="en-US" dirty="0"/>
            </a:br>
            <a:r>
              <a:rPr lang="en-US" dirty="0"/>
              <a:t>                         C. </a:t>
            </a:r>
            <a:r>
              <a:rPr lang="en-US" dirty="0" err="1"/>
              <a:t>Blaising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C85BCC0-9B20-02F5-905E-84FEAE512DDA}"/>
              </a:ext>
            </a:extLst>
          </p:cNvPr>
          <p:cNvSpPr txBox="1"/>
          <p:nvPr/>
        </p:nvSpPr>
        <p:spPr>
          <a:xfrm>
            <a:off x="5586257" y="5396210"/>
            <a:ext cx="2225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 Resurrections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7515151-8AB9-D7F3-6879-25B3990266EA}"/>
              </a:ext>
            </a:extLst>
          </p:cNvPr>
          <p:cNvSpPr txBox="1"/>
          <p:nvPr/>
        </p:nvSpPr>
        <p:spPr>
          <a:xfrm>
            <a:off x="9061708" y="3274793"/>
            <a:ext cx="18528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Last </a:t>
            </a:r>
            <a:br>
              <a:rPr lang="en-US" sz="3200" b="1" dirty="0"/>
            </a:br>
            <a:r>
              <a:rPr lang="en-US" sz="3200" b="1" dirty="0"/>
              <a:t>Judgment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9C209DD-A2DF-1C93-B76C-7EFDD1DD26A4}"/>
              </a:ext>
            </a:extLst>
          </p:cNvPr>
          <p:cNvSpPr txBox="1"/>
          <p:nvPr/>
        </p:nvSpPr>
        <p:spPr>
          <a:xfrm>
            <a:off x="10387112" y="3308950"/>
            <a:ext cx="1744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New Earth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33A1C4B-55B9-48B7-1D4B-603DF2F9E67A}"/>
              </a:ext>
            </a:extLst>
          </p:cNvPr>
          <p:cNvSpPr txBox="1"/>
          <p:nvPr/>
        </p:nvSpPr>
        <p:spPr>
          <a:xfrm>
            <a:off x="11111012" y="4947250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Hell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593DA0E-323E-58C5-AF04-BD1C7D98853B}"/>
              </a:ext>
            </a:extLst>
          </p:cNvPr>
          <p:cNvSpPr txBox="1"/>
          <p:nvPr/>
        </p:nvSpPr>
        <p:spPr>
          <a:xfrm>
            <a:off x="8093050" y="2665482"/>
            <a:ext cx="1816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Resurrection of</a:t>
            </a:r>
            <a:br>
              <a:rPr lang="en-US" sz="2000" b="1" dirty="0"/>
            </a:br>
            <a:r>
              <a:rPr lang="en-US" sz="2000" b="1" dirty="0"/>
              <a:t>     all dead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2EC3A3-DB94-914C-93C1-12BC67E118A8}"/>
              </a:ext>
            </a:extLst>
          </p:cNvPr>
          <p:cNvSpPr txBox="1"/>
          <p:nvPr/>
        </p:nvSpPr>
        <p:spPr>
          <a:xfrm>
            <a:off x="800100" y="4782572"/>
            <a:ext cx="1486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Christ’s Death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B39B01E-38BA-0E1B-97A7-5106321983AA}"/>
              </a:ext>
            </a:extLst>
          </p:cNvPr>
          <p:cNvSpPr txBox="1"/>
          <p:nvPr/>
        </p:nvSpPr>
        <p:spPr>
          <a:xfrm>
            <a:off x="1709304" y="3383428"/>
            <a:ext cx="1376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Christ’s</a:t>
            </a:r>
            <a:br>
              <a:rPr lang="en-US" dirty="0"/>
            </a:br>
            <a:r>
              <a:rPr lang="en-US" dirty="0"/>
              <a:t>Resurrection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A8BE8F0-2F50-FF24-CACE-8DD834F73922}"/>
              </a:ext>
            </a:extLst>
          </p:cNvPr>
          <p:cNvSpPr txBox="1"/>
          <p:nvPr/>
        </p:nvSpPr>
        <p:spPr>
          <a:xfrm>
            <a:off x="1833215" y="1907491"/>
            <a:ext cx="1128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Christ’s</a:t>
            </a:r>
            <a:br>
              <a:rPr lang="en-US" dirty="0"/>
            </a:br>
            <a:r>
              <a:rPr lang="en-US" dirty="0"/>
              <a:t>Ascension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FF2B543-7841-58FE-A6A6-DD4905CE9FF0}"/>
              </a:ext>
            </a:extLst>
          </p:cNvPr>
          <p:cNvSpPr txBox="1"/>
          <p:nvPr/>
        </p:nvSpPr>
        <p:spPr>
          <a:xfrm>
            <a:off x="7031215" y="1541328"/>
            <a:ext cx="1281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Christ’s</a:t>
            </a:r>
            <a:br>
              <a:rPr lang="en-US" dirty="0"/>
            </a:br>
            <a:r>
              <a:rPr lang="en-US" dirty="0"/>
              <a:t>   Return to </a:t>
            </a:r>
            <a:br>
              <a:rPr lang="en-US" dirty="0"/>
            </a:br>
            <a:r>
              <a:rPr lang="en-US" dirty="0"/>
              <a:t>    earth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219A66F-BBD0-55B2-21B3-92CA4E00F10C}"/>
              </a:ext>
            </a:extLst>
          </p:cNvPr>
          <p:cNvSpPr txBox="1"/>
          <p:nvPr/>
        </p:nvSpPr>
        <p:spPr>
          <a:xfrm>
            <a:off x="3454839" y="1827186"/>
            <a:ext cx="167321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Christ meets </a:t>
            </a:r>
            <a:br>
              <a:rPr lang="en-US" dirty="0"/>
            </a:br>
            <a:r>
              <a:rPr lang="en-US" dirty="0"/>
              <a:t>believers, dead </a:t>
            </a:r>
            <a:br>
              <a:rPr lang="en-US" dirty="0"/>
            </a:br>
            <a:r>
              <a:rPr lang="en-US" dirty="0"/>
              <a:t>and alive in the </a:t>
            </a:r>
            <a:br>
              <a:rPr lang="en-US" dirty="0"/>
            </a:br>
            <a:r>
              <a:rPr lang="en-US" dirty="0"/>
              <a:t>air, and returns </a:t>
            </a:r>
            <a:br>
              <a:rPr lang="en-US" dirty="0"/>
            </a:br>
            <a:r>
              <a:rPr lang="en-US" dirty="0"/>
              <a:t>to heaven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C5C289E-BEFA-6087-D2F1-396602ED7187}"/>
              </a:ext>
            </a:extLst>
          </p:cNvPr>
          <p:cNvSpPr txBox="1"/>
          <p:nvPr/>
        </p:nvSpPr>
        <p:spPr>
          <a:xfrm>
            <a:off x="3522440" y="177458"/>
            <a:ext cx="60317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Dispensationalism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F6537FF-E38D-D0A9-2866-F2484A026963}"/>
              </a:ext>
            </a:extLst>
          </p:cNvPr>
          <p:cNvSpPr txBox="1"/>
          <p:nvPr/>
        </p:nvSpPr>
        <p:spPr>
          <a:xfrm>
            <a:off x="7212552" y="3486151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  Jewish </a:t>
            </a:r>
            <a:br>
              <a:rPr lang="en-US" sz="2400" b="1" dirty="0"/>
            </a:br>
            <a:r>
              <a:rPr lang="en-US" sz="2400" b="1" dirty="0"/>
              <a:t>Millennium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1268CE5-3485-E204-FF24-64B20135B650}"/>
              </a:ext>
            </a:extLst>
          </p:cNvPr>
          <p:cNvCxnSpPr>
            <a:cxnSpLocks/>
          </p:cNvCxnSpPr>
          <p:nvPr/>
        </p:nvCxnSpPr>
        <p:spPr>
          <a:xfrm flipV="1">
            <a:off x="7137387" y="4524375"/>
            <a:ext cx="0" cy="87183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3A4D83E-D0ED-298E-0887-4DBA56E6A5B8}"/>
              </a:ext>
            </a:extLst>
          </p:cNvPr>
          <p:cNvSpPr txBox="1"/>
          <p:nvPr/>
        </p:nvSpPr>
        <p:spPr>
          <a:xfrm>
            <a:off x="5796442" y="3932642"/>
            <a:ext cx="1340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Tribulation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16EB1F01-59C2-6EF5-6AA7-9F1829F687B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829017" y="1966498"/>
            <a:ext cx="1507920" cy="559985"/>
          </a:xfrm>
          <a:prstGeom prst="curvedConnector3">
            <a:avLst/>
          </a:prstGeom>
          <a:ln w="539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CBF6B9A-B8DD-0DBF-7A22-F2A3454857F3}"/>
              </a:ext>
            </a:extLst>
          </p:cNvPr>
          <p:cNvCxnSpPr>
            <a:cxnSpLocks/>
          </p:cNvCxnSpPr>
          <p:nvPr/>
        </p:nvCxnSpPr>
        <p:spPr>
          <a:xfrm flipV="1">
            <a:off x="5862970" y="1438275"/>
            <a:ext cx="1274417" cy="663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D399BE4-E0F7-73C6-9941-2D351B145640}"/>
              </a:ext>
            </a:extLst>
          </p:cNvPr>
          <p:cNvCxnSpPr>
            <a:cxnSpLocks/>
          </p:cNvCxnSpPr>
          <p:nvPr/>
        </p:nvCxnSpPr>
        <p:spPr>
          <a:xfrm>
            <a:off x="7128029" y="1473480"/>
            <a:ext cx="0" cy="283069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9B11BB7-314F-2EC0-75A7-6E8148F14730}"/>
              </a:ext>
            </a:extLst>
          </p:cNvPr>
          <p:cNvSpPr txBox="1"/>
          <p:nvPr/>
        </p:nvSpPr>
        <p:spPr>
          <a:xfrm>
            <a:off x="7127889" y="4772025"/>
            <a:ext cx="232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Resurrection of</a:t>
            </a:r>
            <a:br>
              <a:rPr lang="en-US" dirty="0"/>
            </a:br>
            <a:r>
              <a:rPr lang="en-US" dirty="0"/>
              <a:t>OT &amp; Tribulation Saints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28242A8-5771-4415-5CDB-7C1DBCD03D5B}"/>
              </a:ext>
            </a:extLst>
          </p:cNvPr>
          <p:cNvSpPr txBox="1"/>
          <p:nvPr/>
        </p:nvSpPr>
        <p:spPr>
          <a:xfrm>
            <a:off x="5482247" y="2277662"/>
            <a:ext cx="932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Rapture</a:t>
            </a:r>
          </a:p>
        </p:txBody>
      </p:sp>
    </p:spTree>
    <p:extLst>
      <p:ext uri="{BB962C8B-B14F-4D97-AF65-F5344CB8AC3E}">
        <p14:creationId xmlns:p14="http://schemas.microsoft.com/office/powerpoint/2010/main" val="41046454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2066566"/>
            <a:ext cx="7594132" cy="36491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00D23-CF0E-F666-E8D9-8B6167EECA95}"/>
              </a:ext>
            </a:extLst>
          </p:cNvPr>
          <p:cNvSpPr txBox="1"/>
          <p:nvPr/>
        </p:nvSpPr>
        <p:spPr>
          <a:xfrm>
            <a:off x="1390874" y="704458"/>
            <a:ext cx="9410251" cy="901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The Resurrection of the Body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Its Timing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Its Scope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Its Nature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Continuity with our present bodies</a:t>
            </a:r>
          </a:p>
          <a:p>
            <a:pPr>
              <a:lnSpc>
                <a:spcPct val="107000"/>
              </a:lnSpc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Discontinuity with our present bodies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7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2066566"/>
            <a:ext cx="7594132" cy="36491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00D23-CF0E-F666-E8D9-8B6167EECA95}"/>
              </a:ext>
            </a:extLst>
          </p:cNvPr>
          <p:cNvSpPr txBox="1"/>
          <p:nvPr/>
        </p:nvSpPr>
        <p:spPr>
          <a:xfrm>
            <a:off x="1399135" y="549009"/>
            <a:ext cx="9393729" cy="4799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The Last Judgment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Timing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Purposes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To glorify God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To assign final destinies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To reveal degrees of reward and punishment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6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2066566"/>
            <a:ext cx="7594132" cy="36491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00D23-CF0E-F666-E8D9-8B6167EECA95}"/>
              </a:ext>
            </a:extLst>
          </p:cNvPr>
          <p:cNvSpPr txBox="1"/>
          <p:nvPr/>
        </p:nvSpPr>
        <p:spPr>
          <a:xfrm>
            <a:off x="2036271" y="660976"/>
            <a:ext cx="8871214" cy="4799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The Last Judgment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Circumstances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The Judge: the Father &amp; the Son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The judged: angels and all humans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The basis: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2066566"/>
            <a:ext cx="7594132" cy="36491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00D23-CF0E-F666-E8D9-8B6167EECA95}"/>
              </a:ext>
            </a:extLst>
          </p:cNvPr>
          <p:cNvSpPr txBox="1"/>
          <p:nvPr/>
        </p:nvSpPr>
        <p:spPr>
          <a:xfrm>
            <a:off x="2110917" y="1142301"/>
            <a:ext cx="9878920" cy="84878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Eternal State: Eternal punishment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Hell is final, not intermediate state.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Master of hell: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Description: darkness &amp; separation: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fire: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crying &amp; grinding of teeth: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punishment: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death &amp; destruction: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11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796" y="1049530"/>
            <a:ext cx="7594132" cy="36491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00D23-CF0E-F666-E8D9-8B6167EECA95}"/>
              </a:ext>
            </a:extLst>
          </p:cNvPr>
          <p:cNvSpPr txBox="1"/>
          <p:nvPr/>
        </p:nvSpPr>
        <p:spPr>
          <a:xfrm>
            <a:off x="1404152" y="1237531"/>
            <a:ext cx="9618052" cy="5326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Eternal State: New Heavens &amp; Earth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Biblical passages: Isa 65:17; 66:22</a:t>
            </a:r>
            <a:b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Acts 3:21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	  Rom 8:20-22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2 Peter 3:7, 10-13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Rev 21:1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Is the present earth destroyed and recreated?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Or is the present earth renewed? </a:t>
            </a:r>
          </a:p>
        </p:txBody>
      </p:sp>
    </p:spTree>
    <p:extLst>
      <p:ext uri="{BB962C8B-B14F-4D97-AF65-F5344CB8AC3E}">
        <p14:creationId xmlns:p14="http://schemas.microsoft.com/office/powerpoint/2010/main" val="374952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296" y="1071483"/>
            <a:ext cx="7594132" cy="4235622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People of God in the OT</a:t>
            </a:r>
            <a:b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Beginnings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Covenants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Election</a:t>
            </a: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Redemption from Bondage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Their God</a:t>
            </a: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36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7861" y="1205954"/>
            <a:ext cx="7594132" cy="4110116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People of God in the OT</a:t>
            </a:r>
            <a:b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Atonement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Worship</a:t>
            </a: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 Land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Prophecy and the Messiah</a:t>
            </a:r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4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261" y="242047"/>
            <a:ext cx="9175292" cy="6481482"/>
          </a:xfrm>
        </p:spPr>
        <p:txBody>
          <a:bodyPr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Historical Theology of the Church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Cyprian, c.200/210-258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Constantinopolitan Creed, 381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ugustine, 354-430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oniface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Unam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Sanctam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1302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Wycliffe, c. 1329-1384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Jan Hus, 1373-1415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Augsburg Confession, 1530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Scots Confession, 1560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Belgic Confession, 1561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Westminster Confession, 1646</a:t>
            </a:r>
          </a:p>
        </p:txBody>
      </p:sp>
    </p:spTree>
    <p:extLst>
      <p:ext uri="{BB962C8B-B14F-4D97-AF65-F5344CB8AC3E}">
        <p14:creationId xmlns:p14="http://schemas.microsoft.com/office/powerpoint/2010/main" val="65940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10E58-4DC2-433B-BD8F-56EE61422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  The Church and the Churches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3F496-A5EE-E558-26B4-8FD1DFE8B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House Churches</a:t>
            </a:r>
          </a:p>
          <a:p>
            <a:pPr marL="0" indent="0">
              <a:buNone/>
            </a:pPr>
            <a:r>
              <a:rPr lang="en-US" sz="3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Metropolitan Churches</a:t>
            </a:r>
          </a:p>
          <a:p>
            <a:pPr marL="0" indent="0">
              <a:buNone/>
            </a:pPr>
            <a:r>
              <a:rPr lang="en-US" sz="3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Provincial Churches</a:t>
            </a:r>
          </a:p>
          <a:p>
            <a:pPr marL="0" indent="0">
              <a:buNone/>
            </a:pPr>
            <a:r>
              <a:rPr lang="en-US" sz="3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The Ecumenical Church</a:t>
            </a:r>
          </a:p>
        </p:txBody>
      </p:sp>
    </p:spTree>
    <p:extLst>
      <p:ext uri="{BB962C8B-B14F-4D97-AF65-F5344CB8AC3E}">
        <p14:creationId xmlns:p14="http://schemas.microsoft.com/office/powerpoint/2010/main" val="30106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8172" y="1226811"/>
            <a:ext cx="7594132" cy="3649133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Attributes of the Church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Sanctity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Catholicity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Apostolicity</a:t>
            </a:r>
          </a:p>
        </p:txBody>
      </p:sp>
    </p:spTree>
    <p:extLst>
      <p:ext uri="{BB962C8B-B14F-4D97-AF65-F5344CB8AC3E}">
        <p14:creationId xmlns:p14="http://schemas.microsoft.com/office/powerpoint/2010/main" val="256392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9841-7FBA-43AE-B85F-43C6A345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8934" y="974884"/>
            <a:ext cx="7594132" cy="3649133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Marks of the Church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Preaching of the Word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Administration of the sacraments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Church discipline</a:t>
            </a:r>
          </a:p>
        </p:txBody>
      </p:sp>
    </p:spTree>
    <p:extLst>
      <p:ext uri="{BB962C8B-B14F-4D97-AF65-F5344CB8AC3E}">
        <p14:creationId xmlns:p14="http://schemas.microsoft.com/office/powerpoint/2010/main" val="22659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1452</Words>
  <Application>Microsoft Office PowerPoint</Application>
  <PresentationFormat>Widescreen</PresentationFormat>
  <Paragraphs>342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AA Times New Roman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The Church and the Churches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Introduction Patristic Christology  Modern Christology  Systematics: John 1: Incarnation. Heb 1: Deity.     Col 1: Humanity. Unity. Phil 2: Two States</dc:title>
  <dc:creator>Robert Peterson</dc:creator>
  <cp:lastModifiedBy>Ted</cp:lastModifiedBy>
  <cp:revision>38</cp:revision>
  <cp:lastPrinted>2023-07-21T15:18:23Z</cp:lastPrinted>
  <dcterms:created xsi:type="dcterms:W3CDTF">2021-07-16T14:22:28Z</dcterms:created>
  <dcterms:modified xsi:type="dcterms:W3CDTF">2023-07-30T12:08:54Z</dcterms:modified>
</cp:coreProperties>
</file>