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1"/>
  </p:notesMasterIdLst>
  <p:sldIdLst>
    <p:sldId id="293" r:id="rId2"/>
    <p:sldId id="302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303" r:id="rId30"/>
    <p:sldId id="257" r:id="rId31"/>
    <p:sldId id="258" r:id="rId32"/>
    <p:sldId id="259" r:id="rId33"/>
    <p:sldId id="260" r:id="rId34"/>
    <p:sldId id="262" r:id="rId35"/>
    <p:sldId id="263" r:id="rId36"/>
    <p:sldId id="264" r:id="rId37"/>
    <p:sldId id="265" r:id="rId38"/>
    <p:sldId id="261" r:id="rId39"/>
    <p:sldId id="266" r:id="rId40"/>
    <p:sldId id="267" r:id="rId41"/>
    <p:sldId id="305" r:id="rId42"/>
    <p:sldId id="306" r:id="rId43"/>
    <p:sldId id="307" r:id="rId44"/>
    <p:sldId id="308" r:id="rId45"/>
    <p:sldId id="268" r:id="rId46"/>
    <p:sldId id="309" r:id="rId47"/>
    <p:sldId id="310" r:id="rId48"/>
    <p:sldId id="311" r:id="rId49"/>
    <p:sldId id="312" r:id="rId50"/>
    <p:sldId id="301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1" r:id="rId104"/>
    <p:sldId id="382" r:id="rId105"/>
    <p:sldId id="383" r:id="rId106"/>
    <p:sldId id="384" r:id="rId107"/>
    <p:sldId id="385" r:id="rId108"/>
    <p:sldId id="386" r:id="rId109"/>
    <p:sldId id="387" r:id="rId110"/>
    <p:sldId id="388" r:id="rId111"/>
    <p:sldId id="389" r:id="rId112"/>
    <p:sldId id="390" r:id="rId113"/>
    <p:sldId id="391" r:id="rId114"/>
    <p:sldId id="392" r:id="rId115"/>
    <p:sldId id="393" r:id="rId116"/>
    <p:sldId id="394" r:id="rId117"/>
    <p:sldId id="395" r:id="rId118"/>
    <p:sldId id="396" r:id="rId119"/>
    <p:sldId id="397" r:id="rId120"/>
    <p:sldId id="398" r:id="rId121"/>
    <p:sldId id="399" r:id="rId122"/>
    <p:sldId id="400" r:id="rId123"/>
    <p:sldId id="401" r:id="rId124"/>
    <p:sldId id="402" r:id="rId125"/>
    <p:sldId id="403" r:id="rId126"/>
    <p:sldId id="404" r:id="rId127"/>
    <p:sldId id="405" r:id="rId128"/>
    <p:sldId id="406" r:id="rId129"/>
    <p:sldId id="407" r:id="rId130"/>
    <p:sldId id="408" r:id="rId131"/>
    <p:sldId id="409" r:id="rId132"/>
    <p:sldId id="410" r:id="rId133"/>
    <p:sldId id="411" r:id="rId134"/>
    <p:sldId id="412" r:id="rId135"/>
    <p:sldId id="413" r:id="rId136"/>
    <p:sldId id="414" r:id="rId137"/>
    <p:sldId id="415" r:id="rId138"/>
    <p:sldId id="416" r:id="rId139"/>
    <p:sldId id="417" r:id="rId140"/>
    <p:sldId id="418" r:id="rId141"/>
    <p:sldId id="419" r:id="rId142"/>
    <p:sldId id="420" r:id="rId143"/>
    <p:sldId id="421" r:id="rId144"/>
    <p:sldId id="422" r:id="rId145"/>
    <p:sldId id="423" r:id="rId146"/>
    <p:sldId id="424" r:id="rId147"/>
    <p:sldId id="425" r:id="rId148"/>
    <p:sldId id="426" r:id="rId149"/>
    <p:sldId id="427" r:id="rId1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5" autoAdjust="0"/>
    <p:restoredTop sz="86372" autoAdjust="0"/>
  </p:normalViewPr>
  <p:slideViewPr>
    <p:cSldViewPr>
      <p:cViewPr varScale="1">
        <p:scale>
          <a:sx n="100" d="100"/>
          <a:sy n="100" d="100"/>
        </p:scale>
        <p:origin x="-19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818ED3-0548-4BB9-AEE7-FC07E31B5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4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4DA1CB-675C-4737-844B-D7239F1F0BA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742FDB-EFFD-4EBE-B974-29FD2261AF25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A0A588-2D01-4E02-829F-E7271AC2094D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34278A-D714-4863-9186-072405016FB4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F1AE7F-CF14-4251-AB01-78DB2120D106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CB49CF-1653-43F5-8923-04D1A2D32569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F7B650-B601-4C76-8AEC-8170EB5EB271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5BF186-7D42-43DB-B468-178BFAE68186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840643-BC67-49C5-87A0-C53370311402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4D2CC9-8440-4AE6-AC3F-CA43B5BB9277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B43509-7009-4657-85E7-35B0181686FC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4417D1-E611-458B-88A4-71121CF5FD7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CB5040-B37D-4520-87B0-F551822C9759}" type="slidenum">
              <a:rPr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62FBDA-3864-42E3-B163-D9CB0C0FF4BC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9E78B2-9DE1-4745-A701-33C54BDB3EEB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FC9E69-6B60-488D-B029-C9409D3E053B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B0BA14-0943-4F24-B457-F211662219D9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1BFC0-03FA-4039-8094-819649A74CDB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53EFA4-D54B-4080-9712-B2815DCC9766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14F6B0-BCDF-4A63-B578-D7BB43DED632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42A1FB-0A1B-4902-807D-A681680F4216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A12842-5DB4-4E1B-BA7D-6CD83C212570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E330-F3E7-4A46-A13F-E36694C4E0AC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C7818B-C2B6-4A42-AA1C-C66134409EEA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EFBDC4-60AE-4119-9D25-D72526283858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ABA2F6-199A-4A57-A7DE-60501359FF58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D8C0B4-6051-453D-99E7-32E2A5193A31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B88E3F-2FBB-4FD1-B8AE-349CD8B7C005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2665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5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FA0622-212D-49B3-BB26-B574FD40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3EE2-BE1D-4AC6-8794-13288263C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6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7CBA-D686-40D1-AA43-2DB598DA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AC7F-6968-4183-AE71-3D1E97EF7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8AFC7-6A9F-4A3A-AEBD-03A41107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C5DA-6C56-4DBD-B579-D362F1FBB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05B1-F37A-40D8-8972-1C4DA6CBC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4545-BEC0-41CA-9EA7-6A23A8B9F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7D32-428B-4DBA-84E9-E2E7C1F7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062D-1ECD-4A3D-AE2C-1F9F39DC6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B988-8A05-44B3-86D7-7768E47EA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3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3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3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A27FB9-D58D-48AE-B8F9-0622AEEB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3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24.  Imperishable Imperatives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cs typeface="Times New Roman" pitchFamily="18" charset="0"/>
              </a:rPr>
              <a:t>The "is" verb PAI </a:t>
            </a:r>
            <a:r>
              <a:rPr lang="en-US" altLang="en-US" smtClean="0">
                <a:cs typeface="Times New Roman" pitchFamily="18" charset="0"/>
              </a:rPr>
              <a:t> -- </a:t>
            </a: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                     	</a:t>
            </a:r>
            <a:r>
              <a:rPr lang="el-GR" altLang="en-US" smtClean="0">
                <a:cs typeface="Times New Roman" pitchFamily="18" charset="0"/>
              </a:rPr>
              <a:t>ἐσμέν</a:t>
            </a:r>
            <a:r>
              <a:rPr lang="en-US" altLang="en-US" smtClean="0">
                <a:cs typeface="Times New Roman" pitchFamily="18" charset="0"/>
              </a:rPr>
              <a:t>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εἶ </a:t>
            </a:r>
            <a:r>
              <a:rPr lang="en-US" altLang="en-US" smtClean="0">
                <a:cs typeface="Times New Roman" pitchFamily="18" charset="0"/>
              </a:rPr>
              <a:t>                   		</a:t>
            </a:r>
            <a:r>
              <a:rPr lang="el-GR" altLang="en-US" smtClean="0">
                <a:cs typeface="Times New Roman" pitchFamily="18" charset="0"/>
              </a:rPr>
              <a:t>ἐστέ</a:t>
            </a:r>
            <a:r>
              <a:rPr lang="en-US" altLang="en-US" smtClean="0">
                <a:cs typeface="Times New Roman" pitchFamily="18" charset="0"/>
              </a:rPr>
              <a:t>   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ἐστί(ν)</a:t>
            </a:r>
            <a:r>
              <a:rPr lang="en-US" altLang="en-US" smtClean="0">
                <a:cs typeface="Times New Roman" pitchFamily="18" charset="0"/>
              </a:rPr>
              <a:t>       		</a:t>
            </a:r>
            <a:r>
              <a:rPr lang="el-GR" altLang="en-US" smtClean="0">
                <a:cs typeface="Times New Roman" pitchFamily="18" charset="0"/>
              </a:rPr>
              <a:t>εἰσί(ν)</a:t>
            </a:r>
            <a:r>
              <a:rPr lang="en-US" altLang="en-US" smtClean="0"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54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0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988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438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0044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36212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5871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6082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96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         Singular                          Plural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Nom</a:t>
            </a:r>
            <a:r>
              <a:rPr lang="en-US" altLang="en-US" dirty="0" smtClean="0">
                <a:cs typeface="Times New Roman" pitchFamily="18" charset="0"/>
              </a:rPr>
              <a:t>.   </a:t>
            </a:r>
            <a:r>
              <a:rPr lang="el-GR" altLang="en-US" dirty="0" smtClean="0">
                <a:cs typeface="Times New Roman" pitchFamily="18" charset="0"/>
              </a:rPr>
              <a:t>ἐγώ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σύ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 	</a:t>
            </a:r>
            <a:r>
              <a:rPr lang="el-GR" altLang="en-US" dirty="0" smtClean="0">
                <a:cs typeface="Times New Roman" pitchFamily="18" charset="0"/>
              </a:rPr>
              <a:t>ἡμεῖς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Gen</a:t>
            </a:r>
            <a:r>
              <a:rPr lang="en-US" altLang="en-US" dirty="0" smtClean="0">
                <a:cs typeface="Times New Roman" pitchFamily="18" charset="0"/>
              </a:rPr>
              <a:t>.    </a:t>
            </a:r>
            <a:r>
              <a:rPr lang="el-GR" altLang="en-US" dirty="0" smtClean="0">
                <a:cs typeface="Times New Roman" pitchFamily="18" charset="0"/>
              </a:rPr>
              <a:t>μου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l-GR" altLang="en-US" dirty="0" smtClean="0">
                <a:cs typeface="Times New Roman" pitchFamily="18" charset="0"/>
              </a:rPr>
              <a:t>σου</a:t>
            </a:r>
            <a:r>
              <a:rPr lang="en-US" altLang="en-US" dirty="0" smtClean="0">
                <a:cs typeface="Times New Roman" pitchFamily="18" charset="0"/>
              </a:rPr>
              <a:t>          	</a:t>
            </a:r>
            <a:r>
              <a:rPr lang="el-GR" altLang="en-US" dirty="0" smtClean="0">
                <a:cs typeface="Times New Roman" pitchFamily="18" charset="0"/>
              </a:rPr>
              <a:t>ἡμῶν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Dat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μοι </a:t>
            </a:r>
            <a:r>
              <a:rPr lang="en-US" altLang="en-US" dirty="0" smtClean="0">
                <a:cs typeface="Times New Roman" pitchFamily="18" charset="0"/>
              </a:rPr>
              <a:t>    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l-GR" altLang="en-US" dirty="0" smtClean="0">
                <a:cs typeface="Times New Roman" pitchFamily="18" charset="0"/>
              </a:rPr>
              <a:t>σοι</a:t>
            </a:r>
            <a:r>
              <a:rPr lang="en-US" altLang="en-US" dirty="0" smtClean="0">
                <a:cs typeface="Times New Roman" pitchFamily="18" charset="0"/>
              </a:rPr>
              <a:t>            	</a:t>
            </a:r>
            <a:r>
              <a:rPr lang="el-GR" altLang="en-US" dirty="0" smtClean="0">
                <a:cs typeface="Times New Roman" pitchFamily="18" charset="0"/>
              </a:rPr>
              <a:t>ἡμῖν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Acc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με</a:t>
            </a:r>
            <a:r>
              <a:rPr lang="en-US" altLang="en-US" dirty="0" smtClean="0">
                <a:cs typeface="Times New Roman" pitchFamily="18" charset="0"/>
              </a:rPr>
              <a:t>             </a:t>
            </a:r>
            <a:r>
              <a:rPr lang="el-GR" altLang="en-US" dirty="0" smtClean="0">
                <a:cs typeface="Times New Roman" pitchFamily="18" charset="0"/>
              </a:rPr>
              <a:t>σε</a:t>
            </a:r>
            <a:r>
              <a:rPr lang="en-US" altLang="en-US" dirty="0" smtClean="0">
                <a:cs typeface="Times New Roman" pitchFamily="18" charset="0"/>
              </a:rPr>
              <a:t>             	</a:t>
            </a:r>
            <a:r>
              <a:rPr lang="el-GR" altLang="en-US" dirty="0" smtClean="0">
                <a:cs typeface="Times New Roman" pitchFamily="18" charset="0"/>
              </a:rPr>
              <a:t>ἡμάς</a:t>
            </a:r>
            <a:r>
              <a:rPr lang="en-US" altLang="en-US" dirty="0" smtClean="0">
                <a:cs typeface="Times New Roman" pitchFamily="18" charset="0"/>
              </a:rPr>
              <a:t>  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αὐτός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αὐτη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αὐτό</a:t>
            </a:r>
            <a:r>
              <a:rPr lang="en-US" altLang="en-US" dirty="0" smtClean="0"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36714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5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42177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6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0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576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88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440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846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925"/>
            <a:ext cx="83820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1179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6874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6167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042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27337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0267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8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28593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2043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22652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28244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23904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35889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2371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8496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528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33629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7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1370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989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λύσομαι    </a:t>
            </a:r>
            <a:r>
              <a:rPr lang="en-US" altLang="en-US" dirty="0" smtClean="0"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cs typeface="Times New Roman" pitchFamily="18" charset="0"/>
              </a:rPr>
              <a:t>όμεθα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ῃ </a:t>
            </a:r>
            <a:r>
              <a:rPr lang="en-US" altLang="en-US" sz="4000" dirty="0" smtClean="0"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cs typeface="Times New Roman" pitchFamily="18" charset="0"/>
              </a:rPr>
              <a:t>	  -</a:t>
            </a:r>
            <a:r>
              <a:rPr lang="el-GR" altLang="en-US" dirty="0" smtClean="0">
                <a:cs typeface="Times New Roman" pitchFamily="18" charset="0"/>
              </a:rPr>
              <a:t>εσθε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εται</a:t>
            </a:r>
            <a:r>
              <a:rPr lang="en-US" altLang="en-US" sz="4000" dirty="0" smtClean="0">
                <a:cs typeface="Times New Roman" pitchFamily="18" charset="0"/>
              </a:rPr>
              <a:t>                 </a:t>
            </a:r>
            <a:r>
              <a:rPr lang="en-US" altLang="en-US" dirty="0" smtClean="0">
                <a:cs typeface="Times New Roman" pitchFamily="18" charset="0"/>
              </a:rPr>
              <a:t>		  -</a:t>
            </a:r>
            <a:r>
              <a:rPr lang="el-GR" altLang="en-US" dirty="0" smtClean="0">
                <a:cs typeface="Times New Roman" pitchFamily="18" charset="0"/>
              </a:rPr>
              <a:t>ονται</a:t>
            </a: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9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ἥ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5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λύω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ς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ε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τε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1628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725"/>
            <a:ext cx="83058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οντο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33600"/>
            <a:ext cx="73152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/>
              <a:t>Warm-ups</a:t>
            </a:r>
            <a:br>
              <a:rPr lang="en-US" altLang="en-US" sz="4800" b="1" smtClean="0"/>
            </a:br>
            <a:r>
              <a:rPr lang="en-US" altLang="en-US" sz="4800" b="1" smtClean="0"/>
              <a:t/>
            </a:r>
            <a:br>
              <a:rPr lang="en-US" altLang="en-US" sz="4800" b="1" smtClean="0"/>
            </a:br>
            <a:endParaRPr lang="en-US" altLang="en-US" smtClean="0">
              <a:latin typeface="Bwgr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ἔρχομαι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ἦλθον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n-US" altLang="en-US" b="1" dirty="0" smtClean="0"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βλέπω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εἶδον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saw)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λέγω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εἶπον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said)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γίνομαι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ἐγενόμην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became)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γινώσκω</a:t>
            </a:r>
            <a:r>
              <a:rPr lang="en-US" altLang="en-US" dirty="0" smtClean="0">
                <a:cs typeface="Times New Roman" pitchFamily="18" charset="0"/>
              </a:rPr>
              <a:t> == </a:t>
            </a:r>
            <a:r>
              <a:rPr lang="el-GR" altLang="en-US" dirty="0" smtClean="0">
                <a:cs typeface="Times New Roman" pitchFamily="18" charset="0"/>
              </a:rPr>
              <a:t>ἔγνων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ἔχω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ἔσχον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 I had)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λαμβάνω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ἔλαβον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εὑρίσκω 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εὗρον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found)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7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ν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3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/>
              <a:t>Chanting the Present </a:t>
            </a:r>
            <a:r>
              <a:rPr lang="en-US" altLang="en-US" sz="4000" b="1" dirty="0" err="1" smtClean="0"/>
              <a:t>Particple</a:t>
            </a:r>
            <a:r>
              <a:rPr lang="en-US" altLang="en-US" sz="4000" b="1" dirty="0" smtClean="0"/>
              <a:t> Chant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4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Aorist Participle Chant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3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Perfect Participle Chant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(know these)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3         	     1     		     3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λελυκυῖα</a:t>
            </a:r>
            <a:r>
              <a:rPr lang="en-US" dirty="0" smtClean="0">
                <a:latin typeface="+mj-lt"/>
              </a:rPr>
              <a:t> 		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λελυκυίας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λελυκότος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Middle/Passives Participles</a:t>
            </a:r>
            <a:r>
              <a:rPr lang="en-US" u="sng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	        2                    1                            2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        λελυμένη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λελυμένον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λελυμένης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0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Infinitive Endings to Chant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latin typeface="+mj-lt"/>
              </a:rPr>
              <a:t>λύειν  </a:t>
            </a:r>
            <a:r>
              <a:rPr lang="en-US" sz="2800" dirty="0" smtClean="0">
                <a:latin typeface="+mj-lt"/>
              </a:rPr>
              <a:t>(to loose)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Present:              </a:t>
            </a:r>
            <a:r>
              <a:rPr lang="el-GR" sz="2800" dirty="0" smtClean="0">
                <a:latin typeface="+mj-lt"/>
              </a:rPr>
              <a:t>ειν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</a:t>
            </a:r>
            <a:r>
              <a:rPr lang="en-US" sz="2800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Second Aorist:   </a:t>
            </a:r>
            <a:r>
              <a:rPr lang="el-GR" sz="2800" dirty="0" smtClean="0">
                <a:latin typeface="+mj-lt"/>
              </a:rPr>
              <a:t>εῖν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First Aorist:       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        </a:t>
            </a:r>
            <a:r>
              <a:rPr lang="el-GR" sz="2800" dirty="0" smtClean="0">
                <a:latin typeface="+mj-lt"/>
              </a:rPr>
              <a:t>ασθαι    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Perfect:              </a:t>
            </a:r>
            <a:r>
              <a:rPr lang="el-GR" sz="2800" dirty="0" smtClean="0">
                <a:latin typeface="+mj-lt"/>
              </a:rPr>
              <a:t>ναι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σθαι</a:t>
            </a:r>
            <a:r>
              <a:rPr lang="en-US" sz="28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Hint:  often when seeing an "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" on the end of a verb suspect an infinitive.     </a:t>
            </a:r>
          </a:p>
        </p:txBody>
      </p:sp>
    </p:spTree>
    <p:extLst>
      <p:ext uri="{BB962C8B-B14F-4D97-AF65-F5344CB8AC3E}">
        <p14:creationId xmlns:p14="http://schemas.microsoft.com/office/powerpoint/2010/main" val="28008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          Subjunctive Chant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PAS </a:t>
            </a:r>
            <a:r>
              <a:rPr lang="el-GR" altLang="en-US" dirty="0" smtClean="0">
                <a:latin typeface="+mj-lt"/>
              </a:rPr>
              <a:t>λύω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λύῃς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λύῃ</a:t>
            </a:r>
            <a:r>
              <a:rPr lang="en-US" altLang="en-US" dirty="0" smtClean="0">
                <a:latin typeface="+mj-lt"/>
              </a:rPr>
              <a:t>,  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</a:t>
            </a:r>
            <a:r>
              <a:rPr lang="el-GR" altLang="en-US" dirty="0" smtClean="0">
                <a:latin typeface="+mj-lt"/>
              </a:rPr>
              <a:t>λύωμεν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λύητε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λύωσι(ν)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PM/P S </a:t>
            </a:r>
            <a:r>
              <a:rPr lang="el-GR" altLang="en-US" dirty="0" smtClean="0">
                <a:latin typeface="+mj-lt"/>
              </a:rPr>
              <a:t>λύωμαι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ῃται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ωμεθα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ησθε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-ωνται</a:t>
            </a:r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5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Imperatives</a:t>
            </a:r>
            <a:r>
              <a:rPr lang="en-US" altLang="en-US" b="1" smtClean="0">
                <a:latin typeface="Greek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cs typeface="Times New Roman" panose="02020603050405020304" pitchFamily="18" charset="0"/>
              </a:rPr>
            </a:br>
            <a:r>
              <a:rPr lang="en-US" altLang="en-US" sz="18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10995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Imperative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981200"/>
            <a:ext cx="8256587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Moods: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Indicative -- statement of fact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Subjunctive -- possibility (may/might)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Imperative – command—just do 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Aspect not tense -- type of action not time of action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Present = process/immediacy/foreground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Aorist = whole/complete/background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Person: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English only 2nd person:  you go!  </a:t>
            </a:r>
          </a:p>
          <a:p>
            <a:pPr eaLnBrk="1" hangingPunct="1">
              <a:defRPr/>
            </a:pPr>
            <a:r>
              <a:rPr lang="en-US" b="1" smtClean="0"/>
              <a:t>Greek has 2nd and 3rd person:</a:t>
            </a:r>
          </a:p>
          <a:p>
            <a:pPr lvl="1" eaLnBrk="1" hangingPunct="1">
              <a:defRPr/>
            </a:pPr>
            <a:r>
              <a:rPr lang="en-US" b="1" smtClean="0"/>
              <a:t> You go!</a:t>
            </a:r>
          </a:p>
          <a:p>
            <a:pPr lvl="1" eaLnBrk="1" hangingPunct="1">
              <a:defRPr/>
            </a:pPr>
            <a:r>
              <a:rPr lang="en-US" b="1" smtClean="0"/>
              <a:t> Let her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Forms endings for Chant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Present  (e  toe-</a:t>
            </a:r>
            <a:r>
              <a:rPr lang="en-US" dirty="0" err="1" smtClean="0">
                <a:latin typeface="+mj-lt"/>
              </a:rPr>
              <a:t>te</a:t>
            </a:r>
            <a:r>
              <a:rPr lang="en-US" dirty="0" smtClean="0">
                <a:latin typeface="+mj-lt"/>
              </a:rPr>
              <a:t>-</a:t>
            </a:r>
            <a:r>
              <a:rPr lang="en-US" dirty="0" err="1" smtClean="0">
                <a:latin typeface="+mj-lt"/>
              </a:rPr>
              <a:t>toesan</a:t>
            </a:r>
            <a:r>
              <a:rPr lang="en-US" dirty="0" smtClean="0">
                <a:latin typeface="+mj-lt"/>
              </a:rPr>
              <a:t>, etc.)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ε</a:t>
            </a:r>
            <a:r>
              <a:rPr lang="en-US" dirty="0" smtClean="0">
                <a:latin typeface="+mj-lt"/>
              </a:rPr>
              <a:t>,      -</a:t>
            </a:r>
            <a:r>
              <a:rPr lang="el-GR" dirty="0" smtClean="0">
                <a:latin typeface="+mj-lt"/>
              </a:rPr>
              <a:t>τω</a:t>
            </a:r>
            <a:r>
              <a:rPr lang="en-US" dirty="0" smtClean="0">
                <a:latin typeface="+mj-lt"/>
              </a:rPr>
              <a:t>,     -</a:t>
            </a:r>
            <a:r>
              <a:rPr lang="el-GR" dirty="0" smtClean="0">
                <a:latin typeface="+mj-lt"/>
              </a:rPr>
              <a:t>τε</a:t>
            </a:r>
            <a:r>
              <a:rPr lang="en-US" dirty="0" smtClean="0">
                <a:latin typeface="+mj-lt"/>
              </a:rPr>
              <a:t>,      -</a:t>
            </a:r>
            <a:r>
              <a:rPr lang="el-GR" dirty="0" smtClean="0">
                <a:latin typeface="+mj-lt"/>
              </a:rPr>
              <a:t>τωσαν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(Active)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 -</a:t>
            </a:r>
            <a:r>
              <a:rPr lang="el-GR" dirty="0" smtClean="0">
                <a:latin typeface="+mj-lt"/>
              </a:rPr>
              <a:t>σθω</a:t>
            </a:r>
            <a:r>
              <a:rPr lang="en-US" dirty="0" smtClean="0">
                <a:latin typeface="+mj-lt"/>
              </a:rPr>
              <a:t>,   -</a:t>
            </a:r>
            <a:r>
              <a:rPr lang="el-GR" dirty="0" smtClean="0">
                <a:latin typeface="+mj-lt"/>
              </a:rPr>
              <a:t>σθε</a:t>
            </a:r>
            <a:r>
              <a:rPr lang="en-US" dirty="0" smtClean="0">
                <a:latin typeface="+mj-lt"/>
              </a:rPr>
              <a:t>,   -</a:t>
            </a:r>
            <a:r>
              <a:rPr lang="el-GR" dirty="0" smtClean="0">
                <a:latin typeface="+mj-lt"/>
              </a:rPr>
              <a:t>σθωσαν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(M/Pas)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First Aorist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,      -</a:t>
            </a:r>
            <a:r>
              <a:rPr lang="el-GR" dirty="0" smtClean="0">
                <a:latin typeface="+mj-lt"/>
              </a:rPr>
              <a:t>τω</a:t>
            </a:r>
            <a:r>
              <a:rPr lang="en-US" dirty="0" smtClean="0">
                <a:latin typeface="+mj-lt"/>
              </a:rPr>
              <a:t>,      -</a:t>
            </a:r>
            <a:r>
              <a:rPr lang="el-GR" dirty="0" smtClean="0">
                <a:latin typeface="+mj-lt"/>
              </a:rPr>
              <a:t>τε</a:t>
            </a:r>
            <a:r>
              <a:rPr lang="en-US" dirty="0" smtClean="0">
                <a:latin typeface="+mj-lt"/>
              </a:rPr>
              <a:t>,       -</a:t>
            </a:r>
            <a:r>
              <a:rPr lang="el-GR" dirty="0" smtClean="0">
                <a:latin typeface="+mj-lt"/>
              </a:rPr>
              <a:t>τωσαν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(Active)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αι</a:t>
            </a:r>
            <a:r>
              <a:rPr lang="en-US" dirty="0" smtClean="0">
                <a:latin typeface="+mj-lt"/>
              </a:rPr>
              <a:t>,     -</a:t>
            </a:r>
            <a:r>
              <a:rPr lang="el-GR" dirty="0" smtClean="0">
                <a:latin typeface="+mj-lt"/>
              </a:rPr>
              <a:t>σθω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-</a:t>
            </a:r>
            <a:r>
              <a:rPr lang="el-GR" dirty="0" smtClean="0">
                <a:latin typeface="+mj-lt"/>
              </a:rPr>
              <a:t>σθε</a:t>
            </a:r>
            <a:r>
              <a:rPr lang="en-US" dirty="0" smtClean="0">
                <a:latin typeface="+mj-lt"/>
              </a:rPr>
              <a:t>,    -</a:t>
            </a:r>
            <a:r>
              <a:rPr lang="el-GR" dirty="0" smtClean="0">
                <a:latin typeface="+mj-lt"/>
              </a:rPr>
              <a:t>σθωσαν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(Mid)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τι</a:t>
            </a:r>
            <a:r>
              <a:rPr lang="en-US" dirty="0" smtClean="0">
                <a:latin typeface="+mj-lt"/>
              </a:rPr>
              <a:t>,      -</a:t>
            </a:r>
            <a:r>
              <a:rPr lang="el-GR" dirty="0" smtClean="0">
                <a:latin typeface="+mj-lt"/>
              </a:rPr>
              <a:t>τω</a:t>
            </a:r>
            <a:r>
              <a:rPr lang="en-US" dirty="0" smtClean="0">
                <a:latin typeface="+mj-lt"/>
              </a:rPr>
              <a:t>,     -</a:t>
            </a:r>
            <a:r>
              <a:rPr lang="el-GR" dirty="0" smtClean="0">
                <a:latin typeface="+mj-lt"/>
              </a:rPr>
              <a:t>τε</a:t>
            </a:r>
            <a:r>
              <a:rPr lang="en-US" dirty="0" smtClean="0">
                <a:latin typeface="+mj-lt"/>
              </a:rPr>
              <a:t>,       -</a:t>
            </a:r>
            <a:r>
              <a:rPr lang="el-GR" dirty="0" smtClean="0">
                <a:latin typeface="+mj-lt"/>
              </a:rPr>
              <a:t>τωσαν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(Pas)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Second Aorist =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root shift +  reg. present endings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(passive= </a:t>
            </a:r>
            <a:r>
              <a:rPr lang="en-US" dirty="0" smtClean="0">
                <a:latin typeface="+mj-lt"/>
              </a:rPr>
              <a:t>-</a:t>
            </a:r>
            <a:r>
              <a:rPr lang="el-GR" dirty="0" smtClean="0">
                <a:latin typeface="+mj-lt"/>
              </a:rPr>
              <a:t>τι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Present (process/immediacy) Imperative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2           </a:t>
            </a:r>
            <a:r>
              <a:rPr lang="el-GR" dirty="0" smtClean="0">
                <a:latin typeface="+mj-lt"/>
              </a:rPr>
              <a:t>λῦε</a:t>
            </a:r>
            <a:r>
              <a:rPr lang="en-US" dirty="0" smtClean="0">
                <a:latin typeface="+mj-lt"/>
              </a:rPr>
              <a:t>                   </a:t>
            </a:r>
            <a:r>
              <a:rPr lang="el-GR" dirty="0" smtClean="0">
                <a:latin typeface="+mj-lt"/>
              </a:rPr>
              <a:t>λύετε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3           </a:t>
            </a:r>
            <a:r>
              <a:rPr lang="el-GR" dirty="0" smtClean="0">
                <a:latin typeface="+mj-lt"/>
              </a:rPr>
              <a:t>λυέτω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λυέτωσαν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Mid/Pass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2       	   </a:t>
            </a:r>
            <a:r>
              <a:rPr lang="el-GR" dirty="0" smtClean="0">
                <a:latin typeface="+mj-lt"/>
              </a:rPr>
              <a:t>λύου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λύεσθε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3             </a:t>
            </a:r>
            <a:r>
              <a:rPr lang="el-GR" dirty="0" smtClean="0">
                <a:latin typeface="+mj-lt"/>
              </a:rPr>
              <a:t>λυέσθω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λυέσθωσαν</a:t>
            </a:r>
            <a:endParaRPr lang="en-US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Translation:  You loose! Let him loose! Be loosed!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First Aorist (whole/complete) Imperative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2           </a:t>
            </a:r>
            <a:r>
              <a:rPr lang="el-GR" dirty="0" smtClean="0">
                <a:latin typeface="+mj-lt"/>
              </a:rPr>
              <a:t>λῦσον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λύσατε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3           </a:t>
            </a:r>
            <a:r>
              <a:rPr lang="el-GR" dirty="0" smtClean="0">
                <a:latin typeface="+mj-lt"/>
              </a:rPr>
              <a:t>λυσάτω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λυσάτωσαν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Middle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2       	   </a:t>
            </a:r>
            <a:r>
              <a:rPr lang="el-GR" dirty="0" smtClean="0">
                <a:latin typeface="+mj-lt"/>
              </a:rPr>
              <a:t>λῦσαι  </a:t>
            </a:r>
            <a:r>
              <a:rPr lang="en-US" dirty="0" smtClean="0">
                <a:latin typeface="+mj-lt"/>
              </a:rPr>
              <a:t>              </a:t>
            </a:r>
            <a:r>
              <a:rPr lang="el-GR" dirty="0" smtClean="0">
                <a:latin typeface="+mj-lt"/>
              </a:rPr>
              <a:t>λύσασθε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3             </a:t>
            </a:r>
            <a:r>
              <a:rPr lang="el-GR" dirty="0" smtClean="0">
                <a:latin typeface="+mj-lt"/>
              </a:rPr>
              <a:t>λυσάσθω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λυσάσθωσαν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Translation:  You loose! Let him loose! Loose yourself!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First Aorist (whole/complete) Imperative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2           </a:t>
            </a:r>
            <a:r>
              <a:rPr lang="el-GR" dirty="0" smtClean="0">
                <a:latin typeface="+mj-lt"/>
              </a:rPr>
              <a:t>λύθητι 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λύθητε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3           </a:t>
            </a:r>
            <a:r>
              <a:rPr lang="el-GR" dirty="0" smtClean="0">
                <a:latin typeface="+mj-lt"/>
              </a:rPr>
              <a:t>λυθήτω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 </a:t>
            </a:r>
            <a:r>
              <a:rPr lang="el-GR" dirty="0" smtClean="0">
                <a:latin typeface="+mj-lt"/>
              </a:rPr>
              <a:t>λυθήτωσαν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Translation:  Be loosed! Let him be loosed!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Second Aorist (whole/complete) Imperative  </a:t>
            </a:r>
            <a:r>
              <a:rPr lang="en-US" altLang="en-US" sz="4000" b="1" dirty="0" smtClean="0"/>
              <a:t>(</a:t>
            </a:r>
            <a:r>
              <a:rPr lang="el-GR" altLang="en-US" sz="4000" b="1" dirty="0" smtClean="0"/>
              <a:t>λείπω</a:t>
            </a:r>
            <a:r>
              <a:rPr lang="en-US" altLang="en-US" sz="4000" b="1" dirty="0" smtClean="0"/>
              <a:t>: </a:t>
            </a:r>
            <a:r>
              <a:rPr lang="en-US" altLang="en-US" sz="4000" b="1" dirty="0" smtClean="0"/>
              <a:t>I leave)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2           </a:t>
            </a:r>
            <a:r>
              <a:rPr lang="el-GR" dirty="0" smtClean="0">
                <a:latin typeface="+mj-lt"/>
              </a:rPr>
              <a:t>λίπε</a:t>
            </a:r>
            <a:r>
              <a:rPr lang="en-US" dirty="0" smtClean="0">
                <a:latin typeface="+mj-lt"/>
              </a:rPr>
              <a:t>                  </a:t>
            </a:r>
            <a:r>
              <a:rPr lang="el-GR" dirty="0" smtClean="0">
                <a:latin typeface="+mj-lt"/>
              </a:rPr>
              <a:t>λίπετε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3           </a:t>
            </a:r>
            <a:r>
              <a:rPr lang="el-GR" dirty="0" smtClean="0">
                <a:latin typeface="+mj-lt"/>
              </a:rPr>
              <a:t>λιπέτω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λιπέστωσαν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Middle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2       	   </a:t>
            </a:r>
            <a:r>
              <a:rPr lang="el-GR" dirty="0" smtClean="0">
                <a:latin typeface="+mj-lt"/>
              </a:rPr>
              <a:t>λιποῦ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λίπεσθε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3             </a:t>
            </a:r>
            <a:r>
              <a:rPr lang="el-GR" dirty="0" smtClean="0">
                <a:latin typeface="+mj-lt"/>
              </a:rPr>
              <a:t>λιπέσθω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λιπέσθωσαν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Translation:  You leave! Let him leave! Leave for yourself!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Second Aorist/Undefined Imperative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Passive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2           </a:t>
            </a:r>
            <a:r>
              <a:rPr lang="el-GR" dirty="0" smtClean="0">
                <a:latin typeface="+mj-lt"/>
              </a:rPr>
              <a:t>λείφθητι 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λείφθητε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3           </a:t>
            </a:r>
            <a:r>
              <a:rPr lang="el-GR" dirty="0" smtClean="0">
                <a:latin typeface="+mj-lt"/>
              </a:rPr>
              <a:t>λειφθήτω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λειφθήτωσαν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Translation:  Be gone! Let it be gone!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Imperative of </a:t>
            </a:r>
            <a:r>
              <a:rPr lang="el-GR" altLang="en-US" dirty="0" smtClean="0"/>
              <a:t>εἰμί </a:t>
            </a:r>
            <a:endParaRPr lang="en-US" altLang="en-US" dirty="0" smtClean="0">
              <a:latin typeface="Greekth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Singular            Plural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2           </a:t>
            </a:r>
            <a:r>
              <a:rPr lang="el-GR" dirty="0" smtClean="0">
                <a:latin typeface="+mj-lt"/>
              </a:rPr>
              <a:t>ἴσθι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ἔστε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3           </a:t>
            </a:r>
            <a:r>
              <a:rPr lang="el-GR" dirty="0" smtClean="0">
                <a:latin typeface="+mj-lt"/>
              </a:rPr>
              <a:t>ἔστω</a:t>
            </a:r>
            <a:r>
              <a:rPr lang="en-US" dirty="0" smtClean="0">
                <a:latin typeface="+mj-lt"/>
              </a:rPr>
              <a:t>                 </a:t>
            </a:r>
            <a:r>
              <a:rPr lang="el-GR" dirty="0" smtClean="0">
                <a:latin typeface="+mj-lt"/>
              </a:rPr>
              <a:t>ἔστωσαν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(you) be,   let her be… let them be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3 ways to translation Imperatives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1)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As a command</a:t>
            </a:r>
            <a:r>
              <a:rPr lang="en-US" dirty="0" smtClean="0">
                <a:latin typeface="+mj-lt"/>
              </a:rPr>
              <a:t>:  you go, you put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2)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As a prohibition</a:t>
            </a:r>
            <a:r>
              <a:rPr lang="en-US" dirty="0" smtClean="0">
                <a:latin typeface="+mj-lt"/>
              </a:rPr>
              <a:t>:   </a:t>
            </a:r>
            <a:r>
              <a:rPr lang="el-GR" dirty="0" smtClean="0">
                <a:latin typeface="+mj-lt"/>
              </a:rPr>
              <a:t>μή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Imperative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  you can also use </a:t>
            </a:r>
            <a:r>
              <a:rPr lang="el-GR" dirty="0" smtClean="0">
                <a:latin typeface="+mj-lt"/>
              </a:rPr>
              <a:t>οὐ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+ indicative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  or  </a:t>
            </a:r>
            <a:r>
              <a:rPr lang="el-GR" dirty="0" smtClean="0">
                <a:latin typeface="+mj-lt"/>
              </a:rPr>
              <a:t>μή </a:t>
            </a:r>
            <a:r>
              <a:rPr lang="en-US" dirty="0" smtClean="0">
                <a:latin typeface="+mj-lt"/>
              </a:rPr>
              <a:t>+ </a:t>
            </a:r>
            <a:r>
              <a:rPr lang="en-US" dirty="0" smtClean="0">
                <a:latin typeface="+mj-lt"/>
              </a:rPr>
              <a:t>subjunctive too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3)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As an entreaty</a:t>
            </a:r>
            <a:r>
              <a:rPr lang="en-US" dirty="0" smtClean="0">
                <a:latin typeface="+mj-lt"/>
              </a:rPr>
              <a:t>: </a:t>
            </a:r>
            <a:r>
              <a:rPr lang="en-US" sz="24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pretty please (especially when speaking to a superior)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12585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ἀγαπητός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beloved</a:t>
            </a:r>
          </a:p>
        </p:txBody>
      </p:sp>
      <p:pic>
        <p:nvPicPr>
          <p:cNvPr id="20484" name="Picture 4" descr="VocabCh2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342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γραμματεύς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έως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scribe</a:t>
            </a:r>
          </a:p>
        </p:txBody>
      </p:sp>
      <p:pic>
        <p:nvPicPr>
          <p:cNvPr id="66564" name="Picture 4" descr="VocabCh2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3657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δαιμόνιον</a:t>
            </a:r>
            <a:r>
              <a:rPr lang="en-US" dirty="0" smtClean="0">
                <a:latin typeface="+mj-lt"/>
              </a:rPr>
              <a:t>,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</a:t>
            </a:r>
            <a:r>
              <a:rPr lang="el-GR" b="1" dirty="0" smtClean="0">
                <a:latin typeface="Greekth" pitchFamily="18" charset="0"/>
              </a:rPr>
              <a:t> </a:t>
            </a:r>
            <a:r>
              <a:rPr lang="en-US" b="1" dirty="0" smtClean="0">
                <a:latin typeface="Greekth" pitchFamily="18" charset="0"/>
              </a:rPr>
              <a:t>  </a:t>
            </a:r>
            <a:endParaRPr lang="en-US" b="1" dirty="0" smtClean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demon</a:t>
            </a:r>
          </a:p>
        </p:txBody>
      </p:sp>
      <p:pic>
        <p:nvPicPr>
          <p:cNvPr id="67588" name="Picture 4" descr="VocabCh2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3876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δοκέω  </a:t>
            </a:r>
            <a:r>
              <a:rPr lang="en-US" b="1" dirty="0" smtClean="0">
                <a:latin typeface="Greekth" pitchFamily="18" charset="0"/>
              </a:rPr>
              <a:t>  </a:t>
            </a:r>
            <a:endParaRPr lang="en-US" b="1" dirty="0" smtClean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I think</a:t>
            </a:r>
          </a:p>
        </p:txBody>
      </p:sp>
      <p:pic>
        <p:nvPicPr>
          <p:cNvPr id="68613" name="Picture 5" descr="VocabCh2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δοξάζω  </a:t>
            </a:r>
            <a:r>
              <a:rPr lang="el-GR" b="1" dirty="0" smtClean="0">
                <a:latin typeface="Greekth" pitchFamily="18" charset="0"/>
              </a:rPr>
              <a:t> </a:t>
            </a:r>
            <a:r>
              <a:rPr lang="en-US" b="1" dirty="0" smtClean="0">
                <a:latin typeface="Greekth" pitchFamily="18" charset="0"/>
              </a:rPr>
              <a:t>  </a:t>
            </a:r>
            <a:endParaRPr lang="en-US" b="1" dirty="0" smtClean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I glorify, honor</a:t>
            </a:r>
          </a:p>
        </p:txBody>
      </p:sp>
      <p:pic>
        <p:nvPicPr>
          <p:cNvPr id="69636" name="Picture 4" descr="VocabCh2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38862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  <a:r>
              <a:rPr lang="en-US" altLang="en-US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ἔξω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outside</a:t>
            </a:r>
          </a:p>
        </p:txBody>
      </p:sp>
      <p:pic>
        <p:nvPicPr>
          <p:cNvPr id="23556" name="Picture 4" descr="VocabCh2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4572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ἐρωτάω 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Greekth" pitchFamily="18" charset="0"/>
              </a:rPr>
              <a:t> </a:t>
            </a:r>
            <a:endParaRPr lang="en-US" b="1" dirty="0" smtClean="0">
              <a:latin typeface="Greekth" pitchFamily="18" charset="0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I ask</a:t>
            </a:r>
          </a:p>
        </p:txBody>
      </p:sp>
      <p:pic>
        <p:nvPicPr>
          <p:cNvPr id="70660" name="Picture 4" descr="VocabCh2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449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θέλημα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will</a:t>
            </a:r>
          </a:p>
        </p:txBody>
      </p:sp>
      <p:pic>
        <p:nvPicPr>
          <p:cNvPr id="71684" name="Picture 4" descr="VocabCh2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350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θρόνος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  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throne</a:t>
            </a:r>
          </a:p>
        </p:txBody>
      </p:sp>
      <p:pic>
        <p:nvPicPr>
          <p:cNvPr id="72708" name="Picture 4" descr="VocabCh24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ὄρος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mountain</a:t>
            </a:r>
          </a:p>
        </p:txBody>
      </p:sp>
      <p:pic>
        <p:nvPicPr>
          <p:cNvPr id="73732" name="Picture 4" descr="VocabCh2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42878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33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Review Vocabulary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096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ἄγω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lead, bring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ἀπολύω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set free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εἴτε 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if, whether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ἐντολή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commandment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καρπός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14279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172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πιστός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faithful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πρεσβύτερος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elder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ῥῆμα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σάββατον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Sabbath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φέρω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bear, carry</a:t>
            </a:r>
          </a:p>
        </p:txBody>
      </p:sp>
    </p:spTree>
    <p:extLst>
      <p:ext uri="{BB962C8B-B14F-4D97-AF65-F5344CB8AC3E}">
        <p14:creationId xmlns:p14="http://schemas.microsoft.com/office/powerpoint/2010/main" val="41123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248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αἰτέω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ask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αἰώνιος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eternal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ἀποκτείνω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κεφαλή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drink</a:t>
            </a:r>
          </a:p>
        </p:txBody>
      </p:sp>
    </p:spTree>
    <p:extLst>
      <p:ext uri="{BB962C8B-B14F-4D97-AF65-F5344CB8AC3E}">
        <p14:creationId xmlns:p14="http://schemas.microsoft.com/office/powerpoint/2010/main" val="35394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172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5791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πλοῖον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boat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πῦρ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τηρέω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keep, guard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ὕδωρ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χαίρω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rejoice</a:t>
            </a:r>
          </a:p>
        </p:txBody>
      </p:sp>
    </p:spTree>
    <p:extLst>
      <p:ext uri="{BB962C8B-B14F-4D97-AF65-F5344CB8AC3E}">
        <p14:creationId xmlns:p14="http://schemas.microsoft.com/office/powerpoint/2010/main" val="37531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 Chapter 21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ἀνοίγω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open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βαπτίζω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baptize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εὐαγγέλιον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gospel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μαρτυρέω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witness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πέμπω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send </a:t>
            </a:r>
          </a:p>
        </p:txBody>
      </p:sp>
    </p:spTree>
    <p:extLst>
      <p:ext uri="{BB962C8B-B14F-4D97-AF65-F5344CB8AC3E}">
        <p14:creationId xmlns:p14="http://schemas.microsoft.com/office/powerpoint/2010/main" val="8762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προνηρός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ά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evil, bad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πρόσωπον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σημεῖον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sign,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στόμα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mouth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ὑπάγω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go away </a:t>
            </a:r>
          </a:p>
        </p:txBody>
      </p:sp>
    </p:spTree>
    <p:extLst>
      <p:ext uri="{BB962C8B-B14F-4D97-AF65-F5344CB8AC3E}">
        <p14:creationId xmlns:p14="http://schemas.microsoft.com/office/powerpoint/2010/main" val="7343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4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+mj-lt"/>
              </a:rPr>
              <a:t>ἀναβαίνω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up 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rule,  begin (in mid.)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each, every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drive out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and I, but I </a:t>
            </a:r>
          </a:p>
        </p:txBody>
      </p:sp>
    </p:spTree>
    <p:extLst>
      <p:ext uri="{BB962C8B-B14F-4D97-AF65-F5344CB8AC3E}">
        <p14:creationId xmlns:p14="http://schemas.microsoft.com/office/powerpoint/2010/main" val="9329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 go down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more, rather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ὅπου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where, since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therefore, so that </a:t>
            </a:r>
          </a:p>
        </p:txBody>
      </p:sp>
    </p:spTree>
    <p:extLst>
      <p:ext uri="{BB962C8B-B14F-4D97-AF65-F5344CB8AC3E}">
        <p14:creationId xmlns:p14="http://schemas.microsoft.com/office/powerpoint/2010/main" val="1944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5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15621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us             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  <p:extLst>
      <p:ext uri="{BB962C8B-B14F-4D97-AF65-F5344CB8AC3E}">
        <p14:creationId xmlns:p14="http://schemas.microsoft.com/office/powerpoint/2010/main" val="24681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25714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23587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6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6004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283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38104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10672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7894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ἱεροῦ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   ἱερῷ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ἱερόν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ἱερῶν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  ἱεροῖς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21692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5615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21586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34525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5301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1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1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4346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4632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0695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πίστει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πίστεων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πίστεσι(ν)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631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457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594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88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360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36764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4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8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26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07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λύω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λύομεν</a:t>
            </a:r>
            <a:r>
              <a:rPr lang="en-US" altLang="en-US" sz="360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λύεις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λύετε</a:t>
            </a:r>
            <a:endParaRPr lang="en-US" altLang="en-US" sz="360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λύουσι(ν) </a:t>
            </a:r>
            <a:endParaRPr lang="en-US" altLang="en-US" sz="36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7043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4113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3800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9635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763</TotalTime>
  <Words>3389</Words>
  <Application>Microsoft Office PowerPoint</Application>
  <PresentationFormat>On-screen Show (4:3)</PresentationFormat>
  <Paragraphs>1220</Paragraphs>
  <Slides>149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5" baseType="lpstr">
      <vt:lpstr>Times New Roman</vt:lpstr>
      <vt:lpstr>Arial</vt:lpstr>
      <vt:lpstr>Wingdings</vt:lpstr>
      <vt:lpstr>Bwgrkl</vt:lpstr>
      <vt:lpstr>Greekth</vt:lpstr>
      <vt:lpstr>Azure</vt:lpstr>
      <vt:lpstr>Mastering NT Greek</vt:lpstr>
      <vt:lpstr>Warm-ups  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Present Particple Chant </vt:lpstr>
      <vt:lpstr>Aorist Participle Chant </vt:lpstr>
      <vt:lpstr>Perfect Participle Chant</vt:lpstr>
      <vt:lpstr>Infinitive Endings to Chant</vt:lpstr>
      <vt:lpstr>          Subjunctive Chant</vt:lpstr>
      <vt:lpstr>Imperatives </vt:lpstr>
      <vt:lpstr>Imperative Introduction</vt:lpstr>
      <vt:lpstr>Person:  </vt:lpstr>
      <vt:lpstr>Forms endings for Chant</vt:lpstr>
      <vt:lpstr>Present (process/immediacy) Imperative</vt:lpstr>
      <vt:lpstr>First Aorist (whole/complete) Imperative</vt:lpstr>
      <vt:lpstr>First Aorist (whole/complete) Imperative</vt:lpstr>
      <vt:lpstr>Second Aorist (whole/complete) Imperative  (λείπω: I leave)</vt:lpstr>
      <vt:lpstr>Second Aorist/Undefined Imperative</vt:lpstr>
      <vt:lpstr>Imperative of εἰμί </vt:lpstr>
      <vt:lpstr>3 ways to translation Imperatives</vt:lpstr>
      <vt:lpstr>Chapter 24 Vocabulary</vt:lpstr>
      <vt:lpstr>Chapter 24 Vocabulary</vt:lpstr>
      <vt:lpstr>Chapter 24 Vocabulary</vt:lpstr>
      <vt:lpstr>Chapter 24 Vocabulary</vt:lpstr>
      <vt:lpstr>Chapter 24 Vocabulary</vt:lpstr>
      <vt:lpstr>Chapter 24 Vocabulary </vt:lpstr>
      <vt:lpstr>Chapter 24 Vocabulary</vt:lpstr>
      <vt:lpstr>Chapter 24 Vocabulary</vt:lpstr>
      <vt:lpstr>Chapter 24 Vocabulary</vt:lpstr>
      <vt:lpstr>Chapter 24 Vocabulary</vt:lpstr>
      <vt:lpstr>Review Vocabulary </vt:lpstr>
      <vt:lpstr>Chapter 23 Vocabulary </vt:lpstr>
      <vt:lpstr>Chapter 23 Vocabulary </vt:lpstr>
      <vt:lpstr>Chapter 22 Vocabulary</vt:lpstr>
      <vt:lpstr>Chapter 22 Vocabulary</vt:lpstr>
      <vt:lpstr>  Chapter 21 Vocabulary</vt:lpstr>
      <vt:lpstr>Chapter 21 Vocabulary </vt:lpstr>
      <vt:lpstr>Chapter 20 Vocabulary</vt:lpstr>
      <vt:lpstr>Chapter 20 Vocabulary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Imperishable Imperatives</dc:title>
  <dc:creator>Ted Hildebrandt</dc:creator>
  <cp:lastModifiedBy>ted</cp:lastModifiedBy>
  <cp:revision>55</cp:revision>
  <dcterms:created xsi:type="dcterms:W3CDTF">2002-02-06T12:38:16Z</dcterms:created>
  <dcterms:modified xsi:type="dcterms:W3CDTF">2015-11-25T11:25:37Z</dcterms:modified>
</cp:coreProperties>
</file>