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0" r:id="rId4"/>
    <p:sldId id="271" r:id="rId5"/>
    <p:sldId id="272" r:id="rId6"/>
    <p:sldId id="273" r:id="rId7"/>
    <p:sldId id="270" r:id="rId8"/>
    <p:sldId id="258" r:id="rId9"/>
    <p:sldId id="266" r:id="rId10"/>
    <p:sldId id="260" r:id="rId11"/>
    <p:sldId id="263" r:id="rId12"/>
    <p:sldId id="261" r:id="rId13"/>
    <p:sldId id="262" r:id="rId14"/>
    <p:sldId id="264" r:id="rId15"/>
    <p:sldId id="265" r:id="rId16"/>
    <p:sldId id="274" r:id="rId17"/>
    <p:sldId id="284" r:id="rId18"/>
    <p:sldId id="285" r:id="rId19"/>
    <p:sldId id="269" r:id="rId20"/>
    <p:sldId id="275" r:id="rId21"/>
    <p:sldId id="276" r:id="rId22"/>
    <p:sldId id="278" r:id="rId23"/>
    <p:sldId id="268" r:id="rId24"/>
    <p:sldId id="279" r:id="rId25"/>
    <p:sldId id="286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F7E99-EAAE-5B31-DCDE-1FB105A373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Doctrines of Revelation &amp; </a:t>
            </a:r>
            <a:br>
              <a:rPr lang="en-US" dirty="0"/>
            </a:br>
            <a:r>
              <a:rPr lang="en-US" dirty="0"/>
              <a:t>holy scripture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76DF9-F547-913D-7C50-1784027AAF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06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God Reveals Himself in Creation	</a:t>
            </a:r>
          </a:p>
          <a:p>
            <a:pPr lvl="1"/>
            <a:r>
              <a:rPr lang="en-US" sz="2400" dirty="0"/>
              <a:t>Psalm 19:1-6</a:t>
            </a:r>
          </a:p>
          <a:p>
            <a:pPr lvl="1"/>
            <a:r>
              <a:rPr lang="en-US" sz="2400" dirty="0"/>
              <a:t>Romans 1:18-25</a:t>
            </a:r>
          </a:p>
          <a:p>
            <a:pPr lvl="1"/>
            <a:r>
              <a:rPr lang="en-US" sz="2400" dirty="0"/>
              <a:t>John 1:3-9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403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God Reveals Himself in Humanity	</a:t>
            </a:r>
          </a:p>
          <a:p>
            <a:pPr lvl="1"/>
            <a:r>
              <a:rPr lang="en-US" sz="2400" dirty="0"/>
              <a:t>Romans 1:32; 2:12-16</a:t>
            </a:r>
          </a:p>
          <a:p>
            <a:pPr lvl="1"/>
            <a:r>
              <a:rPr lang="en-US" sz="2400" dirty="0"/>
              <a:t>Ecclesiastes 3:11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687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God Reveals Himself in Providence	</a:t>
            </a:r>
          </a:p>
          <a:p>
            <a:pPr lvl="1"/>
            <a:r>
              <a:rPr lang="en-US" sz="2400" dirty="0"/>
              <a:t>Acts 14:14-18</a:t>
            </a:r>
          </a:p>
          <a:p>
            <a:pPr lvl="1"/>
            <a:r>
              <a:rPr lang="en-US" sz="2400" dirty="0"/>
              <a:t>Acts 17:22-29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25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theology of general Revelation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Does It Reveal about God?</a:t>
            </a:r>
          </a:p>
          <a:p>
            <a:r>
              <a:rPr lang="en-US" sz="2400" dirty="0"/>
              <a:t>Where and When Does It Reveal This?</a:t>
            </a:r>
          </a:p>
          <a:p>
            <a:r>
              <a:rPr lang="en-US" sz="2400" dirty="0"/>
              <a:t>Does It Have Subjective Aspects?</a:t>
            </a:r>
          </a:p>
          <a:p>
            <a:r>
              <a:rPr lang="en-US" sz="2400" dirty="0"/>
              <a:t>Is There a Natural Theology?</a:t>
            </a:r>
          </a:p>
          <a:p>
            <a:r>
              <a:rPr lang="en-US" sz="2400" dirty="0"/>
              <a:t>Does General Revelation Save?</a:t>
            </a:r>
          </a:p>
          <a:p>
            <a:r>
              <a:rPr lang="en-US" sz="2400" dirty="0"/>
              <a:t>Its Relation to Missions?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76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Special Revelation in the Old Testament</a:t>
            </a:r>
          </a:p>
          <a:p>
            <a:pPr lvl="1"/>
            <a:r>
              <a:rPr lang="en-US" sz="2400" dirty="0"/>
              <a:t>Varieties: theophanies, visions &amp; dreams, </a:t>
            </a:r>
          </a:p>
          <a:p>
            <a:pPr marL="457200" lvl="1" indent="0">
              <a:buNone/>
            </a:pPr>
            <a:r>
              <a:rPr lang="en-US" sz="2400" dirty="0"/>
              <a:t>       the Urim &amp; Thummim, casting of lots, </a:t>
            </a:r>
          </a:p>
          <a:p>
            <a:pPr marL="457200" lvl="1" indent="0">
              <a:buNone/>
            </a:pPr>
            <a:r>
              <a:rPr lang="en-US" sz="2400" dirty="0"/>
              <a:t>       miracles, audible speech, and prophetic declaration.</a:t>
            </a:r>
          </a:p>
          <a:p>
            <a:r>
              <a:rPr lang="en-US" sz="2400" dirty="0"/>
              <a:t>Characteristics of Old Testament Revelation: </a:t>
            </a:r>
          </a:p>
          <a:p>
            <a:pPr marL="0" indent="0">
              <a:buNone/>
            </a:pPr>
            <a:r>
              <a:rPr lang="en-US" sz="2400" dirty="0"/>
              <a:t>	It is personal, historical, &amp; propositional.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3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779" y="880719"/>
            <a:ext cx="9603275" cy="1049235"/>
          </a:xfrm>
        </p:spPr>
        <p:txBody>
          <a:bodyPr/>
          <a:lstStyle/>
          <a:p>
            <a:r>
              <a:rPr lang="en-US" dirty="0"/>
              <a:t>Special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312" y="2303598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Special Revelation in the New Testament</a:t>
            </a:r>
          </a:p>
          <a:p>
            <a:r>
              <a:rPr lang="en-US" sz="2400" dirty="0"/>
              <a:t>Varieties: include all those in the OT except for the Urim &amp; </a:t>
            </a:r>
            <a:r>
              <a:rPr lang="en-US" sz="2400" dirty="0" err="1"/>
              <a:t>Thummin</a:t>
            </a:r>
            <a:endParaRPr lang="en-US" sz="2400" dirty="0"/>
          </a:p>
          <a:p>
            <a:pPr lvl="1"/>
            <a:r>
              <a:rPr lang="en-US" sz="2400" dirty="0"/>
              <a:t>The Incarnation</a:t>
            </a:r>
          </a:p>
          <a:p>
            <a:pPr lvl="1"/>
            <a:r>
              <a:rPr lang="en-US" sz="2400" dirty="0"/>
              <a:t>The Holy Scripture</a:t>
            </a:r>
          </a:p>
        </p:txBody>
      </p:sp>
    </p:spTree>
    <p:extLst>
      <p:ext uri="{BB962C8B-B14F-4D97-AF65-F5344CB8AC3E}">
        <p14:creationId xmlns:p14="http://schemas.microsoft.com/office/powerpoint/2010/main" val="229297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in the NT: </a:t>
            </a:r>
            <a:br>
              <a:rPr lang="en-US" dirty="0"/>
            </a:br>
            <a:r>
              <a:rPr lang="en-US" dirty="0"/>
              <a:t>The Incarnation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362" y="2332173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John </a:t>
            </a:r>
          </a:p>
          <a:p>
            <a:pPr marL="0" indent="0">
              <a:buNone/>
            </a:pPr>
            <a:r>
              <a:rPr lang="en-US" sz="2400" dirty="0"/>
              <a:t>   Introduction:  1 John 1:1; John 1:14-18; 14:8-11</a:t>
            </a:r>
          </a:p>
          <a:p>
            <a:pPr marL="0" indent="0">
              <a:buNone/>
            </a:pPr>
            <a:r>
              <a:rPr lang="en-US" sz="2400" dirty="0"/>
              <a:t>   Light of the World: John 1:9-13; chap 9; 12:35-43</a:t>
            </a:r>
          </a:p>
          <a:p>
            <a:pPr marL="0" indent="0">
              <a:buNone/>
            </a:pPr>
            <a:r>
              <a:rPr lang="en-US" sz="2400" dirty="0"/>
              <a:t>   Life-Giver  John 6:35; 10:11, 28-30; 11:25; 15:1 </a:t>
            </a:r>
          </a:p>
          <a:p>
            <a:pPr marL="0" indent="0">
              <a:buNone/>
            </a:pPr>
            <a:r>
              <a:rPr lang="en-US" sz="2400" dirty="0"/>
              <a:t>   Son of God:  John 5:17-18; 11:27; 20:30-31; 19:17</a:t>
            </a:r>
          </a:p>
        </p:txBody>
      </p:sp>
    </p:spTree>
    <p:extLst>
      <p:ext uri="{BB962C8B-B14F-4D97-AF65-F5344CB8AC3E}">
        <p14:creationId xmlns:p14="http://schemas.microsoft.com/office/powerpoint/2010/main" val="4523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in the NT: </a:t>
            </a:r>
            <a:br>
              <a:rPr lang="en-US" dirty="0"/>
            </a:br>
            <a:r>
              <a:rPr lang="en-US" dirty="0"/>
              <a:t>The Incarnation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362" y="2332173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Paul </a:t>
            </a:r>
            <a:br>
              <a:rPr lang="en-US" sz="2400" dirty="0"/>
            </a:br>
            <a:r>
              <a:rPr lang="en-US" sz="2400" dirty="0"/>
              <a:t>   Introduction  Colossians 1:15</a:t>
            </a:r>
          </a:p>
          <a:p>
            <a:pPr marL="0" indent="0">
              <a:buNone/>
            </a:pPr>
            <a:r>
              <a:rPr lang="en-US" sz="2400" dirty="0"/>
              <a:t>   Love:  Romans 5:6-8</a:t>
            </a:r>
          </a:p>
          <a:p>
            <a:pPr marL="0" indent="0">
              <a:buNone/>
            </a:pPr>
            <a:r>
              <a:rPr lang="en-US" sz="2400" dirty="0"/>
              <a:t>   Righteousness:  Romans 3:25-26</a:t>
            </a:r>
          </a:p>
          <a:p>
            <a:pPr marL="0" indent="0">
              <a:buNone/>
            </a:pPr>
            <a:r>
              <a:rPr lang="en-US" sz="2400" dirty="0"/>
              <a:t>   Wisdom:  Ephesians 1:7-10</a:t>
            </a:r>
          </a:p>
        </p:txBody>
      </p:sp>
    </p:spTree>
    <p:extLst>
      <p:ext uri="{BB962C8B-B14F-4D97-AF65-F5344CB8AC3E}">
        <p14:creationId xmlns:p14="http://schemas.microsoft.com/office/powerpoint/2010/main" val="276378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in the NT: </a:t>
            </a:r>
            <a:br>
              <a:rPr lang="en-US" dirty="0"/>
            </a:br>
            <a:r>
              <a:rPr lang="en-US" dirty="0"/>
              <a:t>The Incarnation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362" y="2332173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Hebrews</a:t>
            </a:r>
          </a:p>
          <a:p>
            <a:pPr marL="0" indent="0">
              <a:buNone/>
            </a:pPr>
            <a:r>
              <a:rPr lang="en-US" sz="2400" dirty="0"/>
              <a:t>   Revealer:  Hebrews 1:3 </a:t>
            </a:r>
          </a:p>
          <a:p>
            <a:pPr marL="0" indent="0">
              <a:buNone/>
            </a:pPr>
            <a:r>
              <a:rPr lang="en-US" sz="2400" dirty="0"/>
              <a:t>   Power:  Hebrews 2:14-15</a:t>
            </a:r>
          </a:p>
        </p:txBody>
      </p:sp>
    </p:spTree>
    <p:extLst>
      <p:ext uri="{BB962C8B-B14F-4D97-AF65-F5344CB8AC3E}">
        <p14:creationId xmlns:p14="http://schemas.microsoft.com/office/powerpoint/2010/main" val="32018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in the NT:  </a:t>
            </a:r>
            <a:br>
              <a:rPr lang="en-US" dirty="0"/>
            </a:br>
            <a:r>
              <a:rPr lang="en-US" dirty="0"/>
              <a:t>holy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312" y="2303598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Key Passages:</a:t>
            </a:r>
          </a:p>
          <a:p>
            <a:pPr lvl="1"/>
            <a:r>
              <a:rPr lang="en-US" sz="2400" dirty="0"/>
              <a:t>Mark 12:35-37</a:t>
            </a:r>
          </a:p>
          <a:p>
            <a:pPr lvl="1"/>
            <a:r>
              <a:rPr lang="en-US" sz="2400" dirty="0"/>
              <a:t>John 10:35</a:t>
            </a:r>
          </a:p>
          <a:p>
            <a:pPr lvl="1"/>
            <a:r>
              <a:rPr lang="en-US" sz="2400" dirty="0"/>
              <a:t>1 Corinthians 14:37-38</a:t>
            </a:r>
          </a:p>
          <a:p>
            <a:pPr lvl="1"/>
            <a:r>
              <a:rPr lang="en-US" sz="2400" dirty="0"/>
              <a:t>2 Timothy 3:14-17</a:t>
            </a:r>
          </a:p>
          <a:p>
            <a:pPr lvl="1"/>
            <a:r>
              <a:rPr lang="en-US" sz="2400" dirty="0"/>
              <a:t>2 Peter 1:16-21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04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&amp; holy scripture: </a:t>
            </a:r>
            <a:br>
              <a:rPr lang="en-US" dirty="0"/>
            </a:br>
            <a:r>
              <a:rPr lang="en-US" dirty="0"/>
              <a:t>Introduction: knowing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sz="2400" b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Source: </a:t>
            </a:r>
            <a:r>
              <a:rPr lang="en-US" sz="2400" b="0" i="1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The Revelation of God </a:t>
            </a:r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by Peter Jensen.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The Enlightenment 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Christian Response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    Revelation as event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    Revelation as self-giving 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    Revelation as Jesus Christ </a:t>
            </a:r>
          </a:p>
          <a:p>
            <a:pPr algn="l" fontAlgn="base"/>
            <a:r>
              <a:rPr lang="en-US" sz="24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Assessment </a:t>
            </a:r>
          </a:p>
        </p:txBody>
      </p:sp>
    </p:spTree>
    <p:extLst>
      <p:ext uri="{BB962C8B-B14F-4D97-AF65-F5344CB8AC3E}">
        <p14:creationId xmlns:p14="http://schemas.microsoft.com/office/powerpoint/2010/main" val="257759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in the NT:  </a:t>
            </a:r>
            <a:br>
              <a:rPr lang="en-US" dirty="0"/>
            </a:br>
            <a:r>
              <a:rPr lang="en-US" dirty="0"/>
              <a:t>holy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442" y="1998798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Views of Inspiration</a:t>
            </a:r>
          </a:p>
          <a:p>
            <a:pPr lvl="1"/>
            <a:r>
              <a:rPr lang="en-US" sz="2400" dirty="0"/>
              <a:t>The Intuition Theory</a:t>
            </a:r>
          </a:p>
          <a:p>
            <a:pPr lvl="1"/>
            <a:r>
              <a:rPr lang="en-US" sz="2400" dirty="0"/>
              <a:t>The Illumination Theory</a:t>
            </a:r>
          </a:p>
          <a:p>
            <a:pPr lvl="1"/>
            <a:r>
              <a:rPr lang="en-US" sz="2400" dirty="0"/>
              <a:t>The Dynamic Theory</a:t>
            </a:r>
          </a:p>
          <a:p>
            <a:pPr lvl="1"/>
            <a:r>
              <a:rPr lang="en-US" sz="2400" dirty="0"/>
              <a:t>The Verbal Theory</a:t>
            </a:r>
          </a:p>
          <a:p>
            <a:pPr lvl="1"/>
            <a:r>
              <a:rPr lang="en-US" sz="2400" dirty="0"/>
              <a:t>The Dictation Theory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Neoorthodox</a:t>
            </a:r>
            <a:r>
              <a:rPr lang="en-US" sz="2400" dirty="0"/>
              <a:t> View</a:t>
            </a:r>
          </a:p>
          <a:p>
            <a:pPr lvl="1"/>
            <a:r>
              <a:rPr lang="en-US" sz="2400" dirty="0"/>
              <a:t>Limited Inerrancy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30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in the NT:  </a:t>
            </a:r>
            <a:br>
              <a:rPr lang="en-US" dirty="0"/>
            </a:br>
            <a:r>
              <a:rPr lang="en-US" dirty="0"/>
              <a:t>holy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0868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Evaluating the Views of Inspiration</a:t>
            </a:r>
          </a:p>
          <a:p>
            <a:pPr lvl="1"/>
            <a:r>
              <a:rPr lang="en-US" sz="2400" dirty="0"/>
              <a:t>The Intuition Theory</a:t>
            </a:r>
          </a:p>
          <a:p>
            <a:pPr lvl="1"/>
            <a:r>
              <a:rPr lang="en-US" sz="2400" dirty="0"/>
              <a:t>The Illumination Theory</a:t>
            </a:r>
          </a:p>
          <a:p>
            <a:pPr lvl="1"/>
            <a:r>
              <a:rPr lang="en-US" sz="2400" dirty="0"/>
              <a:t>The Dynamic Theory</a:t>
            </a:r>
          </a:p>
          <a:p>
            <a:pPr lvl="1"/>
            <a:r>
              <a:rPr lang="en-US" sz="2400" dirty="0"/>
              <a:t>The Verbal Theory</a:t>
            </a:r>
          </a:p>
          <a:p>
            <a:pPr lvl="1"/>
            <a:r>
              <a:rPr lang="en-US" sz="2400" dirty="0"/>
              <a:t>The Dictation Theory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Neoorthodox</a:t>
            </a:r>
            <a:r>
              <a:rPr lang="en-US" sz="2400" dirty="0"/>
              <a:t> View</a:t>
            </a:r>
          </a:p>
          <a:p>
            <a:pPr lvl="1"/>
            <a:r>
              <a:rPr lang="en-US" sz="2400" dirty="0"/>
              <a:t>Limited Inerrancy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278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Revelation in the NT:  </a:t>
            </a:r>
            <a:br>
              <a:rPr lang="en-US" dirty="0"/>
            </a:br>
            <a:r>
              <a:rPr lang="en-US" dirty="0"/>
              <a:t>holy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312" y="2303598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Theology of Inspiration</a:t>
            </a:r>
          </a:p>
          <a:p>
            <a:pPr lvl="1"/>
            <a:r>
              <a:rPr lang="en-US" sz="2400" dirty="0"/>
              <a:t>Concursus or Confluence</a:t>
            </a:r>
          </a:p>
          <a:p>
            <a:pPr lvl="1"/>
            <a:r>
              <a:rPr lang="en-US" sz="2400" dirty="0"/>
              <a:t>Autographs</a:t>
            </a:r>
          </a:p>
          <a:p>
            <a:pPr lvl="1"/>
            <a:r>
              <a:rPr lang="en-US" sz="2400" dirty="0"/>
              <a:t>God used human authors</a:t>
            </a:r>
          </a:p>
          <a:p>
            <a:pPr lvl="1"/>
            <a:r>
              <a:rPr lang="en-US" sz="2400" dirty="0"/>
              <a:t>The role of providence</a:t>
            </a:r>
          </a:p>
          <a:p>
            <a:pPr lvl="1"/>
            <a:r>
              <a:rPr lang="en-US" sz="2400" dirty="0"/>
              <a:t>Plenary and verbal inspiration</a:t>
            </a:r>
          </a:p>
          <a:p>
            <a:pPr lvl="1"/>
            <a:r>
              <a:rPr lang="en-US" sz="2400" dirty="0"/>
              <a:t>Words convey thoughts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007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Scripture: Results of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312" y="2303598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Scripture is God’s Word</a:t>
            </a:r>
          </a:p>
          <a:p>
            <a:r>
              <a:rPr lang="en-US" sz="2400" dirty="0"/>
              <a:t>Scripture is Authoritative</a:t>
            </a:r>
          </a:p>
          <a:p>
            <a:r>
              <a:rPr lang="en-US" sz="2400" dirty="0"/>
              <a:t>Scripture is Inerrant</a:t>
            </a:r>
          </a:p>
          <a:p>
            <a:pPr lvl="1"/>
            <a:r>
              <a:rPr lang="en-US" sz="2400" dirty="0"/>
              <a:t>Qualifications of Inerrancy: </a:t>
            </a:r>
          </a:p>
          <a:p>
            <a:pPr marL="457200" lvl="1" indent="0">
              <a:buNone/>
            </a:pPr>
            <a:r>
              <a:rPr lang="en-US" sz="2400" dirty="0"/>
              <a:t>The Chicago Statement on Biblical Inerrancy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338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Scripture: Results of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312" y="2303598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Scripture is Sufficient</a:t>
            </a:r>
          </a:p>
          <a:p>
            <a:r>
              <a:rPr lang="en-US" sz="2400" dirty="0"/>
              <a:t>Scripture is Clear</a:t>
            </a:r>
          </a:p>
          <a:p>
            <a:r>
              <a:rPr lang="en-US" sz="2400" dirty="0"/>
              <a:t>Scripture is Beneficial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403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Scripture: Results of 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312" y="2303598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Summarizing FAQs – D. A. Carson, </a:t>
            </a:r>
            <a:r>
              <a:rPr lang="en-US" sz="2400" i="1" dirty="0"/>
              <a:t>The Authority of the Christ Scriptures</a:t>
            </a:r>
          </a:p>
        </p:txBody>
      </p:sp>
    </p:spTree>
    <p:extLst>
      <p:ext uri="{BB962C8B-B14F-4D97-AF65-F5344CB8AC3E}">
        <p14:creationId xmlns:p14="http://schemas.microsoft.com/office/powerpoint/2010/main" val="238667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&amp; holy scripture: </a:t>
            </a:r>
            <a:br>
              <a:rPr lang="en-US" dirty="0"/>
            </a:br>
            <a:r>
              <a:rPr lang="en-US" dirty="0"/>
              <a:t>Introduction: knowing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Knowing God and Our Posture in Theology: Psalm 119</a:t>
            </a:r>
          </a:p>
          <a:p>
            <a:r>
              <a:rPr lang="en-US" sz="2400" dirty="0"/>
              <a:t>Knowing God and the Biblical Story</a:t>
            </a:r>
          </a:p>
          <a:p>
            <a:pPr lvl="1"/>
            <a:r>
              <a:rPr lang="en-US" sz="2400" dirty="0"/>
              <a:t>Creation</a:t>
            </a:r>
          </a:p>
          <a:p>
            <a:pPr lvl="1"/>
            <a:r>
              <a:rPr lang="en-US" sz="2400" dirty="0"/>
              <a:t>Fall</a:t>
            </a:r>
          </a:p>
          <a:p>
            <a:pPr lvl="1"/>
            <a:r>
              <a:rPr lang="en-US" sz="2400" dirty="0"/>
              <a:t>Redemption</a:t>
            </a:r>
          </a:p>
          <a:p>
            <a:pPr lvl="1"/>
            <a:r>
              <a:rPr lang="en-US" sz="2400" dirty="0"/>
              <a:t>Consummation</a:t>
            </a:r>
          </a:p>
        </p:txBody>
      </p:sp>
    </p:spTree>
    <p:extLst>
      <p:ext uri="{BB962C8B-B14F-4D97-AF65-F5344CB8AC3E}">
        <p14:creationId xmlns:p14="http://schemas.microsoft.com/office/powerpoint/2010/main" val="30321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&amp; holy scripture: </a:t>
            </a:r>
            <a:br>
              <a:rPr lang="en-US" dirty="0"/>
            </a:br>
            <a:r>
              <a:rPr lang="en-US" dirty="0"/>
              <a:t>Introduction: knowing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120507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Knowing God and Our Theology</a:t>
            </a:r>
          </a:p>
          <a:p>
            <a:pPr lvl="1"/>
            <a:r>
              <a:rPr lang="en-US" sz="2400" dirty="0"/>
              <a:t>God, His Revelation and Theology</a:t>
            </a:r>
          </a:p>
          <a:p>
            <a:pPr lvl="1"/>
            <a:r>
              <a:rPr lang="en-US" sz="2400" dirty="0"/>
              <a:t>Creation, Humanity, Sin and Theology</a:t>
            </a:r>
          </a:p>
          <a:p>
            <a:pPr lvl="1"/>
            <a:r>
              <a:rPr lang="en-US" sz="2400" dirty="0"/>
              <a:t>Christ, Salvation and Theology</a:t>
            </a:r>
          </a:p>
          <a:p>
            <a:pPr lvl="1"/>
            <a:r>
              <a:rPr lang="en-US" sz="2400" dirty="0"/>
              <a:t>The Holy Spirit, the Church and Theology</a:t>
            </a:r>
          </a:p>
          <a:p>
            <a:pPr lvl="1"/>
            <a:r>
              <a:rPr lang="en-US" sz="2400" dirty="0"/>
              <a:t>The Future and Theology</a:t>
            </a:r>
          </a:p>
        </p:txBody>
      </p:sp>
    </p:spTree>
    <p:extLst>
      <p:ext uri="{BB962C8B-B14F-4D97-AF65-F5344CB8AC3E}">
        <p14:creationId xmlns:p14="http://schemas.microsoft.com/office/powerpoint/2010/main" val="249937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&amp; holy scripture: </a:t>
            </a:r>
            <a:br>
              <a:rPr lang="en-US" dirty="0"/>
            </a:br>
            <a:r>
              <a:rPr lang="en-US" dirty="0"/>
              <a:t>Introduction: knowing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120507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Knowing God and the Sources of Theology</a:t>
            </a:r>
          </a:p>
          <a:p>
            <a:pPr lvl="1"/>
            <a:r>
              <a:rPr lang="en-US" sz="2400" dirty="0"/>
              <a:t>Scripture</a:t>
            </a:r>
          </a:p>
          <a:p>
            <a:pPr lvl="1"/>
            <a:r>
              <a:rPr lang="en-US" sz="2400" dirty="0"/>
              <a:t>Tradition</a:t>
            </a:r>
          </a:p>
          <a:p>
            <a:pPr lvl="1"/>
            <a:r>
              <a:rPr lang="en-US" sz="2400" dirty="0"/>
              <a:t>Reason</a:t>
            </a:r>
          </a:p>
          <a:p>
            <a:pPr lvl="1"/>
            <a:r>
              <a:rPr lang="en-US" sz="2400" dirty="0"/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19182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Revelation &amp; holy scripture: </a:t>
            </a:r>
            <a:br>
              <a:rPr lang="en-US" dirty="0"/>
            </a:br>
            <a:r>
              <a:rPr lang="en-US" dirty="0"/>
              <a:t>Introduction: knowing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120507"/>
            <a:ext cx="960327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Knowing God and the Process of Theology</a:t>
            </a:r>
          </a:p>
          <a:p>
            <a:pPr lvl="1"/>
            <a:r>
              <a:rPr lang="en-US" sz="2400" dirty="0"/>
              <a:t>Biblical Exegesis</a:t>
            </a:r>
          </a:p>
          <a:p>
            <a:pPr lvl="1"/>
            <a:r>
              <a:rPr lang="en-US" sz="2400" dirty="0"/>
              <a:t>Biblical Theology</a:t>
            </a:r>
          </a:p>
          <a:p>
            <a:pPr lvl="1"/>
            <a:r>
              <a:rPr lang="en-US" sz="2400" dirty="0"/>
              <a:t>Historical Theology</a:t>
            </a:r>
          </a:p>
          <a:p>
            <a:pPr lvl="1"/>
            <a:r>
              <a:rPr lang="en-US" sz="2400" dirty="0"/>
              <a:t>Systematic Theology</a:t>
            </a:r>
          </a:p>
          <a:p>
            <a:pPr lvl="1"/>
            <a:r>
              <a:rPr lang="en-US" sz="2400" dirty="0"/>
              <a:t>Practical Theology</a:t>
            </a:r>
          </a:p>
        </p:txBody>
      </p:sp>
    </p:spTree>
    <p:extLst>
      <p:ext uri="{BB962C8B-B14F-4D97-AF65-F5344CB8AC3E}">
        <p14:creationId xmlns:p14="http://schemas.microsoft.com/office/powerpoint/2010/main" val="228231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&amp; holy scripture: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Revelation in the Bible’s Story</a:t>
            </a:r>
          </a:p>
          <a:p>
            <a:r>
              <a:rPr lang="en-US" sz="2400" dirty="0"/>
              <a:t>Revelation in Selected Texts</a:t>
            </a:r>
          </a:p>
          <a:p>
            <a:r>
              <a:rPr lang="en-US" sz="2400" dirty="0"/>
              <a:t>Knowing God through Revelation</a:t>
            </a:r>
          </a:p>
          <a:p>
            <a:r>
              <a:rPr lang="en-US" sz="2400" dirty="0"/>
              <a:t>General Revelation</a:t>
            </a:r>
          </a:p>
          <a:p>
            <a:r>
              <a:rPr lang="en-US" sz="2400" dirty="0"/>
              <a:t>Special Revelation</a:t>
            </a:r>
          </a:p>
          <a:p>
            <a:r>
              <a:rPr lang="en-US" sz="2400" dirty="0"/>
              <a:t>Scripture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79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in the bible’s story </a:t>
            </a:r>
            <a:br>
              <a:rPr lang="en-US" dirty="0"/>
            </a:br>
            <a:r>
              <a:rPr lang="en-US" dirty="0"/>
              <a:t>&amp; in selected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Revelation in the Bible’s Story: Its Meaning and Our Need</a:t>
            </a:r>
          </a:p>
          <a:p>
            <a:r>
              <a:rPr lang="en-US" sz="2400" dirty="0"/>
              <a:t>Revelation in Selected Texts</a:t>
            </a:r>
          </a:p>
          <a:p>
            <a:pPr lvl="1"/>
            <a:r>
              <a:rPr lang="en-US" sz="2400" dirty="0"/>
              <a:t>Exodus 7-15</a:t>
            </a:r>
          </a:p>
          <a:p>
            <a:pPr lvl="1"/>
            <a:r>
              <a:rPr lang="en-US" sz="2400" dirty="0"/>
              <a:t>Exodus 34:5-8</a:t>
            </a:r>
          </a:p>
          <a:p>
            <a:pPr lvl="1"/>
            <a:r>
              <a:rPr lang="en-US" sz="2400" dirty="0"/>
              <a:t>Matthew 11:25-27</a:t>
            </a:r>
          </a:p>
          <a:p>
            <a:pPr lvl="1"/>
            <a:r>
              <a:rPr lang="en-US" sz="2400" dirty="0"/>
              <a:t>Hebrews 1:1-2</a:t>
            </a:r>
          </a:p>
          <a:p>
            <a:pPr lvl="1"/>
            <a:r>
              <a:rPr lang="en-US" sz="2400" dirty="0"/>
              <a:t>James 1:18-25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867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5A95-48B9-C0B6-8E3B-F743AE20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 through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B32-0238-B4EF-541F-8AB1980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Meaning of Revelation.</a:t>
            </a:r>
          </a:p>
          <a:p>
            <a:r>
              <a:rPr lang="en-US" sz="2400" dirty="0"/>
              <a:t>Our Need for Revelation</a:t>
            </a:r>
          </a:p>
          <a:p>
            <a:pPr lvl="1"/>
            <a:r>
              <a:rPr lang="en-US" sz="2400" dirty="0"/>
              <a:t>God Is Infinite and We Are Finite.</a:t>
            </a:r>
          </a:p>
          <a:p>
            <a:pPr lvl="1"/>
            <a:r>
              <a:rPr lang="en-US" sz="2400" dirty="0"/>
              <a:t>God Is Holy and We Are Sinful.</a:t>
            </a:r>
          </a:p>
        </p:txBody>
      </p:sp>
    </p:spTree>
    <p:extLst>
      <p:ext uri="{BB962C8B-B14F-4D97-AF65-F5344CB8AC3E}">
        <p14:creationId xmlns:p14="http://schemas.microsoft.com/office/powerpoint/2010/main" val="418578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443</TotalTime>
  <Words>709</Words>
  <Application>Microsoft Office PowerPoint</Application>
  <PresentationFormat>Widescreen</PresentationFormat>
  <Paragraphs>149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Gill Sans MT</vt:lpstr>
      <vt:lpstr>Segoe UI</vt:lpstr>
      <vt:lpstr>Gallery</vt:lpstr>
      <vt:lpstr>The Doctrines of Revelation &amp;  holy scripture</vt:lpstr>
      <vt:lpstr>Revelation &amp; holy scripture:  Introduction: knowing God</vt:lpstr>
      <vt:lpstr>Revelation &amp; holy scripture:  Introduction: knowing God</vt:lpstr>
      <vt:lpstr>Revelation &amp; holy scripture:  Introduction: knowing God</vt:lpstr>
      <vt:lpstr>Revelation &amp; holy scripture:  Introduction: knowing God</vt:lpstr>
      <vt:lpstr>Revelation &amp; holy scripture:  Introduction: knowing God</vt:lpstr>
      <vt:lpstr>Revelation &amp; holy scripture: Outline</vt:lpstr>
      <vt:lpstr>Revelation in the bible’s story  &amp; in selected texts</vt:lpstr>
      <vt:lpstr>Knowing God through Revelation</vt:lpstr>
      <vt:lpstr>General Revelation</vt:lpstr>
      <vt:lpstr>General Revelation</vt:lpstr>
      <vt:lpstr>General Revelation</vt:lpstr>
      <vt:lpstr>A theology of general Revelation </vt:lpstr>
      <vt:lpstr>Special Revelation </vt:lpstr>
      <vt:lpstr>Special Revelation</vt:lpstr>
      <vt:lpstr>Special Revelation in the NT:  The Incarnation</vt:lpstr>
      <vt:lpstr>Special Revelation in the NT:  The Incarnation</vt:lpstr>
      <vt:lpstr>Special Revelation in the NT:  The Incarnation</vt:lpstr>
      <vt:lpstr>Special Revelation in the NT:   holy scripture</vt:lpstr>
      <vt:lpstr>Special Revelation in the NT:   holy scripture</vt:lpstr>
      <vt:lpstr>Special Revelation in the NT:   holy scripture</vt:lpstr>
      <vt:lpstr>Special Revelation in the NT:   holy scripture</vt:lpstr>
      <vt:lpstr>Scripture: Results of inspiration</vt:lpstr>
      <vt:lpstr>Scripture: Results of inspiration</vt:lpstr>
      <vt:lpstr>Scripture: Results of inspiration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&amp; holy scripture</dc:title>
  <dc:creator>Robert Peterson</dc:creator>
  <cp:lastModifiedBy>Ted</cp:lastModifiedBy>
  <cp:revision>11</cp:revision>
  <cp:lastPrinted>2023-05-15T15:27:05Z</cp:lastPrinted>
  <dcterms:created xsi:type="dcterms:W3CDTF">2023-05-13T13:46:10Z</dcterms:created>
  <dcterms:modified xsi:type="dcterms:W3CDTF">2023-06-02T06:05:17Z</dcterms:modified>
</cp:coreProperties>
</file>