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17" r:id="rId4"/>
    <p:sldId id="311" r:id="rId5"/>
    <p:sldId id="258" r:id="rId6"/>
    <p:sldId id="259" r:id="rId7"/>
    <p:sldId id="260" r:id="rId8"/>
    <p:sldId id="316" r:id="rId9"/>
    <p:sldId id="261" r:id="rId10"/>
    <p:sldId id="262" r:id="rId11"/>
    <p:sldId id="314" r:id="rId12"/>
    <p:sldId id="263" r:id="rId13"/>
    <p:sldId id="265" r:id="rId14"/>
    <p:sldId id="313" r:id="rId15"/>
    <p:sldId id="264" r:id="rId16"/>
    <p:sldId id="31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322" r:id="rId33"/>
    <p:sldId id="281" r:id="rId34"/>
    <p:sldId id="282" r:id="rId35"/>
    <p:sldId id="283" r:id="rId36"/>
    <p:sldId id="284" r:id="rId37"/>
    <p:sldId id="285" r:id="rId38"/>
    <p:sldId id="287" r:id="rId39"/>
    <p:sldId id="288" r:id="rId40"/>
    <p:sldId id="289" r:id="rId41"/>
    <p:sldId id="318" r:id="rId42"/>
    <p:sldId id="319" r:id="rId43"/>
    <p:sldId id="320" r:id="rId44"/>
    <p:sldId id="286" r:id="rId45"/>
    <p:sldId id="321" r:id="rId46"/>
    <p:sldId id="290" r:id="rId47"/>
    <p:sldId id="325" r:id="rId48"/>
    <p:sldId id="291" r:id="rId49"/>
    <p:sldId id="292" r:id="rId50"/>
    <p:sldId id="293" r:id="rId51"/>
    <p:sldId id="294" r:id="rId52"/>
    <p:sldId id="295" r:id="rId53"/>
    <p:sldId id="296" r:id="rId54"/>
    <p:sldId id="297" r:id="rId55"/>
    <p:sldId id="298" r:id="rId56"/>
    <p:sldId id="299" r:id="rId57"/>
    <p:sldId id="300" r:id="rId58"/>
    <p:sldId id="301" r:id="rId59"/>
    <p:sldId id="302" r:id="rId60"/>
    <p:sldId id="326" r:id="rId61"/>
    <p:sldId id="303" r:id="rId62"/>
    <p:sldId id="304" r:id="rId63"/>
    <p:sldId id="305" r:id="rId64"/>
    <p:sldId id="306" r:id="rId65"/>
    <p:sldId id="307" r:id="rId66"/>
    <p:sldId id="308" r:id="rId67"/>
    <p:sldId id="309" r:id="rId68"/>
    <p:sldId id="310" r:id="rId69"/>
    <p:sldId id="323" r:id="rId70"/>
    <p:sldId id="327" r:id="rId71"/>
    <p:sldId id="324" r:id="rId72"/>
    <p:sldId id="312" r:id="rId7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A3174-53A5-4EDB-B44B-ED7EEE83F6F6}"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A647D-C5DC-43F8-AC37-124DF83D66D5}" type="slidenum">
              <a:rPr lang="en-US" smtClean="0"/>
              <a:t>‹#›</a:t>
            </a:fld>
            <a:endParaRPr lang="en-US"/>
          </a:p>
        </p:txBody>
      </p:sp>
    </p:spTree>
    <p:extLst>
      <p:ext uri="{BB962C8B-B14F-4D97-AF65-F5344CB8AC3E}">
        <p14:creationId xmlns:p14="http://schemas.microsoft.com/office/powerpoint/2010/main" val="1009060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1A3174-53A5-4EDB-B44B-ED7EEE83F6F6}" type="datetimeFigureOut">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A647D-C5DC-43F8-AC37-124DF83D66D5}" type="slidenum">
              <a:rPr lang="en-US" smtClean="0"/>
              <a:t>‹#›</a:t>
            </a:fld>
            <a:endParaRPr lang="en-US"/>
          </a:p>
        </p:txBody>
      </p:sp>
    </p:spTree>
    <p:extLst>
      <p:ext uri="{BB962C8B-B14F-4D97-AF65-F5344CB8AC3E}">
        <p14:creationId xmlns:p14="http://schemas.microsoft.com/office/powerpoint/2010/main" val="234169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91A3174-53A5-4EDB-B44B-ED7EEE83F6F6}"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A647D-C5DC-43F8-AC37-124DF83D66D5}" type="slidenum">
              <a:rPr lang="en-US" smtClean="0"/>
              <a:t>‹#›</a:t>
            </a:fld>
            <a:endParaRPr lang="en-US"/>
          </a:p>
        </p:txBody>
      </p:sp>
    </p:spTree>
    <p:extLst>
      <p:ext uri="{BB962C8B-B14F-4D97-AF65-F5344CB8AC3E}">
        <p14:creationId xmlns:p14="http://schemas.microsoft.com/office/powerpoint/2010/main" val="3071134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91A3174-53A5-4EDB-B44B-ED7EEE83F6F6}"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A647D-C5DC-43F8-AC37-124DF83D66D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034162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A3174-53A5-4EDB-B44B-ED7EEE83F6F6}"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A647D-C5DC-43F8-AC37-124DF83D66D5}" type="slidenum">
              <a:rPr lang="en-US" smtClean="0"/>
              <a:t>‹#›</a:t>
            </a:fld>
            <a:endParaRPr lang="en-US"/>
          </a:p>
        </p:txBody>
      </p:sp>
    </p:spTree>
    <p:extLst>
      <p:ext uri="{BB962C8B-B14F-4D97-AF65-F5344CB8AC3E}">
        <p14:creationId xmlns:p14="http://schemas.microsoft.com/office/powerpoint/2010/main" val="1144459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91A3174-53A5-4EDB-B44B-ED7EEE83F6F6}" type="datetimeFigureOut">
              <a:rPr lang="en-US" smtClean="0"/>
              <a:t>2/14/2023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A647D-C5DC-43F8-AC37-124DF83D66D5}" type="slidenum">
              <a:rPr lang="en-US" smtClean="0"/>
              <a:t>‹#›</a:t>
            </a:fld>
            <a:endParaRPr lang="en-US"/>
          </a:p>
        </p:txBody>
      </p:sp>
    </p:spTree>
    <p:extLst>
      <p:ext uri="{BB962C8B-B14F-4D97-AF65-F5344CB8AC3E}">
        <p14:creationId xmlns:p14="http://schemas.microsoft.com/office/powerpoint/2010/main" val="1994052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91A3174-53A5-4EDB-B44B-ED7EEE83F6F6}" type="datetimeFigureOut">
              <a:rPr lang="en-US" smtClean="0"/>
              <a:t>2/14/2023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A647D-C5DC-43F8-AC37-124DF83D66D5}" type="slidenum">
              <a:rPr lang="en-US" smtClean="0"/>
              <a:t>‹#›</a:t>
            </a:fld>
            <a:endParaRPr lang="en-US"/>
          </a:p>
        </p:txBody>
      </p:sp>
    </p:spTree>
    <p:extLst>
      <p:ext uri="{BB962C8B-B14F-4D97-AF65-F5344CB8AC3E}">
        <p14:creationId xmlns:p14="http://schemas.microsoft.com/office/powerpoint/2010/main" val="3827112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A3174-53A5-4EDB-B44B-ED7EEE83F6F6}"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A647D-C5DC-43F8-AC37-124DF83D66D5}" type="slidenum">
              <a:rPr lang="en-US" smtClean="0"/>
              <a:t>‹#›</a:t>
            </a:fld>
            <a:endParaRPr lang="en-US"/>
          </a:p>
        </p:txBody>
      </p:sp>
    </p:spTree>
    <p:extLst>
      <p:ext uri="{BB962C8B-B14F-4D97-AF65-F5344CB8AC3E}">
        <p14:creationId xmlns:p14="http://schemas.microsoft.com/office/powerpoint/2010/main" val="363642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A3174-53A5-4EDB-B44B-ED7EEE83F6F6}"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A647D-C5DC-43F8-AC37-124DF83D66D5}" type="slidenum">
              <a:rPr lang="en-US" smtClean="0"/>
              <a:t>‹#›</a:t>
            </a:fld>
            <a:endParaRPr lang="en-US"/>
          </a:p>
        </p:txBody>
      </p:sp>
    </p:spTree>
    <p:extLst>
      <p:ext uri="{BB962C8B-B14F-4D97-AF65-F5344CB8AC3E}">
        <p14:creationId xmlns:p14="http://schemas.microsoft.com/office/powerpoint/2010/main" val="190796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D91A3174-53A5-4EDB-B44B-ED7EEE83F6F6}"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A647D-C5DC-43F8-AC37-124DF83D66D5}" type="slidenum">
              <a:rPr lang="en-US" smtClean="0"/>
              <a:t>‹#›</a:t>
            </a:fld>
            <a:endParaRPr lang="en-US"/>
          </a:p>
        </p:txBody>
      </p:sp>
    </p:spTree>
    <p:extLst>
      <p:ext uri="{BB962C8B-B14F-4D97-AF65-F5344CB8AC3E}">
        <p14:creationId xmlns:p14="http://schemas.microsoft.com/office/powerpoint/2010/main" val="264002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A3174-53A5-4EDB-B44B-ED7EEE83F6F6}"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A647D-C5DC-43F8-AC37-124DF83D66D5}" type="slidenum">
              <a:rPr lang="en-US" smtClean="0"/>
              <a:t>‹#›</a:t>
            </a:fld>
            <a:endParaRPr lang="en-US"/>
          </a:p>
        </p:txBody>
      </p:sp>
    </p:spTree>
    <p:extLst>
      <p:ext uri="{BB962C8B-B14F-4D97-AF65-F5344CB8AC3E}">
        <p14:creationId xmlns:p14="http://schemas.microsoft.com/office/powerpoint/2010/main" val="350936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1A3174-53A5-4EDB-B44B-ED7EEE83F6F6}" type="datetimeFigureOut">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A647D-C5DC-43F8-AC37-124DF83D66D5}" type="slidenum">
              <a:rPr lang="en-US" smtClean="0"/>
              <a:t>‹#›</a:t>
            </a:fld>
            <a:endParaRPr lang="en-US"/>
          </a:p>
        </p:txBody>
      </p:sp>
    </p:spTree>
    <p:extLst>
      <p:ext uri="{BB962C8B-B14F-4D97-AF65-F5344CB8AC3E}">
        <p14:creationId xmlns:p14="http://schemas.microsoft.com/office/powerpoint/2010/main" val="1894563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1A3174-53A5-4EDB-B44B-ED7EEE83F6F6}" type="datetimeFigureOut">
              <a:rPr lang="en-US" smtClean="0"/>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9A647D-C5DC-43F8-AC37-124DF83D66D5}" type="slidenum">
              <a:rPr lang="en-US" smtClean="0"/>
              <a:t>‹#›</a:t>
            </a:fld>
            <a:endParaRPr lang="en-US"/>
          </a:p>
        </p:txBody>
      </p:sp>
    </p:spTree>
    <p:extLst>
      <p:ext uri="{BB962C8B-B14F-4D97-AF65-F5344CB8AC3E}">
        <p14:creationId xmlns:p14="http://schemas.microsoft.com/office/powerpoint/2010/main" val="3570462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D91A3174-53A5-4EDB-B44B-ED7EEE83F6F6}" type="datetimeFigureOut">
              <a:rPr lang="en-US" smtClean="0"/>
              <a:t>2/14/2023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49A647D-C5DC-43F8-AC37-124DF83D66D5}" type="slidenum">
              <a:rPr lang="en-US" smtClean="0"/>
              <a:t>‹#›</a:t>
            </a:fld>
            <a:endParaRPr lang="en-US"/>
          </a:p>
        </p:txBody>
      </p:sp>
    </p:spTree>
    <p:extLst>
      <p:ext uri="{BB962C8B-B14F-4D97-AF65-F5344CB8AC3E}">
        <p14:creationId xmlns:p14="http://schemas.microsoft.com/office/powerpoint/2010/main" val="911363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91A3174-53A5-4EDB-B44B-ED7EEE83F6F6}" type="datetimeFigureOut">
              <a:rPr lang="en-US" smtClean="0"/>
              <a:t>2/14/2023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49A647D-C5DC-43F8-AC37-124DF83D66D5}" type="slidenum">
              <a:rPr lang="en-US" smtClean="0"/>
              <a:t>‹#›</a:t>
            </a:fld>
            <a:endParaRPr lang="en-US"/>
          </a:p>
        </p:txBody>
      </p:sp>
    </p:spTree>
    <p:extLst>
      <p:ext uri="{BB962C8B-B14F-4D97-AF65-F5344CB8AC3E}">
        <p14:creationId xmlns:p14="http://schemas.microsoft.com/office/powerpoint/2010/main" val="507529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D91A3174-53A5-4EDB-B44B-ED7EEE83F6F6}" type="datetimeFigureOut">
              <a:rPr lang="en-US" smtClean="0"/>
              <a:t>2/14/2023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49A647D-C5DC-43F8-AC37-124DF83D66D5}" type="slidenum">
              <a:rPr lang="en-US" smtClean="0"/>
              <a:t>‹#›</a:t>
            </a:fld>
            <a:endParaRPr lang="en-US"/>
          </a:p>
        </p:txBody>
      </p:sp>
    </p:spTree>
    <p:extLst>
      <p:ext uri="{BB962C8B-B14F-4D97-AF65-F5344CB8AC3E}">
        <p14:creationId xmlns:p14="http://schemas.microsoft.com/office/powerpoint/2010/main" val="3710100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1A3174-53A5-4EDB-B44B-ED7EEE83F6F6}" type="datetimeFigureOut">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A647D-C5DC-43F8-AC37-124DF83D66D5}" type="slidenum">
              <a:rPr lang="en-US" smtClean="0"/>
              <a:t>‹#›</a:t>
            </a:fld>
            <a:endParaRPr lang="en-US"/>
          </a:p>
        </p:txBody>
      </p:sp>
    </p:spTree>
    <p:extLst>
      <p:ext uri="{BB962C8B-B14F-4D97-AF65-F5344CB8AC3E}">
        <p14:creationId xmlns:p14="http://schemas.microsoft.com/office/powerpoint/2010/main" val="3206637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91A3174-53A5-4EDB-B44B-ED7EEE83F6F6}" type="datetimeFigureOut">
              <a:rPr lang="en-US" smtClean="0"/>
              <a:t>2/14/2023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49A647D-C5DC-43F8-AC37-124DF83D66D5}" type="slidenum">
              <a:rPr lang="en-US" smtClean="0"/>
              <a:t>‹#›</a:t>
            </a:fld>
            <a:endParaRPr lang="en-US"/>
          </a:p>
        </p:txBody>
      </p:sp>
    </p:spTree>
    <p:extLst>
      <p:ext uri="{BB962C8B-B14F-4D97-AF65-F5344CB8AC3E}">
        <p14:creationId xmlns:p14="http://schemas.microsoft.com/office/powerpoint/2010/main" val="90194840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CE617-312D-6D3F-8177-0EA83B40433A}"/>
              </a:ext>
            </a:extLst>
          </p:cNvPr>
          <p:cNvSpPr>
            <a:spLocks noGrp="1"/>
          </p:cNvSpPr>
          <p:nvPr>
            <p:ph type="ctrTitle"/>
          </p:nvPr>
        </p:nvSpPr>
        <p:spPr>
          <a:xfrm>
            <a:off x="1154955" y="491066"/>
            <a:ext cx="8825658" cy="3329581"/>
          </a:xfrm>
        </p:spPr>
        <p:txBody>
          <a:bodyPr/>
          <a:lstStyle/>
          <a:p>
            <a:pPr algn="ctr"/>
            <a:r>
              <a:rPr lang="en-US" dirty="0">
                <a:solidFill>
                  <a:schemeClr val="tx1"/>
                </a:solidFill>
              </a:rPr>
              <a:t>The Proverb as a Literary Genre</a:t>
            </a:r>
          </a:p>
        </p:txBody>
      </p:sp>
      <p:sp>
        <p:nvSpPr>
          <p:cNvPr id="3" name="Subtitle 2">
            <a:extLst>
              <a:ext uri="{FF2B5EF4-FFF2-40B4-BE49-F238E27FC236}">
                <a16:creationId xmlns:a16="http://schemas.microsoft.com/office/drawing/2014/main" id="{0010ABEC-B0FF-86A5-5356-5F937F886FB3}"/>
              </a:ext>
            </a:extLst>
          </p:cNvPr>
          <p:cNvSpPr>
            <a:spLocks noGrp="1"/>
          </p:cNvSpPr>
          <p:nvPr>
            <p:ph type="subTitle" idx="1"/>
          </p:nvPr>
        </p:nvSpPr>
        <p:spPr>
          <a:xfrm>
            <a:off x="1248088" y="5268447"/>
            <a:ext cx="8825658" cy="861420"/>
          </a:xfrm>
        </p:spPr>
        <p:txBody>
          <a:bodyPr/>
          <a:lstStyle/>
          <a:p>
            <a:pPr algn="ctr"/>
            <a:r>
              <a:rPr lang="en-US" b="1" dirty="0">
                <a:solidFill>
                  <a:schemeClr val="tx1"/>
                </a:solidFill>
              </a:rPr>
              <a:t>Dr. Ted Hildebrandt</a:t>
            </a:r>
          </a:p>
        </p:txBody>
      </p:sp>
    </p:spTree>
    <p:extLst>
      <p:ext uri="{BB962C8B-B14F-4D97-AF65-F5344CB8AC3E}">
        <p14:creationId xmlns:p14="http://schemas.microsoft.com/office/powerpoint/2010/main" val="2776589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Towards a Definition of the Proverb</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646110" y="1617133"/>
            <a:ext cx="11063289" cy="4961467"/>
          </a:xfrm>
        </p:spPr>
        <p:txBody>
          <a:bodyPr>
            <a:normAutofit/>
          </a:bodyPr>
          <a:lstStyle/>
          <a:p>
            <a:r>
              <a:rPr lang="en-US" sz="2200" dirty="0">
                <a:sym typeface="Wingdings" panose="05000000000000000000" pitchFamily="2" charset="2"/>
              </a:rPr>
              <a:t>Cervantes: “Short sentences drawn from long experience.”</a:t>
            </a:r>
          </a:p>
          <a:p>
            <a:r>
              <a:rPr lang="en-US" sz="2200" dirty="0">
                <a:sym typeface="Wingdings" panose="05000000000000000000" pitchFamily="2" charset="2"/>
              </a:rPr>
              <a:t>Ibn Ezra: “three characteristics: few words, good sense, and a fine image”</a:t>
            </a:r>
          </a:p>
          <a:p>
            <a:r>
              <a:rPr lang="en-US" sz="2200" b="1" dirty="0">
                <a:solidFill>
                  <a:srgbClr val="FFFF00"/>
                </a:solidFill>
                <a:sym typeface="Wingdings" panose="05000000000000000000" pitchFamily="2" charset="2"/>
              </a:rPr>
              <a:t>Wolfgang </a:t>
            </a:r>
            <a:r>
              <a:rPr lang="en-US" sz="2200" b="1" dirty="0" err="1">
                <a:solidFill>
                  <a:srgbClr val="FFFF00"/>
                </a:solidFill>
                <a:sym typeface="Wingdings" panose="05000000000000000000" pitchFamily="2" charset="2"/>
              </a:rPr>
              <a:t>Mieder</a:t>
            </a:r>
            <a:r>
              <a:rPr lang="en-US" sz="2200" b="1" dirty="0">
                <a:solidFill>
                  <a:srgbClr val="FFFF00"/>
                </a:solidFill>
                <a:sym typeface="Wingdings" panose="05000000000000000000" pitchFamily="2" charset="2"/>
              </a:rPr>
              <a:t> (world’s leading </a:t>
            </a:r>
            <a:r>
              <a:rPr lang="en-US" sz="2200" b="1" dirty="0" err="1">
                <a:solidFill>
                  <a:srgbClr val="FFFF00"/>
                </a:solidFill>
                <a:sym typeface="Wingdings" panose="05000000000000000000" pitchFamily="2" charset="2"/>
              </a:rPr>
              <a:t>paremiologist</a:t>
            </a:r>
            <a:r>
              <a:rPr lang="en-US" sz="2200" b="1" dirty="0">
                <a:solidFill>
                  <a:srgbClr val="FFFF00"/>
                </a:solidFill>
                <a:sym typeface="Wingdings" panose="05000000000000000000" pitchFamily="2" charset="2"/>
              </a:rPr>
              <a:t>) </a:t>
            </a:r>
            <a:r>
              <a:rPr lang="en-US" sz="2200" dirty="0">
                <a:sym typeface="Wingdings" panose="05000000000000000000" pitchFamily="2" charset="2"/>
              </a:rPr>
              <a:t>“A short, generally known sentence of the folk which contains wisdom, truth, morals, and traditional views in a metaphorical, fixed and </a:t>
            </a:r>
            <a:r>
              <a:rPr lang="en-US" sz="2200" dirty="0" err="1">
                <a:sym typeface="Wingdings" panose="05000000000000000000" pitchFamily="2" charset="2"/>
              </a:rPr>
              <a:t>memorizable</a:t>
            </a:r>
            <a:r>
              <a:rPr lang="en-US" sz="2200" dirty="0">
                <a:sym typeface="Wingdings" panose="05000000000000000000" pitchFamily="2" charset="2"/>
              </a:rPr>
              <a:t> form and which is handed down from generation to generation.” (</a:t>
            </a:r>
            <a:r>
              <a:rPr lang="en-US" sz="2200" dirty="0" err="1">
                <a:sym typeface="Wingdings" panose="05000000000000000000" pitchFamily="2" charset="2"/>
              </a:rPr>
              <a:t>Mieder</a:t>
            </a:r>
            <a:r>
              <a:rPr lang="en-US" sz="2200" dirty="0">
                <a:sym typeface="Wingdings" panose="05000000000000000000" pitchFamily="2" charset="2"/>
              </a:rPr>
              <a:t>, 2004, 3).  </a:t>
            </a:r>
          </a:p>
          <a:p>
            <a:r>
              <a:rPr lang="en-US" sz="2200" dirty="0">
                <a:sym typeface="Wingdings" panose="05000000000000000000" pitchFamily="2" charset="2"/>
              </a:rPr>
              <a:t>The human urge to classify, generalize and codify experience, filtered through a culture’s ideals and values, help explain the universality of the proverb from </a:t>
            </a:r>
            <a:r>
              <a:rPr lang="en-US" sz="2200" b="1" dirty="0">
                <a:solidFill>
                  <a:srgbClr val="FFFF00"/>
                </a:solidFill>
                <a:sym typeface="Wingdings" panose="05000000000000000000" pitchFamily="2" charset="2"/>
              </a:rPr>
              <a:t>a cognitive standpoint</a:t>
            </a:r>
            <a:r>
              <a:rPr lang="en-US" sz="2200" dirty="0">
                <a:sym typeface="Wingdings" panose="05000000000000000000" pitchFamily="2" charset="2"/>
              </a:rPr>
              <a:t>.  These sayings are recorded in memorable, compressed formats that project their pithy ideals into the realm of the virtual—ready to function in a host of new situations (</a:t>
            </a:r>
            <a:r>
              <a:rPr lang="en-US" sz="2200" dirty="0" err="1">
                <a:sym typeface="Wingdings" panose="05000000000000000000" pitchFamily="2" charset="2"/>
              </a:rPr>
              <a:t>Honek</a:t>
            </a:r>
            <a:r>
              <a:rPr lang="en-US" sz="2200" dirty="0">
                <a:sym typeface="Wingdings" panose="05000000000000000000" pitchFamily="2" charset="2"/>
              </a:rPr>
              <a:t>, viii)</a:t>
            </a:r>
          </a:p>
          <a:p>
            <a:r>
              <a:rPr lang="en-US" sz="2200" dirty="0">
                <a:sym typeface="Wingdings" panose="05000000000000000000" pitchFamily="2" charset="2"/>
              </a:rPr>
              <a:t>A proverb may be </a:t>
            </a:r>
            <a:r>
              <a:rPr lang="en-US" sz="2200" b="1" dirty="0">
                <a:solidFill>
                  <a:srgbClr val="FFFF00"/>
                </a:solidFill>
                <a:sym typeface="Wingdings" panose="05000000000000000000" pitchFamily="2" charset="2"/>
              </a:rPr>
              <a:t>figurative</a:t>
            </a:r>
            <a:r>
              <a:rPr lang="en-US" sz="2200" dirty="0">
                <a:sym typeface="Wingdings" panose="05000000000000000000" pitchFamily="2" charset="2"/>
              </a:rPr>
              <a:t> when it uses metaphors or similes or plainly </a:t>
            </a:r>
            <a:r>
              <a:rPr lang="en-US" sz="2200" b="1" dirty="0">
                <a:solidFill>
                  <a:srgbClr val="FFFF00"/>
                </a:solidFill>
                <a:sym typeface="Wingdings" panose="05000000000000000000" pitchFamily="2" charset="2"/>
              </a:rPr>
              <a:t>literal (maxim) </a:t>
            </a:r>
            <a:r>
              <a:rPr lang="en-US" sz="2200" dirty="0">
                <a:sym typeface="Wingdings" panose="05000000000000000000" pitchFamily="2" charset="2"/>
              </a:rPr>
              <a:t>Apple doesn’t fall far from the tree // like mother, like daughter</a:t>
            </a:r>
          </a:p>
        </p:txBody>
      </p:sp>
    </p:spTree>
    <p:extLst>
      <p:ext uri="{BB962C8B-B14F-4D97-AF65-F5344CB8AC3E}">
        <p14:creationId xmlns:p14="http://schemas.microsoft.com/office/powerpoint/2010/main" val="319415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Towards a Definition of the Proverb</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451377" y="1701800"/>
            <a:ext cx="11063289" cy="4893733"/>
          </a:xfrm>
        </p:spPr>
        <p:txBody>
          <a:bodyPr>
            <a:noAutofit/>
          </a:bodyPr>
          <a:lstStyle/>
          <a:p>
            <a:r>
              <a:rPr lang="en-US" sz="2400" dirty="0">
                <a:sym typeface="Wingdings" panose="05000000000000000000" pitchFamily="2" charset="2"/>
              </a:rPr>
              <a:t>Usually it is poetically enhanced through such techniques as rhyme, alliteration, ellipsis, paronomasia, repetition or parallelism which aid in making it memorable and quotable </a:t>
            </a:r>
          </a:p>
          <a:p>
            <a:r>
              <a:rPr lang="en-US" sz="2400" b="1" dirty="0">
                <a:solidFill>
                  <a:srgbClr val="FFFF00"/>
                </a:solidFill>
                <a:sym typeface="Wingdings" panose="05000000000000000000" pitchFamily="2" charset="2"/>
              </a:rPr>
              <a:t>Architectonic structure </a:t>
            </a:r>
            <a:r>
              <a:rPr lang="en-US" sz="2400" dirty="0">
                <a:sym typeface="Wingdings" panose="05000000000000000000" pitchFamily="2" charset="2"/>
              </a:rPr>
              <a:t>of the genre employed:  Like x, like y – note repetition    E.g. Like mother, like daughter. </a:t>
            </a:r>
          </a:p>
          <a:p>
            <a:r>
              <a:rPr lang="en-US" sz="2400" b="1" dirty="0">
                <a:solidFill>
                  <a:srgbClr val="FFFF00"/>
                </a:solidFill>
                <a:sym typeface="Wingdings" panose="05000000000000000000" pitchFamily="2" charset="2"/>
              </a:rPr>
              <a:t>Sound enhancing</a:t>
            </a:r>
            <a:r>
              <a:rPr lang="en-US" sz="2400" dirty="0">
                <a:sym typeface="Wingdings" panose="05000000000000000000" pitchFamily="2" charset="2"/>
              </a:rPr>
              <a:t>:  assonance, consonance, alliteration, paronomasia, </a:t>
            </a:r>
            <a:br>
              <a:rPr lang="en-US" sz="2400" dirty="0">
                <a:sym typeface="Wingdings" panose="05000000000000000000" pitchFamily="2" charset="2"/>
              </a:rPr>
            </a:br>
            <a:r>
              <a:rPr lang="en-US" sz="2400" dirty="0">
                <a:sym typeface="Wingdings" panose="05000000000000000000" pitchFamily="2" charset="2"/>
              </a:rPr>
              <a:t>     rhyme</a:t>
            </a:r>
            <a:br>
              <a:rPr lang="en-US" sz="2400" dirty="0">
                <a:sym typeface="Wingdings" panose="05000000000000000000" pitchFamily="2" charset="2"/>
              </a:rPr>
            </a:br>
            <a:r>
              <a:rPr lang="en-US" sz="2400" dirty="0">
                <a:sym typeface="Wingdings" panose="05000000000000000000" pitchFamily="2" charset="2"/>
              </a:rPr>
              <a:t>         E.g. A </a:t>
            </a:r>
            <a:r>
              <a:rPr lang="en-US" sz="2400" b="1" dirty="0">
                <a:solidFill>
                  <a:srgbClr val="FFFF00"/>
                </a:solidFill>
                <a:sym typeface="Wingdings" panose="05000000000000000000" pitchFamily="2" charset="2"/>
              </a:rPr>
              <a:t>b</a:t>
            </a:r>
            <a:r>
              <a:rPr lang="en-US" sz="2400" dirty="0">
                <a:sym typeface="Wingdings" panose="05000000000000000000" pitchFamily="2" charset="2"/>
              </a:rPr>
              <a:t>ird in the hand is worth two in the </a:t>
            </a:r>
            <a:r>
              <a:rPr lang="en-US" sz="2400" b="1" dirty="0">
                <a:solidFill>
                  <a:srgbClr val="FFFF00"/>
                </a:solidFill>
                <a:sym typeface="Wingdings" panose="05000000000000000000" pitchFamily="2" charset="2"/>
              </a:rPr>
              <a:t>b</a:t>
            </a:r>
            <a:r>
              <a:rPr lang="en-US" sz="2400" dirty="0">
                <a:sym typeface="Wingdings" panose="05000000000000000000" pitchFamily="2" charset="2"/>
              </a:rPr>
              <a:t>ush   (b’s) </a:t>
            </a:r>
            <a:br>
              <a:rPr lang="en-US" sz="2400" dirty="0">
                <a:sym typeface="Wingdings" panose="05000000000000000000" pitchFamily="2" charset="2"/>
              </a:rPr>
            </a:br>
            <a:r>
              <a:rPr lang="en-US" sz="2400" dirty="0">
                <a:sym typeface="Wingdings" panose="05000000000000000000" pitchFamily="2" charset="2"/>
              </a:rPr>
              <a:t>                 A stich in t</a:t>
            </a:r>
            <a:r>
              <a:rPr lang="en-US" sz="2400" b="1" dirty="0">
                <a:solidFill>
                  <a:srgbClr val="FFFF00"/>
                </a:solidFill>
                <a:sym typeface="Wingdings" panose="05000000000000000000" pitchFamily="2" charset="2"/>
              </a:rPr>
              <a:t>ime</a:t>
            </a:r>
            <a:r>
              <a:rPr lang="en-US" sz="2400" dirty="0">
                <a:sym typeface="Wingdings" panose="05000000000000000000" pitchFamily="2" charset="2"/>
              </a:rPr>
              <a:t> saves n</a:t>
            </a:r>
            <a:r>
              <a:rPr lang="en-US" sz="2400" b="1" dirty="0">
                <a:solidFill>
                  <a:srgbClr val="FFFF00"/>
                </a:solidFill>
                <a:sym typeface="Wingdings" panose="05000000000000000000" pitchFamily="2" charset="2"/>
              </a:rPr>
              <a:t>ine</a:t>
            </a:r>
            <a:r>
              <a:rPr lang="en-US" sz="2400" dirty="0">
                <a:sym typeface="Wingdings" panose="05000000000000000000" pitchFamily="2" charset="2"/>
              </a:rPr>
              <a:t> (‘</a:t>
            </a:r>
            <a:r>
              <a:rPr lang="en-US" sz="2400" dirty="0" err="1">
                <a:sym typeface="Wingdings" panose="05000000000000000000" pitchFamily="2" charset="2"/>
              </a:rPr>
              <a:t>ime</a:t>
            </a:r>
            <a:r>
              <a:rPr lang="en-US" sz="2400" dirty="0">
                <a:sym typeface="Wingdings" panose="05000000000000000000" pitchFamily="2" charset="2"/>
              </a:rPr>
              <a:t>/</a:t>
            </a:r>
            <a:r>
              <a:rPr lang="en-US" sz="2400" dirty="0" err="1">
                <a:sym typeface="Wingdings" panose="05000000000000000000" pitchFamily="2" charset="2"/>
              </a:rPr>
              <a:t>ine</a:t>
            </a:r>
            <a:r>
              <a:rPr lang="en-US" sz="2400" dirty="0">
                <a:sym typeface="Wingdings" panose="05000000000000000000" pitchFamily="2" charset="2"/>
              </a:rPr>
              <a:t> rhyme) </a:t>
            </a:r>
          </a:p>
          <a:p>
            <a:r>
              <a:rPr lang="en-US" sz="2400" b="1" dirty="0">
                <a:solidFill>
                  <a:srgbClr val="FFFF00"/>
                </a:solidFill>
                <a:sym typeface="Wingdings" panose="05000000000000000000" pitchFamily="2" charset="2"/>
              </a:rPr>
              <a:t>Cognitive scientists </a:t>
            </a:r>
            <a:r>
              <a:rPr lang="en-US" sz="2400" dirty="0">
                <a:sym typeface="Wingdings" panose="05000000000000000000" pitchFamily="2" charset="2"/>
              </a:rPr>
              <a:t>have noted a link between proverb interpretation and a properly functioning right hemisphere of the brain (</a:t>
            </a:r>
            <a:r>
              <a:rPr lang="en-US" sz="2400" dirty="0" err="1">
                <a:sym typeface="Wingdings" panose="05000000000000000000" pitchFamily="2" charset="2"/>
              </a:rPr>
              <a:t>Honek</a:t>
            </a:r>
            <a:r>
              <a:rPr lang="en-US" sz="2400" dirty="0">
                <a:sym typeface="Wingdings" panose="05000000000000000000" pitchFamily="2" charset="2"/>
              </a:rPr>
              <a:t>, 221, 229)</a:t>
            </a:r>
          </a:p>
          <a:p>
            <a:endParaRPr lang="en-US" sz="2400" dirty="0">
              <a:sym typeface="Wingdings" panose="05000000000000000000" pitchFamily="2" charset="2"/>
            </a:endParaRPr>
          </a:p>
          <a:p>
            <a:endParaRPr lang="en-US" sz="2400" dirty="0">
              <a:sym typeface="Wingdings" panose="05000000000000000000" pitchFamily="2" charset="2"/>
            </a:endParaRPr>
          </a:p>
        </p:txBody>
      </p:sp>
    </p:spTree>
    <p:extLst>
      <p:ext uri="{BB962C8B-B14F-4D97-AF65-F5344CB8AC3E}">
        <p14:creationId xmlns:p14="http://schemas.microsoft.com/office/powerpoint/2010/main" val="325231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05844" y="384984"/>
            <a:ext cx="11156422" cy="1400530"/>
          </a:xfrm>
        </p:spPr>
        <p:txBody>
          <a:bodyPr/>
          <a:lstStyle/>
          <a:p>
            <a:pPr algn="ctr"/>
            <a:r>
              <a:rPr lang="en-US" b="1" dirty="0">
                <a:solidFill>
                  <a:schemeClr val="tx1"/>
                </a:solidFill>
              </a:rPr>
              <a:t>The Virtual Potential of Collected Proverbs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564355" y="1718733"/>
            <a:ext cx="11421801" cy="4605867"/>
          </a:xfrm>
        </p:spPr>
        <p:txBody>
          <a:bodyPr>
            <a:normAutofit/>
          </a:bodyPr>
          <a:lstStyle/>
          <a:p>
            <a:r>
              <a:rPr lang="en-US" sz="2200" dirty="0">
                <a:sym typeface="Wingdings" panose="05000000000000000000" pitchFamily="2" charset="2"/>
              </a:rPr>
              <a:t>A proverb is created when there is a situation from which a pattern is </a:t>
            </a:r>
            <a:r>
              <a:rPr lang="en-US" sz="2200" b="1" dirty="0">
                <a:solidFill>
                  <a:srgbClr val="FFFF00"/>
                </a:solidFill>
                <a:sym typeface="Wingdings" panose="05000000000000000000" pitchFamily="2" charset="2"/>
              </a:rPr>
              <a:t>observed, generalized and distilled inductively, deductively or analogically into a single poetically-crafted statement.  Story/scenario  proverb</a:t>
            </a:r>
            <a:r>
              <a:rPr lang="en-US" sz="2200" dirty="0">
                <a:sym typeface="Wingdings" panose="05000000000000000000" pitchFamily="2" charset="2"/>
              </a:rPr>
              <a:t>.</a:t>
            </a:r>
          </a:p>
          <a:p>
            <a:r>
              <a:rPr lang="en-US" sz="2200" dirty="0">
                <a:sym typeface="Wingdings" panose="05000000000000000000" pitchFamily="2" charset="2"/>
              </a:rPr>
              <a:t>The crafted saying is then quoted, detached from its original situation or creation and </a:t>
            </a:r>
            <a:r>
              <a:rPr lang="en-US" sz="2200" b="1" dirty="0">
                <a:solidFill>
                  <a:srgbClr val="FFFF00"/>
                </a:solidFill>
                <a:sym typeface="Wingdings" panose="05000000000000000000" pitchFamily="2" charset="2"/>
              </a:rPr>
              <a:t>placed in a collection where it is virtual</a:t>
            </a:r>
            <a:r>
              <a:rPr lang="en-US" sz="2200" dirty="0">
                <a:sym typeface="Wingdings" panose="05000000000000000000" pitchFamily="2" charset="2"/>
              </a:rPr>
              <a:t>. </a:t>
            </a:r>
          </a:p>
          <a:p>
            <a:r>
              <a:rPr lang="en-US" sz="2200" dirty="0">
                <a:sym typeface="Wingdings" panose="05000000000000000000" pitchFamily="2" charset="2"/>
              </a:rPr>
              <a:t>Some conclude that proverbs taken out of their original situations and detached into sterile collections are dead.  However, once detached or de-contextualized into a collection, the collected proverbs becomes much more flexible, gains </a:t>
            </a:r>
            <a:r>
              <a:rPr lang="en-US" sz="2200" b="1" dirty="0">
                <a:solidFill>
                  <a:srgbClr val="FFFF00"/>
                </a:solidFill>
                <a:sym typeface="Wingdings" panose="05000000000000000000" pitchFamily="2" charset="2"/>
              </a:rPr>
              <a:t>multi-semantic possibilities and poly-situational adaptability</a:t>
            </a:r>
            <a:r>
              <a:rPr lang="en-US" sz="2200" dirty="0">
                <a:sym typeface="Wingdings" panose="05000000000000000000" pitchFamily="2" charset="2"/>
              </a:rPr>
              <a:t> in terms of its future use.  </a:t>
            </a:r>
          </a:p>
          <a:p>
            <a:r>
              <a:rPr lang="en-US" sz="2200" dirty="0">
                <a:sym typeface="Wingdings" panose="05000000000000000000" pitchFamily="2" charset="2"/>
              </a:rPr>
              <a:t>Its potential </a:t>
            </a:r>
            <a:r>
              <a:rPr lang="en-US" sz="2200" b="1" dirty="0">
                <a:solidFill>
                  <a:srgbClr val="FFFF00"/>
                </a:solidFill>
                <a:sym typeface="Wingdings" panose="05000000000000000000" pitchFamily="2" charset="2"/>
              </a:rPr>
              <a:t>is virtual in the collection </a:t>
            </a:r>
            <a:r>
              <a:rPr lang="en-US" sz="2200" dirty="0">
                <a:sym typeface="Wingdings" panose="05000000000000000000" pitchFamily="2" charset="2"/>
              </a:rPr>
              <a:t>and realized when it is </a:t>
            </a:r>
            <a:r>
              <a:rPr lang="en-US" sz="2200" b="1" dirty="0">
                <a:solidFill>
                  <a:srgbClr val="FFFF00"/>
                </a:solidFill>
                <a:sym typeface="Wingdings" panose="05000000000000000000" pitchFamily="2" charset="2"/>
              </a:rPr>
              <a:t>reattached</a:t>
            </a:r>
            <a:r>
              <a:rPr lang="en-US" sz="2200" dirty="0">
                <a:sym typeface="Wingdings" panose="05000000000000000000" pitchFamily="2" charset="2"/>
              </a:rPr>
              <a:t> and </a:t>
            </a:r>
            <a:r>
              <a:rPr lang="en-US" sz="2200" b="1" dirty="0">
                <a:solidFill>
                  <a:srgbClr val="FFFF00"/>
                </a:solidFill>
                <a:sym typeface="Wingdings" panose="05000000000000000000" pitchFamily="2" charset="2"/>
              </a:rPr>
              <a:t>recontextualized or instantiated</a:t>
            </a:r>
            <a:r>
              <a:rPr lang="en-US" sz="2200" dirty="0">
                <a:sym typeface="Wingdings" panose="05000000000000000000" pitchFamily="2" charset="2"/>
              </a:rPr>
              <a:t> into a host of diverse contemporary situations. </a:t>
            </a:r>
          </a:p>
        </p:txBody>
      </p:sp>
    </p:spTree>
    <p:extLst>
      <p:ext uri="{BB962C8B-B14F-4D97-AF65-F5344CB8AC3E}">
        <p14:creationId xmlns:p14="http://schemas.microsoft.com/office/powerpoint/2010/main" val="3242646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Usage</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646110" y="1456267"/>
            <a:ext cx="11063289" cy="5122333"/>
          </a:xfrm>
        </p:spPr>
        <p:txBody>
          <a:bodyPr>
            <a:normAutofit lnSpcReduction="10000"/>
          </a:bodyPr>
          <a:lstStyle/>
          <a:p>
            <a:r>
              <a:rPr lang="en-US" sz="2400" dirty="0">
                <a:sym typeface="Wingdings" panose="05000000000000000000" pitchFamily="2" charset="2"/>
              </a:rPr>
              <a:t>Proverbs are detachable units designed for conversational reattachment in new situations. </a:t>
            </a:r>
          </a:p>
          <a:p>
            <a:r>
              <a:rPr lang="en-US" sz="2400" b="1" dirty="0">
                <a:solidFill>
                  <a:srgbClr val="FFFF00"/>
                </a:solidFill>
                <a:sym typeface="Wingdings" panose="05000000000000000000" pitchFamily="2" charset="2"/>
              </a:rPr>
              <a:t>Importance of usage seen in the cluster/string of “like” proverbs </a:t>
            </a:r>
            <a:r>
              <a:rPr lang="en-US" sz="2400" dirty="0">
                <a:sym typeface="Wingdings" panose="05000000000000000000" pitchFamily="2" charset="2"/>
              </a:rPr>
              <a:t>-- Prov 26:7, 9:  “Like a lame person’s leg that hang limp is a proverb in the mouth of a fool.” … Like a thornbush brandished in a drunkard’s hand is a proverb in the mouth of fools.” </a:t>
            </a:r>
          </a:p>
          <a:p>
            <a:r>
              <a:rPr lang="en-US" sz="2400" dirty="0">
                <a:sym typeface="Wingdings" panose="05000000000000000000" pitchFamily="2" charset="2"/>
              </a:rPr>
              <a:t>One must weigh the impact of a saying on the listener which can be quite diverse:  “Prov 10:1b “A foolish son is a grief to his mother.” said to another parent (comfort); a sibling (warning); a mother (grief), child (guidance) </a:t>
            </a:r>
          </a:p>
          <a:p>
            <a:r>
              <a:rPr lang="en-US" sz="2400" dirty="0">
                <a:sym typeface="Wingdings" panose="05000000000000000000" pitchFamily="2" charset="2"/>
              </a:rPr>
              <a:t>May be used as a consolation, encouragement, rebuke, warning or even humor depending on who the speaker is, to whom it was spoken and within which context it is recontextualized.  </a:t>
            </a:r>
          </a:p>
        </p:txBody>
      </p:sp>
    </p:spTree>
    <p:extLst>
      <p:ext uri="{BB962C8B-B14F-4D97-AF65-F5344CB8AC3E}">
        <p14:creationId xmlns:p14="http://schemas.microsoft.com/office/powerpoint/2010/main" val="2743978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Towards a Definition of the Proverb</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457200" y="1710268"/>
            <a:ext cx="11362267" cy="2844800"/>
          </a:xfrm>
        </p:spPr>
        <p:txBody>
          <a:bodyPr>
            <a:noAutofit/>
          </a:bodyPr>
          <a:lstStyle/>
          <a:p>
            <a:r>
              <a:rPr lang="en-US" sz="2400" dirty="0">
                <a:sym typeface="Wingdings" panose="05000000000000000000" pitchFamily="2" charset="2"/>
              </a:rPr>
              <a:t>Proverb usually structured:  topic + comment with binary +/- (</a:t>
            </a:r>
            <a:r>
              <a:rPr lang="en-US" sz="2400" dirty="0" err="1">
                <a:sym typeface="Wingdings" panose="05000000000000000000" pitchFamily="2" charset="2"/>
              </a:rPr>
              <a:t>Dundes</a:t>
            </a:r>
            <a:r>
              <a:rPr lang="en-US" sz="2400" dirty="0">
                <a:sym typeface="Wingdings" panose="05000000000000000000" pitchFamily="2" charset="2"/>
              </a:rPr>
              <a:t>)</a:t>
            </a:r>
            <a:br>
              <a:rPr lang="en-US" sz="2400" dirty="0">
                <a:sym typeface="Wingdings" panose="05000000000000000000" pitchFamily="2" charset="2"/>
              </a:rPr>
            </a:br>
            <a:r>
              <a:rPr lang="en-US" sz="2400" b="1" dirty="0">
                <a:solidFill>
                  <a:srgbClr val="FFFF00"/>
                </a:solidFill>
                <a:sym typeface="Wingdings" panose="05000000000000000000" pitchFamily="2" charset="2"/>
              </a:rPr>
              <a:t>             Topic                         Comment </a:t>
            </a:r>
            <a:br>
              <a:rPr lang="en-US" sz="2400" dirty="0">
                <a:sym typeface="Wingdings" panose="05000000000000000000" pitchFamily="2" charset="2"/>
              </a:rPr>
            </a:br>
            <a:r>
              <a:rPr lang="en-US" sz="2400" dirty="0">
                <a:sym typeface="Wingdings" panose="05000000000000000000" pitchFamily="2" charset="2"/>
              </a:rPr>
              <a:t>    a simple person -      +     believes anything - (Prov 14:15)     </a:t>
            </a:r>
            <a:r>
              <a:rPr lang="en-US" sz="2400" b="1" dirty="0">
                <a:solidFill>
                  <a:srgbClr val="FFFF00"/>
                </a:solidFill>
                <a:sym typeface="Wingdings" panose="05000000000000000000" pitchFamily="2" charset="2"/>
              </a:rPr>
              <a:t>T- C-</a:t>
            </a:r>
          </a:p>
        </p:txBody>
      </p:sp>
    </p:spTree>
    <p:extLst>
      <p:ext uri="{BB962C8B-B14F-4D97-AF65-F5344CB8AC3E}">
        <p14:creationId xmlns:p14="http://schemas.microsoft.com/office/powerpoint/2010/main" val="1843056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The Virtual Potential of Collected Proverbs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646110" y="1972733"/>
            <a:ext cx="11063289" cy="4605867"/>
          </a:xfrm>
        </p:spPr>
        <p:txBody>
          <a:bodyPr>
            <a:normAutofit/>
          </a:bodyPr>
          <a:lstStyle/>
          <a:p>
            <a:r>
              <a:rPr lang="en-US" sz="2400" dirty="0">
                <a:sym typeface="Wingdings" panose="05000000000000000000" pitchFamily="2" charset="2"/>
              </a:rPr>
              <a:t>E.g. Prov 14:15:  “A simple person believes anything.” </a:t>
            </a:r>
          </a:p>
          <a:p>
            <a:r>
              <a:rPr lang="en-US" sz="2400" dirty="0">
                <a:sym typeface="Wingdings" panose="05000000000000000000" pitchFamily="2" charset="2"/>
              </a:rPr>
              <a:t>Easily imagine recontextualizing the same proverb in a wide range of speech-act contexts utilizing it to:  </a:t>
            </a:r>
            <a:r>
              <a:rPr lang="en-US" sz="2400" b="1" dirty="0">
                <a:solidFill>
                  <a:srgbClr val="FFFF00"/>
                </a:solidFill>
                <a:sym typeface="Wingdings" panose="05000000000000000000" pitchFamily="2" charset="2"/>
              </a:rPr>
              <a:t>expose, humiliate, rebuke, mock, warn, guide, encourage, evaluate, humor,</a:t>
            </a:r>
            <a:r>
              <a:rPr lang="en-US" sz="2400" dirty="0">
                <a:sym typeface="Wingdings" panose="05000000000000000000" pitchFamily="2" charset="2"/>
              </a:rPr>
              <a:t> cause reflection or instruct among others. </a:t>
            </a:r>
          </a:p>
        </p:txBody>
      </p:sp>
    </p:spTree>
    <p:extLst>
      <p:ext uri="{BB962C8B-B14F-4D97-AF65-F5344CB8AC3E}">
        <p14:creationId xmlns:p14="http://schemas.microsoft.com/office/powerpoint/2010/main" val="145384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Towards a Definition of the Proverb</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110067" y="1430867"/>
            <a:ext cx="12081933" cy="5147733"/>
          </a:xfrm>
        </p:spPr>
        <p:txBody>
          <a:bodyPr>
            <a:noAutofit/>
          </a:bodyPr>
          <a:lstStyle/>
          <a:p>
            <a:r>
              <a:rPr lang="en-US" sz="2400" dirty="0">
                <a:sym typeface="Wingdings" panose="05000000000000000000" pitchFamily="2" charset="2"/>
              </a:rPr>
              <a:t>If a proverb is metaphorical its common, non-metaphorical meaning must be deduced.  -- Following example shows </a:t>
            </a:r>
            <a:r>
              <a:rPr lang="en-US" sz="2400" b="1" dirty="0">
                <a:solidFill>
                  <a:srgbClr val="FFFF00"/>
                </a:solidFill>
                <a:sym typeface="Wingdings" panose="05000000000000000000" pitchFamily="2" charset="2"/>
              </a:rPr>
              <a:t>poly-situational “virtuality” of proverb as it is recontextualized</a:t>
            </a:r>
            <a:r>
              <a:rPr lang="en-US" sz="2400" dirty="0">
                <a:sym typeface="Wingdings" panose="05000000000000000000" pitchFamily="2" charset="2"/>
              </a:rPr>
              <a:t> after being taken out of the collection and used:</a:t>
            </a:r>
            <a:br>
              <a:rPr lang="en-US" sz="2400" dirty="0">
                <a:sym typeface="Wingdings" panose="05000000000000000000" pitchFamily="2" charset="2"/>
              </a:rPr>
            </a:br>
            <a:r>
              <a:rPr lang="en-US" sz="2400" dirty="0">
                <a:sym typeface="Wingdings" panose="05000000000000000000" pitchFamily="2" charset="2"/>
              </a:rPr>
              <a:t>         </a:t>
            </a:r>
            <a:r>
              <a:rPr lang="en-US" sz="2400" b="1" dirty="0">
                <a:solidFill>
                  <a:srgbClr val="FFFF00"/>
                </a:solidFill>
                <a:sym typeface="Wingdings" panose="05000000000000000000" pitchFamily="2" charset="2"/>
              </a:rPr>
              <a:t>Don’t cry over spilled milk” </a:t>
            </a:r>
            <a:r>
              <a:rPr lang="en-US" sz="2400" dirty="0">
                <a:sym typeface="Wingdings" panose="05000000000000000000" pitchFamily="2" charset="2"/>
              </a:rPr>
              <a:t> one should not waste time worrying about </a:t>
            </a:r>
            <a:br>
              <a:rPr lang="en-US" sz="2400" dirty="0">
                <a:sym typeface="Wingdings" panose="05000000000000000000" pitchFamily="2" charset="2"/>
              </a:rPr>
            </a:br>
            <a:r>
              <a:rPr lang="en-US" sz="2400" dirty="0">
                <a:sym typeface="Wingdings" panose="05000000000000000000" pitchFamily="2" charset="2"/>
              </a:rPr>
              <a:t>                                                           things that cannot be undone or changed. </a:t>
            </a:r>
          </a:p>
          <a:p>
            <a:pPr lvl="1"/>
            <a:r>
              <a:rPr lang="en-US" sz="2400" dirty="0">
                <a:sym typeface="Wingdings" panose="05000000000000000000" pitchFamily="2" charset="2"/>
              </a:rPr>
              <a:t>Usages:  </a:t>
            </a:r>
            <a:r>
              <a:rPr lang="en-US" sz="2400" b="1" dirty="0">
                <a:solidFill>
                  <a:srgbClr val="FFFF00"/>
                </a:solidFill>
                <a:sym typeface="Wingdings" panose="05000000000000000000" pitchFamily="2" charset="2"/>
              </a:rPr>
              <a:t>Encourage</a:t>
            </a:r>
            <a:r>
              <a:rPr lang="en-US" sz="2400" dirty="0">
                <a:sym typeface="Wingdings" panose="05000000000000000000" pitchFamily="2" charset="2"/>
              </a:rPr>
              <a:t>: Soccer coach quotes it to encourage to move </a:t>
            </a:r>
            <a:br>
              <a:rPr lang="en-US" sz="2400" dirty="0">
                <a:sym typeface="Wingdings" panose="05000000000000000000" pitchFamily="2" charset="2"/>
              </a:rPr>
            </a:br>
            <a:r>
              <a:rPr lang="en-US" sz="2400" dirty="0">
                <a:sym typeface="Wingdings" panose="05000000000000000000" pitchFamily="2" charset="2"/>
              </a:rPr>
              <a:t>                             beyond a loss</a:t>
            </a:r>
          </a:p>
          <a:p>
            <a:pPr lvl="1"/>
            <a:r>
              <a:rPr lang="en-US" sz="2400" dirty="0">
                <a:sym typeface="Wingdings" panose="05000000000000000000" pitchFamily="2" charset="2"/>
              </a:rPr>
              <a:t>               </a:t>
            </a:r>
            <a:r>
              <a:rPr lang="en-US" sz="2400" b="1" dirty="0">
                <a:solidFill>
                  <a:srgbClr val="FFFF00"/>
                </a:solidFill>
                <a:sym typeface="Wingdings" panose="05000000000000000000" pitchFamily="2" charset="2"/>
              </a:rPr>
              <a:t>Taunt</a:t>
            </a:r>
            <a:r>
              <a:rPr lang="en-US" sz="2400" dirty="0">
                <a:sym typeface="Wingdings" panose="05000000000000000000" pitchFamily="2" charset="2"/>
              </a:rPr>
              <a:t>: Friend uses it to taunt a friend who lost a round of scrabble </a:t>
            </a:r>
          </a:p>
          <a:p>
            <a:pPr lvl="1"/>
            <a:r>
              <a:rPr lang="en-US" sz="2400" dirty="0">
                <a:sym typeface="Wingdings" panose="05000000000000000000" pitchFamily="2" charset="2"/>
              </a:rPr>
              <a:t>               </a:t>
            </a:r>
            <a:r>
              <a:rPr lang="en-US" sz="2400" b="1" dirty="0">
                <a:solidFill>
                  <a:srgbClr val="FFFF00"/>
                </a:solidFill>
                <a:sym typeface="Wingdings" panose="05000000000000000000" pitchFamily="2" charset="2"/>
              </a:rPr>
              <a:t>Rebuke:</a:t>
            </a:r>
            <a:r>
              <a:rPr lang="en-US" sz="2400" dirty="0">
                <a:sym typeface="Wingdings" panose="05000000000000000000" pitchFamily="2" charset="2"/>
              </a:rPr>
              <a:t> boss to employee who is inactive or indolent after having </a:t>
            </a:r>
            <a:br>
              <a:rPr lang="en-US" sz="2400" dirty="0">
                <a:sym typeface="Wingdings" panose="05000000000000000000" pitchFamily="2" charset="2"/>
              </a:rPr>
            </a:br>
            <a:r>
              <a:rPr lang="en-US" sz="2400" dirty="0">
                <a:sym typeface="Wingdings" panose="05000000000000000000" pitchFamily="2" charset="2"/>
              </a:rPr>
              <a:t>                               made a mistake </a:t>
            </a:r>
          </a:p>
          <a:p>
            <a:pPr lvl="1"/>
            <a:r>
              <a:rPr lang="en-US" sz="2400" dirty="0">
                <a:sym typeface="Wingdings" panose="05000000000000000000" pitchFamily="2" charset="2"/>
              </a:rPr>
              <a:t>                </a:t>
            </a:r>
            <a:r>
              <a:rPr lang="en-US" sz="2400" b="1" dirty="0">
                <a:solidFill>
                  <a:srgbClr val="FFFF00"/>
                </a:solidFill>
                <a:sym typeface="Wingdings" panose="05000000000000000000" pitchFamily="2" charset="2"/>
              </a:rPr>
              <a:t>Justification</a:t>
            </a:r>
            <a:r>
              <a:rPr lang="en-US" sz="2400" dirty="0">
                <a:sym typeface="Wingdings" panose="05000000000000000000" pitchFamily="2" charset="2"/>
              </a:rPr>
              <a:t>:  person gets hurt but shakes it off saying “don’t cry…</a:t>
            </a:r>
          </a:p>
        </p:txBody>
      </p:sp>
    </p:spTree>
    <p:extLst>
      <p:ext uri="{BB962C8B-B14F-4D97-AF65-F5344CB8AC3E}">
        <p14:creationId xmlns:p14="http://schemas.microsoft.com/office/powerpoint/2010/main" val="208686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Usage: Impact of Culture</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92100" y="1295399"/>
            <a:ext cx="11607799" cy="5418667"/>
          </a:xfrm>
        </p:spPr>
        <p:txBody>
          <a:bodyPr>
            <a:noAutofit/>
          </a:bodyPr>
          <a:lstStyle/>
          <a:p>
            <a:r>
              <a:rPr lang="en-US" sz="2400" b="1" dirty="0">
                <a:solidFill>
                  <a:srgbClr val="FFFF00"/>
                </a:solidFill>
                <a:sym typeface="Wingdings" panose="05000000000000000000" pitchFamily="2" charset="2"/>
              </a:rPr>
              <a:t>Culture</a:t>
            </a:r>
            <a:r>
              <a:rPr lang="en-US" sz="2400" dirty="0">
                <a:sym typeface="Wingdings" panose="05000000000000000000" pitchFamily="2" charset="2"/>
              </a:rPr>
              <a:t> also plays a role in determining how a proverb is to be understood. </a:t>
            </a:r>
          </a:p>
          <a:p>
            <a:r>
              <a:rPr lang="en-US" sz="2400" dirty="0">
                <a:sym typeface="Wingdings" panose="05000000000000000000" pitchFamily="2" charset="2"/>
              </a:rPr>
              <a:t>E.g. </a:t>
            </a:r>
            <a:r>
              <a:rPr lang="en-US" sz="2400" b="1" dirty="0">
                <a:solidFill>
                  <a:srgbClr val="FFFF00"/>
                </a:solidFill>
                <a:sym typeface="Wingdings" panose="05000000000000000000" pitchFamily="2" charset="2"/>
              </a:rPr>
              <a:t>In Scotland</a:t>
            </a:r>
            <a:r>
              <a:rPr lang="en-US" sz="2400" dirty="0">
                <a:sym typeface="Wingdings" panose="05000000000000000000" pitchFamily="2" charset="2"/>
              </a:rPr>
              <a:t>:  </a:t>
            </a:r>
            <a:r>
              <a:rPr lang="en-US" sz="2400" b="1" dirty="0">
                <a:solidFill>
                  <a:srgbClr val="FFFF00"/>
                </a:solidFill>
                <a:sym typeface="Wingdings" panose="05000000000000000000" pitchFamily="2" charset="2"/>
              </a:rPr>
              <a:t>“A rolling stone gathers no moss” </a:t>
            </a:r>
            <a:r>
              <a:rPr lang="en-US" sz="2400" dirty="0">
                <a:sym typeface="Wingdings" panose="05000000000000000000" pitchFamily="2" charset="2"/>
              </a:rPr>
              <a:t>indicates the need to keep up with modern trends lest undesirable moss grows and reveals a lack of mental vitality.  </a:t>
            </a:r>
          </a:p>
          <a:p>
            <a:r>
              <a:rPr lang="en-US" sz="2400" b="1" dirty="0">
                <a:solidFill>
                  <a:srgbClr val="FFFF00"/>
                </a:solidFill>
                <a:sym typeface="Wingdings" panose="05000000000000000000" pitchFamily="2" charset="2"/>
              </a:rPr>
              <a:t>In England</a:t>
            </a:r>
            <a:r>
              <a:rPr lang="en-US" sz="2400" dirty="0">
                <a:sym typeface="Wingdings" panose="05000000000000000000" pitchFamily="2" charset="2"/>
              </a:rPr>
              <a:t>:  “A rolling stone gathers no moss” means that if things are continually in flux desirable traits like moss will not have sufficient stability to thrive.   </a:t>
            </a:r>
          </a:p>
          <a:p>
            <a:r>
              <a:rPr lang="en-US" sz="2400" dirty="0">
                <a:sym typeface="Wingdings" panose="05000000000000000000" pitchFamily="2" charset="2"/>
              </a:rPr>
              <a:t>Culture impacts how proverbs are interpreted.  </a:t>
            </a:r>
          </a:p>
          <a:p>
            <a:r>
              <a:rPr lang="en-US" sz="2400" dirty="0">
                <a:sym typeface="Wingdings" panose="05000000000000000000" pitchFamily="2" charset="2"/>
              </a:rPr>
              <a:t>Often transmitted </a:t>
            </a:r>
            <a:r>
              <a:rPr lang="en-US" sz="2400" b="1" dirty="0">
                <a:solidFill>
                  <a:srgbClr val="FFFF00"/>
                </a:solidFill>
                <a:sym typeface="Wingdings" panose="05000000000000000000" pitchFamily="2" charset="2"/>
              </a:rPr>
              <a:t>internationally</a:t>
            </a:r>
            <a:r>
              <a:rPr lang="en-US" sz="2400" dirty="0">
                <a:sym typeface="Wingdings" panose="05000000000000000000" pitchFamily="2" charset="2"/>
              </a:rPr>
              <a:t>:  </a:t>
            </a:r>
            <a:r>
              <a:rPr lang="en-US" sz="2400" dirty="0" err="1">
                <a:sym typeface="Wingdings" panose="05000000000000000000" pitchFamily="2" charset="2"/>
              </a:rPr>
              <a:t>Ahiqar</a:t>
            </a:r>
            <a:r>
              <a:rPr lang="en-US" sz="2400" dirty="0">
                <a:sym typeface="Wingdings" panose="05000000000000000000" pitchFamily="2" charset="2"/>
              </a:rPr>
              <a:t> (Assyria) quote in Jewish Tobit.</a:t>
            </a:r>
            <a:br>
              <a:rPr lang="en-US" sz="2400" dirty="0">
                <a:sym typeface="Wingdings" panose="05000000000000000000" pitchFamily="2" charset="2"/>
              </a:rPr>
            </a:br>
            <a:r>
              <a:rPr lang="en-US" sz="2400" dirty="0">
                <a:sym typeface="Wingdings" panose="05000000000000000000" pitchFamily="2" charset="2"/>
              </a:rPr>
              <a:t>        Proverbs 22 quoting or echoes Egyptian </a:t>
            </a:r>
            <a:r>
              <a:rPr lang="en-US" sz="2400" dirty="0" err="1">
                <a:sym typeface="Wingdings" panose="05000000000000000000" pitchFamily="2" charset="2"/>
              </a:rPr>
              <a:t>Amenemope</a:t>
            </a:r>
            <a:r>
              <a:rPr lang="en-US" sz="2400" dirty="0">
                <a:sym typeface="Wingdings" panose="05000000000000000000" pitchFamily="2" charset="2"/>
              </a:rPr>
              <a:t> </a:t>
            </a:r>
          </a:p>
          <a:p>
            <a:r>
              <a:rPr lang="en-US" sz="2400" dirty="0">
                <a:sym typeface="Wingdings" panose="05000000000000000000" pitchFamily="2" charset="2"/>
              </a:rPr>
              <a:t>1 Kgs. 4:30 “So that Solomon’s wisdom surpassed the wisdom of all the people of the east and all the wisdom of Egypt…He spoke 3,000 proverbs” -- wisdom</a:t>
            </a:r>
          </a:p>
          <a:p>
            <a:endParaRPr lang="en-US" sz="2400" dirty="0">
              <a:sym typeface="Wingdings" panose="05000000000000000000" pitchFamily="2" charset="2"/>
            </a:endParaRPr>
          </a:p>
        </p:txBody>
      </p:sp>
    </p:spTree>
    <p:extLst>
      <p:ext uri="{BB962C8B-B14F-4D97-AF65-F5344CB8AC3E}">
        <p14:creationId xmlns:p14="http://schemas.microsoft.com/office/powerpoint/2010/main" val="427008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Usage</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564355" y="1799415"/>
            <a:ext cx="11063289" cy="4605867"/>
          </a:xfrm>
        </p:spPr>
        <p:txBody>
          <a:bodyPr>
            <a:normAutofit/>
          </a:bodyPr>
          <a:lstStyle/>
          <a:p>
            <a:r>
              <a:rPr lang="en-US" sz="2200" dirty="0">
                <a:sym typeface="Wingdings" panose="05000000000000000000" pitchFamily="2" charset="2"/>
              </a:rPr>
              <a:t>When a proverb is “</a:t>
            </a:r>
            <a:r>
              <a:rPr lang="en-US" sz="2200" b="1" dirty="0">
                <a:solidFill>
                  <a:srgbClr val="FFFF00"/>
                </a:solidFill>
                <a:sym typeface="Wingdings" panose="05000000000000000000" pitchFamily="2" charset="2"/>
              </a:rPr>
              <a:t>instantiated</a:t>
            </a:r>
            <a:r>
              <a:rPr lang="en-US" sz="2200" dirty="0">
                <a:sym typeface="Wingdings" panose="05000000000000000000" pitchFamily="2" charset="2"/>
              </a:rPr>
              <a:t>” [used or </a:t>
            </a:r>
            <a:r>
              <a:rPr lang="en-US" sz="2200" b="1" dirty="0">
                <a:solidFill>
                  <a:srgbClr val="FFFF00"/>
                </a:solidFill>
                <a:sym typeface="Wingdings" panose="05000000000000000000" pitchFamily="2" charset="2"/>
              </a:rPr>
              <a:t>recontextualized</a:t>
            </a:r>
            <a:r>
              <a:rPr lang="en-US" sz="2200" dirty="0">
                <a:sym typeface="Wingdings" panose="05000000000000000000" pitchFamily="2" charset="2"/>
              </a:rPr>
              <a:t> into a new context. </a:t>
            </a:r>
          </a:p>
          <a:p>
            <a:r>
              <a:rPr lang="en-US" sz="2200" dirty="0">
                <a:sym typeface="Wingdings" panose="05000000000000000000" pitchFamily="2" charset="2"/>
              </a:rPr>
              <a:t>Authority is moved from a </a:t>
            </a:r>
            <a:r>
              <a:rPr lang="en-US" sz="2200" b="1" dirty="0">
                <a:solidFill>
                  <a:srgbClr val="FFFF00"/>
                </a:solidFill>
                <a:sym typeface="Wingdings" panose="05000000000000000000" pitchFamily="2" charset="2"/>
              </a:rPr>
              <a:t>single specific author to the wider community </a:t>
            </a:r>
            <a:r>
              <a:rPr lang="en-US" sz="2200" dirty="0">
                <a:sym typeface="Wingdings" panose="05000000000000000000" pitchFamily="2" charset="2"/>
              </a:rPr>
              <a:t>“as I say  they say.” </a:t>
            </a:r>
            <a:r>
              <a:rPr lang="en-US" sz="2200" b="1" dirty="0">
                <a:solidFill>
                  <a:srgbClr val="FFFF00"/>
                </a:solidFill>
                <a:sym typeface="Wingdings" panose="05000000000000000000" pitchFamily="2" charset="2"/>
              </a:rPr>
              <a:t>Same proverb in two different contexts</a:t>
            </a:r>
            <a:r>
              <a:rPr lang="en-US" sz="2200" dirty="0">
                <a:sym typeface="Wingdings" panose="05000000000000000000" pitchFamily="2" charset="2"/>
              </a:rPr>
              <a:t>: 1 Sam 10:11f Saul while being anointed king with the Spirit rushing on him is incredulously asked, “Is Saul also among the prophets?” </a:t>
            </a:r>
            <a:r>
              <a:rPr lang="en-US" sz="2200" b="1" dirty="0">
                <a:solidFill>
                  <a:srgbClr val="FFFF00"/>
                </a:solidFill>
                <a:sym typeface="Wingdings" panose="05000000000000000000" pitchFamily="2" charset="2"/>
              </a:rPr>
              <a:t>people incredulous </a:t>
            </a:r>
          </a:p>
          <a:p>
            <a:r>
              <a:rPr lang="en-US" sz="2200" dirty="0">
                <a:sym typeface="Wingdings" panose="05000000000000000000" pitchFamily="2" charset="2"/>
              </a:rPr>
              <a:t>1 Sam 19:24 Saul murderously pursuing David to Ramah: “An he too stripped off his clothes, and he too prophesied before Samuel and lay naked all that day and all that night.  Thus it is said, “Is Saul among the prophets?” Spirit </a:t>
            </a:r>
            <a:r>
              <a:rPr lang="en-US" sz="2200" b="1" dirty="0">
                <a:solidFill>
                  <a:srgbClr val="FFFF00"/>
                </a:solidFill>
                <a:sym typeface="Wingdings" panose="05000000000000000000" pitchFamily="2" charset="2"/>
              </a:rPr>
              <a:t>rebuking Saul </a:t>
            </a:r>
            <a:r>
              <a:rPr lang="en-US" sz="2200" dirty="0">
                <a:sym typeface="Wingdings" panose="05000000000000000000" pitchFamily="2" charset="2"/>
              </a:rPr>
              <a:t>for chasing David and the Spirit protecting David. </a:t>
            </a:r>
          </a:p>
          <a:p>
            <a:endParaRPr lang="en-US" sz="2200" dirty="0">
              <a:sym typeface="Wingdings" panose="05000000000000000000" pitchFamily="2" charset="2"/>
            </a:endParaRPr>
          </a:p>
        </p:txBody>
      </p:sp>
    </p:spTree>
    <p:extLst>
      <p:ext uri="{BB962C8B-B14F-4D97-AF65-F5344CB8AC3E}">
        <p14:creationId xmlns:p14="http://schemas.microsoft.com/office/powerpoint/2010/main" val="221745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Usage</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524933" y="1515533"/>
            <a:ext cx="11514667" cy="5494867"/>
          </a:xfrm>
        </p:spPr>
        <p:txBody>
          <a:bodyPr>
            <a:normAutofit/>
          </a:bodyPr>
          <a:lstStyle/>
          <a:p>
            <a:r>
              <a:rPr lang="en-US" sz="2400" dirty="0">
                <a:sym typeface="Wingdings" panose="05000000000000000000" pitchFamily="2" charset="2"/>
              </a:rPr>
              <a:t>Proverbs also function phatically, or a proverb being</a:t>
            </a:r>
            <a:r>
              <a:rPr lang="en-US" sz="2400" dirty="0"/>
              <a:t> used for social or emotive purposes rather than for communicating information, to establish, maintain and restore social relationships and </a:t>
            </a:r>
            <a:r>
              <a:rPr lang="en-US" sz="2400" b="1" dirty="0">
                <a:solidFill>
                  <a:srgbClr val="FFFF00"/>
                </a:solidFill>
              </a:rPr>
              <a:t>to reinforce solidarity within a community </a:t>
            </a:r>
            <a:r>
              <a:rPr lang="en-US" sz="2400" dirty="0"/>
              <a:t>(vid. Job’s friends).  </a:t>
            </a:r>
          </a:p>
          <a:p>
            <a:r>
              <a:rPr lang="en-US" sz="2400" dirty="0">
                <a:sym typeface="Wingdings" panose="05000000000000000000" pitchFamily="2" charset="2"/>
              </a:rPr>
              <a:t>Proverbs 1:17 “How useless to spread a net in full view of all the birds!” is used as </a:t>
            </a:r>
            <a:r>
              <a:rPr lang="en-US" sz="2400" b="1" dirty="0">
                <a:solidFill>
                  <a:srgbClr val="FFFF00"/>
                </a:solidFill>
                <a:sym typeface="Wingdings" panose="05000000000000000000" pitchFamily="2" charset="2"/>
              </a:rPr>
              <a:t>a concluding argument </a:t>
            </a:r>
            <a:r>
              <a:rPr lang="en-US" sz="2400" dirty="0">
                <a:sym typeface="Wingdings" panose="05000000000000000000" pitchFamily="2" charset="2"/>
              </a:rPr>
              <a:t>to turn the young person away from the lure of violent companions.  The proverb is easily identified.  There is a shift from a literal description of hoodlums shedding innocent blood to a proverbial metaphor in the image of a bird and a snare (cf. Prov. 5:15; Eccl. 1:18; 4:5f; 9:12f).  -- Africans use proverb to close legal argument</a:t>
            </a:r>
          </a:p>
          <a:p>
            <a:r>
              <a:rPr lang="en-US" sz="2400" dirty="0">
                <a:sym typeface="Wingdings" panose="05000000000000000000" pitchFamily="2" charset="2"/>
              </a:rPr>
              <a:t>Here the proverb is used to close an argument.  In </a:t>
            </a:r>
            <a:r>
              <a:rPr lang="en-US" sz="2400" b="1" dirty="0">
                <a:solidFill>
                  <a:srgbClr val="FFFF00"/>
                </a:solidFill>
                <a:sym typeface="Wingdings" panose="05000000000000000000" pitchFamily="2" charset="2"/>
              </a:rPr>
              <a:t>African proverbs often in a legal context</a:t>
            </a:r>
            <a:r>
              <a:rPr lang="en-US" sz="2400" dirty="0">
                <a:sym typeface="Wingdings" panose="05000000000000000000" pitchFamily="2" charset="2"/>
              </a:rPr>
              <a:t> a proverb is cited to close an argument as well. </a:t>
            </a:r>
          </a:p>
        </p:txBody>
      </p:sp>
    </p:spTree>
    <p:extLst>
      <p:ext uri="{BB962C8B-B14F-4D97-AF65-F5344CB8AC3E}">
        <p14:creationId xmlns:p14="http://schemas.microsoft.com/office/powerpoint/2010/main" val="3497711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r>
              <a:rPr lang="en-US" b="1" dirty="0">
                <a:solidFill>
                  <a:schemeClr val="tx1"/>
                </a:solidFill>
              </a:rPr>
              <a:t>Importance of Genre</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762000" y="1464733"/>
            <a:ext cx="10566400" cy="5096933"/>
          </a:xfrm>
        </p:spPr>
        <p:txBody>
          <a:bodyPr>
            <a:normAutofit lnSpcReduction="10000"/>
          </a:bodyPr>
          <a:lstStyle/>
          <a:p>
            <a:r>
              <a:rPr lang="en-US" sz="2400" b="1" dirty="0">
                <a:solidFill>
                  <a:srgbClr val="FFFF00"/>
                </a:solidFill>
              </a:rPr>
              <a:t>Genre impacts how truth is engaged</a:t>
            </a:r>
          </a:p>
          <a:p>
            <a:r>
              <a:rPr lang="en-US" sz="2400" b="1" dirty="0">
                <a:solidFill>
                  <a:srgbClr val="FFFF00"/>
                </a:solidFill>
              </a:rPr>
              <a:t>Different genres different readings</a:t>
            </a:r>
            <a:r>
              <a:rPr lang="en-US" sz="2400" dirty="0"/>
              <a:t>: Recipe book read differently than Sci-fi, murder mystery, biography,  encyclopedia or dictionary</a:t>
            </a:r>
          </a:p>
          <a:p>
            <a:r>
              <a:rPr lang="en-US" sz="2400" b="1" dirty="0">
                <a:solidFill>
                  <a:srgbClr val="FFFF00"/>
                </a:solidFill>
              </a:rPr>
              <a:t>Jotham’s fable</a:t>
            </a:r>
            <a:r>
              <a:rPr lang="en-US" sz="2400" dirty="0"/>
              <a:t>:  bramble bush can boast and accept the nod for kingship (Judg. 9).  Is this to be taken literally?  No! It is a fable with talking trees…</a:t>
            </a:r>
          </a:p>
          <a:p>
            <a:r>
              <a:rPr lang="en-US" sz="2400" b="1" dirty="0">
                <a:solidFill>
                  <a:srgbClr val="FFFF00"/>
                </a:solidFill>
              </a:rPr>
              <a:t>Parable of 10 bridesmaids</a:t>
            </a:r>
            <a:r>
              <a:rPr lang="en-US" sz="2400" dirty="0"/>
              <a:t> – five wise, five foolish (Mat 25) did this story ever really happen.  No! It is a parable illustrating the point of the need to be ready</a:t>
            </a:r>
          </a:p>
          <a:p>
            <a:r>
              <a:rPr lang="en-US" sz="2400" b="1" dirty="0">
                <a:solidFill>
                  <a:srgbClr val="FFFF00"/>
                </a:solidFill>
              </a:rPr>
              <a:t>Literal beast</a:t>
            </a:r>
            <a:r>
              <a:rPr lang="en-US" sz="2400" dirty="0"/>
              <a:t> with face of a leopard, bear paws emerging from the sea (Rev. 13) – literal?  No!  It is a apocalyptic image</a:t>
            </a:r>
          </a:p>
          <a:p>
            <a:r>
              <a:rPr lang="en-US" sz="2400" dirty="0"/>
              <a:t>Should a believer be compelled to </a:t>
            </a:r>
            <a:r>
              <a:rPr lang="en-US" sz="2400" b="1" dirty="0">
                <a:solidFill>
                  <a:srgbClr val="FFFF00"/>
                </a:solidFill>
              </a:rPr>
              <a:t>marry a prostitute </a:t>
            </a:r>
            <a:r>
              <a:rPr lang="en-US" sz="2400" dirty="0"/>
              <a:t>because Hosea was?  No!  Prophetic sign event.  </a:t>
            </a:r>
          </a:p>
        </p:txBody>
      </p:sp>
    </p:spTree>
    <p:extLst>
      <p:ext uri="{BB962C8B-B14F-4D97-AF65-F5344CB8AC3E}">
        <p14:creationId xmlns:p14="http://schemas.microsoft.com/office/powerpoint/2010/main" val="374920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Authority</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646110" y="1253068"/>
            <a:ext cx="11063289" cy="5681132"/>
          </a:xfrm>
        </p:spPr>
        <p:txBody>
          <a:bodyPr>
            <a:normAutofit/>
          </a:bodyPr>
          <a:lstStyle/>
          <a:p>
            <a:r>
              <a:rPr lang="en-US" sz="2400" dirty="0">
                <a:sym typeface="Wingdings" panose="05000000000000000000" pitchFamily="2" charset="2"/>
              </a:rPr>
              <a:t>Proverbs in collections poly-valent and decontextualized </a:t>
            </a:r>
          </a:p>
          <a:p>
            <a:r>
              <a:rPr lang="en-US" sz="2400" dirty="0">
                <a:sym typeface="Wingdings" panose="05000000000000000000" pitchFamily="2" charset="2"/>
              </a:rPr>
              <a:t>Genre’s impact on how a text is to be understood.  </a:t>
            </a:r>
          </a:p>
          <a:p>
            <a:pPr lvl="1"/>
            <a:r>
              <a:rPr lang="en-US" sz="2400" dirty="0">
                <a:sym typeface="Wingdings" panose="05000000000000000000" pitchFamily="2" charset="2"/>
              </a:rPr>
              <a:t>When Elijah tells the Baal worshippers that Baal maybe sleeping or on the pot, we realize this is not his affirmation that Baal exists it is sarcasm which totally reshapes the meaning of his words.  </a:t>
            </a:r>
          </a:p>
          <a:p>
            <a:r>
              <a:rPr lang="en-US" sz="2400" b="1" dirty="0">
                <a:solidFill>
                  <a:srgbClr val="FFFF00"/>
                </a:solidFill>
                <a:sym typeface="Wingdings" panose="05000000000000000000" pitchFamily="2" charset="2"/>
              </a:rPr>
              <a:t>Proverbs are not meant to be dogmatized or absolutized into universal propositional truths</a:t>
            </a:r>
            <a:r>
              <a:rPr lang="en-US" sz="2400" dirty="0">
                <a:sym typeface="Wingdings" panose="05000000000000000000" pitchFamily="2" charset="2"/>
              </a:rPr>
              <a:t> (vid. Prov. 26:4-5).  That was the mistake made by Job’s “friends.”  </a:t>
            </a:r>
          </a:p>
          <a:p>
            <a:r>
              <a:rPr lang="en-US" sz="2400" dirty="0">
                <a:sym typeface="Wingdings" panose="05000000000000000000" pitchFamily="2" charset="2"/>
              </a:rPr>
              <a:t>How is the authority of Proverbs to be understood?  </a:t>
            </a:r>
          </a:p>
          <a:p>
            <a:pPr lvl="1"/>
            <a:r>
              <a:rPr lang="en-US" sz="2400" dirty="0">
                <a:sym typeface="Wingdings" panose="05000000000000000000" pitchFamily="2" charset="2"/>
              </a:rPr>
              <a:t>Prov 10:4 “Poverty comes from a lazy hand, but a diligent hand makes wealth.” </a:t>
            </a:r>
          </a:p>
          <a:p>
            <a:pPr lvl="1"/>
            <a:r>
              <a:rPr lang="en-US" sz="2400" b="1" dirty="0">
                <a:solidFill>
                  <a:srgbClr val="FFFF00"/>
                </a:solidFill>
                <a:sym typeface="Wingdings" panose="05000000000000000000" pitchFamily="2" charset="2"/>
              </a:rPr>
              <a:t>Is this a promise? Can you cite counter examples </a:t>
            </a:r>
            <a:r>
              <a:rPr lang="en-US" sz="2400" dirty="0">
                <a:sym typeface="Wingdings" panose="05000000000000000000" pitchFamily="2" charset="2"/>
              </a:rPr>
              <a:t>of people who work hard and are poor and others who a lazy yet rich?</a:t>
            </a:r>
          </a:p>
        </p:txBody>
      </p:sp>
    </p:spTree>
    <p:extLst>
      <p:ext uri="{BB962C8B-B14F-4D97-AF65-F5344CB8AC3E}">
        <p14:creationId xmlns:p14="http://schemas.microsoft.com/office/powerpoint/2010/main" val="160806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Authority</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646110" y="1253068"/>
            <a:ext cx="11063289" cy="5681132"/>
          </a:xfrm>
        </p:spPr>
        <p:txBody>
          <a:bodyPr>
            <a:normAutofit lnSpcReduction="10000"/>
          </a:bodyPr>
          <a:lstStyle/>
          <a:p>
            <a:r>
              <a:rPr lang="en-US" sz="2400" dirty="0">
                <a:sym typeface="Wingdings" panose="05000000000000000000" pitchFamily="2" charset="2"/>
              </a:rPr>
              <a:t>Others who are lazy live in the lap of luxury. </a:t>
            </a:r>
          </a:p>
          <a:p>
            <a:r>
              <a:rPr lang="en-US" sz="2400" dirty="0">
                <a:sym typeface="Wingdings" panose="05000000000000000000" pitchFamily="2" charset="2"/>
              </a:rPr>
              <a:t>The book of Proverbs indicates that while working hard leads to profit, evil companions (1:18) or another’s greed may quickly negate or pillage the benefits of hard work and leave one impoverished. </a:t>
            </a:r>
          </a:p>
          <a:p>
            <a:r>
              <a:rPr lang="en-US" sz="2400" b="1" dirty="0">
                <a:solidFill>
                  <a:srgbClr val="FFFF00"/>
                </a:solidFill>
                <a:sym typeface="Wingdings" panose="05000000000000000000" pitchFamily="2" charset="2"/>
              </a:rPr>
              <a:t>A proverb is not a promise!</a:t>
            </a:r>
          </a:p>
          <a:p>
            <a:r>
              <a:rPr lang="en-US" sz="2400" dirty="0">
                <a:sym typeface="Wingdings" panose="05000000000000000000" pitchFamily="2" charset="2"/>
              </a:rPr>
              <a:t>Proverbs are not meant to be dogmatized or absolutized into universal propositional truth.  -- </a:t>
            </a:r>
            <a:r>
              <a:rPr lang="en-US" sz="2400" b="1" dirty="0">
                <a:solidFill>
                  <a:srgbClr val="FFFF00"/>
                </a:solidFill>
                <a:sym typeface="Wingdings" panose="05000000000000000000" pitchFamily="2" charset="2"/>
              </a:rPr>
              <a:t>Prov 22:6 </a:t>
            </a:r>
            <a:r>
              <a:rPr lang="en-US" sz="2400" dirty="0">
                <a:sym typeface="Wingdings" panose="05000000000000000000" pitchFamily="2" charset="2"/>
              </a:rPr>
              <a:t>absolute promise? No! Even God the perfect father had rebellious children (</a:t>
            </a:r>
            <a:r>
              <a:rPr lang="en-US" sz="2400" b="1" dirty="0">
                <a:solidFill>
                  <a:srgbClr val="FFFF00"/>
                </a:solidFill>
                <a:sym typeface="Wingdings" panose="05000000000000000000" pitchFamily="2" charset="2"/>
              </a:rPr>
              <a:t>Isa. 1:2</a:t>
            </a:r>
            <a:r>
              <a:rPr lang="en-US" sz="2400" dirty="0">
                <a:sym typeface="Wingdings" panose="05000000000000000000" pitchFamily="2" charset="2"/>
              </a:rPr>
              <a:t>) </a:t>
            </a:r>
          </a:p>
          <a:p>
            <a:r>
              <a:rPr lang="en-US" sz="2400" dirty="0">
                <a:sym typeface="Wingdings" panose="05000000000000000000" pitchFamily="2" charset="2"/>
              </a:rPr>
              <a:t>Proverb may be </a:t>
            </a:r>
            <a:r>
              <a:rPr lang="en-US" sz="2400" b="1" dirty="0">
                <a:solidFill>
                  <a:srgbClr val="FFFF00"/>
                </a:solidFill>
                <a:sym typeface="Wingdings" panose="05000000000000000000" pitchFamily="2" charset="2"/>
              </a:rPr>
              <a:t>commenting on only one aspect of a situation </a:t>
            </a:r>
            <a:r>
              <a:rPr lang="en-US" sz="2400" dirty="0">
                <a:sym typeface="Wingdings" panose="05000000000000000000" pitchFamily="2" charset="2"/>
              </a:rPr>
              <a:t>rather than encompassing the whole.  </a:t>
            </a:r>
          </a:p>
          <a:p>
            <a:r>
              <a:rPr lang="en-US" sz="2400" b="1" dirty="0">
                <a:solidFill>
                  <a:srgbClr val="FFFF00"/>
                </a:solidFill>
                <a:sym typeface="Wingdings" panose="05000000000000000000" pitchFamily="2" charset="2"/>
              </a:rPr>
              <a:t>Because of its unitary pithy nature a proverb cannot be taken as a guarantee of complex outcomes</a:t>
            </a:r>
            <a:r>
              <a:rPr lang="en-US" sz="2400" dirty="0">
                <a:sym typeface="Wingdings" panose="05000000000000000000" pitchFamily="2" charset="2"/>
              </a:rPr>
              <a:t>.  Need multiple proverbs to do that. </a:t>
            </a:r>
          </a:p>
          <a:p>
            <a:r>
              <a:rPr lang="en-US" sz="2400" dirty="0">
                <a:sym typeface="Wingdings" panose="05000000000000000000" pitchFamily="2" charset="2"/>
              </a:rPr>
              <a:t>Proverbs are true but encapsulated and focused on </a:t>
            </a:r>
            <a:r>
              <a:rPr lang="en-US" sz="2400" b="1" dirty="0">
                <a:solidFill>
                  <a:srgbClr val="FFFF00"/>
                </a:solidFill>
                <a:sym typeface="Wingdings" panose="05000000000000000000" pitchFamily="2" charset="2"/>
              </a:rPr>
              <a:t>only one aspect of a complex reality</a:t>
            </a:r>
            <a:r>
              <a:rPr lang="en-US" sz="2400" dirty="0">
                <a:sym typeface="Wingdings" panose="05000000000000000000" pitchFamily="2" charset="2"/>
              </a:rPr>
              <a:t>.  Kind of </a:t>
            </a:r>
            <a:r>
              <a:rPr lang="en-US" sz="2400" b="1" dirty="0">
                <a:solidFill>
                  <a:srgbClr val="FFFF00"/>
                </a:solidFill>
                <a:sym typeface="Wingdings" panose="05000000000000000000" pitchFamily="2" charset="2"/>
              </a:rPr>
              <a:t>like a vector </a:t>
            </a:r>
            <a:r>
              <a:rPr lang="en-US" sz="2400" dirty="0">
                <a:sym typeface="Wingdings" panose="05000000000000000000" pitchFamily="2" charset="2"/>
              </a:rPr>
              <a:t>pointing in one direction.</a:t>
            </a:r>
          </a:p>
        </p:txBody>
      </p:sp>
    </p:spTree>
    <p:extLst>
      <p:ext uri="{BB962C8B-B14F-4D97-AF65-F5344CB8AC3E}">
        <p14:creationId xmlns:p14="http://schemas.microsoft.com/office/powerpoint/2010/main" val="344860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Authority</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110068" y="1253068"/>
            <a:ext cx="11853332" cy="5681132"/>
          </a:xfrm>
        </p:spPr>
        <p:txBody>
          <a:bodyPr>
            <a:normAutofit/>
          </a:bodyPr>
          <a:lstStyle/>
          <a:p>
            <a:r>
              <a:rPr lang="en-US" sz="2400" dirty="0">
                <a:sym typeface="Wingdings" panose="05000000000000000000" pitchFamily="2" charset="2"/>
              </a:rPr>
              <a:t>5 categories of authority (others possible) </a:t>
            </a:r>
          </a:p>
          <a:p>
            <a:pPr lvl="1"/>
            <a:r>
              <a:rPr lang="en-US" sz="2200" dirty="0">
                <a:sym typeface="Wingdings" panose="05000000000000000000" pitchFamily="2" charset="2"/>
              </a:rPr>
              <a:t>1) </a:t>
            </a:r>
            <a:r>
              <a:rPr lang="en-US" sz="2200" b="1" dirty="0">
                <a:solidFill>
                  <a:srgbClr val="FFFF00"/>
                </a:solidFill>
                <a:sym typeface="Wingdings" panose="05000000000000000000" pitchFamily="2" charset="2"/>
              </a:rPr>
              <a:t>++ Universal mandate </a:t>
            </a:r>
            <a:r>
              <a:rPr lang="en-US" sz="2200" dirty="0">
                <a:sym typeface="Wingdings" panose="05000000000000000000" pitchFamily="2" charset="2"/>
              </a:rPr>
              <a:t>(Prov 3:5) Trust in the LORD with all your heart and do not lean on your own understanding…  Always</a:t>
            </a:r>
          </a:p>
          <a:p>
            <a:pPr lvl="1"/>
            <a:r>
              <a:rPr lang="en-US" sz="2200" dirty="0">
                <a:sym typeface="Wingdings" panose="05000000000000000000" pitchFamily="2" charset="2"/>
              </a:rPr>
              <a:t>2) </a:t>
            </a:r>
            <a:r>
              <a:rPr lang="en-US" sz="2200" b="1" dirty="0">
                <a:solidFill>
                  <a:srgbClr val="FFFF00"/>
                </a:solidFill>
                <a:sym typeface="Wingdings" panose="05000000000000000000" pitchFamily="2" charset="2"/>
              </a:rPr>
              <a:t>+ an Ideal-confirming exhortation </a:t>
            </a:r>
            <a:r>
              <a:rPr lang="en-US" sz="2200" dirty="0">
                <a:sym typeface="Wingdings" panose="05000000000000000000" pitchFamily="2" charset="2"/>
              </a:rPr>
              <a:t>(Prov 10:4) A slack hand causes poverty, but the hand of the diligent makes rich.   Generally, but not always</a:t>
            </a:r>
          </a:p>
          <a:p>
            <a:pPr lvl="1"/>
            <a:r>
              <a:rPr lang="en-US" sz="2200" dirty="0">
                <a:sym typeface="Wingdings" panose="05000000000000000000" pitchFamily="2" charset="2"/>
              </a:rPr>
              <a:t>3) </a:t>
            </a:r>
            <a:r>
              <a:rPr lang="en-US" sz="2200" b="1" dirty="0">
                <a:solidFill>
                  <a:srgbClr val="FFFF00"/>
                </a:solidFill>
                <a:sym typeface="Wingdings" panose="05000000000000000000" pitchFamily="2" charset="2"/>
              </a:rPr>
              <a:t>A simple non-moral observation </a:t>
            </a:r>
            <a:r>
              <a:rPr lang="en-US" sz="2200" dirty="0">
                <a:sym typeface="Wingdings" panose="05000000000000000000" pitchFamily="2" charset="2"/>
              </a:rPr>
              <a:t>(Prov. 14:10) The heart knows its own bitterness, and no stranger shares its joy. …Rich have many friends…just the way it is</a:t>
            </a:r>
          </a:p>
          <a:p>
            <a:pPr lvl="1"/>
            <a:r>
              <a:rPr lang="en-US" sz="2200" dirty="0">
                <a:sym typeface="Wingdings" panose="05000000000000000000" pitchFamily="2" charset="2"/>
              </a:rPr>
              <a:t>4) </a:t>
            </a:r>
            <a:r>
              <a:rPr lang="en-US" sz="2200" b="1" dirty="0">
                <a:solidFill>
                  <a:srgbClr val="FFFF00"/>
                </a:solidFill>
                <a:sym typeface="Wingdings" panose="05000000000000000000" pitchFamily="2" charset="2"/>
              </a:rPr>
              <a:t>- an ideal-disconfirming warning </a:t>
            </a:r>
            <a:r>
              <a:rPr lang="en-US" sz="2200" dirty="0">
                <a:sym typeface="Wingdings" panose="05000000000000000000" pitchFamily="2" charset="2"/>
              </a:rPr>
              <a:t>(Prov 11:13) Whoever goes about slandering reveals secrets.  Generally, but not always</a:t>
            </a:r>
          </a:p>
          <a:p>
            <a:pPr lvl="1"/>
            <a:r>
              <a:rPr lang="en-US" sz="2200" dirty="0">
                <a:sym typeface="Wingdings" panose="05000000000000000000" pitchFamily="2" charset="2"/>
              </a:rPr>
              <a:t>5) </a:t>
            </a:r>
            <a:r>
              <a:rPr lang="en-US" sz="2200" b="1" dirty="0">
                <a:solidFill>
                  <a:srgbClr val="FFFF00"/>
                </a:solidFill>
                <a:sym typeface="Wingdings" panose="05000000000000000000" pitchFamily="2" charset="2"/>
              </a:rPr>
              <a:t>-- an absolute prohibition</a:t>
            </a:r>
            <a:r>
              <a:rPr lang="en-US" sz="2200" dirty="0">
                <a:sym typeface="Wingdings" panose="05000000000000000000" pitchFamily="2" charset="2"/>
              </a:rPr>
              <a:t> (Prov 6:16f) There are six things that the LORD hates, seven that are an abomination to him:  haughty eyes, a lying tongue, and hand that shed innocent blood, a heart that devises wicked plans, feet that run to evil, a false witness who breathes out lies and one who sows discord among brothers. </a:t>
            </a:r>
          </a:p>
        </p:txBody>
      </p:sp>
    </p:spTree>
    <p:extLst>
      <p:ext uri="{BB962C8B-B14F-4D97-AF65-F5344CB8AC3E}">
        <p14:creationId xmlns:p14="http://schemas.microsoft.com/office/powerpoint/2010/main" val="205726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Authority</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646111" y="1557868"/>
            <a:ext cx="11063289" cy="5681132"/>
          </a:xfrm>
        </p:spPr>
        <p:txBody>
          <a:bodyPr>
            <a:normAutofit/>
          </a:bodyPr>
          <a:lstStyle/>
          <a:p>
            <a:r>
              <a:rPr lang="en-US" sz="2400" dirty="0">
                <a:sym typeface="Wingdings" panose="05000000000000000000" pitchFamily="2" charset="2"/>
              </a:rPr>
              <a:t>5 categories of authority designed to show that </a:t>
            </a:r>
            <a:r>
              <a:rPr lang="en-US" sz="2400" b="1" dirty="0">
                <a:solidFill>
                  <a:srgbClr val="FFFF00"/>
                </a:solidFill>
                <a:sym typeface="Wingdings" panose="05000000000000000000" pitchFamily="2" charset="2"/>
              </a:rPr>
              <a:t>authority of the proverb is not uniform and flat </a:t>
            </a:r>
            <a:r>
              <a:rPr lang="en-US" sz="2400" dirty="0">
                <a:sym typeface="Wingdings" panose="05000000000000000000" pitchFamily="2" charset="2"/>
              </a:rPr>
              <a:t>but variegated and contoured depending on how it is understood and used. </a:t>
            </a:r>
          </a:p>
          <a:p>
            <a:r>
              <a:rPr lang="en-US" sz="2400" b="1" dirty="0">
                <a:solidFill>
                  <a:srgbClr val="FFFF00"/>
                </a:solidFill>
                <a:sym typeface="Wingdings" panose="05000000000000000000" pitchFamily="2" charset="2"/>
              </a:rPr>
              <a:t>A wise interpreter must avoid universalizing and dogmatizing a proverbial saying.  </a:t>
            </a:r>
          </a:p>
          <a:p>
            <a:r>
              <a:rPr lang="en-US" sz="2400" dirty="0">
                <a:sym typeface="Wingdings" panose="05000000000000000000" pitchFamily="2" charset="2"/>
              </a:rPr>
              <a:t>Proverbial usage must be taken into account which may not have anything to do with an authoritative proposition.  Perhaps the proverb is cited simply for pointed </a:t>
            </a:r>
            <a:r>
              <a:rPr lang="en-US" sz="2400" b="1" dirty="0">
                <a:solidFill>
                  <a:srgbClr val="FFFF00"/>
                </a:solidFill>
                <a:sym typeface="Wingdings" panose="05000000000000000000" pitchFamily="2" charset="2"/>
              </a:rPr>
              <a:t>humor</a:t>
            </a:r>
            <a:r>
              <a:rPr lang="en-US" sz="2400" dirty="0">
                <a:sym typeface="Wingdings" panose="05000000000000000000" pitchFamily="2" charset="2"/>
              </a:rPr>
              <a:t> such as the sluggard who is too lazy to raise his hand back to his mouth (Prov 19:24; 22:13) or the drunkard swaying like a mast on the sea (Prov 23:34)</a:t>
            </a:r>
            <a:endParaRPr lang="en-US" sz="2200" dirty="0">
              <a:sym typeface="Wingdings" panose="05000000000000000000" pitchFamily="2" charset="2"/>
            </a:endParaRPr>
          </a:p>
        </p:txBody>
      </p:sp>
    </p:spTree>
    <p:extLst>
      <p:ext uri="{BB962C8B-B14F-4D97-AF65-F5344CB8AC3E}">
        <p14:creationId xmlns:p14="http://schemas.microsoft.com/office/powerpoint/2010/main" val="68838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Orality</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482600" y="1464735"/>
            <a:ext cx="11063289" cy="5681132"/>
          </a:xfrm>
        </p:spPr>
        <p:txBody>
          <a:bodyPr>
            <a:normAutofit/>
          </a:bodyPr>
          <a:lstStyle/>
          <a:p>
            <a:r>
              <a:rPr lang="en-US" sz="2400" dirty="0">
                <a:sym typeface="Wingdings" panose="05000000000000000000" pitchFamily="2" charset="2"/>
              </a:rPr>
              <a:t>Oral nature of proverbs should not be overlooked in their creation, transmission and use.  </a:t>
            </a:r>
          </a:p>
          <a:p>
            <a:r>
              <a:rPr lang="en-US" sz="2400" dirty="0">
                <a:sym typeface="Wingdings" panose="05000000000000000000" pitchFamily="2" charset="2"/>
              </a:rPr>
              <a:t>It is no accident that the theme of </a:t>
            </a:r>
            <a:r>
              <a:rPr lang="en-US" sz="2400" b="1" dirty="0">
                <a:solidFill>
                  <a:srgbClr val="FFFF00"/>
                </a:solidFill>
                <a:sym typeface="Wingdings" panose="05000000000000000000" pitchFamily="2" charset="2"/>
              </a:rPr>
              <a:t>speech</a:t>
            </a:r>
            <a:r>
              <a:rPr lang="en-US" sz="2400" dirty="0">
                <a:sym typeface="Wingdings" panose="05000000000000000000" pitchFamily="2" charset="2"/>
              </a:rPr>
              <a:t> and oral communication is </a:t>
            </a:r>
            <a:r>
              <a:rPr lang="en-US" sz="2400" b="1" dirty="0">
                <a:solidFill>
                  <a:srgbClr val="FFFF00"/>
                </a:solidFill>
                <a:sym typeface="Wingdings" panose="05000000000000000000" pitchFamily="2" charset="2"/>
              </a:rPr>
              <a:t>central both in Egyptian wisdom literature, as well as in Israelite </a:t>
            </a:r>
            <a:r>
              <a:rPr lang="en-US" sz="2400" dirty="0">
                <a:sym typeface="Wingdings" panose="05000000000000000000" pitchFamily="2" charset="2"/>
              </a:rPr>
              <a:t>proverbs (Prov 12:18) There is one whose rash words are like sword thrusts, but the tongue of the wise brings healing. </a:t>
            </a:r>
          </a:p>
          <a:p>
            <a:r>
              <a:rPr lang="en-US" sz="2400" dirty="0">
                <a:sym typeface="Wingdings" panose="05000000000000000000" pitchFamily="2" charset="2"/>
              </a:rPr>
              <a:t>The </a:t>
            </a:r>
            <a:r>
              <a:rPr lang="en-US" sz="2400" b="1" dirty="0">
                <a:solidFill>
                  <a:srgbClr val="FFFF00"/>
                </a:solidFill>
                <a:sym typeface="Wingdings" panose="05000000000000000000" pitchFamily="2" charset="2"/>
              </a:rPr>
              <a:t>oral</a:t>
            </a:r>
            <a:r>
              <a:rPr lang="en-US" sz="2400" dirty="0">
                <a:sym typeface="Wingdings" panose="05000000000000000000" pitchFamily="2" charset="2"/>
              </a:rPr>
              <a:t> implications of the oft repeated phrase </a:t>
            </a:r>
            <a:r>
              <a:rPr lang="en-US" sz="2400" b="1" dirty="0">
                <a:solidFill>
                  <a:srgbClr val="FFFF00"/>
                </a:solidFill>
                <a:sym typeface="Wingdings" panose="05000000000000000000" pitchFamily="2" charset="2"/>
              </a:rPr>
              <a:t>“Listen, my son” </a:t>
            </a:r>
            <a:r>
              <a:rPr lang="en-US" sz="2400" dirty="0">
                <a:sym typeface="Wingdings" panose="05000000000000000000" pitchFamily="2" charset="2"/>
              </a:rPr>
              <a:t>(Prov 1:8, 4:1)</a:t>
            </a:r>
          </a:p>
          <a:p>
            <a:r>
              <a:rPr lang="en-US" sz="2400" dirty="0" err="1">
                <a:sym typeface="Wingdings" panose="05000000000000000000" pitchFamily="2" charset="2"/>
              </a:rPr>
              <a:t>Mieder</a:t>
            </a:r>
            <a:r>
              <a:rPr lang="en-US" sz="2400" dirty="0">
                <a:sym typeface="Wingdings" panose="05000000000000000000" pitchFamily="2" charset="2"/>
              </a:rPr>
              <a:t> notes that “One could go so far as to say there is a </a:t>
            </a:r>
            <a:r>
              <a:rPr lang="en-US" sz="2400" b="1" dirty="0">
                <a:solidFill>
                  <a:srgbClr val="FFFF00"/>
                </a:solidFill>
                <a:sym typeface="Wingdings" panose="05000000000000000000" pitchFamily="2" charset="2"/>
              </a:rPr>
              <a:t>‘story’ behind every proverb” </a:t>
            </a:r>
            <a:r>
              <a:rPr lang="en-US" sz="2400" dirty="0">
                <a:sym typeface="Wingdings" panose="05000000000000000000" pitchFamily="2" charset="2"/>
              </a:rPr>
              <a:t>– a proverb is a captured summarized story. </a:t>
            </a:r>
          </a:p>
          <a:p>
            <a:r>
              <a:rPr lang="en-US" sz="2400" dirty="0">
                <a:sym typeface="Wingdings" panose="05000000000000000000" pitchFamily="2" charset="2"/>
              </a:rPr>
              <a:t>Modern proverbs with </a:t>
            </a:r>
            <a:r>
              <a:rPr lang="en-US" sz="2400" b="1" dirty="0">
                <a:solidFill>
                  <a:srgbClr val="FFFF00"/>
                </a:solidFill>
                <a:sym typeface="Wingdings" panose="05000000000000000000" pitchFamily="2" charset="2"/>
              </a:rPr>
              <a:t>variation</a:t>
            </a:r>
            <a:r>
              <a:rPr lang="en-US" sz="2400" dirty="0">
                <a:sym typeface="Wingdings" panose="05000000000000000000" pitchFamily="2" charset="2"/>
              </a:rPr>
              <a:t>: Don’t change horses in mid-stream” and “Don’t swap horses while crossing a stream” (Flavell, 136)</a:t>
            </a:r>
            <a:endParaRPr lang="en-US" sz="2200" dirty="0">
              <a:sym typeface="Wingdings" panose="05000000000000000000" pitchFamily="2" charset="2"/>
            </a:endParaRPr>
          </a:p>
        </p:txBody>
      </p:sp>
    </p:spTree>
    <p:extLst>
      <p:ext uri="{BB962C8B-B14F-4D97-AF65-F5344CB8AC3E}">
        <p14:creationId xmlns:p14="http://schemas.microsoft.com/office/powerpoint/2010/main" val="224866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Orality</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98755" y="1312333"/>
            <a:ext cx="11994489" cy="6011334"/>
          </a:xfrm>
        </p:spPr>
        <p:txBody>
          <a:bodyPr>
            <a:normAutofit/>
          </a:bodyPr>
          <a:lstStyle/>
          <a:p>
            <a:r>
              <a:rPr lang="en-US" sz="2400" b="1" dirty="0">
                <a:solidFill>
                  <a:srgbClr val="FFFF00"/>
                </a:solidFill>
                <a:sym typeface="Wingdings" panose="05000000000000000000" pitchFamily="2" charset="2"/>
              </a:rPr>
              <a:t>Orality</a:t>
            </a:r>
            <a:r>
              <a:rPr lang="en-US" sz="2400" dirty="0">
                <a:sym typeface="Wingdings" panose="05000000000000000000" pitchFamily="2" charset="2"/>
              </a:rPr>
              <a:t> may help explain the variations found in </a:t>
            </a:r>
            <a:r>
              <a:rPr lang="en-US" sz="2400" b="1" dirty="0">
                <a:solidFill>
                  <a:srgbClr val="FFFF00"/>
                </a:solidFill>
                <a:sym typeface="Wingdings" panose="05000000000000000000" pitchFamily="2" charset="2"/>
              </a:rPr>
              <a:t>duplicate proverbs </a:t>
            </a:r>
            <a:r>
              <a:rPr lang="en-US" sz="2400" dirty="0">
                <a:sym typeface="Wingdings" panose="05000000000000000000" pitchFamily="2" charset="2"/>
              </a:rPr>
              <a:t>of which there are many (vid. Snell’s Twice Told Proverbs and Heim).</a:t>
            </a:r>
            <a:br>
              <a:rPr lang="en-US" sz="2400" dirty="0">
                <a:sym typeface="Wingdings" panose="05000000000000000000" pitchFamily="2" charset="2"/>
              </a:rPr>
            </a:br>
            <a:r>
              <a:rPr lang="en-US" sz="2400" dirty="0">
                <a:sym typeface="Wingdings" panose="05000000000000000000" pitchFamily="2" charset="2"/>
              </a:rPr>
              <a:t>Prov 14:12=16:25 “There is a way that seems right to a man, but its end is the way of death.”</a:t>
            </a:r>
          </a:p>
          <a:p>
            <a:r>
              <a:rPr lang="en-US" sz="2400" dirty="0">
                <a:sym typeface="Wingdings" panose="05000000000000000000" pitchFamily="2" charset="2"/>
              </a:rPr>
              <a:t>Whole verse repetition with one word dissimilar (Snell, 19, cf. Heim)</a:t>
            </a:r>
            <a:br>
              <a:rPr lang="en-US" sz="2400" dirty="0">
                <a:sym typeface="Wingdings" panose="05000000000000000000" pitchFamily="2" charset="2"/>
              </a:rPr>
            </a:br>
            <a:r>
              <a:rPr lang="en-US" sz="2400" dirty="0">
                <a:sym typeface="Wingdings" panose="05000000000000000000" pitchFamily="2" charset="2"/>
              </a:rPr>
              <a:t>Prov 19:5 A witness of lies will not be declared innocent, and a testifier of falsehoods will not escape.</a:t>
            </a:r>
            <a:br>
              <a:rPr lang="en-US" sz="2400" dirty="0">
                <a:sym typeface="Wingdings" panose="05000000000000000000" pitchFamily="2" charset="2"/>
              </a:rPr>
            </a:br>
            <a:r>
              <a:rPr lang="en-US" sz="2400" dirty="0">
                <a:sym typeface="Wingdings" panose="05000000000000000000" pitchFamily="2" charset="2"/>
              </a:rPr>
              <a:t>Prov 19:9 A witness of lies will not be declared innocent, and a testifier of falsehoods will perish.  (cf. 19:1 and 28:6; 10:1 and 15:20; 17:25)</a:t>
            </a:r>
          </a:p>
          <a:p>
            <a:r>
              <a:rPr lang="en-US" sz="2400" dirty="0">
                <a:sym typeface="Wingdings" panose="05000000000000000000" pitchFamily="2" charset="2"/>
              </a:rPr>
              <a:t>E.g.  </a:t>
            </a:r>
            <a:r>
              <a:rPr lang="en-US" sz="2400" b="1" dirty="0">
                <a:solidFill>
                  <a:srgbClr val="FFFF00"/>
                </a:solidFill>
                <a:sym typeface="Wingdings" panose="05000000000000000000" pitchFamily="2" charset="2"/>
              </a:rPr>
              <a:t>Thrice told proverb with modifications</a:t>
            </a:r>
            <a:br>
              <a:rPr lang="en-US" sz="2400" dirty="0">
                <a:sym typeface="Wingdings" panose="05000000000000000000" pitchFamily="2" charset="2"/>
              </a:rPr>
            </a:br>
            <a:r>
              <a:rPr lang="en-US" sz="2400" dirty="0">
                <a:sym typeface="Wingdings" panose="05000000000000000000" pitchFamily="2" charset="2"/>
              </a:rPr>
              <a:t>10:1    A wise son makes a glad father, but a foolish son is a grief to his mother.</a:t>
            </a:r>
            <a:br>
              <a:rPr lang="en-US" sz="2400" dirty="0">
                <a:sym typeface="Wingdings" panose="05000000000000000000" pitchFamily="2" charset="2"/>
              </a:rPr>
            </a:br>
            <a:r>
              <a:rPr lang="en-US" sz="2400" dirty="0">
                <a:sym typeface="Wingdings" panose="05000000000000000000" pitchFamily="2" charset="2"/>
              </a:rPr>
              <a:t>15:20 A wise son makes a glad father, but a foolish man despises his mother. </a:t>
            </a:r>
            <a:br>
              <a:rPr lang="en-US" sz="2400" dirty="0">
                <a:sym typeface="Wingdings" panose="05000000000000000000" pitchFamily="2" charset="2"/>
              </a:rPr>
            </a:br>
            <a:r>
              <a:rPr lang="en-US" sz="2400" dirty="0">
                <a:sym typeface="Wingdings" panose="05000000000000000000" pitchFamily="2" charset="2"/>
              </a:rPr>
              <a:t>17:25 A foolish son is a grief to his father and bitterness to her who bore him. </a:t>
            </a:r>
          </a:p>
        </p:txBody>
      </p:sp>
    </p:spTree>
    <p:extLst>
      <p:ext uri="{BB962C8B-B14F-4D97-AF65-F5344CB8AC3E}">
        <p14:creationId xmlns:p14="http://schemas.microsoft.com/office/powerpoint/2010/main" val="63736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Orality</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564355" y="1667935"/>
            <a:ext cx="11063289" cy="5681132"/>
          </a:xfrm>
        </p:spPr>
        <p:txBody>
          <a:bodyPr>
            <a:normAutofit/>
          </a:bodyPr>
          <a:lstStyle/>
          <a:p>
            <a:r>
              <a:rPr lang="en-US" sz="2400" dirty="0">
                <a:sym typeface="Wingdings" panose="05000000000000000000" pitchFamily="2" charset="2"/>
              </a:rPr>
              <a:t>Often variations are introduced in whole verse repetitions with one word variation (Prov 19:5,9); two word (Prov 10:1; 15:20) or three word variations (10:2; 11:4; 15:13; 17:22).  </a:t>
            </a:r>
          </a:p>
          <a:p>
            <a:r>
              <a:rPr lang="en-US" sz="2400" dirty="0">
                <a:sym typeface="Wingdings" panose="05000000000000000000" pitchFamily="2" charset="2"/>
              </a:rPr>
              <a:t>Numerous modern collections cite the same proverb with multiple variations</a:t>
            </a:r>
          </a:p>
          <a:p>
            <a:pPr lvl="1"/>
            <a:r>
              <a:rPr lang="en-US" sz="2400" dirty="0">
                <a:sym typeface="Wingdings" panose="05000000000000000000" pitchFamily="2" charset="2"/>
              </a:rPr>
              <a:t>Don’t change horses in mid-stream” – Don’t swap horses while crossing a stream.</a:t>
            </a:r>
          </a:p>
          <a:p>
            <a:r>
              <a:rPr lang="en-US" sz="2400" b="1" dirty="0">
                <a:solidFill>
                  <a:srgbClr val="FFFF00"/>
                </a:solidFill>
                <a:sym typeface="Wingdings" panose="05000000000000000000" pitchFamily="2" charset="2"/>
              </a:rPr>
              <a:t>Purposely twisted </a:t>
            </a:r>
            <a:r>
              <a:rPr lang="en-US" sz="2400" dirty="0">
                <a:sym typeface="Wingdings" panose="05000000000000000000" pitchFamily="2" charset="2"/>
              </a:rPr>
              <a:t>at other times:  </a:t>
            </a:r>
            <a:br>
              <a:rPr lang="en-US" sz="2400" dirty="0">
                <a:sym typeface="Wingdings" panose="05000000000000000000" pitchFamily="2" charset="2"/>
              </a:rPr>
            </a:br>
            <a:r>
              <a:rPr lang="en-US" sz="2400" dirty="0">
                <a:sym typeface="Wingdings" panose="05000000000000000000" pitchFamily="2" charset="2"/>
              </a:rPr>
              <a:t> 		Spare the rod, spoil the child  Spoil the rod and spare the child</a:t>
            </a:r>
            <a:br>
              <a:rPr lang="en-US" sz="2400" dirty="0">
                <a:sym typeface="Wingdings" panose="05000000000000000000" pitchFamily="2" charset="2"/>
              </a:rPr>
            </a:br>
            <a:r>
              <a:rPr lang="en-US" sz="2400" dirty="0">
                <a:sym typeface="Wingdings" panose="05000000000000000000" pitchFamily="2" charset="2"/>
              </a:rPr>
              <a:t>	      Early to bed, early to rise, and you become healthy, wealthy and  </a:t>
            </a:r>
            <a:br>
              <a:rPr lang="en-US" sz="2400" dirty="0">
                <a:sym typeface="Wingdings" panose="05000000000000000000" pitchFamily="2" charset="2"/>
              </a:rPr>
            </a:br>
            <a:r>
              <a:rPr lang="en-US" sz="2400" dirty="0">
                <a:sym typeface="Wingdings" panose="05000000000000000000" pitchFamily="2" charset="2"/>
              </a:rPr>
              <a:t>        wise.  Early to bed, early to rise, girl goes out with other guys </a:t>
            </a:r>
          </a:p>
          <a:p>
            <a:endParaRPr lang="en-US" sz="2400" dirty="0">
              <a:sym typeface="Wingdings" panose="05000000000000000000" pitchFamily="2" charset="2"/>
            </a:endParaRPr>
          </a:p>
        </p:txBody>
      </p:sp>
    </p:spTree>
    <p:extLst>
      <p:ext uri="{BB962C8B-B14F-4D97-AF65-F5344CB8AC3E}">
        <p14:creationId xmlns:p14="http://schemas.microsoft.com/office/powerpoint/2010/main" val="377495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Mashal [Hebrew for “proverb”]</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564355" y="1667935"/>
            <a:ext cx="11063289" cy="5681132"/>
          </a:xfrm>
        </p:spPr>
        <p:txBody>
          <a:bodyPr>
            <a:normAutofit/>
          </a:bodyPr>
          <a:lstStyle/>
          <a:p>
            <a:r>
              <a:rPr lang="en-US" sz="2200" b="1" dirty="0">
                <a:solidFill>
                  <a:srgbClr val="FFFF00"/>
                </a:solidFill>
                <a:sym typeface="Wingdings" panose="05000000000000000000" pitchFamily="2" charset="2"/>
              </a:rPr>
              <a:t>Mashal</a:t>
            </a:r>
            <a:r>
              <a:rPr lang="en-US" sz="2200" dirty="0">
                <a:sym typeface="Wingdings" panose="05000000000000000000" pitchFamily="2" charset="2"/>
              </a:rPr>
              <a:t> is the term in the title of the book of Proverbs (1:1).  It often means “likeness” or “similitude.”  </a:t>
            </a:r>
          </a:p>
          <a:p>
            <a:r>
              <a:rPr lang="en-US" sz="2200" dirty="0">
                <a:sym typeface="Wingdings" panose="05000000000000000000" pitchFamily="2" charset="2"/>
              </a:rPr>
              <a:t>There is quite a diversity of genres tagged by the label of </a:t>
            </a:r>
            <a:r>
              <a:rPr lang="en-US" sz="2200" dirty="0" err="1">
                <a:sym typeface="Wingdings" panose="05000000000000000000" pitchFamily="2" charset="2"/>
              </a:rPr>
              <a:t>mashal</a:t>
            </a:r>
            <a:r>
              <a:rPr lang="en-US" sz="2200" dirty="0">
                <a:sym typeface="Wingdings" panose="05000000000000000000" pitchFamily="2" charset="2"/>
              </a:rPr>
              <a:t>:  popular sayings (</a:t>
            </a:r>
            <a:r>
              <a:rPr lang="en-US" sz="2200" dirty="0" err="1">
                <a:sym typeface="Wingdings" panose="05000000000000000000" pitchFamily="2" charset="2"/>
              </a:rPr>
              <a:t>Jer</a:t>
            </a:r>
            <a:r>
              <a:rPr lang="en-US" sz="2200" dirty="0">
                <a:sym typeface="Wingdings" panose="05000000000000000000" pitchFamily="2" charset="2"/>
              </a:rPr>
              <a:t> 23:28; 31:29), literary aphorisms (Prov 10:1-22:16); taunt songs (Isa 14:4; Mic 2:4; </a:t>
            </a:r>
            <a:r>
              <a:rPr lang="en-US" sz="2200" dirty="0" err="1">
                <a:sym typeface="Wingdings" panose="05000000000000000000" pitchFamily="2" charset="2"/>
              </a:rPr>
              <a:t>Hab</a:t>
            </a:r>
            <a:r>
              <a:rPr lang="en-US" sz="2200" dirty="0">
                <a:sym typeface="Wingdings" panose="05000000000000000000" pitchFamily="2" charset="2"/>
              </a:rPr>
              <a:t> 2:6-8), bywords (</a:t>
            </a:r>
            <a:r>
              <a:rPr lang="en-US" sz="2200" dirty="0" err="1">
                <a:sym typeface="Wingdings" panose="05000000000000000000" pitchFamily="2" charset="2"/>
              </a:rPr>
              <a:t>Deut</a:t>
            </a:r>
            <a:r>
              <a:rPr lang="en-US" sz="2200" dirty="0">
                <a:sym typeface="Wingdings" panose="05000000000000000000" pitchFamily="2" charset="2"/>
              </a:rPr>
              <a:t> 28:37; 1 Kgs 9:7) and allegories (</a:t>
            </a:r>
            <a:r>
              <a:rPr lang="en-US" sz="2200" dirty="0" err="1">
                <a:sym typeface="Wingdings" panose="05000000000000000000" pitchFamily="2" charset="2"/>
              </a:rPr>
              <a:t>Ezek</a:t>
            </a:r>
            <a:r>
              <a:rPr lang="en-US" sz="2200" dirty="0">
                <a:sym typeface="Wingdings" panose="05000000000000000000" pitchFamily="2" charset="2"/>
              </a:rPr>
              <a:t> 17:1-10; 20:45-49).  </a:t>
            </a:r>
          </a:p>
          <a:p>
            <a:r>
              <a:rPr lang="en-US" sz="2200" dirty="0">
                <a:sym typeface="Wingdings" panose="05000000000000000000" pitchFamily="2" charset="2"/>
              </a:rPr>
              <a:t>The </a:t>
            </a:r>
            <a:r>
              <a:rPr lang="en-US" sz="2200" dirty="0" err="1">
                <a:sym typeface="Wingdings" panose="05000000000000000000" pitchFamily="2" charset="2"/>
              </a:rPr>
              <a:t>mashal</a:t>
            </a:r>
            <a:r>
              <a:rPr lang="en-US" sz="2200" dirty="0">
                <a:sym typeface="Wingdings" panose="05000000000000000000" pitchFamily="2" charset="2"/>
              </a:rPr>
              <a:t> calls for one to reflect and make connections mapping the ideals expressed in the text onto the current situation. </a:t>
            </a:r>
          </a:p>
          <a:p>
            <a:endParaRPr lang="en-US" sz="2200" dirty="0">
              <a:sym typeface="Wingdings" panose="05000000000000000000" pitchFamily="2" charset="2"/>
            </a:endParaRPr>
          </a:p>
        </p:txBody>
      </p:sp>
    </p:spTree>
    <p:extLst>
      <p:ext uri="{BB962C8B-B14F-4D97-AF65-F5344CB8AC3E}">
        <p14:creationId xmlns:p14="http://schemas.microsoft.com/office/powerpoint/2010/main" val="211581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Sound Techniques in Proverbs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564355" y="1667935"/>
            <a:ext cx="11063289" cy="5681132"/>
          </a:xfrm>
        </p:spPr>
        <p:txBody>
          <a:bodyPr>
            <a:normAutofit/>
          </a:bodyPr>
          <a:lstStyle/>
          <a:p>
            <a:r>
              <a:rPr lang="en-US" sz="2200" dirty="0">
                <a:sym typeface="Wingdings" panose="05000000000000000000" pitchFamily="2" charset="2"/>
              </a:rPr>
              <a:t>Proverbs often use sound in sayings.  </a:t>
            </a:r>
          </a:p>
          <a:p>
            <a:r>
              <a:rPr lang="en-US" sz="2200" b="1" dirty="0">
                <a:solidFill>
                  <a:srgbClr val="FFFF00"/>
                </a:solidFill>
                <a:sym typeface="Wingdings" panose="05000000000000000000" pitchFamily="2" charset="2"/>
              </a:rPr>
              <a:t>As in English</a:t>
            </a:r>
            <a:r>
              <a:rPr lang="en-US" sz="2200" dirty="0">
                <a:sym typeface="Wingdings" panose="05000000000000000000" pitchFamily="2" charset="2"/>
              </a:rPr>
              <a:t>:   Practice makes perfect, forgive and forget and a Stitch in time saves nine.  Haste makes waste  Taste makes waist (twisting a proverb)</a:t>
            </a:r>
          </a:p>
          <a:p>
            <a:r>
              <a:rPr lang="en-US" sz="2200" dirty="0">
                <a:sym typeface="Wingdings" panose="05000000000000000000" pitchFamily="2" charset="2"/>
              </a:rPr>
              <a:t>Sentence: “God created humans, people make money” crafted into a proverb:  “God made man, man made money”  “m” sound, rep. “made”</a:t>
            </a:r>
          </a:p>
          <a:p>
            <a:r>
              <a:rPr lang="en-US" sz="2200" dirty="0">
                <a:sym typeface="Wingdings" panose="05000000000000000000" pitchFamily="2" charset="2"/>
              </a:rPr>
              <a:t>Prov 10:9a:    </a:t>
            </a:r>
            <a:r>
              <a:rPr lang="en-US" sz="2200" u="sng" dirty="0" err="1">
                <a:solidFill>
                  <a:srgbClr val="FFFF00"/>
                </a:solidFill>
                <a:sym typeface="Wingdings" panose="05000000000000000000" pitchFamily="2" charset="2"/>
              </a:rPr>
              <a:t>holek</a:t>
            </a:r>
            <a:r>
              <a:rPr lang="en-US" sz="2200" dirty="0">
                <a:sym typeface="Wingdings" panose="05000000000000000000" pitchFamily="2" charset="2"/>
              </a:rPr>
              <a:t> </a:t>
            </a:r>
            <a:r>
              <a:rPr lang="en-US" sz="2200" dirty="0" err="1">
                <a:solidFill>
                  <a:srgbClr val="FFFF00"/>
                </a:solidFill>
                <a:sym typeface="Wingdings" panose="05000000000000000000" pitchFamily="2" charset="2"/>
              </a:rPr>
              <a:t>b</a:t>
            </a:r>
            <a:r>
              <a:rPr lang="en-US" sz="2200" dirty="0" err="1">
                <a:sym typeface="Wingdings" panose="05000000000000000000" pitchFamily="2" charset="2"/>
              </a:rPr>
              <a:t>a</a:t>
            </a:r>
            <a:r>
              <a:rPr lang="en-US" sz="2200" dirty="0" err="1">
                <a:solidFill>
                  <a:srgbClr val="FFFF00"/>
                </a:solidFill>
                <a:sym typeface="Wingdings" panose="05000000000000000000" pitchFamily="2" charset="2"/>
              </a:rPr>
              <a:t>t</a:t>
            </a:r>
            <a:r>
              <a:rPr lang="en-US" sz="2200" dirty="0" err="1">
                <a:sym typeface="Wingdings" panose="05000000000000000000" pitchFamily="2" charset="2"/>
              </a:rPr>
              <a:t>tom</a:t>
            </a:r>
            <a:r>
              <a:rPr lang="en-US" sz="2200" dirty="0">
                <a:sym typeface="Wingdings" panose="05000000000000000000" pitchFamily="2" charset="2"/>
              </a:rPr>
              <a:t> </a:t>
            </a:r>
            <a:r>
              <a:rPr lang="en-US" sz="2200" dirty="0" err="1">
                <a:solidFill>
                  <a:srgbClr val="FFFF00"/>
                </a:solidFill>
                <a:sym typeface="Wingdings" panose="05000000000000000000" pitchFamily="2" charset="2"/>
              </a:rPr>
              <a:t>yelek</a:t>
            </a:r>
            <a:r>
              <a:rPr lang="en-US" sz="2200" dirty="0">
                <a:sym typeface="Wingdings" panose="05000000000000000000" pitchFamily="2" charset="2"/>
              </a:rPr>
              <a:t> </a:t>
            </a:r>
            <a:r>
              <a:rPr lang="en-US" sz="2200" dirty="0" err="1">
                <a:solidFill>
                  <a:srgbClr val="FFFF00"/>
                </a:solidFill>
                <a:sym typeface="Wingdings" panose="05000000000000000000" pitchFamily="2" charset="2"/>
              </a:rPr>
              <a:t>b</a:t>
            </a:r>
            <a:r>
              <a:rPr lang="en-US" sz="2200" dirty="0" err="1">
                <a:sym typeface="Wingdings" panose="05000000000000000000" pitchFamily="2" charset="2"/>
              </a:rPr>
              <a:t>e</a:t>
            </a:r>
            <a:r>
              <a:rPr lang="en-US" sz="2200" dirty="0" err="1">
                <a:solidFill>
                  <a:srgbClr val="FFFF00"/>
                </a:solidFill>
                <a:sym typeface="Wingdings" panose="05000000000000000000" pitchFamily="2" charset="2"/>
              </a:rPr>
              <a:t>t</a:t>
            </a:r>
            <a:r>
              <a:rPr lang="en-US" sz="2200" dirty="0" err="1">
                <a:sym typeface="Wingdings" panose="05000000000000000000" pitchFamily="2" charset="2"/>
              </a:rPr>
              <a:t>ah</a:t>
            </a:r>
            <a:r>
              <a:rPr lang="en-US" sz="2200" dirty="0">
                <a:sym typeface="Wingdings" panose="05000000000000000000" pitchFamily="2" charset="2"/>
              </a:rPr>
              <a:t>. </a:t>
            </a:r>
            <a:br>
              <a:rPr lang="en-US" sz="2200" dirty="0">
                <a:sym typeface="Wingdings" panose="05000000000000000000" pitchFamily="2" charset="2"/>
              </a:rPr>
            </a:br>
            <a:r>
              <a:rPr lang="en-US" sz="2200" dirty="0">
                <a:sym typeface="Wingdings" panose="05000000000000000000" pitchFamily="2" charset="2"/>
              </a:rPr>
              <a:t>                       One who </a:t>
            </a:r>
            <a:r>
              <a:rPr lang="en-US" sz="2200" dirty="0">
                <a:solidFill>
                  <a:srgbClr val="FFFF00"/>
                </a:solidFill>
                <a:sym typeface="Wingdings" panose="05000000000000000000" pitchFamily="2" charset="2"/>
              </a:rPr>
              <a:t>walks</a:t>
            </a:r>
            <a:r>
              <a:rPr lang="en-US" sz="2200" dirty="0">
                <a:sym typeface="Wingdings" panose="05000000000000000000" pitchFamily="2" charset="2"/>
              </a:rPr>
              <a:t> honestly </a:t>
            </a:r>
            <a:r>
              <a:rPr lang="en-US" sz="2200" dirty="0">
                <a:solidFill>
                  <a:srgbClr val="FFFF00"/>
                </a:solidFill>
                <a:sym typeface="Wingdings" panose="05000000000000000000" pitchFamily="2" charset="2"/>
              </a:rPr>
              <a:t>walks</a:t>
            </a:r>
            <a:r>
              <a:rPr lang="en-US" sz="2200" dirty="0">
                <a:sym typeface="Wingdings" panose="05000000000000000000" pitchFamily="2" charset="2"/>
              </a:rPr>
              <a:t> securely. </a:t>
            </a:r>
          </a:p>
          <a:p>
            <a:r>
              <a:rPr lang="en-US" sz="2200" dirty="0">
                <a:sym typeface="Wingdings" panose="05000000000000000000" pitchFamily="2" charset="2"/>
              </a:rPr>
              <a:t>Note the symmetrical final –ek followed by an initial b + t sound repetition</a:t>
            </a:r>
          </a:p>
          <a:p>
            <a:r>
              <a:rPr lang="en-US" sz="2200" dirty="0">
                <a:sym typeface="Wingdings" panose="05000000000000000000" pitchFamily="2" charset="2"/>
              </a:rPr>
              <a:t>It is no surprise that those who edited the collections also used sound to link the proverbial sentences into longer clusters (Prov 11:9-11 where 6 lines begin with the preposition “by” (</a:t>
            </a:r>
            <a:r>
              <a:rPr lang="he-IL" sz="2800" dirty="0">
                <a:sym typeface="Wingdings" panose="05000000000000000000" pitchFamily="2" charset="2"/>
              </a:rPr>
              <a:t>בְּ</a:t>
            </a:r>
            <a:r>
              <a:rPr lang="en-US" sz="2800" dirty="0">
                <a:sym typeface="Wingdings" panose="05000000000000000000" pitchFamily="2" charset="2"/>
              </a:rPr>
              <a:t> </a:t>
            </a:r>
            <a:r>
              <a:rPr lang="en-US" sz="2400" dirty="0">
                <a:sym typeface="Wingdings" panose="05000000000000000000" pitchFamily="2" charset="2"/>
              </a:rPr>
              <a:t>or</a:t>
            </a:r>
            <a:r>
              <a:rPr lang="en-US" sz="2800" dirty="0">
                <a:sym typeface="Wingdings" panose="05000000000000000000" pitchFamily="2" charset="2"/>
              </a:rPr>
              <a:t> </a:t>
            </a:r>
            <a:r>
              <a:rPr lang="he-IL" sz="2800" dirty="0">
                <a:sym typeface="Wingdings" panose="05000000000000000000" pitchFamily="2" charset="2"/>
              </a:rPr>
              <a:t>וּב</a:t>
            </a:r>
            <a:r>
              <a:rPr lang="en-US" sz="2200" dirty="0">
                <a:sym typeface="Wingdings" panose="05000000000000000000" pitchFamily="2" charset="2"/>
              </a:rPr>
              <a:t>) </a:t>
            </a:r>
          </a:p>
          <a:p>
            <a:endParaRPr lang="en-US" sz="2200" dirty="0">
              <a:sym typeface="Wingdings" panose="05000000000000000000" pitchFamily="2" charset="2"/>
            </a:endParaRPr>
          </a:p>
        </p:txBody>
      </p:sp>
    </p:spTree>
    <p:extLst>
      <p:ext uri="{BB962C8B-B14F-4D97-AF65-F5344CB8AC3E}">
        <p14:creationId xmlns:p14="http://schemas.microsoft.com/office/powerpoint/2010/main" val="324825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Parallelism in Proverbs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347133" y="1464733"/>
            <a:ext cx="11548534" cy="5884334"/>
          </a:xfrm>
        </p:spPr>
        <p:txBody>
          <a:bodyPr>
            <a:noAutofit/>
          </a:bodyPr>
          <a:lstStyle/>
          <a:p>
            <a:r>
              <a:rPr lang="en-US" sz="2800" dirty="0"/>
              <a:t>Mark Sneed notes that </a:t>
            </a:r>
            <a:r>
              <a:rPr lang="en-US" sz="2800" dirty="0">
                <a:solidFill>
                  <a:srgbClr val="FFFF00"/>
                </a:solidFill>
              </a:rPr>
              <a:t>most “proverbs” outside of the book </a:t>
            </a:r>
            <a:br>
              <a:rPr lang="en-US" sz="2800" dirty="0">
                <a:solidFill>
                  <a:srgbClr val="FFFF00"/>
                </a:solidFill>
              </a:rPr>
            </a:br>
            <a:r>
              <a:rPr lang="en-US" sz="2800" dirty="0">
                <a:solidFill>
                  <a:srgbClr val="FFFF00"/>
                </a:solidFill>
              </a:rPr>
              <a:t>          of Proverbs are </a:t>
            </a:r>
            <a:r>
              <a:rPr lang="en-US" sz="2800" b="1" dirty="0">
                <a:solidFill>
                  <a:srgbClr val="FFFF00"/>
                </a:solidFill>
              </a:rPr>
              <a:t>one-line sayings</a:t>
            </a:r>
            <a:r>
              <a:rPr lang="en-US" sz="2800" dirty="0"/>
              <a:t>.  E.g. </a:t>
            </a:r>
            <a:r>
              <a:rPr lang="en-US" sz="2800" dirty="0" err="1"/>
              <a:t>Judg</a:t>
            </a:r>
            <a:r>
              <a:rPr lang="en-US" sz="2800" dirty="0"/>
              <a:t> 8:21; 1 Sam </a:t>
            </a:r>
            <a:br>
              <a:rPr lang="en-US" sz="2800" dirty="0"/>
            </a:br>
            <a:r>
              <a:rPr lang="en-US" sz="2800" dirty="0"/>
              <a:t>           24:13; 2 Sam 5:6; 1 Kgs 20:11 vid. </a:t>
            </a:r>
            <a:br>
              <a:rPr lang="en-US" sz="2800" dirty="0"/>
            </a:br>
            <a:r>
              <a:rPr lang="en-US" sz="2800" dirty="0"/>
              <a:t> 	Carol Fontaine’s book on </a:t>
            </a:r>
            <a:r>
              <a:rPr lang="en-US" sz="2800" i="1" dirty="0"/>
              <a:t>Traditional Sayings in the Old</a:t>
            </a:r>
            <a:br>
              <a:rPr lang="en-US" sz="2800" i="1" dirty="0"/>
            </a:br>
            <a:r>
              <a:rPr lang="en-US" sz="2800" i="1" dirty="0"/>
              <a:t>          Testament</a:t>
            </a:r>
            <a:r>
              <a:rPr lang="en-US" sz="2800" dirty="0"/>
              <a:t>; Sneed in Dell’s </a:t>
            </a:r>
            <a:r>
              <a:rPr lang="en-US" sz="2800" b="1" dirty="0"/>
              <a:t>Biblical Wisdom Literature</a:t>
            </a:r>
            <a:r>
              <a:rPr lang="en-US" sz="2800" dirty="0"/>
              <a:t> p. 85. </a:t>
            </a:r>
          </a:p>
          <a:p>
            <a:r>
              <a:rPr lang="en-US" sz="2800" dirty="0"/>
              <a:t>      David sparing Saul’s life in the cave says to Saul:  </a:t>
            </a:r>
            <a:br>
              <a:rPr lang="en-US" sz="2800" dirty="0"/>
            </a:br>
            <a:r>
              <a:rPr lang="en-US" sz="2800" dirty="0"/>
              <a:t>      1 Sam. 24;13  </a:t>
            </a:r>
            <a:br>
              <a:rPr lang="en-US" sz="2800" dirty="0"/>
            </a:br>
            <a:r>
              <a:rPr lang="en-US" sz="2800" dirty="0"/>
              <a:t> 	 	“As the proverb of the ancients says, ‘Out of the wicked </a:t>
            </a:r>
            <a:br>
              <a:rPr lang="en-US" sz="2800" dirty="0"/>
            </a:br>
            <a:r>
              <a:rPr lang="en-US" sz="2800" dirty="0"/>
              <a:t>                comes wickedness’.”  </a:t>
            </a:r>
            <a:br>
              <a:rPr lang="en-US" sz="2800" dirty="0"/>
            </a:br>
            <a:r>
              <a:rPr lang="en-US" sz="2800" dirty="0"/>
              <a:t> 		Or Gideon (Jud 8:21) “As the man, so is his strength.” </a:t>
            </a:r>
          </a:p>
          <a:p>
            <a:r>
              <a:rPr lang="en-US" sz="2800" dirty="0"/>
              <a:t> 	</a:t>
            </a:r>
            <a:r>
              <a:rPr lang="en-US" sz="2800" b="1" dirty="0"/>
              <a:t>Why in Proverbs mostly antithetical Parallelism (2 lines)?</a:t>
            </a:r>
            <a:br>
              <a:rPr lang="en-US" sz="2800" b="1" dirty="0"/>
            </a:br>
            <a:endParaRPr lang="en-US" sz="2800" dirty="0"/>
          </a:p>
          <a:p>
            <a:endParaRPr lang="en-US" sz="2800" dirty="0">
              <a:sym typeface="Wingdings" panose="05000000000000000000" pitchFamily="2" charset="2"/>
            </a:endParaRPr>
          </a:p>
        </p:txBody>
      </p:sp>
    </p:spTree>
    <p:extLst>
      <p:ext uri="{BB962C8B-B14F-4D97-AF65-F5344CB8AC3E}">
        <p14:creationId xmlns:p14="http://schemas.microsoft.com/office/powerpoint/2010/main" val="262656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r>
              <a:rPr lang="en-US" b="1" dirty="0">
                <a:solidFill>
                  <a:schemeClr val="tx1"/>
                </a:solidFill>
              </a:rPr>
              <a:t>What is a Proverb? – Initial Questions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762000" y="1566333"/>
            <a:ext cx="10566400" cy="4995333"/>
          </a:xfrm>
        </p:spPr>
        <p:txBody>
          <a:bodyPr>
            <a:normAutofit lnSpcReduction="10000"/>
          </a:bodyPr>
          <a:lstStyle/>
          <a:p>
            <a:r>
              <a:rPr lang="en-US" sz="2400" dirty="0"/>
              <a:t>How is a single proverb changed when stripped out of its original story, decontextualized and resituated in a collection?</a:t>
            </a:r>
          </a:p>
          <a:p>
            <a:r>
              <a:rPr lang="en-US" sz="2400" dirty="0"/>
              <a:t>How does a proverb’s meaning change when it is recontextualized, being taken from a collection and merged back into a new, and often diverse, story? </a:t>
            </a:r>
          </a:p>
          <a:p>
            <a:r>
              <a:rPr lang="en-US" sz="2400" dirty="0"/>
              <a:t>Do all proverbs move with and invoke the same level of authority?</a:t>
            </a:r>
          </a:p>
          <a:p>
            <a:r>
              <a:rPr lang="en-US" sz="2400" dirty="0"/>
              <a:t>Is a proverb a promise? </a:t>
            </a:r>
          </a:p>
          <a:p>
            <a:r>
              <a:rPr lang="en-US" sz="2400" dirty="0"/>
              <a:t>Where do proverbs originate from?</a:t>
            </a:r>
          </a:p>
          <a:p>
            <a:r>
              <a:rPr lang="en-US" sz="2400" dirty="0"/>
              <a:t>What literary forms occur in the biblical text of Proverbs (better-than, admonitions, numerical sayings, acrostic etc.? </a:t>
            </a:r>
          </a:p>
          <a:p>
            <a:r>
              <a:rPr lang="en-US" sz="2400" dirty="0"/>
              <a:t>Do the larger units of pairs, strings/clusters, mini-collections and whole collections actually exist and reflect editorial intent? </a:t>
            </a:r>
          </a:p>
        </p:txBody>
      </p:sp>
    </p:spTree>
    <p:extLst>
      <p:ext uri="{BB962C8B-B14F-4D97-AF65-F5344CB8AC3E}">
        <p14:creationId xmlns:p14="http://schemas.microsoft.com/office/powerpoint/2010/main" val="118514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Parallelism in Proverbs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347133" y="1667935"/>
            <a:ext cx="11548534" cy="5681132"/>
          </a:xfrm>
        </p:spPr>
        <p:txBody>
          <a:bodyPr>
            <a:noAutofit/>
          </a:bodyPr>
          <a:lstStyle/>
          <a:p>
            <a:r>
              <a:rPr lang="en-US" sz="2800" dirty="0">
                <a:sym typeface="Wingdings" panose="05000000000000000000" pitchFamily="2" charset="2"/>
              </a:rPr>
              <a:t>Proverbial sentences:  how is it similar / how is it different</a:t>
            </a:r>
          </a:p>
          <a:p>
            <a:r>
              <a:rPr lang="en-US" sz="2800" dirty="0">
                <a:sym typeface="Wingdings" panose="05000000000000000000" pitchFamily="2" charset="2"/>
              </a:rPr>
              <a:t>Parallelism in non-Semitic proverbs:  Easy come, easy go</a:t>
            </a:r>
          </a:p>
          <a:p>
            <a:r>
              <a:rPr lang="en-US" sz="2800" b="1" dirty="0">
                <a:solidFill>
                  <a:srgbClr val="FFFF00"/>
                </a:solidFill>
                <a:sym typeface="Wingdings" panose="05000000000000000000" pitchFamily="2" charset="2"/>
              </a:rPr>
              <a:t>Synonymous parallelism</a:t>
            </a:r>
            <a:r>
              <a:rPr lang="en-US" sz="2800" dirty="0">
                <a:sym typeface="Wingdings" panose="05000000000000000000" pitchFamily="2" charset="2"/>
              </a:rPr>
              <a:t>:  Prov 16:28 (ABC/A’B’C’)</a:t>
            </a:r>
            <a:br>
              <a:rPr lang="en-US" sz="2800" dirty="0">
                <a:sym typeface="Wingdings" panose="05000000000000000000" pitchFamily="2" charset="2"/>
              </a:rPr>
            </a:br>
            <a:r>
              <a:rPr lang="en-US" sz="2800" dirty="0">
                <a:sym typeface="Wingdings" panose="05000000000000000000" pitchFamily="2" charset="2"/>
              </a:rPr>
              <a:t>           A:S                                  B:V                  C:O</a:t>
            </a:r>
            <a:br>
              <a:rPr lang="en-US" sz="2800" dirty="0">
                <a:sym typeface="Wingdings" panose="05000000000000000000" pitchFamily="2" charset="2"/>
              </a:rPr>
            </a:br>
            <a:r>
              <a:rPr lang="en-US" sz="2800" dirty="0">
                <a:sym typeface="Wingdings" panose="05000000000000000000" pitchFamily="2" charset="2"/>
              </a:rPr>
              <a:t>    A perverse person          stirs up            dissension</a:t>
            </a:r>
            <a:br>
              <a:rPr lang="en-US" sz="2800" dirty="0">
                <a:sym typeface="Wingdings" panose="05000000000000000000" pitchFamily="2" charset="2"/>
              </a:rPr>
            </a:br>
            <a:r>
              <a:rPr lang="en-US" sz="2800" dirty="0">
                <a:sym typeface="Wingdings" panose="05000000000000000000" pitchFamily="2" charset="2"/>
              </a:rPr>
              <a:t>     A gossip                          separates      close friends</a:t>
            </a:r>
          </a:p>
          <a:p>
            <a:r>
              <a:rPr lang="en-US" sz="2800" b="1" dirty="0">
                <a:solidFill>
                  <a:srgbClr val="FFFF00"/>
                </a:solidFill>
                <a:sym typeface="Wingdings" panose="05000000000000000000" pitchFamily="2" charset="2"/>
              </a:rPr>
              <a:t>Antithetic Parallelism</a:t>
            </a:r>
            <a:r>
              <a:rPr lang="en-US" sz="2800" dirty="0">
                <a:sym typeface="Wingdings" panose="05000000000000000000" pitchFamily="2" charset="2"/>
              </a:rPr>
              <a:t>:  Prov 10:1 (ABC/A’B’C’) – vast majority</a:t>
            </a:r>
            <a:br>
              <a:rPr lang="en-US" sz="2800" dirty="0">
                <a:sym typeface="Wingdings" panose="05000000000000000000" pitchFamily="2" charset="2"/>
              </a:rPr>
            </a:br>
            <a:r>
              <a:rPr lang="en-US" sz="2800" dirty="0">
                <a:sym typeface="Wingdings" panose="05000000000000000000" pitchFamily="2" charset="2"/>
              </a:rPr>
              <a:t>         A                            B                               C</a:t>
            </a:r>
            <a:br>
              <a:rPr lang="en-US" sz="2800" dirty="0">
                <a:sym typeface="Wingdings" panose="05000000000000000000" pitchFamily="2" charset="2"/>
              </a:rPr>
            </a:br>
            <a:r>
              <a:rPr lang="en-US" sz="2800" dirty="0">
                <a:sym typeface="Wingdings" panose="05000000000000000000" pitchFamily="2" charset="2"/>
              </a:rPr>
              <a:t> A wise son                brings joy               to a father</a:t>
            </a:r>
            <a:br>
              <a:rPr lang="en-US" sz="2800" dirty="0">
                <a:sym typeface="Wingdings" panose="05000000000000000000" pitchFamily="2" charset="2"/>
              </a:rPr>
            </a:br>
            <a:r>
              <a:rPr lang="en-US" sz="2800" dirty="0">
                <a:sym typeface="Wingdings" panose="05000000000000000000" pitchFamily="2" charset="2"/>
              </a:rPr>
              <a:t> A foolish son             is a grief                 to his mother</a:t>
            </a:r>
          </a:p>
        </p:txBody>
      </p:sp>
    </p:spTree>
    <p:extLst>
      <p:ext uri="{BB962C8B-B14F-4D97-AF65-F5344CB8AC3E}">
        <p14:creationId xmlns:p14="http://schemas.microsoft.com/office/powerpoint/2010/main" val="35936605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Parallelism in Proverbs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347133" y="1667935"/>
            <a:ext cx="11548534" cy="5681132"/>
          </a:xfrm>
        </p:spPr>
        <p:txBody>
          <a:bodyPr>
            <a:noAutofit/>
          </a:bodyPr>
          <a:lstStyle/>
          <a:p>
            <a:r>
              <a:rPr lang="en-US" sz="2800" b="1" dirty="0">
                <a:solidFill>
                  <a:srgbClr val="FFFF00"/>
                </a:solidFill>
                <a:sym typeface="Wingdings" panose="05000000000000000000" pitchFamily="2" charset="2"/>
              </a:rPr>
              <a:t>Emblematic:</a:t>
            </a:r>
            <a:r>
              <a:rPr lang="en-US" sz="2800" dirty="0">
                <a:sym typeface="Wingdings" panose="05000000000000000000" pitchFamily="2" charset="2"/>
              </a:rPr>
              <a:t>  Prov 16:15 (ABC/A’B’C’)</a:t>
            </a:r>
            <a:br>
              <a:rPr lang="en-US" sz="2800" dirty="0">
                <a:sym typeface="Wingdings" panose="05000000000000000000" pitchFamily="2" charset="2"/>
              </a:rPr>
            </a:br>
            <a:r>
              <a:rPr lang="en-US" sz="2800" dirty="0">
                <a:sym typeface="Wingdings" panose="05000000000000000000" pitchFamily="2" charset="2"/>
              </a:rPr>
              <a:t>          A                                              B              C</a:t>
            </a:r>
            <a:br>
              <a:rPr lang="en-US" sz="2800" dirty="0">
                <a:sym typeface="Wingdings" panose="05000000000000000000" pitchFamily="2" charset="2"/>
              </a:rPr>
            </a:br>
            <a:r>
              <a:rPr lang="en-US" sz="2800" dirty="0">
                <a:sym typeface="Wingdings" panose="05000000000000000000" pitchFamily="2" charset="2"/>
              </a:rPr>
              <a:t>In the light of the king’s face         is              life</a:t>
            </a:r>
            <a:br>
              <a:rPr lang="en-US" sz="2800" dirty="0">
                <a:sym typeface="Wingdings" panose="05000000000000000000" pitchFamily="2" charset="2"/>
              </a:rPr>
            </a:br>
            <a:r>
              <a:rPr lang="en-US" sz="2800" dirty="0">
                <a:sym typeface="Wingdings" panose="05000000000000000000" pitchFamily="2" charset="2"/>
              </a:rPr>
              <a:t>    and his favor                                is     like a cloud of spring rain</a:t>
            </a:r>
          </a:p>
          <a:p>
            <a:r>
              <a:rPr lang="en-US" sz="2800" b="1" dirty="0">
                <a:solidFill>
                  <a:srgbClr val="FFFF00"/>
                </a:solidFill>
                <a:sym typeface="Wingdings" panose="05000000000000000000" pitchFamily="2" charset="2"/>
              </a:rPr>
              <a:t>Synthetic:</a:t>
            </a:r>
            <a:r>
              <a:rPr lang="en-US" sz="2800" dirty="0">
                <a:sym typeface="Wingdings" panose="05000000000000000000" pitchFamily="2" charset="2"/>
              </a:rPr>
              <a:t> Prov 16:7 (ABC/DEF)</a:t>
            </a:r>
            <a:br>
              <a:rPr lang="en-US" sz="2800" dirty="0">
                <a:sym typeface="Wingdings" panose="05000000000000000000" pitchFamily="2" charset="2"/>
              </a:rPr>
            </a:br>
            <a:r>
              <a:rPr lang="en-US" sz="2800" dirty="0">
                <a:sym typeface="Wingdings" panose="05000000000000000000" pitchFamily="2" charset="2"/>
              </a:rPr>
              <a:t>               A                                    B                             C</a:t>
            </a:r>
            <a:br>
              <a:rPr lang="en-US" sz="2800" dirty="0">
                <a:sym typeface="Wingdings" panose="05000000000000000000" pitchFamily="2" charset="2"/>
              </a:rPr>
            </a:br>
            <a:r>
              <a:rPr lang="en-US" sz="2800" dirty="0">
                <a:sym typeface="Wingdings" panose="05000000000000000000" pitchFamily="2" charset="2"/>
              </a:rPr>
              <a:t>    When a person’s ways      are pleasing        to the LORD</a:t>
            </a:r>
            <a:br>
              <a:rPr lang="en-US" sz="2800" dirty="0">
                <a:sym typeface="Wingdings" panose="05000000000000000000" pitchFamily="2" charset="2"/>
              </a:rPr>
            </a:br>
            <a:r>
              <a:rPr lang="en-US" sz="2800" dirty="0">
                <a:sym typeface="Wingdings" panose="05000000000000000000" pitchFamily="2" charset="2"/>
              </a:rPr>
              <a:t>        he makes                         live at peace      his enemies</a:t>
            </a:r>
            <a:br>
              <a:rPr lang="en-US" sz="2800" dirty="0">
                <a:sym typeface="Wingdings" panose="05000000000000000000" pitchFamily="2" charset="2"/>
              </a:rPr>
            </a:br>
            <a:r>
              <a:rPr lang="en-US" sz="2800" dirty="0">
                <a:sym typeface="Wingdings" panose="05000000000000000000" pitchFamily="2" charset="2"/>
              </a:rPr>
              <a:t>               D                                     E                            F</a:t>
            </a:r>
          </a:p>
        </p:txBody>
      </p:sp>
    </p:spTree>
    <p:extLst>
      <p:ext uri="{BB962C8B-B14F-4D97-AF65-F5344CB8AC3E}">
        <p14:creationId xmlns:p14="http://schemas.microsoft.com/office/powerpoint/2010/main" val="8565744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Parallelism in Proverbs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347133" y="1667935"/>
            <a:ext cx="11785600" cy="5681132"/>
          </a:xfrm>
        </p:spPr>
        <p:txBody>
          <a:bodyPr>
            <a:noAutofit/>
          </a:bodyPr>
          <a:lstStyle/>
          <a:p>
            <a:r>
              <a:rPr lang="en-US" sz="2800" b="1" dirty="0">
                <a:solidFill>
                  <a:srgbClr val="FFFF00"/>
                </a:solidFill>
                <a:sym typeface="Wingdings" panose="05000000000000000000" pitchFamily="2" charset="2"/>
              </a:rPr>
              <a:t>Gapping:  </a:t>
            </a:r>
            <a:r>
              <a:rPr lang="en-US" sz="2800" dirty="0">
                <a:sym typeface="Wingdings" panose="05000000000000000000" pitchFamily="2" charset="2"/>
              </a:rPr>
              <a:t>Prov 14:19 – dropping of an element (ellipsis) usually other elements added to balance the poetic lines.</a:t>
            </a:r>
          </a:p>
          <a:p>
            <a:r>
              <a:rPr lang="en-US" sz="2800" dirty="0">
                <a:sym typeface="Wingdings" panose="05000000000000000000" pitchFamily="2" charset="2"/>
              </a:rPr>
              <a:t>    The evil (S)        bows down (V)                 before the good (O)</a:t>
            </a:r>
            <a:br>
              <a:rPr lang="en-US" sz="2800" dirty="0">
                <a:sym typeface="Wingdings" panose="05000000000000000000" pitchFamily="2" charset="2"/>
              </a:rPr>
            </a:br>
            <a:r>
              <a:rPr lang="en-US" sz="2800" dirty="0">
                <a:sym typeface="Wingdings" panose="05000000000000000000" pitchFamily="2" charset="2"/>
              </a:rPr>
              <a:t>    the wicked      [bows down] Gapped     at the gates of the (O)</a:t>
            </a:r>
            <a:br>
              <a:rPr lang="en-US" sz="2800" dirty="0">
                <a:sym typeface="Wingdings" panose="05000000000000000000" pitchFamily="2" charset="2"/>
              </a:rPr>
            </a:br>
            <a:r>
              <a:rPr lang="en-US" sz="2800" dirty="0">
                <a:sym typeface="Wingdings" panose="05000000000000000000" pitchFamily="2" charset="2"/>
              </a:rPr>
              <a:t>                                or missing Verb               the righteous</a:t>
            </a:r>
            <a:br>
              <a:rPr lang="en-US" sz="2800" dirty="0">
                <a:sym typeface="Wingdings" panose="05000000000000000000" pitchFamily="2" charset="2"/>
              </a:rPr>
            </a:br>
            <a:r>
              <a:rPr lang="en-US" sz="2800" dirty="0">
                <a:sym typeface="Wingdings" panose="05000000000000000000" pitchFamily="2" charset="2"/>
              </a:rPr>
              <a:t>                             to be supplied by reader    Expansion of O to </a:t>
            </a:r>
            <a:br>
              <a:rPr lang="en-US" sz="2800" dirty="0">
                <a:sym typeface="Wingdings" panose="05000000000000000000" pitchFamily="2" charset="2"/>
              </a:rPr>
            </a:br>
            <a:r>
              <a:rPr lang="en-US" sz="2800" dirty="0">
                <a:sym typeface="Wingdings" panose="05000000000000000000" pitchFamily="2" charset="2"/>
              </a:rPr>
              <a:t>                                                                                 balance 2</a:t>
            </a:r>
            <a:r>
              <a:rPr lang="en-US" sz="2800" baseline="30000" dirty="0">
                <a:sym typeface="Wingdings" panose="05000000000000000000" pitchFamily="2" charset="2"/>
              </a:rPr>
              <a:t>nd</a:t>
            </a:r>
            <a:r>
              <a:rPr lang="en-US" sz="2800" dirty="0">
                <a:sym typeface="Wingdings" panose="05000000000000000000" pitchFamily="2" charset="2"/>
              </a:rPr>
              <a:t> line</a:t>
            </a:r>
          </a:p>
        </p:txBody>
      </p:sp>
    </p:spTree>
    <p:extLst>
      <p:ext uri="{BB962C8B-B14F-4D97-AF65-F5344CB8AC3E}">
        <p14:creationId xmlns:p14="http://schemas.microsoft.com/office/powerpoint/2010/main" val="38694768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Parallelism in Proverbs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347132" y="1667935"/>
            <a:ext cx="11692467" cy="5681132"/>
          </a:xfrm>
        </p:spPr>
        <p:txBody>
          <a:bodyPr>
            <a:noAutofit/>
          </a:bodyPr>
          <a:lstStyle/>
          <a:p>
            <a:r>
              <a:rPr lang="en-US" sz="2800" dirty="0">
                <a:sym typeface="Wingdings" panose="05000000000000000000" pitchFamily="2" charset="2"/>
              </a:rPr>
              <a:t>Syntactic Parallelism </a:t>
            </a:r>
          </a:p>
          <a:p>
            <a:r>
              <a:rPr lang="en-US" sz="2800" dirty="0">
                <a:sym typeface="Wingdings" panose="05000000000000000000" pitchFamily="2" charset="2"/>
              </a:rPr>
              <a:t>S = Subject,  V=Verb,   O=Object,   M=Modifier</a:t>
            </a:r>
          </a:p>
          <a:p>
            <a:r>
              <a:rPr lang="en-US" sz="2800" dirty="0">
                <a:sym typeface="Wingdings" panose="05000000000000000000" pitchFamily="2" charset="2"/>
              </a:rPr>
              <a:t>Prov 10:12</a:t>
            </a:r>
            <a:br>
              <a:rPr lang="en-US" sz="2800" dirty="0">
                <a:sym typeface="Wingdings" panose="05000000000000000000" pitchFamily="2" charset="2"/>
              </a:rPr>
            </a:br>
            <a:r>
              <a:rPr lang="en-US" sz="2800" dirty="0">
                <a:sym typeface="Wingdings" panose="05000000000000000000" pitchFamily="2" charset="2"/>
              </a:rPr>
              <a:t>           S                            V                        O</a:t>
            </a:r>
            <a:br>
              <a:rPr lang="en-US" sz="2800" dirty="0">
                <a:sym typeface="Wingdings" panose="05000000000000000000" pitchFamily="2" charset="2"/>
              </a:rPr>
            </a:br>
            <a:r>
              <a:rPr lang="en-US" sz="2800" dirty="0">
                <a:sym typeface="Wingdings" panose="05000000000000000000" pitchFamily="2" charset="2"/>
              </a:rPr>
              <a:t>        Hatred                 stirs up               dissension</a:t>
            </a:r>
            <a:br>
              <a:rPr lang="en-US" sz="2800" dirty="0">
                <a:sym typeface="Wingdings" panose="05000000000000000000" pitchFamily="2" charset="2"/>
              </a:rPr>
            </a:br>
            <a:r>
              <a:rPr lang="en-US" sz="2800" dirty="0">
                <a:sym typeface="Wingdings" panose="05000000000000000000" pitchFamily="2" charset="2"/>
              </a:rPr>
              <a:t>        but love               covers               all wrongs</a:t>
            </a:r>
          </a:p>
          <a:p>
            <a:r>
              <a:rPr lang="en-US" sz="2800" dirty="0">
                <a:sym typeface="Wingdings" panose="05000000000000000000" pitchFamily="2" charset="2"/>
              </a:rPr>
              <a:t>The actual Hebrew ordering is  SVO / OVS chiastic structure</a:t>
            </a:r>
            <a:br>
              <a:rPr lang="en-US" sz="2800" dirty="0">
                <a:sym typeface="Wingdings" panose="05000000000000000000" pitchFamily="2" charset="2"/>
              </a:rPr>
            </a:br>
            <a:r>
              <a:rPr lang="en-US" sz="2800" dirty="0">
                <a:sym typeface="Wingdings" panose="05000000000000000000" pitchFamily="2" charset="2"/>
              </a:rPr>
              <a:t>         with love/hate enveloping the beginning and end of the </a:t>
            </a:r>
            <a:br>
              <a:rPr lang="en-US" sz="2800" dirty="0">
                <a:sym typeface="Wingdings" panose="05000000000000000000" pitchFamily="2" charset="2"/>
              </a:rPr>
            </a:br>
            <a:r>
              <a:rPr lang="en-US" sz="2800" dirty="0">
                <a:sym typeface="Wingdings" panose="05000000000000000000" pitchFamily="2" charset="2"/>
              </a:rPr>
              <a:t>         proverb (</a:t>
            </a:r>
            <a:r>
              <a:rPr lang="en-US" sz="2800" dirty="0" err="1">
                <a:sym typeface="Wingdings" panose="05000000000000000000" pitchFamily="2" charset="2"/>
              </a:rPr>
              <a:t>inclusio</a:t>
            </a:r>
            <a:r>
              <a:rPr lang="en-US" sz="2800" dirty="0">
                <a:sym typeface="Wingdings" panose="05000000000000000000" pitchFamily="2" charset="2"/>
              </a:rPr>
              <a:t>) – Chiasm   AB C// CBA  ordering of words</a:t>
            </a:r>
          </a:p>
        </p:txBody>
      </p:sp>
    </p:spTree>
    <p:extLst>
      <p:ext uri="{BB962C8B-B14F-4D97-AF65-F5344CB8AC3E}">
        <p14:creationId xmlns:p14="http://schemas.microsoft.com/office/powerpoint/2010/main" val="9002164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Figurative Features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347133" y="1667935"/>
            <a:ext cx="11548534" cy="5681132"/>
          </a:xfrm>
        </p:spPr>
        <p:txBody>
          <a:bodyPr>
            <a:noAutofit/>
          </a:bodyPr>
          <a:lstStyle/>
          <a:p>
            <a:r>
              <a:rPr lang="en-US" sz="2800" b="1" dirty="0">
                <a:solidFill>
                  <a:srgbClr val="FFFF00"/>
                </a:solidFill>
                <a:sym typeface="Wingdings" panose="05000000000000000000" pitchFamily="2" charset="2"/>
              </a:rPr>
              <a:t>Metonymy</a:t>
            </a:r>
            <a:r>
              <a:rPr lang="en-US" sz="2800" dirty="0">
                <a:sym typeface="Wingdings" panose="05000000000000000000" pitchFamily="2" charset="2"/>
              </a:rPr>
              <a:t>:  one word/phrase substituted for another</a:t>
            </a:r>
            <a:br>
              <a:rPr lang="en-US" sz="2800" dirty="0">
                <a:sym typeface="Wingdings" panose="05000000000000000000" pitchFamily="2" charset="2"/>
              </a:rPr>
            </a:br>
            <a:r>
              <a:rPr lang="en-US" sz="2800" dirty="0">
                <a:sym typeface="Wingdings" panose="05000000000000000000" pitchFamily="2" charset="2"/>
              </a:rPr>
              <a:t>          Prov 27:24b  “and </a:t>
            </a:r>
            <a:r>
              <a:rPr lang="en-US" sz="2800" b="1" dirty="0">
                <a:solidFill>
                  <a:srgbClr val="FFFF00"/>
                </a:solidFill>
                <a:sym typeface="Wingdings" panose="05000000000000000000" pitchFamily="2" charset="2"/>
              </a:rPr>
              <a:t>a crown </a:t>
            </a:r>
            <a:r>
              <a:rPr lang="en-US" sz="2800" dirty="0">
                <a:sym typeface="Wingdings" panose="05000000000000000000" pitchFamily="2" charset="2"/>
              </a:rPr>
              <a:t>(i.e. the king) is not secure </a:t>
            </a:r>
            <a:br>
              <a:rPr lang="en-US" sz="2800" dirty="0">
                <a:sym typeface="Wingdings" panose="05000000000000000000" pitchFamily="2" charset="2"/>
              </a:rPr>
            </a:br>
            <a:r>
              <a:rPr lang="en-US" sz="2800" dirty="0">
                <a:sym typeface="Wingdings" panose="05000000000000000000" pitchFamily="2" charset="2"/>
              </a:rPr>
              <a:t>            for all generations. “the bench decided” White House …</a:t>
            </a:r>
          </a:p>
          <a:p>
            <a:r>
              <a:rPr lang="en-US" sz="2800" b="1" dirty="0">
                <a:solidFill>
                  <a:srgbClr val="FFFF00"/>
                </a:solidFill>
                <a:sym typeface="Wingdings" panose="05000000000000000000" pitchFamily="2" charset="2"/>
              </a:rPr>
              <a:t>Similes</a:t>
            </a:r>
            <a:r>
              <a:rPr lang="en-US" sz="2800" dirty="0">
                <a:sym typeface="Wingdings" panose="05000000000000000000" pitchFamily="2" charset="2"/>
              </a:rPr>
              <a:t>:  comparison between two diverse realms using “like” or “as” (Prov 18:4; 20:15b; 21:6b)</a:t>
            </a:r>
            <a:br>
              <a:rPr lang="en-US" sz="2800" dirty="0">
                <a:sym typeface="Wingdings" panose="05000000000000000000" pitchFamily="2" charset="2"/>
              </a:rPr>
            </a:br>
            <a:r>
              <a:rPr lang="en-US" sz="2800" dirty="0">
                <a:sym typeface="Wingdings" panose="05000000000000000000" pitchFamily="2" charset="2"/>
              </a:rPr>
              <a:t>    Prov 12:18a:  “Reckless words pierce </a:t>
            </a:r>
            <a:r>
              <a:rPr lang="en-US" sz="2800" b="1" dirty="0">
                <a:solidFill>
                  <a:srgbClr val="FFFF00"/>
                </a:solidFill>
                <a:sym typeface="Wingdings" panose="05000000000000000000" pitchFamily="2" charset="2"/>
              </a:rPr>
              <a:t>like</a:t>
            </a:r>
            <a:r>
              <a:rPr lang="en-US" sz="2800" dirty="0">
                <a:sym typeface="Wingdings" panose="05000000000000000000" pitchFamily="2" charset="2"/>
              </a:rPr>
              <a:t> a sword”</a:t>
            </a:r>
          </a:p>
          <a:p>
            <a:r>
              <a:rPr lang="en-US" sz="2800" b="1" dirty="0">
                <a:solidFill>
                  <a:srgbClr val="FFFF00"/>
                </a:solidFill>
                <a:sym typeface="Wingdings" panose="05000000000000000000" pitchFamily="2" charset="2"/>
              </a:rPr>
              <a:t>Metaphors</a:t>
            </a:r>
            <a:r>
              <a:rPr lang="en-US" sz="2800" dirty="0">
                <a:sym typeface="Wingdings" panose="05000000000000000000" pitchFamily="2" charset="2"/>
              </a:rPr>
              <a:t>: comparison between two diverse realms </a:t>
            </a:r>
            <a:br>
              <a:rPr lang="en-US" sz="2800" dirty="0">
                <a:sym typeface="Wingdings" panose="05000000000000000000" pitchFamily="2" charset="2"/>
              </a:rPr>
            </a:br>
            <a:r>
              <a:rPr lang="en-US" sz="2800" dirty="0">
                <a:sym typeface="Wingdings" panose="05000000000000000000" pitchFamily="2" charset="2"/>
              </a:rPr>
              <a:t>       Prov 18:10:  “The name of the LORD is a </a:t>
            </a:r>
            <a:r>
              <a:rPr lang="en-US" sz="2800" b="1" dirty="0">
                <a:solidFill>
                  <a:srgbClr val="FFFF00"/>
                </a:solidFill>
                <a:sym typeface="Wingdings" panose="05000000000000000000" pitchFamily="2" charset="2"/>
              </a:rPr>
              <a:t>strong tower</a:t>
            </a:r>
            <a:r>
              <a:rPr lang="en-US" sz="2800" dirty="0">
                <a:sym typeface="Wingdings" panose="05000000000000000000" pitchFamily="2" charset="2"/>
              </a:rPr>
              <a:t>. </a:t>
            </a:r>
            <a:br>
              <a:rPr lang="en-US" sz="2800" dirty="0">
                <a:sym typeface="Wingdings" panose="05000000000000000000" pitchFamily="2" charset="2"/>
              </a:rPr>
            </a:br>
            <a:r>
              <a:rPr lang="en-US" sz="2800" dirty="0">
                <a:sym typeface="Wingdings" panose="05000000000000000000" pitchFamily="2" charset="2"/>
              </a:rPr>
              <a:t>          Security and protection</a:t>
            </a:r>
          </a:p>
          <a:p>
            <a:r>
              <a:rPr lang="en-US" sz="2800" dirty="0">
                <a:sym typeface="Wingdings" panose="05000000000000000000" pitchFamily="2" charset="2"/>
              </a:rPr>
              <a:t>For Metonymy and metaphors see new work in cognitive linguistics – very rich potential to deepen understanding</a:t>
            </a:r>
            <a:br>
              <a:rPr lang="en-US" sz="2800" dirty="0">
                <a:sym typeface="Wingdings" panose="05000000000000000000" pitchFamily="2" charset="2"/>
              </a:rPr>
            </a:br>
            <a:endParaRPr lang="en-US" sz="2800" dirty="0">
              <a:sym typeface="Wingdings" panose="05000000000000000000" pitchFamily="2" charset="2"/>
            </a:endParaRPr>
          </a:p>
        </p:txBody>
      </p:sp>
    </p:spTree>
    <p:extLst>
      <p:ext uri="{BB962C8B-B14F-4D97-AF65-F5344CB8AC3E}">
        <p14:creationId xmlns:p14="http://schemas.microsoft.com/office/powerpoint/2010/main" val="37830242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Figurative Features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8600" y="1591735"/>
            <a:ext cx="11963400" cy="5681132"/>
          </a:xfrm>
        </p:spPr>
        <p:txBody>
          <a:bodyPr>
            <a:noAutofit/>
          </a:bodyPr>
          <a:lstStyle/>
          <a:p>
            <a:r>
              <a:rPr lang="en-US" sz="2800" b="1" dirty="0">
                <a:solidFill>
                  <a:srgbClr val="FFFF00"/>
                </a:solidFill>
                <a:sym typeface="Wingdings" panose="05000000000000000000" pitchFamily="2" charset="2"/>
              </a:rPr>
              <a:t>Hyperbole</a:t>
            </a:r>
            <a:r>
              <a:rPr lang="en-US" sz="2800" dirty="0">
                <a:sym typeface="Wingdings" panose="05000000000000000000" pitchFamily="2" charset="2"/>
              </a:rPr>
              <a:t>:  overstatements that help the proverb focus attention:   “All is fair in love and war”</a:t>
            </a:r>
            <a:br>
              <a:rPr lang="en-US" sz="2800" dirty="0">
                <a:sym typeface="Wingdings" panose="05000000000000000000" pitchFamily="2" charset="2"/>
              </a:rPr>
            </a:br>
            <a:r>
              <a:rPr lang="en-US" sz="2800" dirty="0">
                <a:sym typeface="Wingdings" panose="05000000000000000000" pitchFamily="2" charset="2"/>
              </a:rPr>
              <a:t>     Prov 23:2  When eating with a king:</a:t>
            </a:r>
            <a:br>
              <a:rPr lang="en-US" sz="2800" dirty="0">
                <a:sym typeface="Wingdings" panose="05000000000000000000" pitchFamily="2" charset="2"/>
              </a:rPr>
            </a:br>
            <a:r>
              <a:rPr lang="en-US" sz="2800" dirty="0">
                <a:sym typeface="Wingdings" panose="05000000000000000000" pitchFamily="2" charset="2"/>
              </a:rPr>
              <a:t>        “put a knife to your throat if you are given to gluttony.” </a:t>
            </a:r>
          </a:p>
          <a:p>
            <a:r>
              <a:rPr lang="en-US" sz="2800" b="1" dirty="0">
                <a:solidFill>
                  <a:srgbClr val="FFFF00"/>
                </a:solidFill>
                <a:sym typeface="Wingdings" panose="05000000000000000000" pitchFamily="2" charset="2"/>
              </a:rPr>
              <a:t>Synecdoche</a:t>
            </a:r>
            <a:r>
              <a:rPr lang="en-US" sz="2800" dirty="0">
                <a:sym typeface="Wingdings" panose="05000000000000000000" pitchFamily="2" charset="2"/>
              </a:rPr>
              <a:t> (a type of metonymy) where a part is used for the whole:  (Prov 17:7a; 22a; 18:6a, 7a) – all </a:t>
            </a:r>
            <a:r>
              <a:rPr lang="en-US" sz="2800" b="1" dirty="0">
                <a:solidFill>
                  <a:srgbClr val="FFFF00"/>
                </a:solidFill>
                <a:sym typeface="Wingdings" panose="05000000000000000000" pitchFamily="2" charset="2"/>
              </a:rPr>
              <a:t>hands</a:t>
            </a:r>
            <a:r>
              <a:rPr lang="en-US" sz="2800" dirty="0">
                <a:sym typeface="Wingdings" panose="05000000000000000000" pitchFamily="2" charset="2"/>
              </a:rPr>
              <a:t> [= people] on deck</a:t>
            </a:r>
            <a:br>
              <a:rPr lang="en-US" sz="2800" dirty="0">
                <a:sym typeface="Wingdings" panose="05000000000000000000" pitchFamily="2" charset="2"/>
              </a:rPr>
            </a:br>
            <a:r>
              <a:rPr lang="en-US" sz="2800" dirty="0">
                <a:sym typeface="Wingdings" panose="05000000000000000000" pitchFamily="2" charset="2"/>
              </a:rPr>
              <a:t>      The </a:t>
            </a:r>
            <a:r>
              <a:rPr lang="en-US" sz="2800" b="1" dirty="0">
                <a:solidFill>
                  <a:srgbClr val="FFFF00"/>
                </a:solidFill>
                <a:sym typeface="Wingdings" panose="05000000000000000000" pitchFamily="2" charset="2"/>
              </a:rPr>
              <a:t>tongue</a:t>
            </a:r>
            <a:r>
              <a:rPr lang="en-US" sz="2800" dirty="0">
                <a:sym typeface="Wingdings" panose="05000000000000000000" pitchFamily="2" charset="2"/>
              </a:rPr>
              <a:t> of the righteous is choice silver (</a:t>
            </a:r>
            <a:br>
              <a:rPr lang="en-US" sz="2800" dirty="0">
                <a:sym typeface="Wingdings" panose="05000000000000000000" pitchFamily="2" charset="2"/>
              </a:rPr>
            </a:br>
            <a:r>
              <a:rPr lang="en-US" sz="2800" dirty="0">
                <a:sym typeface="Wingdings" panose="05000000000000000000" pitchFamily="2" charset="2"/>
              </a:rPr>
              <a:t>             synecdoche; silver – metaphor)</a:t>
            </a:r>
          </a:p>
          <a:p>
            <a:r>
              <a:rPr lang="en-US" sz="2800" b="1" dirty="0">
                <a:solidFill>
                  <a:srgbClr val="FFFF00"/>
                </a:solidFill>
                <a:sym typeface="Wingdings" panose="05000000000000000000" pitchFamily="2" charset="2"/>
              </a:rPr>
              <a:t>Personification</a:t>
            </a:r>
            <a:r>
              <a:rPr lang="en-US" sz="2800" dirty="0">
                <a:sym typeface="Wingdings" panose="05000000000000000000" pitchFamily="2" charset="2"/>
              </a:rPr>
              <a:t>:  Prov 1-9; 31;  “</a:t>
            </a:r>
            <a:r>
              <a:rPr lang="en-US" sz="2800" b="1" dirty="0">
                <a:solidFill>
                  <a:srgbClr val="FFFF00"/>
                </a:solidFill>
                <a:sym typeface="Wingdings" panose="05000000000000000000" pitchFamily="2" charset="2"/>
              </a:rPr>
              <a:t>Wisdom calls out </a:t>
            </a:r>
            <a:r>
              <a:rPr lang="en-US" sz="2800" dirty="0">
                <a:sym typeface="Wingdings" panose="05000000000000000000" pitchFamily="2" charset="2"/>
              </a:rPr>
              <a:t>in the streets (Prov 1:20)  she laughs (Prov 1:26); she has built her house (Prov 9)</a:t>
            </a:r>
          </a:p>
        </p:txBody>
      </p:sp>
    </p:spTree>
    <p:extLst>
      <p:ext uri="{BB962C8B-B14F-4D97-AF65-F5344CB8AC3E}">
        <p14:creationId xmlns:p14="http://schemas.microsoft.com/office/powerpoint/2010/main" val="360221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Themes and Vocabulary</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37067" y="1524002"/>
            <a:ext cx="11548534" cy="5681132"/>
          </a:xfrm>
        </p:spPr>
        <p:txBody>
          <a:bodyPr>
            <a:noAutofit/>
          </a:bodyPr>
          <a:lstStyle/>
          <a:p>
            <a:r>
              <a:rPr lang="en-US" sz="2800" dirty="0">
                <a:sym typeface="Wingdings" panose="05000000000000000000" pitchFamily="2" charset="2"/>
              </a:rPr>
              <a:t>Besides sound patterning, parallelism and heightened use of figures of speech, the biblical proverbial genre is also marked by certain </a:t>
            </a:r>
            <a:r>
              <a:rPr lang="en-US" sz="2800" b="1" dirty="0">
                <a:solidFill>
                  <a:srgbClr val="FFFF00"/>
                </a:solidFill>
                <a:sym typeface="Wingdings" panose="05000000000000000000" pitchFamily="2" charset="2"/>
              </a:rPr>
              <a:t>themes and vocabulary</a:t>
            </a:r>
            <a:r>
              <a:rPr lang="en-US" sz="2800" dirty="0">
                <a:solidFill>
                  <a:srgbClr val="FFFF00"/>
                </a:solidFill>
                <a:sym typeface="Wingdings" panose="05000000000000000000" pitchFamily="2" charset="2"/>
              </a:rPr>
              <a:t>  </a:t>
            </a:r>
            <a:r>
              <a:rPr lang="en-US" sz="2800" dirty="0">
                <a:sym typeface="Wingdings" panose="05000000000000000000" pitchFamily="2" charset="2"/>
              </a:rPr>
              <a:t>that mark out its conceptual space. </a:t>
            </a:r>
          </a:p>
          <a:p>
            <a:r>
              <a:rPr lang="en-US" sz="2800" dirty="0" err="1">
                <a:sym typeface="Wingdings" panose="05000000000000000000" pitchFamily="2" charset="2"/>
              </a:rPr>
              <a:t>Whybray’s</a:t>
            </a:r>
            <a:r>
              <a:rPr lang="en-US" sz="2800" dirty="0">
                <a:sym typeface="Wingdings" panose="05000000000000000000" pitchFamily="2" charset="2"/>
              </a:rPr>
              <a:t> list of </a:t>
            </a:r>
            <a:r>
              <a:rPr lang="en-US" sz="2800" b="1" dirty="0">
                <a:solidFill>
                  <a:srgbClr val="FFFF00"/>
                </a:solidFill>
                <a:sym typeface="Wingdings" panose="05000000000000000000" pitchFamily="2" charset="2"/>
              </a:rPr>
              <a:t>wisdom vocabulary</a:t>
            </a:r>
            <a:r>
              <a:rPr lang="en-US" sz="2800" dirty="0">
                <a:sym typeface="Wingdings" panose="05000000000000000000" pitchFamily="2" charset="2"/>
              </a:rPr>
              <a:t>:  lacking sense, fool, counsel, simple, mocker, discerning; clever, discipline, way, knowledge, discernment, blessed, and various forms of wisdom to name a few.  </a:t>
            </a:r>
          </a:p>
          <a:p>
            <a:r>
              <a:rPr lang="en-US" sz="2800" dirty="0">
                <a:sym typeface="Wingdings" panose="05000000000000000000" pitchFamily="2" charset="2"/>
              </a:rPr>
              <a:t>NP = </a:t>
            </a:r>
            <a:r>
              <a:rPr lang="en-US" sz="2800" b="1" dirty="0">
                <a:solidFill>
                  <a:srgbClr val="FFFF00"/>
                </a:solidFill>
                <a:sym typeface="Wingdings" panose="05000000000000000000" pitchFamily="2" charset="2"/>
              </a:rPr>
              <a:t>X of the Y (head of the righteous) </a:t>
            </a:r>
            <a:r>
              <a:rPr lang="en-US" sz="2800" dirty="0">
                <a:sym typeface="Wingdings" panose="05000000000000000000" pitchFamily="2" charset="2"/>
              </a:rPr>
              <a:t>type Prov 10:6</a:t>
            </a:r>
          </a:p>
          <a:p>
            <a:r>
              <a:rPr lang="en-US" sz="2800" dirty="0">
                <a:sym typeface="Wingdings" panose="05000000000000000000" pitchFamily="2" charset="2"/>
              </a:rPr>
              <a:t>There is often a heavy use of </a:t>
            </a:r>
            <a:r>
              <a:rPr lang="en-US" sz="2800" b="1" dirty="0">
                <a:solidFill>
                  <a:srgbClr val="FFFF00"/>
                </a:solidFill>
                <a:sym typeface="Wingdings" panose="05000000000000000000" pitchFamily="2" charset="2"/>
              </a:rPr>
              <a:t>antithetical word pairs </a:t>
            </a:r>
            <a:r>
              <a:rPr lang="en-US" sz="2800" dirty="0">
                <a:sym typeface="Wingdings" panose="05000000000000000000" pitchFamily="2" charset="2"/>
              </a:rPr>
              <a:t>(e.g. Wise/foolish; righteous/wicked and diligent/sluggard) </a:t>
            </a:r>
          </a:p>
        </p:txBody>
      </p:sp>
    </p:spTree>
    <p:extLst>
      <p:ext uri="{BB962C8B-B14F-4D97-AF65-F5344CB8AC3E}">
        <p14:creationId xmlns:p14="http://schemas.microsoft.com/office/powerpoint/2010/main" val="6262669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Themes and Vocabulary</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347133" y="1667935"/>
            <a:ext cx="11548534" cy="5681132"/>
          </a:xfrm>
        </p:spPr>
        <p:txBody>
          <a:bodyPr>
            <a:noAutofit/>
          </a:bodyPr>
          <a:lstStyle/>
          <a:p>
            <a:r>
              <a:rPr lang="en-US" sz="2800" b="1" dirty="0">
                <a:solidFill>
                  <a:srgbClr val="FFFF00"/>
                </a:solidFill>
                <a:sym typeface="Wingdings" panose="05000000000000000000" pitchFamily="2" charset="2"/>
              </a:rPr>
              <a:t>Major themes </a:t>
            </a:r>
            <a:r>
              <a:rPr lang="en-US" sz="2800" dirty="0">
                <a:sym typeface="Wingdings" panose="05000000000000000000" pitchFamily="2" charset="2"/>
              </a:rPr>
              <a:t>of Proverbs:  righteous/wicked, wise/foolish, diligent/sluggard, rich/poor and topics of friendship, speech, seducing/virtuous woman, life/death, family, Yahweh and king are common.</a:t>
            </a:r>
          </a:p>
          <a:p>
            <a:r>
              <a:rPr lang="en-US" sz="2800" dirty="0">
                <a:sym typeface="Wingdings" panose="05000000000000000000" pitchFamily="2" charset="2"/>
              </a:rPr>
              <a:t>Major themes of Proverbs:  vid. </a:t>
            </a:r>
            <a:r>
              <a:rPr lang="en-US" sz="2800" dirty="0" err="1">
                <a:sym typeface="Wingdings" panose="05000000000000000000" pitchFamily="2" charset="2"/>
              </a:rPr>
              <a:t>Kidner’s</a:t>
            </a:r>
            <a:r>
              <a:rPr lang="en-US" sz="2800" dirty="0">
                <a:sym typeface="Wingdings" panose="05000000000000000000" pitchFamily="2" charset="2"/>
              </a:rPr>
              <a:t> book on Proverbs</a:t>
            </a:r>
          </a:p>
          <a:p>
            <a:r>
              <a:rPr lang="en-US" sz="2800" b="1" dirty="0">
                <a:solidFill>
                  <a:srgbClr val="FFFF00"/>
                </a:solidFill>
                <a:sym typeface="Wingdings" panose="05000000000000000000" pitchFamily="2" charset="2"/>
              </a:rPr>
              <a:t>Topics not found in Proverbs </a:t>
            </a:r>
            <a:r>
              <a:rPr lang="en-US" sz="2800" dirty="0">
                <a:sym typeface="Wingdings" panose="05000000000000000000" pitchFamily="2" charset="2"/>
              </a:rPr>
              <a:t>(vid. Proverbs is different </a:t>
            </a:r>
            <a:r>
              <a:rPr lang="en-US" sz="2800" dirty="0" err="1">
                <a:sym typeface="Wingdings" panose="05000000000000000000" pitchFamily="2" charset="2"/>
              </a:rPr>
              <a:t>Youtube</a:t>
            </a:r>
            <a:r>
              <a:rPr lang="en-US" sz="2800" dirty="0">
                <a:sym typeface="Wingdings" panose="05000000000000000000" pitchFamily="2" charset="2"/>
              </a:rPr>
              <a:t> video:  no temple, priesthood, prophets, redemptive history, feasts, Exodus, covenant, no condemnation of idolatry, personal or place names.  </a:t>
            </a:r>
          </a:p>
        </p:txBody>
      </p:sp>
    </p:spTree>
    <p:extLst>
      <p:ext uri="{BB962C8B-B14F-4D97-AF65-F5344CB8AC3E}">
        <p14:creationId xmlns:p14="http://schemas.microsoft.com/office/powerpoint/2010/main" val="26639266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442D3-8071-2644-D013-0A2C80D4C4CE}"/>
              </a:ext>
            </a:extLst>
          </p:cNvPr>
          <p:cNvSpPr>
            <a:spLocks noGrp="1"/>
          </p:cNvSpPr>
          <p:nvPr>
            <p:ph type="ctrTitle"/>
          </p:nvPr>
        </p:nvSpPr>
        <p:spPr>
          <a:xfrm>
            <a:off x="477621" y="457200"/>
            <a:ext cx="10566398" cy="1126067"/>
          </a:xfrm>
        </p:spPr>
        <p:txBody>
          <a:bodyPr/>
          <a:lstStyle/>
          <a:p>
            <a:r>
              <a:rPr lang="en-US" sz="4400" dirty="0">
                <a:solidFill>
                  <a:schemeClr val="bg1"/>
                </a:solidFill>
              </a:rPr>
              <a:t> </a:t>
            </a:r>
            <a:r>
              <a:rPr lang="en-US" sz="4400" b="1" dirty="0">
                <a:solidFill>
                  <a:schemeClr val="tx1"/>
                </a:solidFill>
              </a:rPr>
              <a:t>Deep Structure Classifications</a:t>
            </a:r>
            <a:endParaRPr lang="en-US" sz="4400" dirty="0">
              <a:solidFill>
                <a:schemeClr val="tx1"/>
              </a:solidFill>
            </a:endParaRPr>
          </a:p>
        </p:txBody>
      </p:sp>
      <p:sp>
        <p:nvSpPr>
          <p:cNvPr id="4" name="TextBox 3">
            <a:extLst>
              <a:ext uri="{FF2B5EF4-FFF2-40B4-BE49-F238E27FC236}">
                <a16:creationId xmlns:a16="http://schemas.microsoft.com/office/drawing/2014/main" id="{7DDE24DF-BED2-A9FF-056C-2C6B2DBFC873}"/>
              </a:ext>
            </a:extLst>
          </p:cNvPr>
          <p:cNvSpPr txBox="1"/>
          <p:nvPr/>
        </p:nvSpPr>
        <p:spPr>
          <a:xfrm>
            <a:off x="71221" y="1930232"/>
            <a:ext cx="11508191" cy="3416320"/>
          </a:xfrm>
          <a:prstGeom prst="rect">
            <a:avLst/>
          </a:prstGeom>
          <a:noFill/>
        </p:spPr>
        <p:txBody>
          <a:bodyPr wrap="square" rtlCol="0">
            <a:spAutoFit/>
          </a:bodyPr>
          <a:lstStyle/>
          <a:p>
            <a:r>
              <a:rPr lang="en-US" sz="2400" b="1" dirty="0">
                <a:solidFill>
                  <a:srgbClr val="FFFF00"/>
                </a:solidFill>
              </a:rPr>
              <a:t>      8 categories from Prov 10-15 – motivation in Prov 10-15 video</a:t>
            </a:r>
            <a:br>
              <a:rPr lang="en-US" sz="2400" b="1" dirty="0">
                <a:solidFill>
                  <a:srgbClr val="FFFF00"/>
                </a:solidFill>
              </a:rPr>
            </a:br>
            <a:br>
              <a:rPr lang="en-US" sz="2400" dirty="0">
                <a:solidFill>
                  <a:schemeClr val="bg1"/>
                </a:solidFill>
              </a:rPr>
            </a:br>
            <a:r>
              <a:rPr lang="en-US" sz="2400" b="1" dirty="0">
                <a:solidFill>
                  <a:schemeClr val="bg1"/>
                </a:solidFill>
              </a:rPr>
              <a:t> 	</a:t>
            </a:r>
            <a:r>
              <a:rPr lang="en-US" sz="2400" b="1" dirty="0">
                <a:solidFill>
                  <a:srgbClr val="FFFF00"/>
                </a:solidFill>
              </a:rPr>
              <a:t>     Topic                Comment 	      	Frequency		Examples</a:t>
            </a:r>
          </a:p>
          <a:p>
            <a:r>
              <a:rPr lang="en-US" sz="2400" dirty="0">
                <a:solidFill>
                  <a:schemeClr val="bg1"/>
                </a:solidFill>
              </a:rPr>
              <a:t>	</a:t>
            </a:r>
            <a:r>
              <a:rPr lang="en-US" sz="2400" dirty="0"/>
              <a:t>1)</a:t>
            </a:r>
            <a:r>
              <a:rPr lang="en-US" sz="2400" dirty="0">
                <a:solidFill>
                  <a:schemeClr val="bg1"/>
                </a:solidFill>
              </a:rPr>
              <a:t> </a:t>
            </a:r>
            <a:r>
              <a:rPr lang="en-US" sz="2400" b="1" dirty="0">
                <a:solidFill>
                  <a:srgbClr val="FFFF00"/>
                </a:solidFill>
              </a:rPr>
              <a:t>Character </a:t>
            </a:r>
            <a:r>
              <a:rPr lang="en-US" sz="2400" b="1" dirty="0">
                <a:solidFill>
                  <a:srgbClr val="FFFF00"/>
                </a:solidFill>
                <a:sym typeface="Wingdings" panose="05000000000000000000" pitchFamily="2" charset="2"/>
              </a:rPr>
              <a:t></a:t>
            </a:r>
            <a:r>
              <a:rPr lang="en-US" sz="2400" b="1" dirty="0">
                <a:solidFill>
                  <a:srgbClr val="FFFF00"/>
                </a:solidFill>
              </a:rPr>
              <a:t> </a:t>
            </a:r>
            <a:r>
              <a:rPr lang="en-US" sz="2400" b="1" dirty="0" err="1">
                <a:solidFill>
                  <a:srgbClr val="FFFF00"/>
                </a:solidFill>
              </a:rPr>
              <a:t>ConSequence</a:t>
            </a:r>
            <a:r>
              <a:rPr lang="en-US" sz="2400" dirty="0">
                <a:solidFill>
                  <a:srgbClr val="FFFF00"/>
                </a:solidFill>
              </a:rPr>
              <a:t>   </a:t>
            </a:r>
            <a:r>
              <a:rPr lang="en-US" sz="2400" b="1" dirty="0">
                <a:solidFill>
                  <a:srgbClr val="FFFF00"/>
                </a:solidFill>
              </a:rPr>
              <a:t>(CS)  </a:t>
            </a:r>
            <a:r>
              <a:rPr lang="en-US" sz="2400" dirty="0">
                <a:solidFill>
                  <a:schemeClr val="bg1"/>
                </a:solidFill>
              </a:rPr>
              <a:t> </a:t>
            </a:r>
            <a:r>
              <a:rPr lang="en-US" sz="2400" b="1" dirty="0">
                <a:solidFill>
                  <a:srgbClr val="FFFF00"/>
                </a:solidFill>
              </a:rPr>
              <a:t>152 </a:t>
            </a:r>
            <a:r>
              <a:rPr lang="en-US" sz="2400" dirty="0"/>
              <a:t>			     10:2b, 3a, 6a </a:t>
            </a:r>
            <a:br>
              <a:rPr lang="en-US" sz="2400" dirty="0"/>
            </a:br>
            <a:r>
              <a:rPr lang="en-US" sz="2400" dirty="0"/>
              <a:t>       	Prov 10:2b  but righteousness //  delivers from death.   +C +S</a:t>
            </a:r>
          </a:p>
          <a:p>
            <a:r>
              <a:rPr lang="en-US" sz="2400" dirty="0">
                <a:solidFill>
                  <a:schemeClr val="bg1"/>
                </a:solidFill>
              </a:rPr>
              <a:t> 	</a:t>
            </a:r>
            <a:r>
              <a:rPr lang="en-US" sz="2400" dirty="0"/>
              <a:t>2) </a:t>
            </a:r>
            <a:r>
              <a:rPr lang="en-US" sz="2400" b="1" dirty="0">
                <a:solidFill>
                  <a:srgbClr val="FFFF00"/>
                </a:solidFill>
              </a:rPr>
              <a:t>Character </a:t>
            </a:r>
            <a:r>
              <a:rPr lang="en-US" sz="2400" b="1" dirty="0">
                <a:solidFill>
                  <a:srgbClr val="FFFF00"/>
                </a:solidFill>
                <a:sym typeface="Wingdings" panose="05000000000000000000" pitchFamily="2" charset="2"/>
              </a:rPr>
              <a:t></a:t>
            </a:r>
            <a:r>
              <a:rPr lang="en-US" sz="2400" b="1" dirty="0">
                <a:solidFill>
                  <a:srgbClr val="FFFF00"/>
                </a:solidFill>
              </a:rPr>
              <a:t> Act</a:t>
            </a:r>
            <a:r>
              <a:rPr lang="en-US" sz="2400" dirty="0">
                <a:solidFill>
                  <a:srgbClr val="FFFF00"/>
                </a:solidFill>
              </a:rPr>
              <a:t>   </a:t>
            </a:r>
            <a:r>
              <a:rPr lang="en-US" sz="2400" b="1" dirty="0">
                <a:solidFill>
                  <a:srgbClr val="FFFF00"/>
                </a:solidFill>
              </a:rPr>
              <a:t>(CA) </a:t>
            </a:r>
            <a:r>
              <a:rPr lang="en-US" sz="2400" dirty="0">
                <a:solidFill>
                  <a:schemeClr val="bg1"/>
                </a:solidFill>
              </a:rPr>
              <a:t>	 	</a:t>
            </a:r>
            <a:r>
              <a:rPr lang="en-US" sz="2400" dirty="0"/>
              <a:t>              70 		       	10:14a</a:t>
            </a:r>
            <a:br>
              <a:rPr lang="en-US" sz="2400" dirty="0"/>
            </a:br>
            <a:r>
              <a:rPr lang="en-US" sz="2400" dirty="0"/>
              <a:t> 		Prov 10:14a Wise   //  lay up knowledge,	+C +A</a:t>
            </a:r>
          </a:p>
          <a:p>
            <a:r>
              <a:rPr lang="en-US" sz="2400" dirty="0">
                <a:solidFill>
                  <a:schemeClr val="bg1"/>
                </a:solidFill>
              </a:rPr>
              <a:t> 	</a:t>
            </a:r>
            <a:r>
              <a:rPr lang="en-US" sz="2400" dirty="0"/>
              <a:t>3) </a:t>
            </a:r>
            <a:r>
              <a:rPr lang="en-US" sz="2400" b="1" dirty="0">
                <a:solidFill>
                  <a:srgbClr val="FFFF00"/>
                </a:solidFill>
              </a:rPr>
              <a:t>Character </a:t>
            </a:r>
            <a:r>
              <a:rPr lang="en-US" sz="2400" b="1" dirty="0">
                <a:solidFill>
                  <a:srgbClr val="FFFF00"/>
                </a:solidFill>
                <a:sym typeface="Wingdings" panose="05000000000000000000" pitchFamily="2" charset="2"/>
              </a:rPr>
              <a:t></a:t>
            </a:r>
            <a:r>
              <a:rPr lang="en-US" sz="2400" b="1" dirty="0">
                <a:solidFill>
                  <a:srgbClr val="FFFF00"/>
                </a:solidFill>
              </a:rPr>
              <a:t> Evaluation (CE) </a:t>
            </a:r>
            <a:r>
              <a:rPr lang="en-US" sz="2400" dirty="0">
                <a:solidFill>
                  <a:schemeClr val="bg1"/>
                </a:solidFill>
              </a:rPr>
              <a:t>	         </a:t>
            </a:r>
            <a:r>
              <a:rPr lang="en-US" sz="2400" dirty="0"/>
              <a:t>16 		       	10:20a; 11:1a</a:t>
            </a:r>
            <a:br>
              <a:rPr lang="en-US" sz="2400" dirty="0"/>
            </a:br>
            <a:r>
              <a:rPr lang="en-US" sz="2400" dirty="0"/>
              <a:t>            Prov 10:20a The tongue of the righteous // is choice silver;   +C +E</a:t>
            </a:r>
          </a:p>
        </p:txBody>
      </p:sp>
    </p:spTree>
    <p:extLst>
      <p:ext uri="{BB962C8B-B14F-4D97-AF65-F5344CB8AC3E}">
        <p14:creationId xmlns:p14="http://schemas.microsoft.com/office/powerpoint/2010/main" val="243238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442D3-8071-2644-D013-0A2C80D4C4CE}"/>
              </a:ext>
            </a:extLst>
          </p:cNvPr>
          <p:cNvSpPr>
            <a:spLocks noGrp="1"/>
          </p:cNvSpPr>
          <p:nvPr>
            <p:ph type="ctrTitle"/>
          </p:nvPr>
        </p:nvSpPr>
        <p:spPr>
          <a:xfrm>
            <a:off x="477621" y="457200"/>
            <a:ext cx="10566398" cy="1126067"/>
          </a:xfrm>
        </p:spPr>
        <p:txBody>
          <a:bodyPr/>
          <a:lstStyle/>
          <a:p>
            <a:r>
              <a:rPr lang="en-US" sz="4400" dirty="0">
                <a:solidFill>
                  <a:schemeClr val="tx1"/>
                </a:solidFill>
              </a:rPr>
              <a:t> </a:t>
            </a:r>
            <a:r>
              <a:rPr lang="en-US" sz="4400" b="1" dirty="0">
                <a:solidFill>
                  <a:schemeClr val="tx1"/>
                </a:solidFill>
              </a:rPr>
              <a:t>Deep Structure Classifications</a:t>
            </a:r>
            <a:endParaRPr lang="en-US" sz="4400" dirty="0">
              <a:solidFill>
                <a:schemeClr val="tx1"/>
              </a:solidFill>
            </a:endParaRPr>
          </a:p>
        </p:txBody>
      </p:sp>
      <p:sp>
        <p:nvSpPr>
          <p:cNvPr id="4" name="TextBox 3">
            <a:extLst>
              <a:ext uri="{FF2B5EF4-FFF2-40B4-BE49-F238E27FC236}">
                <a16:creationId xmlns:a16="http://schemas.microsoft.com/office/drawing/2014/main" id="{7DDE24DF-BED2-A9FF-056C-2C6B2DBFC873}"/>
              </a:ext>
            </a:extLst>
          </p:cNvPr>
          <p:cNvSpPr txBox="1"/>
          <p:nvPr/>
        </p:nvSpPr>
        <p:spPr>
          <a:xfrm>
            <a:off x="477621" y="2116499"/>
            <a:ext cx="11508191" cy="3785652"/>
          </a:xfrm>
          <a:prstGeom prst="rect">
            <a:avLst/>
          </a:prstGeom>
          <a:noFill/>
        </p:spPr>
        <p:txBody>
          <a:bodyPr wrap="square" rtlCol="0">
            <a:spAutoFit/>
          </a:bodyPr>
          <a:lstStyle/>
          <a:p>
            <a:r>
              <a:rPr lang="en-US" sz="2400" dirty="0">
                <a:solidFill>
                  <a:schemeClr val="bg1"/>
                </a:solidFill>
              </a:rPr>
              <a:t>	</a:t>
            </a:r>
            <a:r>
              <a:rPr lang="en-US" sz="2400" dirty="0"/>
              <a:t>4) </a:t>
            </a:r>
            <a:r>
              <a:rPr lang="en-US" sz="2400" b="1" dirty="0">
                <a:solidFill>
                  <a:srgbClr val="FFFF00"/>
                </a:solidFill>
              </a:rPr>
              <a:t>Acts </a:t>
            </a:r>
            <a:r>
              <a:rPr lang="en-US" sz="2400" b="1" dirty="0">
                <a:solidFill>
                  <a:srgbClr val="FFFF00"/>
                </a:solidFill>
                <a:sym typeface="Wingdings" panose="05000000000000000000" pitchFamily="2" charset="2"/>
              </a:rPr>
              <a:t></a:t>
            </a:r>
            <a:r>
              <a:rPr lang="en-US" sz="2400" b="1" dirty="0">
                <a:solidFill>
                  <a:srgbClr val="FFFF00"/>
                </a:solidFill>
              </a:rPr>
              <a:t> </a:t>
            </a:r>
            <a:r>
              <a:rPr lang="en-US" sz="2400" b="1" dirty="0" err="1">
                <a:solidFill>
                  <a:srgbClr val="FFFF00"/>
                </a:solidFill>
              </a:rPr>
              <a:t>ConSequence</a:t>
            </a:r>
            <a:r>
              <a:rPr lang="en-US" sz="2400" b="1" dirty="0">
                <a:solidFill>
                  <a:srgbClr val="FFFF00"/>
                </a:solidFill>
              </a:rPr>
              <a:t> (AS)  </a:t>
            </a:r>
            <a:r>
              <a:rPr lang="en-US" sz="2400" dirty="0">
                <a:solidFill>
                  <a:schemeClr val="bg1"/>
                </a:solidFill>
              </a:rPr>
              <a:t>	               </a:t>
            </a:r>
            <a:r>
              <a:rPr lang="en-US" sz="2400" dirty="0"/>
              <a:t>63 			10:17a, 19a</a:t>
            </a:r>
            <a:br>
              <a:rPr lang="en-US" sz="2400" dirty="0"/>
            </a:br>
            <a:r>
              <a:rPr lang="en-US" sz="2400" dirty="0"/>
              <a:t>      		Prov 10:17a Whoever heeds instruction // is on the path to life, </a:t>
            </a:r>
            <a:br>
              <a:rPr lang="en-US" sz="2400" dirty="0"/>
            </a:br>
            <a:r>
              <a:rPr lang="en-US" sz="2400" dirty="0"/>
              <a:t>                     +Act +S</a:t>
            </a:r>
          </a:p>
          <a:p>
            <a:r>
              <a:rPr lang="en-US" sz="2400" dirty="0">
                <a:solidFill>
                  <a:schemeClr val="bg1"/>
                </a:solidFill>
              </a:rPr>
              <a:t> 	</a:t>
            </a:r>
            <a:r>
              <a:rPr lang="en-US" sz="2400" dirty="0"/>
              <a:t>5) </a:t>
            </a:r>
            <a:r>
              <a:rPr lang="en-US" sz="2400" b="1" dirty="0">
                <a:solidFill>
                  <a:srgbClr val="FFFF00"/>
                </a:solidFill>
              </a:rPr>
              <a:t>Item </a:t>
            </a:r>
            <a:r>
              <a:rPr lang="en-US" sz="2400" b="1" dirty="0">
                <a:solidFill>
                  <a:srgbClr val="FFFF00"/>
                </a:solidFill>
                <a:sym typeface="Wingdings" panose="05000000000000000000" pitchFamily="2" charset="2"/>
              </a:rPr>
              <a:t></a:t>
            </a:r>
            <a:r>
              <a:rPr lang="en-US" sz="2400" b="1" dirty="0">
                <a:solidFill>
                  <a:srgbClr val="FFFF00"/>
                </a:solidFill>
              </a:rPr>
              <a:t> </a:t>
            </a:r>
            <a:r>
              <a:rPr lang="en-US" sz="2400" b="1" dirty="0" err="1">
                <a:solidFill>
                  <a:srgbClr val="FFFF00"/>
                </a:solidFill>
              </a:rPr>
              <a:t>ConSequence</a:t>
            </a:r>
            <a:r>
              <a:rPr lang="en-US" sz="2400" b="1" dirty="0">
                <a:solidFill>
                  <a:srgbClr val="FFFF00"/>
                </a:solidFill>
              </a:rPr>
              <a:t>  (IS)</a:t>
            </a:r>
            <a:r>
              <a:rPr lang="en-US" sz="2400" dirty="0">
                <a:solidFill>
                  <a:srgbClr val="FFFF00"/>
                </a:solidFill>
              </a:rPr>
              <a:t> 	</a:t>
            </a:r>
            <a:r>
              <a:rPr lang="en-US" sz="2400" dirty="0">
                <a:solidFill>
                  <a:schemeClr val="bg1"/>
                </a:solidFill>
              </a:rPr>
              <a:t>            	</a:t>
            </a:r>
            <a:r>
              <a:rPr lang="en-US" sz="2400" dirty="0"/>
              <a:t>12 		13:2a, 8a</a:t>
            </a:r>
            <a:br>
              <a:rPr lang="en-US" sz="2400" dirty="0"/>
            </a:br>
            <a:r>
              <a:rPr lang="en-US" sz="2400" dirty="0"/>
              <a:t>       		Prov 13:2a From the fruit of his mouth // a man eats what is good, </a:t>
            </a:r>
            <a:br>
              <a:rPr lang="en-US" sz="2400" dirty="0"/>
            </a:br>
            <a:r>
              <a:rPr lang="en-US" sz="2400" dirty="0"/>
              <a:t>                      +I +S	</a:t>
            </a:r>
          </a:p>
          <a:p>
            <a:r>
              <a:rPr lang="en-US" sz="2400" dirty="0"/>
              <a:t>  	6) </a:t>
            </a:r>
            <a:r>
              <a:rPr lang="en-US" sz="2400" b="1" dirty="0">
                <a:solidFill>
                  <a:srgbClr val="FFFF00"/>
                </a:solidFill>
              </a:rPr>
              <a:t>Item </a:t>
            </a:r>
            <a:r>
              <a:rPr lang="en-US" sz="2400" b="1" dirty="0">
                <a:solidFill>
                  <a:srgbClr val="FFFF00"/>
                </a:solidFill>
                <a:sym typeface="Wingdings" panose="05000000000000000000" pitchFamily="2" charset="2"/>
              </a:rPr>
              <a:t></a:t>
            </a:r>
            <a:r>
              <a:rPr lang="en-US" sz="2400" b="1" dirty="0">
                <a:solidFill>
                  <a:srgbClr val="FFFF00"/>
                </a:solidFill>
              </a:rPr>
              <a:t> </a:t>
            </a:r>
            <a:r>
              <a:rPr lang="en-US" sz="2400" b="1" dirty="0" err="1">
                <a:solidFill>
                  <a:srgbClr val="FFFF00"/>
                </a:solidFill>
              </a:rPr>
              <a:t>Evalution</a:t>
            </a:r>
            <a:r>
              <a:rPr lang="en-US" sz="2400" b="1" dirty="0">
                <a:solidFill>
                  <a:srgbClr val="FFFF00"/>
                </a:solidFill>
              </a:rPr>
              <a:t>   </a:t>
            </a:r>
            <a:r>
              <a:rPr lang="en-US" sz="2400" b="1" dirty="0"/>
              <a:t>(IE) 	                       </a:t>
            </a:r>
            <a:r>
              <a:rPr lang="en-US" sz="2400" dirty="0"/>
              <a:t>	7			10:15a; 13:19a</a:t>
            </a:r>
            <a:br>
              <a:rPr lang="en-US" sz="2400" dirty="0"/>
            </a:br>
            <a:r>
              <a:rPr lang="en-US" sz="2400" dirty="0"/>
              <a:t>       		Prov 10:15a A rich man’s wealth // is his strong city;    </a:t>
            </a:r>
            <a:br>
              <a:rPr lang="en-US" sz="2400" dirty="0"/>
            </a:br>
            <a:r>
              <a:rPr lang="en-US" sz="2400" dirty="0"/>
              <a:t>                        +I +E</a:t>
            </a:r>
          </a:p>
          <a:p>
            <a:endParaRPr lang="en-US" sz="2400" dirty="0">
              <a:solidFill>
                <a:schemeClr val="bg1"/>
              </a:solidFill>
            </a:endParaRPr>
          </a:p>
        </p:txBody>
      </p:sp>
    </p:spTree>
    <p:extLst>
      <p:ext uri="{BB962C8B-B14F-4D97-AF65-F5344CB8AC3E}">
        <p14:creationId xmlns:p14="http://schemas.microsoft.com/office/powerpoint/2010/main" val="303644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r>
              <a:rPr lang="en-US" b="1" dirty="0">
                <a:solidFill>
                  <a:schemeClr val="tx1"/>
                </a:solidFill>
              </a:rPr>
              <a:t>What is a Proverb? – Initial Questions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406401" y="1176867"/>
            <a:ext cx="11139488" cy="5681133"/>
          </a:xfrm>
        </p:spPr>
        <p:txBody>
          <a:bodyPr>
            <a:normAutofit fontScale="92500" lnSpcReduction="10000"/>
          </a:bodyPr>
          <a:lstStyle/>
          <a:p>
            <a:r>
              <a:rPr lang="en-US" sz="2400" dirty="0"/>
              <a:t>English terms in the locus of “proverb”  (vid. Fox, 1:14f)</a:t>
            </a:r>
          </a:p>
          <a:p>
            <a:r>
              <a:rPr lang="en-US" sz="2400" b="1" dirty="0">
                <a:solidFill>
                  <a:srgbClr val="FFFF00"/>
                </a:solidFill>
              </a:rPr>
              <a:t>Adage:  Traditional wise saying </a:t>
            </a:r>
            <a:r>
              <a:rPr lang="en-US" sz="2400" dirty="0"/>
              <a:t>used, generally accepted and transmitted in oral performance. – look before you leap </a:t>
            </a:r>
          </a:p>
          <a:p>
            <a:r>
              <a:rPr lang="en-US" sz="2400" b="1" dirty="0">
                <a:solidFill>
                  <a:srgbClr val="FFFF00"/>
                </a:solidFill>
              </a:rPr>
              <a:t>Admonition</a:t>
            </a:r>
            <a:r>
              <a:rPr lang="en-US" sz="2400" dirty="0"/>
              <a:t>   A warning against improper behavior, usually given in negative </a:t>
            </a:r>
            <a:r>
              <a:rPr lang="en-US" sz="2400" b="1" dirty="0">
                <a:solidFill>
                  <a:srgbClr val="FFFF00"/>
                </a:solidFill>
              </a:rPr>
              <a:t>imperative</a:t>
            </a:r>
            <a:r>
              <a:rPr lang="en-US" sz="2400" dirty="0"/>
              <a:t> form (</a:t>
            </a:r>
            <a:r>
              <a:rPr lang="en-US" sz="2400" b="1" dirty="0">
                <a:solidFill>
                  <a:srgbClr val="FFFF00"/>
                </a:solidFill>
              </a:rPr>
              <a:t>prohibition</a:t>
            </a:r>
            <a:r>
              <a:rPr lang="en-US" sz="2400" dirty="0"/>
              <a:t>); </a:t>
            </a:r>
            <a:r>
              <a:rPr lang="en-US" sz="2400" b="1" dirty="0">
                <a:solidFill>
                  <a:srgbClr val="FFFF00"/>
                </a:solidFill>
              </a:rPr>
              <a:t>mandate</a:t>
            </a:r>
            <a:r>
              <a:rPr lang="en-US" sz="2400" dirty="0"/>
              <a:t> is positive form.</a:t>
            </a:r>
          </a:p>
          <a:p>
            <a:r>
              <a:rPr lang="en-US" sz="2400" b="1" dirty="0">
                <a:solidFill>
                  <a:srgbClr val="FFFF00"/>
                </a:solidFill>
              </a:rPr>
              <a:t>Aphorism</a:t>
            </a:r>
            <a:r>
              <a:rPr lang="en-US" sz="2400" dirty="0"/>
              <a:t>:   A concise, </a:t>
            </a:r>
            <a:r>
              <a:rPr lang="en-US" sz="2400" b="1" dirty="0">
                <a:solidFill>
                  <a:srgbClr val="FFFF00"/>
                </a:solidFill>
              </a:rPr>
              <a:t>terse statement of insight</a:t>
            </a:r>
            <a:r>
              <a:rPr lang="en-US" sz="2400" dirty="0"/>
              <a:t>,</a:t>
            </a:r>
            <a:br>
              <a:rPr lang="en-US" sz="2400" dirty="0"/>
            </a:br>
            <a:r>
              <a:rPr lang="en-US" sz="2400" dirty="0"/>
              <a:t>                      -- a barking dog doesn’t bit </a:t>
            </a:r>
          </a:p>
          <a:p>
            <a:r>
              <a:rPr lang="en-US" sz="2400" b="1" dirty="0">
                <a:solidFill>
                  <a:srgbClr val="FFFF00"/>
                </a:solidFill>
              </a:rPr>
              <a:t>Apothegm</a:t>
            </a:r>
            <a:r>
              <a:rPr lang="en-US" sz="2400" dirty="0"/>
              <a:t>:  </a:t>
            </a:r>
            <a:r>
              <a:rPr lang="en-US" sz="2400" b="1" dirty="0">
                <a:solidFill>
                  <a:srgbClr val="FFFF00"/>
                </a:solidFill>
              </a:rPr>
              <a:t>A short pithy witty saying</a:t>
            </a:r>
            <a:r>
              <a:rPr lang="en-US" sz="2400" dirty="0"/>
              <a:t>, observation or </a:t>
            </a:r>
            <a:r>
              <a:rPr lang="en-US" sz="2400" b="1" dirty="0">
                <a:solidFill>
                  <a:srgbClr val="FFFF00"/>
                </a:solidFill>
              </a:rPr>
              <a:t>maxim</a:t>
            </a:r>
            <a:r>
              <a:rPr lang="en-US" sz="2400" dirty="0"/>
              <a:t> (general truth,</a:t>
            </a:r>
            <a:br>
              <a:rPr lang="en-US" sz="2400" dirty="0"/>
            </a:br>
            <a:r>
              <a:rPr lang="en-US" sz="2400" dirty="0"/>
              <a:t>                     fundamental principle) -- haste makes waste</a:t>
            </a:r>
          </a:p>
          <a:p>
            <a:r>
              <a:rPr lang="en-US" sz="2400" b="1" dirty="0">
                <a:solidFill>
                  <a:srgbClr val="FFFF00"/>
                </a:solidFill>
              </a:rPr>
              <a:t>Epigram</a:t>
            </a:r>
            <a:r>
              <a:rPr lang="en-US" sz="2400" dirty="0"/>
              <a:t>:  </a:t>
            </a:r>
            <a:r>
              <a:rPr lang="en-US" sz="2400" b="1" dirty="0">
                <a:solidFill>
                  <a:srgbClr val="FFFF00"/>
                </a:solidFill>
              </a:rPr>
              <a:t>A brief poem </a:t>
            </a:r>
            <a:r>
              <a:rPr lang="en-US" sz="2400" dirty="0"/>
              <a:t>making a single point often satirical twist</a:t>
            </a:r>
          </a:p>
          <a:p>
            <a:r>
              <a:rPr lang="en-US" sz="2400" b="1" dirty="0">
                <a:solidFill>
                  <a:srgbClr val="FFFF00"/>
                </a:solidFill>
              </a:rPr>
              <a:t>Precept</a:t>
            </a:r>
            <a:r>
              <a:rPr lang="en-US" sz="2400" dirty="0"/>
              <a:t>:  </a:t>
            </a:r>
            <a:r>
              <a:rPr lang="en-US" sz="2400" b="1" dirty="0">
                <a:solidFill>
                  <a:srgbClr val="FFFF00"/>
                </a:solidFill>
              </a:rPr>
              <a:t>A rule of behavior </a:t>
            </a:r>
            <a:r>
              <a:rPr lang="en-US" sz="2400" dirty="0"/>
              <a:t>formulated as advice or evaluative</a:t>
            </a:r>
          </a:p>
          <a:p>
            <a:r>
              <a:rPr lang="en-US" sz="2400" b="1" dirty="0">
                <a:solidFill>
                  <a:srgbClr val="FFFF00"/>
                </a:solidFill>
              </a:rPr>
              <a:t>Proverb</a:t>
            </a:r>
            <a:r>
              <a:rPr lang="en-US" sz="2400" dirty="0"/>
              <a:t>:  Use for all types of short sayings  -- on splitting hairs and definitions</a:t>
            </a:r>
          </a:p>
          <a:p>
            <a:r>
              <a:rPr lang="en-US" sz="2400" b="1" dirty="0" err="1">
                <a:solidFill>
                  <a:srgbClr val="FFFF00"/>
                </a:solidFill>
              </a:rPr>
              <a:t>Paremiology</a:t>
            </a:r>
            <a:r>
              <a:rPr lang="en-US" sz="2400" dirty="0"/>
              <a:t>:  study of proverbs, </a:t>
            </a:r>
            <a:r>
              <a:rPr lang="el-GR" sz="3000" b="1" dirty="0">
                <a:solidFill>
                  <a:srgbClr val="FFFF00"/>
                </a:solidFill>
                <a:latin typeface="AA Times New Roman" panose="02020603050405020304" pitchFamily="18" charset="0"/>
                <a:ea typeface="AA Times New Roman" panose="02020603050405020304" pitchFamily="18" charset="0"/>
                <a:cs typeface="AA Times New Roman" panose="02020603050405020304" pitchFamily="18" charset="0"/>
              </a:rPr>
              <a:t>παροιμία</a:t>
            </a:r>
            <a:r>
              <a:rPr lang="el-GR" sz="2400" dirty="0"/>
              <a:t> </a:t>
            </a:r>
            <a:r>
              <a:rPr lang="en-US" sz="2400" dirty="0"/>
              <a:t>/ </a:t>
            </a:r>
            <a:r>
              <a:rPr lang="en-US" sz="2400" b="1" dirty="0" err="1">
                <a:solidFill>
                  <a:srgbClr val="FFFF00"/>
                </a:solidFill>
              </a:rPr>
              <a:t>paroimia</a:t>
            </a:r>
            <a:r>
              <a:rPr lang="en-US" sz="2400" dirty="0"/>
              <a:t>: Greek for “proverb” </a:t>
            </a:r>
            <a:r>
              <a:rPr lang="en-US" dirty="0"/>
              <a:t>→ Latin: paroemia. </a:t>
            </a:r>
            <a:endParaRPr lang="en-US" sz="2400" dirty="0"/>
          </a:p>
        </p:txBody>
      </p:sp>
    </p:spTree>
    <p:extLst>
      <p:ext uri="{BB962C8B-B14F-4D97-AF65-F5344CB8AC3E}">
        <p14:creationId xmlns:p14="http://schemas.microsoft.com/office/powerpoint/2010/main" val="23677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442D3-8071-2644-D013-0A2C80D4C4CE}"/>
              </a:ext>
            </a:extLst>
          </p:cNvPr>
          <p:cNvSpPr>
            <a:spLocks noGrp="1"/>
          </p:cNvSpPr>
          <p:nvPr>
            <p:ph type="ctrTitle"/>
          </p:nvPr>
        </p:nvSpPr>
        <p:spPr>
          <a:xfrm>
            <a:off x="477621" y="457200"/>
            <a:ext cx="10566398" cy="1126067"/>
          </a:xfrm>
        </p:spPr>
        <p:txBody>
          <a:bodyPr/>
          <a:lstStyle/>
          <a:p>
            <a:r>
              <a:rPr lang="en-US" sz="4400" dirty="0">
                <a:solidFill>
                  <a:schemeClr val="tx1"/>
                </a:solidFill>
              </a:rPr>
              <a:t> </a:t>
            </a:r>
            <a:r>
              <a:rPr lang="en-US" sz="4400" b="1" dirty="0">
                <a:solidFill>
                  <a:schemeClr val="tx1"/>
                </a:solidFill>
              </a:rPr>
              <a:t>Deep Structure Classifications</a:t>
            </a:r>
            <a:endParaRPr lang="en-US" sz="4400" dirty="0">
              <a:solidFill>
                <a:schemeClr val="tx1"/>
              </a:solidFill>
            </a:endParaRPr>
          </a:p>
        </p:txBody>
      </p:sp>
      <p:sp>
        <p:nvSpPr>
          <p:cNvPr id="4" name="TextBox 3">
            <a:extLst>
              <a:ext uri="{FF2B5EF4-FFF2-40B4-BE49-F238E27FC236}">
                <a16:creationId xmlns:a16="http://schemas.microsoft.com/office/drawing/2014/main" id="{7DDE24DF-BED2-A9FF-056C-2C6B2DBFC873}"/>
              </a:ext>
            </a:extLst>
          </p:cNvPr>
          <p:cNvSpPr txBox="1"/>
          <p:nvPr/>
        </p:nvSpPr>
        <p:spPr>
          <a:xfrm>
            <a:off x="477621" y="2116499"/>
            <a:ext cx="11508191" cy="4154984"/>
          </a:xfrm>
          <a:prstGeom prst="rect">
            <a:avLst/>
          </a:prstGeom>
          <a:noFill/>
        </p:spPr>
        <p:txBody>
          <a:bodyPr wrap="square" rtlCol="0">
            <a:spAutoFit/>
          </a:bodyPr>
          <a:lstStyle/>
          <a:p>
            <a:r>
              <a:rPr lang="en-US" sz="2400" dirty="0">
                <a:solidFill>
                  <a:schemeClr val="bg1"/>
                </a:solidFill>
              </a:rPr>
              <a:t>	</a:t>
            </a:r>
            <a:r>
              <a:rPr lang="en-US" sz="2400" dirty="0"/>
              <a:t>7) </a:t>
            </a:r>
            <a:r>
              <a:rPr lang="en-US" sz="2400" b="1" dirty="0">
                <a:solidFill>
                  <a:srgbClr val="FFFF00"/>
                </a:solidFill>
              </a:rPr>
              <a:t>Act </a:t>
            </a:r>
            <a:r>
              <a:rPr lang="en-US" sz="2400" b="1" dirty="0">
                <a:solidFill>
                  <a:srgbClr val="FFFF00"/>
                </a:solidFill>
                <a:sym typeface="Wingdings" panose="05000000000000000000" pitchFamily="2" charset="2"/>
              </a:rPr>
              <a:t></a:t>
            </a:r>
            <a:r>
              <a:rPr lang="en-US" sz="2400" b="1" dirty="0">
                <a:solidFill>
                  <a:srgbClr val="FFFF00"/>
                </a:solidFill>
              </a:rPr>
              <a:t> Evaluation (AE) </a:t>
            </a:r>
            <a:r>
              <a:rPr lang="en-US" sz="2400" dirty="0">
                <a:solidFill>
                  <a:schemeClr val="bg1"/>
                </a:solidFill>
              </a:rPr>
              <a:t>	              	</a:t>
            </a:r>
            <a:r>
              <a:rPr lang="en-US" sz="2400" dirty="0"/>
              <a:t>13 			11:30b; 12:1a</a:t>
            </a:r>
          </a:p>
          <a:p>
            <a:r>
              <a:rPr lang="en-US" sz="2400" dirty="0"/>
              <a:t> 		Prov 12:1a Whoever loves discipline // loves knowledge  +A +E</a:t>
            </a:r>
          </a:p>
          <a:p>
            <a:r>
              <a:rPr lang="en-US" sz="2400" dirty="0">
                <a:solidFill>
                  <a:schemeClr val="bg1"/>
                </a:solidFill>
              </a:rPr>
              <a:t> 	</a:t>
            </a:r>
            <a:r>
              <a:rPr lang="en-US" sz="2400" dirty="0"/>
              <a:t>8) </a:t>
            </a:r>
            <a:r>
              <a:rPr lang="en-US" sz="2400" b="1" dirty="0" err="1">
                <a:solidFill>
                  <a:srgbClr val="FFFF00"/>
                </a:solidFill>
              </a:rPr>
              <a:t>APpearance</a:t>
            </a:r>
            <a:r>
              <a:rPr lang="en-US" sz="2400" b="1" dirty="0">
                <a:solidFill>
                  <a:srgbClr val="FFFF00"/>
                </a:solidFill>
              </a:rPr>
              <a:t> </a:t>
            </a:r>
            <a:r>
              <a:rPr lang="en-US" sz="2400" b="1" dirty="0">
                <a:solidFill>
                  <a:srgbClr val="FFFF00"/>
                </a:solidFill>
                <a:sym typeface="Wingdings" panose="05000000000000000000" pitchFamily="2" charset="2"/>
              </a:rPr>
              <a:t></a:t>
            </a:r>
            <a:r>
              <a:rPr lang="en-US" sz="2400" b="1" dirty="0">
                <a:solidFill>
                  <a:srgbClr val="FFFF00"/>
                </a:solidFill>
              </a:rPr>
              <a:t> Reality (PR) </a:t>
            </a:r>
            <a:r>
              <a:rPr lang="en-US" sz="2400" dirty="0">
                <a:solidFill>
                  <a:schemeClr val="bg1"/>
                </a:solidFill>
              </a:rPr>
              <a:t>	</a:t>
            </a:r>
            <a:r>
              <a:rPr lang="en-US" sz="2400" dirty="0"/>
              <a:t>            4			13:7; 14:13 </a:t>
            </a:r>
          </a:p>
          <a:p>
            <a:r>
              <a:rPr lang="en-US" sz="2400" dirty="0"/>
              <a:t>		 		Prov 13:7  One pretends to be rich, // yet has nothing; </a:t>
            </a:r>
            <a:br>
              <a:rPr lang="en-US" sz="2400" dirty="0"/>
            </a:br>
            <a:r>
              <a:rPr lang="en-US" sz="2400" dirty="0"/>
              <a:t> 		another pretends to be poor, // yet has great wealth.  P -R / P +R</a:t>
            </a:r>
          </a:p>
          <a:p>
            <a:r>
              <a:rPr lang="en-US" sz="2400" dirty="0"/>
              <a:t> 	</a:t>
            </a:r>
          </a:p>
          <a:p>
            <a:r>
              <a:rPr lang="en-US" sz="2400" b="1" dirty="0"/>
              <a:t> 	Conclusion:  </a:t>
            </a:r>
            <a:r>
              <a:rPr lang="en-US" sz="2400" dirty="0"/>
              <a:t>Koch and Von Rad proverbial sentences basically </a:t>
            </a:r>
            <a:br>
              <a:rPr lang="en-US" sz="2400" dirty="0"/>
            </a:br>
            <a:r>
              <a:rPr lang="en-US" sz="2400" dirty="0"/>
              <a:t>          </a:t>
            </a:r>
            <a:r>
              <a:rPr lang="en-US" sz="2400" b="1" dirty="0"/>
              <a:t>Act </a:t>
            </a:r>
            <a:r>
              <a:rPr lang="en-US" sz="2400" b="1" dirty="0">
                <a:sym typeface="Wingdings" panose="05000000000000000000" pitchFamily="2" charset="2"/>
              </a:rPr>
              <a:t></a:t>
            </a:r>
            <a:r>
              <a:rPr lang="en-US" sz="2400" b="1" dirty="0"/>
              <a:t> Consequence [62x]</a:t>
            </a:r>
            <a:r>
              <a:rPr lang="en-US" sz="2400" dirty="0"/>
              <a:t> central core</a:t>
            </a:r>
          </a:p>
          <a:p>
            <a:r>
              <a:rPr lang="en-US" sz="2400" dirty="0">
                <a:solidFill>
                  <a:schemeClr val="bg1"/>
                </a:solidFill>
              </a:rPr>
              <a:t>	</a:t>
            </a:r>
            <a:r>
              <a:rPr lang="en-US" sz="2400" dirty="0"/>
              <a:t>What this shows is </a:t>
            </a:r>
            <a:r>
              <a:rPr lang="en-US" sz="2400" b="1" dirty="0">
                <a:solidFill>
                  <a:srgbClr val="FFFF00"/>
                </a:solidFill>
              </a:rPr>
              <a:t>Character </a:t>
            </a:r>
            <a:r>
              <a:rPr lang="en-US" sz="2400" b="1" dirty="0">
                <a:solidFill>
                  <a:srgbClr val="FFFF00"/>
                </a:solidFill>
                <a:sym typeface="Wingdings" panose="05000000000000000000" pitchFamily="2" charset="2"/>
              </a:rPr>
              <a:t></a:t>
            </a:r>
            <a:r>
              <a:rPr lang="en-US" sz="2400" b="1" dirty="0">
                <a:solidFill>
                  <a:srgbClr val="FFFF00"/>
                </a:solidFill>
              </a:rPr>
              <a:t> Consequence [152x]</a:t>
            </a:r>
            <a:r>
              <a:rPr lang="en-US" sz="2400" dirty="0">
                <a:solidFill>
                  <a:srgbClr val="FFFF00"/>
                </a:solidFill>
              </a:rPr>
              <a:t> </a:t>
            </a:r>
            <a:r>
              <a:rPr lang="en-US" sz="2400" dirty="0"/>
              <a:t>more central </a:t>
            </a:r>
            <a:br>
              <a:rPr lang="en-US" sz="2400" dirty="0"/>
            </a:br>
            <a:r>
              <a:rPr lang="en-US" sz="2400" dirty="0"/>
              <a:t>               core in the proverbial sentence</a:t>
            </a:r>
          </a:p>
          <a:p>
            <a:endParaRPr lang="en-US" sz="2400" dirty="0">
              <a:solidFill>
                <a:schemeClr val="bg1"/>
              </a:solidFill>
            </a:endParaRPr>
          </a:p>
        </p:txBody>
      </p:sp>
    </p:spTree>
    <p:extLst>
      <p:ext uri="{BB962C8B-B14F-4D97-AF65-F5344CB8AC3E}">
        <p14:creationId xmlns:p14="http://schemas.microsoft.com/office/powerpoint/2010/main" val="136938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442D3-8071-2644-D013-0A2C80D4C4CE}"/>
              </a:ext>
            </a:extLst>
          </p:cNvPr>
          <p:cNvSpPr>
            <a:spLocks noGrp="1"/>
          </p:cNvSpPr>
          <p:nvPr>
            <p:ph type="ctrTitle"/>
          </p:nvPr>
        </p:nvSpPr>
        <p:spPr>
          <a:xfrm>
            <a:off x="477621" y="211668"/>
            <a:ext cx="11324912" cy="1371600"/>
          </a:xfrm>
        </p:spPr>
        <p:txBody>
          <a:bodyPr/>
          <a:lstStyle/>
          <a:p>
            <a:r>
              <a:rPr lang="en-US" sz="4400" dirty="0">
                <a:solidFill>
                  <a:schemeClr val="tx1"/>
                </a:solidFill>
              </a:rPr>
              <a:t> </a:t>
            </a:r>
            <a:r>
              <a:rPr lang="en-US" sz="4400" b="1" dirty="0">
                <a:solidFill>
                  <a:schemeClr val="tx1"/>
                </a:solidFill>
              </a:rPr>
              <a:t>Proverbial Sitz </a:t>
            </a:r>
            <a:r>
              <a:rPr lang="en-US" sz="4400" b="1" dirty="0" err="1">
                <a:solidFill>
                  <a:schemeClr val="tx1"/>
                </a:solidFill>
              </a:rPr>
              <a:t>im</a:t>
            </a:r>
            <a:r>
              <a:rPr lang="en-US" sz="4400" b="1" dirty="0">
                <a:solidFill>
                  <a:schemeClr val="tx1"/>
                </a:solidFill>
              </a:rPr>
              <a:t> Leben (“situation in </a:t>
            </a:r>
            <a:br>
              <a:rPr lang="en-US" sz="4400" b="1" dirty="0">
                <a:solidFill>
                  <a:schemeClr val="tx1"/>
                </a:solidFill>
              </a:rPr>
            </a:br>
            <a:r>
              <a:rPr lang="en-US" sz="4400" b="1" dirty="0">
                <a:solidFill>
                  <a:schemeClr val="tx1"/>
                </a:solidFill>
              </a:rPr>
              <a:t>                    life”) setting for origin</a:t>
            </a:r>
            <a:endParaRPr lang="en-US" sz="4400" dirty="0">
              <a:solidFill>
                <a:schemeClr val="tx1"/>
              </a:solidFill>
            </a:endParaRPr>
          </a:p>
        </p:txBody>
      </p:sp>
      <p:sp>
        <p:nvSpPr>
          <p:cNvPr id="4" name="TextBox 3">
            <a:extLst>
              <a:ext uri="{FF2B5EF4-FFF2-40B4-BE49-F238E27FC236}">
                <a16:creationId xmlns:a16="http://schemas.microsoft.com/office/drawing/2014/main" id="{7DDE24DF-BED2-A9FF-056C-2C6B2DBFC873}"/>
              </a:ext>
            </a:extLst>
          </p:cNvPr>
          <p:cNvSpPr txBox="1"/>
          <p:nvPr/>
        </p:nvSpPr>
        <p:spPr>
          <a:xfrm>
            <a:off x="477621" y="1981032"/>
            <a:ext cx="11508191" cy="4154984"/>
          </a:xfrm>
          <a:prstGeom prst="rect">
            <a:avLst/>
          </a:prstGeom>
          <a:noFill/>
        </p:spPr>
        <p:txBody>
          <a:bodyPr wrap="square" rtlCol="0">
            <a:spAutoFit/>
          </a:bodyPr>
          <a:lstStyle/>
          <a:p>
            <a:pPr marL="342900" indent="-342900">
              <a:buFont typeface="Wingdings" panose="05000000000000000000" pitchFamily="2" charset="2"/>
              <a:buChar char="v"/>
            </a:pPr>
            <a:r>
              <a:rPr lang="en-US" sz="2400" dirty="0"/>
              <a:t>Three suggested original settings have been proposed/debated: </a:t>
            </a:r>
          </a:p>
          <a:p>
            <a:pPr marL="342900" indent="-342900">
              <a:buFont typeface="Wingdings" panose="05000000000000000000" pitchFamily="2" charset="2"/>
              <a:buChar char="v"/>
            </a:pPr>
            <a:r>
              <a:rPr lang="en-US" sz="2400" dirty="0"/>
              <a:t>1) </a:t>
            </a:r>
            <a:r>
              <a:rPr lang="en-US" sz="2400" b="1" dirty="0">
                <a:solidFill>
                  <a:srgbClr val="FFFF00"/>
                </a:solidFill>
              </a:rPr>
              <a:t>Schools / teachers</a:t>
            </a:r>
          </a:p>
          <a:p>
            <a:pPr marL="342900" indent="-342900">
              <a:buFont typeface="Wingdings" panose="05000000000000000000" pitchFamily="2" charset="2"/>
              <a:buChar char="v"/>
            </a:pPr>
            <a:r>
              <a:rPr lang="en-US" sz="2400" dirty="0"/>
              <a:t>2) </a:t>
            </a:r>
            <a:r>
              <a:rPr lang="en-US" sz="2400" b="1" dirty="0">
                <a:solidFill>
                  <a:srgbClr val="FFFF00"/>
                </a:solidFill>
              </a:rPr>
              <a:t>Family-clan / parents</a:t>
            </a:r>
          </a:p>
          <a:p>
            <a:pPr marL="342900" indent="-342900">
              <a:buFont typeface="Wingdings" panose="05000000000000000000" pitchFamily="2" charset="2"/>
              <a:buChar char="v"/>
            </a:pPr>
            <a:r>
              <a:rPr lang="en-US" sz="2400" dirty="0"/>
              <a:t>3) </a:t>
            </a:r>
            <a:r>
              <a:rPr lang="en-US" sz="2400" b="1" dirty="0">
                <a:solidFill>
                  <a:srgbClr val="FFFF00"/>
                </a:solidFill>
              </a:rPr>
              <a:t>Royal court/scribes</a:t>
            </a:r>
          </a:p>
          <a:p>
            <a:pPr marL="342900" indent="-342900">
              <a:buFont typeface="Wingdings" panose="05000000000000000000" pitchFamily="2" charset="2"/>
              <a:buChar char="v"/>
            </a:pPr>
            <a:r>
              <a:rPr lang="en-US" sz="2400" b="1" dirty="0">
                <a:solidFill>
                  <a:srgbClr val="FFFF00"/>
                </a:solidFill>
              </a:rPr>
              <a:t>Schools:</a:t>
            </a:r>
          </a:p>
          <a:p>
            <a:pPr marL="800100" lvl="1" indent="-342900">
              <a:buFont typeface="Wingdings" panose="05000000000000000000" pitchFamily="2" charset="2"/>
              <a:buChar char="v"/>
            </a:pPr>
            <a:r>
              <a:rPr lang="en-US" sz="2400" dirty="0"/>
              <a:t>First explicit mention of schools in Israel </a:t>
            </a:r>
            <a:r>
              <a:rPr lang="en-US" sz="2400" b="1" dirty="0">
                <a:solidFill>
                  <a:srgbClr val="FFFF00"/>
                </a:solidFill>
              </a:rPr>
              <a:t>Ben Sirach 51:23</a:t>
            </a:r>
            <a:r>
              <a:rPr lang="en-US" sz="2400" dirty="0"/>
              <a:t> (ca. 180 BC)</a:t>
            </a:r>
          </a:p>
          <a:p>
            <a:pPr marL="800100" lvl="1" indent="-342900">
              <a:buFont typeface="Wingdings" panose="05000000000000000000" pitchFamily="2" charset="2"/>
              <a:buChar char="v"/>
            </a:pPr>
            <a:r>
              <a:rPr lang="en-US" sz="2400" dirty="0"/>
              <a:t>There were schools earlier in Mesopotamia and Egypt</a:t>
            </a:r>
          </a:p>
          <a:p>
            <a:pPr marL="800100" lvl="1" indent="-342900">
              <a:buFont typeface="Wingdings" panose="05000000000000000000" pitchFamily="2" charset="2"/>
              <a:buChar char="v"/>
            </a:pPr>
            <a:r>
              <a:rPr lang="en-US" sz="2400" dirty="0"/>
              <a:t>Didactic intent of Proverbs fits school setting Prov 5:13 “I did not listen to the voice of my teachers or incline my ear to my instructors.”</a:t>
            </a:r>
          </a:p>
          <a:p>
            <a:pPr marL="800100" lvl="1" indent="-342900">
              <a:buFont typeface="Wingdings" panose="05000000000000000000" pitchFamily="2" charset="2"/>
              <a:buChar char="v"/>
            </a:pPr>
            <a:r>
              <a:rPr lang="en-US" sz="2400" dirty="0"/>
              <a:t>“Father” may refer to teacher in loco parentis  </a:t>
            </a:r>
          </a:p>
          <a:p>
            <a:endParaRPr lang="en-US" sz="2400" dirty="0"/>
          </a:p>
        </p:txBody>
      </p:sp>
    </p:spTree>
    <p:extLst>
      <p:ext uri="{BB962C8B-B14F-4D97-AF65-F5344CB8AC3E}">
        <p14:creationId xmlns:p14="http://schemas.microsoft.com/office/powerpoint/2010/main" val="21478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442D3-8071-2644-D013-0A2C80D4C4CE}"/>
              </a:ext>
            </a:extLst>
          </p:cNvPr>
          <p:cNvSpPr>
            <a:spLocks noGrp="1"/>
          </p:cNvSpPr>
          <p:nvPr>
            <p:ph type="ctrTitle"/>
          </p:nvPr>
        </p:nvSpPr>
        <p:spPr>
          <a:xfrm>
            <a:off x="477621" y="211668"/>
            <a:ext cx="11324912" cy="1371600"/>
          </a:xfrm>
        </p:spPr>
        <p:txBody>
          <a:bodyPr/>
          <a:lstStyle/>
          <a:p>
            <a:r>
              <a:rPr lang="en-US" sz="4400" dirty="0">
                <a:solidFill>
                  <a:schemeClr val="tx1"/>
                </a:solidFill>
              </a:rPr>
              <a:t> </a:t>
            </a:r>
            <a:r>
              <a:rPr lang="en-US" sz="4400" b="1" dirty="0">
                <a:solidFill>
                  <a:schemeClr val="tx1"/>
                </a:solidFill>
              </a:rPr>
              <a:t>Proverbial Sitz </a:t>
            </a:r>
            <a:r>
              <a:rPr lang="en-US" sz="4400" b="1" dirty="0" err="1">
                <a:solidFill>
                  <a:schemeClr val="tx1"/>
                </a:solidFill>
              </a:rPr>
              <a:t>im</a:t>
            </a:r>
            <a:r>
              <a:rPr lang="en-US" sz="4400" b="1" dirty="0">
                <a:solidFill>
                  <a:schemeClr val="tx1"/>
                </a:solidFill>
              </a:rPr>
              <a:t> Leben (“situation in </a:t>
            </a:r>
            <a:br>
              <a:rPr lang="en-US" sz="4400" b="1" dirty="0">
                <a:solidFill>
                  <a:schemeClr val="tx1"/>
                </a:solidFill>
              </a:rPr>
            </a:br>
            <a:r>
              <a:rPr lang="en-US" sz="4400" b="1" dirty="0">
                <a:solidFill>
                  <a:schemeClr val="tx1"/>
                </a:solidFill>
              </a:rPr>
              <a:t>                    life”) setting for origin</a:t>
            </a:r>
            <a:endParaRPr lang="en-US" sz="4400" dirty="0">
              <a:solidFill>
                <a:schemeClr val="tx1"/>
              </a:solidFill>
            </a:endParaRPr>
          </a:p>
        </p:txBody>
      </p:sp>
      <p:sp>
        <p:nvSpPr>
          <p:cNvPr id="4" name="TextBox 3">
            <a:extLst>
              <a:ext uri="{FF2B5EF4-FFF2-40B4-BE49-F238E27FC236}">
                <a16:creationId xmlns:a16="http://schemas.microsoft.com/office/drawing/2014/main" id="{7DDE24DF-BED2-A9FF-056C-2C6B2DBFC873}"/>
              </a:ext>
            </a:extLst>
          </p:cNvPr>
          <p:cNvSpPr txBox="1"/>
          <p:nvPr/>
        </p:nvSpPr>
        <p:spPr>
          <a:xfrm>
            <a:off x="385981" y="1693335"/>
            <a:ext cx="11508191" cy="4893647"/>
          </a:xfrm>
          <a:prstGeom prst="rect">
            <a:avLst/>
          </a:prstGeom>
          <a:noFill/>
        </p:spPr>
        <p:txBody>
          <a:bodyPr wrap="square" rtlCol="0">
            <a:spAutoFit/>
          </a:bodyPr>
          <a:lstStyle/>
          <a:p>
            <a:pPr marL="342900" indent="-342900">
              <a:buFont typeface="Wingdings" panose="05000000000000000000" pitchFamily="2" charset="2"/>
              <a:buChar char="v"/>
            </a:pPr>
            <a:r>
              <a:rPr lang="en-US" sz="2400" b="1" dirty="0">
                <a:solidFill>
                  <a:srgbClr val="FFFF00"/>
                </a:solidFill>
              </a:rPr>
              <a:t>Family/clan origins</a:t>
            </a:r>
          </a:p>
          <a:p>
            <a:pPr marL="800100" lvl="1" indent="-342900">
              <a:buFont typeface="Wingdings" panose="05000000000000000000" pitchFamily="2" charset="2"/>
              <a:buChar char="v"/>
            </a:pPr>
            <a:r>
              <a:rPr lang="en-US" sz="2400" dirty="0"/>
              <a:t>Proverbial use in African folklore </a:t>
            </a:r>
          </a:p>
          <a:p>
            <a:pPr marL="800100" lvl="1" indent="-342900">
              <a:buFont typeface="Wingdings" panose="05000000000000000000" pitchFamily="2" charset="2"/>
              <a:buChar char="v"/>
            </a:pPr>
            <a:r>
              <a:rPr lang="en-US" sz="2400" dirty="0"/>
              <a:t>Frequent mention of father/mother//son</a:t>
            </a:r>
          </a:p>
          <a:p>
            <a:pPr marL="1257300" lvl="2" indent="-342900">
              <a:buFont typeface="Wingdings" panose="05000000000000000000" pitchFamily="2" charset="2"/>
              <a:buChar char="v"/>
            </a:pPr>
            <a:r>
              <a:rPr lang="en-US" sz="2400" dirty="0"/>
              <a:t>Prov 4:1, 3-4  “Hear, </a:t>
            </a:r>
            <a:r>
              <a:rPr lang="en-US" sz="2400" b="1" dirty="0">
                <a:solidFill>
                  <a:srgbClr val="FFFF00"/>
                </a:solidFill>
              </a:rPr>
              <a:t>O sons, a father’s instruction</a:t>
            </a:r>
            <a:r>
              <a:rPr lang="en-US" sz="2400" dirty="0"/>
              <a:t>, and be attentive, that you may gain insight….When I was a son with my father, tender, the only one in the sight of </a:t>
            </a:r>
            <a:r>
              <a:rPr lang="en-US" sz="2400" b="1" dirty="0">
                <a:solidFill>
                  <a:srgbClr val="FFFF00"/>
                </a:solidFill>
              </a:rPr>
              <a:t>my mother</a:t>
            </a:r>
            <a:r>
              <a:rPr lang="en-US" sz="2400" dirty="0"/>
              <a:t>, he taught me and said to me “Let your heart hold fast my words; and keep my commandments, and live. Prov 31:1 “an oracle </a:t>
            </a:r>
            <a:r>
              <a:rPr lang="en-US" sz="2400" b="1" dirty="0">
                <a:solidFill>
                  <a:srgbClr val="FFFF00"/>
                </a:solidFill>
              </a:rPr>
              <a:t>his mother taught </a:t>
            </a:r>
            <a:r>
              <a:rPr lang="en-US" sz="2400" dirty="0"/>
              <a:t>him…O son of my womb” to King Lemuel.</a:t>
            </a:r>
          </a:p>
          <a:p>
            <a:pPr marL="1257300" lvl="2" indent="-342900">
              <a:buFont typeface="Wingdings" panose="05000000000000000000" pitchFamily="2" charset="2"/>
              <a:buChar char="v"/>
            </a:pPr>
            <a:r>
              <a:rPr lang="en-US" sz="2400" b="1" dirty="0">
                <a:solidFill>
                  <a:srgbClr val="FFFF00"/>
                </a:solidFill>
              </a:rPr>
              <a:t>Folk background </a:t>
            </a:r>
            <a:r>
              <a:rPr lang="en-US" sz="2400" dirty="0"/>
              <a:t>suggested in Proverb 10:5 “He who gathers in summer is a prudent son, but he who sleeps in harvest is a son who brings shame.” (cf. 24:30). Although clearly other proverb reflect an </a:t>
            </a:r>
            <a:r>
              <a:rPr lang="en-US" sz="2400" b="1" dirty="0">
                <a:solidFill>
                  <a:srgbClr val="FFFF00"/>
                </a:solidFill>
              </a:rPr>
              <a:t>urban setting </a:t>
            </a:r>
            <a:r>
              <a:rPr lang="en-US" sz="2400" dirty="0"/>
              <a:t>with the emphasis on the </a:t>
            </a:r>
            <a:r>
              <a:rPr lang="en-US" sz="2400" b="1" dirty="0">
                <a:solidFill>
                  <a:srgbClr val="FFFF00"/>
                </a:solidFill>
              </a:rPr>
              <a:t>city and king</a:t>
            </a:r>
            <a:r>
              <a:rPr lang="en-US" sz="2400" dirty="0"/>
              <a:t> (vid. Prov 16) </a:t>
            </a:r>
          </a:p>
        </p:txBody>
      </p:sp>
    </p:spTree>
    <p:extLst>
      <p:ext uri="{BB962C8B-B14F-4D97-AF65-F5344CB8AC3E}">
        <p14:creationId xmlns:p14="http://schemas.microsoft.com/office/powerpoint/2010/main" val="4043692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442D3-8071-2644-D013-0A2C80D4C4CE}"/>
              </a:ext>
            </a:extLst>
          </p:cNvPr>
          <p:cNvSpPr>
            <a:spLocks noGrp="1"/>
          </p:cNvSpPr>
          <p:nvPr>
            <p:ph type="ctrTitle"/>
          </p:nvPr>
        </p:nvSpPr>
        <p:spPr>
          <a:xfrm>
            <a:off x="477621" y="211668"/>
            <a:ext cx="11324912" cy="1371600"/>
          </a:xfrm>
        </p:spPr>
        <p:txBody>
          <a:bodyPr/>
          <a:lstStyle/>
          <a:p>
            <a:r>
              <a:rPr lang="en-US" sz="4400" dirty="0">
                <a:solidFill>
                  <a:schemeClr val="tx1"/>
                </a:solidFill>
              </a:rPr>
              <a:t> </a:t>
            </a:r>
            <a:r>
              <a:rPr lang="en-US" sz="4400" b="1" dirty="0">
                <a:solidFill>
                  <a:schemeClr val="tx1"/>
                </a:solidFill>
              </a:rPr>
              <a:t>Proverbial Sitz </a:t>
            </a:r>
            <a:r>
              <a:rPr lang="en-US" sz="4400" b="1" dirty="0" err="1">
                <a:solidFill>
                  <a:schemeClr val="tx1"/>
                </a:solidFill>
              </a:rPr>
              <a:t>im</a:t>
            </a:r>
            <a:r>
              <a:rPr lang="en-US" sz="4400" b="1" dirty="0">
                <a:solidFill>
                  <a:schemeClr val="tx1"/>
                </a:solidFill>
              </a:rPr>
              <a:t> Leben (“situation in </a:t>
            </a:r>
            <a:br>
              <a:rPr lang="en-US" sz="4400" b="1" dirty="0">
                <a:solidFill>
                  <a:schemeClr val="tx1"/>
                </a:solidFill>
              </a:rPr>
            </a:br>
            <a:r>
              <a:rPr lang="en-US" sz="4400" b="1" dirty="0">
                <a:solidFill>
                  <a:schemeClr val="tx1"/>
                </a:solidFill>
              </a:rPr>
              <a:t>                    life”) setting for origin</a:t>
            </a:r>
            <a:endParaRPr lang="en-US" sz="4400" dirty="0">
              <a:solidFill>
                <a:schemeClr val="tx1"/>
              </a:solidFill>
            </a:endParaRPr>
          </a:p>
        </p:txBody>
      </p:sp>
      <p:sp>
        <p:nvSpPr>
          <p:cNvPr id="4" name="TextBox 3">
            <a:extLst>
              <a:ext uri="{FF2B5EF4-FFF2-40B4-BE49-F238E27FC236}">
                <a16:creationId xmlns:a16="http://schemas.microsoft.com/office/drawing/2014/main" id="{7DDE24DF-BED2-A9FF-056C-2C6B2DBFC873}"/>
              </a:ext>
            </a:extLst>
          </p:cNvPr>
          <p:cNvSpPr txBox="1"/>
          <p:nvPr/>
        </p:nvSpPr>
        <p:spPr>
          <a:xfrm>
            <a:off x="477621" y="1981032"/>
            <a:ext cx="11508191" cy="4524315"/>
          </a:xfrm>
          <a:prstGeom prst="rect">
            <a:avLst/>
          </a:prstGeom>
          <a:noFill/>
        </p:spPr>
        <p:txBody>
          <a:bodyPr wrap="square" rtlCol="0">
            <a:spAutoFit/>
          </a:bodyPr>
          <a:lstStyle/>
          <a:p>
            <a:pPr marL="342900" indent="-342900">
              <a:buFont typeface="Wingdings" panose="05000000000000000000" pitchFamily="2" charset="2"/>
              <a:buChar char="v"/>
            </a:pPr>
            <a:r>
              <a:rPr lang="en-US" sz="2400" b="1" dirty="0">
                <a:solidFill>
                  <a:srgbClr val="FFFF00"/>
                </a:solidFill>
              </a:rPr>
              <a:t>Court/royal scribe</a:t>
            </a:r>
          </a:p>
          <a:p>
            <a:pPr marL="800100" lvl="1" indent="-342900">
              <a:buFont typeface="Wingdings" panose="05000000000000000000" pitchFamily="2" charset="2"/>
              <a:buChar char="v"/>
            </a:pPr>
            <a:r>
              <a:rPr lang="en-US" sz="2400" dirty="0"/>
              <a:t>King Solomon (Prov 1:1; 10:1; 1 Kgs 4:31ff)</a:t>
            </a:r>
          </a:p>
          <a:p>
            <a:pPr marL="800100" lvl="1" indent="-342900">
              <a:buFont typeface="Wingdings" panose="05000000000000000000" pitchFamily="2" charset="2"/>
              <a:buChar char="v"/>
            </a:pPr>
            <a:r>
              <a:rPr lang="en-US" sz="2400" dirty="0"/>
              <a:t>King Hezekiah (Prov 25:1)</a:t>
            </a:r>
          </a:p>
          <a:p>
            <a:pPr marL="800100" lvl="1" indent="-342900">
              <a:buFont typeface="Wingdings" panose="05000000000000000000" pitchFamily="2" charset="2"/>
              <a:buChar char="v"/>
            </a:pPr>
            <a:r>
              <a:rPr lang="en-US" sz="2400" dirty="0"/>
              <a:t>King Lemuel’s mother (Prov 31:1ff) </a:t>
            </a:r>
          </a:p>
          <a:p>
            <a:pPr marL="800100" lvl="1" indent="-342900">
              <a:buFont typeface="Wingdings" panose="05000000000000000000" pitchFamily="2" charset="2"/>
              <a:buChar char="v"/>
            </a:pPr>
            <a:r>
              <a:rPr lang="en-US" sz="2400" dirty="0"/>
              <a:t>Sages (Prov 22:17; 24:23; 30:1) </a:t>
            </a:r>
          </a:p>
          <a:p>
            <a:pPr marL="800100" lvl="1" indent="-342900">
              <a:buFont typeface="Wingdings" panose="05000000000000000000" pitchFamily="2" charset="2"/>
              <a:buChar char="v"/>
            </a:pPr>
            <a:r>
              <a:rPr lang="en-US" sz="2400" dirty="0"/>
              <a:t>Presence of King in so many proverbs (Prov 16:10-16 et al.)</a:t>
            </a:r>
          </a:p>
          <a:p>
            <a:pPr marL="800100" lvl="1" indent="-342900">
              <a:buFont typeface="Wingdings" panose="05000000000000000000" pitchFamily="2" charset="2"/>
              <a:buChar char="v"/>
            </a:pPr>
            <a:r>
              <a:rPr lang="en-US" sz="2400" dirty="0" err="1"/>
              <a:t>Malchow</a:t>
            </a:r>
            <a:r>
              <a:rPr lang="en-US" sz="2400" dirty="0"/>
              <a:t> sees Prov 28-29 as “A Manual for Monarchs”</a:t>
            </a:r>
          </a:p>
          <a:p>
            <a:pPr marL="800100" lvl="1" indent="-342900">
              <a:buFont typeface="Wingdings" panose="05000000000000000000" pitchFamily="2" charset="2"/>
              <a:buChar char="v"/>
            </a:pPr>
            <a:r>
              <a:rPr lang="en-US" sz="2400" dirty="0"/>
              <a:t>Many studies of wisdom scribes by Leo Perdue </a:t>
            </a:r>
          </a:p>
          <a:p>
            <a:pPr marL="800100" lvl="1" indent="-342900">
              <a:buFont typeface="Wingdings" panose="05000000000000000000" pitchFamily="2" charset="2"/>
              <a:buChar char="v"/>
            </a:pPr>
            <a:r>
              <a:rPr lang="en-US" sz="2400" dirty="0"/>
              <a:t>Parallels from Egypt and Mesopotamia – saturated with scribal setting</a:t>
            </a:r>
          </a:p>
          <a:p>
            <a:pPr marL="800100" lvl="1" indent="-342900">
              <a:buFont typeface="Wingdings" panose="05000000000000000000" pitchFamily="2" charset="2"/>
              <a:buChar char="v"/>
            </a:pPr>
            <a:r>
              <a:rPr lang="en-US" sz="2400" b="1" dirty="0"/>
              <a:t>Problem</a:t>
            </a:r>
            <a:r>
              <a:rPr lang="en-US" sz="2400" dirty="0"/>
              <a:t>:  </a:t>
            </a:r>
            <a:r>
              <a:rPr lang="en-US" sz="2400" dirty="0" err="1"/>
              <a:t>Golka</a:t>
            </a:r>
            <a:r>
              <a:rPr lang="en-US" sz="2400" dirty="0"/>
              <a:t> and Westermann have demonstrated from African parallels a proverb on harvesting of land could easily be written within the royal court. </a:t>
            </a:r>
          </a:p>
        </p:txBody>
      </p:sp>
    </p:spTree>
    <p:extLst>
      <p:ext uri="{BB962C8B-B14F-4D97-AF65-F5344CB8AC3E}">
        <p14:creationId xmlns:p14="http://schemas.microsoft.com/office/powerpoint/2010/main" val="295000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Forms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347133" y="1667935"/>
            <a:ext cx="11548534" cy="5681132"/>
          </a:xfrm>
        </p:spPr>
        <p:txBody>
          <a:bodyPr>
            <a:noAutofit/>
          </a:bodyPr>
          <a:lstStyle/>
          <a:p>
            <a:r>
              <a:rPr lang="en-US" sz="2800" dirty="0">
                <a:sym typeface="Wingdings" panose="05000000000000000000" pitchFamily="2" charset="2"/>
              </a:rPr>
              <a:t>The proverbial forms recorded in the historical sections are one-line traditional sayings or folk proverbs (e.g. Gen. 10:9: “Therefore it is said, ‘Like Nimrod a mighty hunter before the LORD.’” (cf. also Judg. 8:2, 21; 1 Sam 10:12; 24:13; </a:t>
            </a:r>
            <a:r>
              <a:rPr lang="en-US" sz="2800" dirty="0" err="1">
                <a:sym typeface="Wingdings" panose="05000000000000000000" pitchFamily="2" charset="2"/>
              </a:rPr>
              <a:t>Ezek</a:t>
            </a:r>
            <a:r>
              <a:rPr lang="en-US" sz="2800" dirty="0">
                <a:sym typeface="Wingdings" panose="05000000000000000000" pitchFamily="2" charset="2"/>
              </a:rPr>
              <a:t> 9:9; 18:2, 25, 29).</a:t>
            </a:r>
          </a:p>
          <a:p>
            <a:r>
              <a:rPr lang="en-US" sz="2800" dirty="0">
                <a:sym typeface="Wingdings" panose="05000000000000000000" pitchFamily="2" charset="2"/>
              </a:rPr>
              <a:t>A simplistic unilinear literary evolution to poetic bi-cola must be rejected on the basis of ANE proverbial collections. </a:t>
            </a:r>
          </a:p>
          <a:p>
            <a:r>
              <a:rPr lang="en-US" sz="2800" dirty="0">
                <a:sym typeface="Wingdings" panose="05000000000000000000" pitchFamily="2" charset="2"/>
              </a:rPr>
              <a:t>Within the book of Proverbs there are clearly two types of literary forms:  </a:t>
            </a:r>
            <a:r>
              <a:rPr lang="en-US" sz="2800" b="1" dirty="0">
                <a:solidFill>
                  <a:srgbClr val="FFFF00"/>
                </a:solidFill>
                <a:sym typeface="Wingdings" panose="05000000000000000000" pitchFamily="2" charset="2"/>
              </a:rPr>
              <a:t>Instructions</a:t>
            </a:r>
            <a:r>
              <a:rPr lang="en-US" sz="2800" dirty="0">
                <a:sym typeface="Wingdings" panose="05000000000000000000" pitchFamily="2" charset="2"/>
              </a:rPr>
              <a:t> (Prov. 1-9; 22:17-24:22; 31:1-9) and the </a:t>
            </a:r>
            <a:r>
              <a:rPr lang="en-US" sz="2800" b="1" dirty="0">
                <a:solidFill>
                  <a:srgbClr val="FFFF00"/>
                </a:solidFill>
                <a:sym typeface="Wingdings" panose="05000000000000000000" pitchFamily="2" charset="2"/>
              </a:rPr>
              <a:t>sentence sayings </a:t>
            </a:r>
            <a:r>
              <a:rPr lang="en-US" sz="2800" dirty="0">
                <a:sym typeface="Wingdings" panose="05000000000000000000" pitchFamily="2" charset="2"/>
              </a:rPr>
              <a:t>(Prov 10:22:16; 24:23-34; 25-29) </a:t>
            </a:r>
          </a:p>
        </p:txBody>
      </p:sp>
    </p:spTree>
    <p:extLst>
      <p:ext uri="{BB962C8B-B14F-4D97-AF65-F5344CB8AC3E}">
        <p14:creationId xmlns:p14="http://schemas.microsoft.com/office/powerpoint/2010/main" val="949873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Forms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347133" y="1667935"/>
            <a:ext cx="11548534" cy="5681132"/>
          </a:xfrm>
        </p:spPr>
        <p:txBody>
          <a:bodyPr>
            <a:noAutofit/>
          </a:bodyPr>
          <a:lstStyle/>
          <a:p>
            <a:r>
              <a:rPr lang="en-US" sz="2800" dirty="0">
                <a:sym typeface="Wingdings" panose="05000000000000000000" pitchFamily="2" charset="2"/>
              </a:rPr>
              <a:t>The word translated “proverb” (Prov 1:1) is Mashal [</a:t>
            </a:r>
            <a:r>
              <a:rPr lang="he-IL" sz="1800" dirty="0">
                <a:latin typeface="SBL Hebrew" panose="02000000000000000000" pitchFamily="2" charset="-79"/>
                <a:cs typeface="SBL Hebrew" panose="02000000000000000000" pitchFamily="2" charset="-79"/>
              </a:rPr>
              <a:t>	</a:t>
            </a:r>
            <a:r>
              <a:rPr lang="he-IL" sz="4400" dirty="0">
                <a:latin typeface="SBL Hebrew" panose="02000000000000000000" pitchFamily="2" charset="-79"/>
                <a:cs typeface="SBL Hebrew" panose="02000000000000000000" pitchFamily="2" charset="-79"/>
              </a:rPr>
              <a:t>מָשָׁל </a:t>
            </a:r>
            <a:r>
              <a:rPr lang="en-US" sz="2800" dirty="0">
                <a:sym typeface="Wingdings" panose="05000000000000000000" pitchFamily="2" charset="2"/>
              </a:rPr>
              <a:t> ]</a:t>
            </a:r>
          </a:p>
          <a:p>
            <a:r>
              <a:rPr lang="en-US" sz="2800" b="1" dirty="0">
                <a:sym typeface="Wingdings" panose="05000000000000000000" pitchFamily="2" charset="2"/>
              </a:rPr>
              <a:t>Mashal</a:t>
            </a:r>
            <a:r>
              <a:rPr lang="en-US" sz="2800" dirty="0">
                <a:sym typeface="Wingdings" panose="05000000000000000000" pitchFamily="2" charset="2"/>
              </a:rPr>
              <a:t> used to tag diverse genres, multi-faceted trope </a:t>
            </a:r>
          </a:p>
          <a:p>
            <a:pPr lvl="1"/>
            <a:r>
              <a:rPr lang="en-US" sz="2600" b="1" dirty="0">
                <a:solidFill>
                  <a:srgbClr val="FFFF00"/>
                </a:solidFill>
                <a:sym typeface="Wingdings" panose="05000000000000000000" pitchFamily="2" charset="2"/>
              </a:rPr>
              <a:t>Popular sayings </a:t>
            </a:r>
            <a:r>
              <a:rPr lang="en-US" sz="2600" dirty="0">
                <a:sym typeface="Wingdings" panose="05000000000000000000" pitchFamily="2" charset="2"/>
              </a:rPr>
              <a:t>(</a:t>
            </a:r>
            <a:r>
              <a:rPr lang="en-US" sz="2600" dirty="0" err="1">
                <a:sym typeface="Wingdings" panose="05000000000000000000" pitchFamily="2" charset="2"/>
              </a:rPr>
              <a:t>Jer</a:t>
            </a:r>
            <a:r>
              <a:rPr lang="en-US" sz="2600" dirty="0">
                <a:sym typeface="Wingdings" panose="05000000000000000000" pitchFamily="2" charset="2"/>
              </a:rPr>
              <a:t> 23:28; 31:29)</a:t>
            </a:r>
          </a:p>
          <a:p>
            <a:pPr lvl="1"/>
            <a:r>
              <a:rPr lang="en-US" sz="2600" b="1" dirty="0">
                <a:solidFill>
                  <a:srgbClr val="FFFF00"/>
                </a:solidFill>
                <a:sym typeface="Wingdings" panose="05000000000000000000" pitchFamily="2" charset="2"/>
              </a:rPr>
              <a:t>Literary aphorisms </a:t>
            </a:r>
            <a:r>
              <a:rPr lang="en-US" sz="2600" dirty="0">
                <a:sym typeface="Wingdings" panose="05000000000000000000" pitchFamily="2" charset="2"/>
              </a:rPr>
              <a:t>(Prov 10:1-22:16) </a:t>
            </a:r>
          </a:p>
          <a:p>
            <a:pPr lvl="1"/>
            <a:r>
              <a:rPr lang="en-US" sz="2600" b="1" dirty="0">
                <a:solidFill>
                  <a:srgbClr val="FFFF00"/>
                </a:solidFill>
                <a:sym typeface="Wingdings" panose="05000000000000000000" pitchFamily="2" charset="2"/>
              </a:rPr>
              <a:t>Taunt songs </a:t>
            </a:r>
            <a:r>
              <a:rPr lang="en-US" sz="2600" dirty="0">
                <a:sym typeface="Wingdings" panose="05000000000000000000" pitchFamily="2" charset="2"/>
              </a:rPr>
              <a:t>(Isa 14:4; Mic 2:4) </a:t>
            </a:r>
          </a:p>
          <a:p>
            <a:pPr lvl="1"/>
            <a:r>
              <a:rPr lang="en-US" sz="2600" b="1" dirty="0">
                <a:solidFill>
                  <a:srgbClr val="FFFF00"/>
                </a:solidFill>
                <a:sym typeface="Wingdings" panose="05000000000000000000" pitchFamily="2" charset="2"/>
              </a:rPr>
              <a:t>Bywords</a:t>
            </a:r>
            <a:r>
              <a:rPr lang="en-US" sz="2600" dirty="0">
                <a:sym typeface="Wingdings" panose="05000000000000000000" pitchFamily="2" charset="2"/>
              </a:rPr>
              <a:t>– s</a:t>
            </a:r>
            <a:r>
              <a:rPr lang="en-US" sz="2800" b="0" i="0" dirty="0">
                <a:effectLst/>
                <a:latin typeface="Open Sans" panose="020B0606030504020204" pitchFamily="34" charset="0"/>
              </a:rPr>
              <a:t>omeone/thing that well known for a particular quality</a:t>
            </a:r>
            <a:r>
              <a:rPr lang="en-US" sz="2600" dirty="0">
                <a:sym typeface="Wingdings" panose="05000000000000000000" pitchFamily="2" charset="2"/>
              </a:rPr>
              <a:t>– Cadillac – luxury vehicle (</a:t>
            </a:r>
            <a:r>
              <a:rPr lang="en-US" sz="2600" dirty="0" err="1">
                <a:sym typeface="Wingdings" panose="05000000000000000000" pitchFamily="2" charset="2"/>
              </a:rPr>
              <a:t>Deut</a:t>
            </a:r>
            <a:r>
              <a:rPr lang="en-US" sz="2600" dirty="0">
                <a:sym typeface="Wingdings" panose="05000000000000000000" pitchFamily="2" charset="2"/>
              </a:rPr>
              <a:t> 28:37; 1 Kgs 9:7) </a:t>
            </a:r>
          </a:p>
          <a:p>
            <a:pPr lvl="1"/>
            <a:r>
              <a:rPr lang="en-US" sz="2600" b="1" dirty="0">
                <a:solidFill>
                  <a:srgbClr val="FFFF00"/>
                </a:solidFill>
                <a:sym typeface="Wingdings" panose="05000000000000000000" pitchFamily="2" charset="2"/>
              </a:rPr>
              <a:t>Allegories</a:t>
            </a:r>
            <a:r>
              <a:rPr lang="en-US" sz="2600" dirty="0">
                <a:sym typeface="Wingdings" panose="05000000000000000000" pitchFamily="2" charset="2"/>
              </a:rPr>
              <a:t> (</a:t>
            </a:r>
            <a:r>
              <a:rPr lang="en-US" sz="2600" dirty="0" err="1">
                <a:sym typeface="Wingdings" panose="05000000000000000000" pitchFamily="2" charset="2"/>
              </a:rPr>
              <a:t>Ezek</a:t>
            </a:r>
            <a:r>
              <a:rPr lang="en-US" sz="2600" dirty="0">
                <a:sym typeface="Wingdings" panose="05000000000000000000" pitchFamily="2" charset="2"/>
              </a:rPr>
              <a:t> 17:1-10)</a:t>
            </a:r>
          </a:p>
          <a:p>
            <a:pPr lvl="1"/>
            <a:r>
              <a:rPr lang="en-US" sz="2600" b="1" dirty="0">
                <a:solidFill>
                  <a:srgbClr val="FFFF00"/>
                </a:solidFill>
                <a:sym typeface="Wingdings" panose="05000000000000000000" pitchFamily="2" charset="2"/>
              </a:rPr>
              <a:t>Prophetic oracles of Balaam </a:t>
            </a:r>
            <a:r>
              <a:rPr lang="en-US" sz="2600" dirty="0">
                <a:sym typeface="Wingdings" panose="05000000000000000000" pitchFamily="2" charset="2"/>
              </a:rPr>
              <a:t>(Num 23:7)</a:t>
            </a:r>
          </a:p>
        </p:txBody>
      </p:sp>
    </p:spTree>
    <p:extLst>
      <p:ext uri="{BB962C8B-B14F-4D97-AF65-F5344CB8AC3E}">
        <p14:creationId xmlns:p14="http://schemas.microsoft.com/office/powerpoint/2010/main" val="41626274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Forms: Instructions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481668"/>
            <a:ext cx="11548534" cy="5681132"/>
          </a:xfrm>
        </p:spPr>
        <p:txBody>
          <a:bodyPr>
            <a:noAutofit/>
          </a:bodyPr>
          <a:lstStyle/>
          <a:p>
            <a:r>
              <a:rPr lang="en-US" sz="2800" b="1" dirty="0">
                <a:solidFill>
                  <a:srgbClr val="FFFF00"/>
                </a:solidFill>
                <a:sym typeface="Wingdings" panose="05000000000000000000" pitchFamily="2" charset="2"/>
              </a:rPr>
              <a:t>Instructions</a:t>
            </a:r>
            <a:r>
              <a:rPr lang="en-US" sz="2800" dirty="0">
                <a:sym typeface="Wingdings" panose="05000000000000000000" pitchFamily="2" charset="2"/>
              </a:rPr>
              <a:t> – Listen my son… (Prov 1-9, 22-24)</a:t>
            </a:r>
          </a:p>
          <a:p>
            <a:r>
              <a:rPr lang="en-US" sz="2800" dirty="0">
                <a:sym typeface="Wingdings" panose="05000000000000000000" pitchFamily="2" charset="2"/>
              </a:rPr>
              <a:t>Fox divides the instructions of </a:t>
            </a:r>
            <a:r>
              <a:rPr lang="en-US" sz="2800" b="1" dirty="0">
                <a:solidFill>
                  <a:srgbClr val="FFFF00"/>
                </a:solidFill>
                <a:sym typeface="Wingdings" panose="05000000000000000000" pitchFamily="2" charset="2"/>
              </a:rPr>
              <a:t>Proverbs 1-9 into ten father-son lectures </a:t>
            </a:r>
            <a:r>
              <a:rPr lang="en-US" sz="2800" dirty="0">
                <a:sym typeface="Wingdings" panose="05000000000000000000" pitchFamily="2" charset="2"/>
              </a:rPr>
              <a:t>(Prov 1:8-19; 2:1-22; 3:1-12; 3:21-35; 4:1-9; 4:10-19; 4:20-27; 5:1:23; 6:20-35; 7:1-27) </a:t>
            </a:r>
          </a:p>
          <a:p>
            <a:r>
              <a:rPr lang="en-US" sz="2800" dirty="0">
                <a:sym typeface="Wingdings" panose="05000000000000000000" pitchFamily="2" charset="2"/>
              </a:rPr>
              <a:t>And </a:t>
            </a:r>
            <a:r>
              <a:rPr lang="en-US" sz="2800" b="1" dirty="0">
                <a:solidFill>
                  <a:srgbClr val="FFFF00"/>
                </a:solidFill>
                <a:sym typeface="Wingdings" panose="05000000000000000000" pitchFamily="2" charset="2"/>
              </a:rPr>
              <a:t>five interludes </a:t>
            </a:r>
            <a:r>
              <a:rPr lang="en-US" sz="2800" dirty="0">
                <a:sym typeface="Wingdings" panose="05000000000000000000" pitchFamily="2" charset="2"/>
              </a:rPr>
              <a:t>(Prov 1:20-33; 3:13-20; 6:1-19; 8:1-36; 9:1-18)</a:t>
            </a:r>
          </a:p>
        </p:txBody>
      </p:sp>
    </p:spTree>
    <p:extLst>
      <p:ext uri="{BB962C8B-B14F-4D97-AF65-F5344CB8AC3E}">
        <p14:creationId xmlns:p14="http://schemas.microsoft.com/office/powerpoint/2010/main" val="3781850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Forms: Instructions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481668"/>
            <a:ext cx="11548534" cy="5681132"/>
          </a:xfrm>
        </p:spPr>
        <p:txBody>
          <a:bodyPr>
            <a:noAutofit/>
          </a:bodyPr>
          <a:lstStyle/>
          <a:p>
            <a:r>
              <a:rPr lang="en-US" sz="2800" b="1" dirty="0">
                <a:solidFill>
                  <a:srgbClr val="FFFF00"/>
                </a:solidFill>
                <a:sym typeface="Wingdings" panose="05000000000000000000" pitchFamily="2" charset="2"/>
              </a:rPr>
              <a:t>Form of Instructions:  </a:t>
            </a:r>
          </a:p>
          <a:p>
            <a:r>
              <a:rPr lang="en-US" sz="2800" dirty="0">
                <a:sym typeface="Wingdings" panose="05000000000000000000" pitchFamily="2" charset="2"/>
              </a:rPr>
              <a:t>1) Call to hear (Listen my son– Prov 1:8; 2:1; 3:1; 4:1; 5:1) </a:t>
            </a:r>
          </a:p>
          <a:p>
            <a:r>
              <a:rPr lang="en-US" sz="2800" dirty="0">
                <a:sym typeface="Wingdings" panose="05000000000000000000" pitchFamily="2" charset="2"/>
              </a:rPr>
              <a:t>2) Exhortation (“listen … do not forsake your mother’s teaching” (Prov 1:8:2:1b-5; 3:1; 4:1; 5:3)  </a:t>
            </a:r>
          </a:p>
          <a:p>
            <a:r>
              <a:rPr lang="en-US" sz="2800" dirty="0">
                <a:sym typeface="Wingdings" panose="05000000000000000000" pitchFamily="2" charset="2"/>
              </a:rPr>
              <a:t>3) an explicit motivation (“For they will be a garland” Prov 1:9; 2:6; 3:2; 5:3) </a:t>
            </a:r>
          </a:p>
          <a:p>
            <a:r>
              <a:rPr lang="en-US" sz="2800" dirty="0">
                <a:sym typeface="Wingdings" panose="05000000000000000000" pitchFamily="2" charset="2"/>
              </a:rPr>
              <a:t>4) Lesson proper (Prov 1:10-16) </a:t>
            </a:r>
          </a:p>
          <a:p>
            <a:r>
              <a:rPr lang="en-US" sz="2800" dirty="0">
                <a:sym typeface="Wingdings" panose="05000000000000000000" pitchFamily="2" charset="2"/>
              </a:rPr>
              <a:t>5) a Conclusion that may include a proverb (Prov 1:17: “How useless to spread the net in full view … </a:t>
            </a:r>
          </a:p>
        </p:txBody>
      </p:sp>
    </p:spTree>
    <p:extLst>
      <p:ext uri="{BB962C8B-B14F-4D97-AF65-F5344CB8AC3E}">
        <p14:creationId xmlns:p14="http://schemas.microsoft.com/office/powerpoint/2010/main" val="19077072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Forms: Instructions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481668"/>
            <a:ext cx="11548534" cy="5681132"/>
          </a:xfrm>
        </p:spPr>
        <p:txBody>
          <a:bodyPr>
            <a:noAutofit/>
          </a:bodyPr>
          <a:lstStyle/>
          <a:p>
            <a:r>
              <a:rPr lang="en-US" sz="2800" b="1" dirty="0">
                <a:solidFill>
                  <a:srgbClr val="FFFF00"/>
                </a:solidFill>
                <a:sym typeface="Wingdings" panose="05000000000000000000" pitchFamily="2" charset="2"/>
              </a:rPr>
              <a:t>Ten lectures divided into three sub-sets </a:t>
            </a:r>
            <a:br>
              <a:rPr lang="en-US" sz="2800" dirty="0">
                <a:sym typeface="Wingdings" panose="05000000000000000000" pitchFamily="2" charset="2"/>
              </a:rPr>
            </a:br>
            <a:r>
              <a:rPr lang="en-US" sz="2800" dirty="0">
                <a:sym typeface="Wingdings" panose="05000000000000000000" pitchFamily="2" charset="2"/>
              </a:rPr>
              <a:t>1) Call to Apprenticeship (1:8-19; 2:1-22; 4:1-9; 4:10-19)</a:t>
            </a:r>
            <a:br>
              <a:rPr lang="en-US" sz="2800" dirty="0">
                <a:sym typeface="Wingdings" panose="05000000000000000000" pitchFamily="2" charset="2"/>
              </a:rPr>
            </a:br>
            <a:r>
              <a:rPr lang="en-US" sz="2800" dirty="0">
                <a:sym typeface="Wingdings" panose="05000000000000000000" pitchFamily="2" charset="2"/>
              </a:rPr>
              <a:t>2) Call to Remember and Obey (3:1-12, 21-35; 4:20-27)</a:t>
            </a:r>
            <a:br>
              <a:rPr lang="en-US" sz="2800" dirty="0">
                <a:sym typeface="Wingdings" panose="05000000000000000000" pitchFamily="2" charset="2"/>
              </a:rPr>
            </a:br>
            <a:r>
              <a:rPr lang="en-US" sz="2800" dirty="0">
                <a:sym typeface="Wingdings" panose="05000000000000000000" pitchFamily="2" charset="2"/>
              </a:rPr>
              <a:t>3) Warnings against illicit sexual relations (5:1-23; 6:20-35; 7:1-27)</a:t>
            </a:r>
          </a:p>
          <a:p>
            <a:r>
              <a:rPr lang="en-US" sz="2800" dirty="0">
                <a:sym typeface="Wingdings" panose="05000000000000000000" pitchFamily="2" charset="2"/>
              </a:rPr>
              <a:t>The Interludes are addresses given by Madame Wisdom extolling her instruction (Prov 1:20-33), virtues (Prov 9:1-18; 31:10-31), benefits (Prov 3:13-20) and skills (Prov 8:1-36). </a:t>
            </a:r>
          </a:p>
          <a:p>
            <a:endParaRPr lang="en-US" sz="2800" dirty="0">
              <a:sym typeface="Wingdings" panose="05000000000000000000" pitchFamily="2" charset="2"/>
            </a:endParaRPr>
          </a:p>
        </p:txBody>
      </p:sp>
    </p:spTree>
    <p:extLst>
      <p:ext uri="{BB962C8B-B14F-4D97-AF65-F5344CB8AC3E}">
        <p14:creationId xmlns:p14="http://schemas.microsoft.com/office/powerpoint/2010/main" val="36782300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Forms: Admonitions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03199" y="1320802"/>
            <a:ext cx="11548534" cy="5681132"/>
          </a:xfrm>
        </p:spPr>
        <p:txBody>
          <a:bodyPr>
            <a:noAutofit/>
          </a:bodyPr>
          <a:lstStyle/>
          <a:p>
            <a:r>
              <a:rPr lang="en-US" sz="2800" dirty="0">
                <a:sym typeface="Wingdings" panose="05000000000000000000" pitchFamily="2" charset="2"/>
              </a:rPr>
              <a:t>Admonition </a:t>
            </a:r>
            <a:r>
              <a:rPr lang="en-US" sz="2800" b="1" dirty="0">
                <a:solidFill>
                  <a:srgbClr val="FFFF00"/>
                </a:solidFill>
                <a:sym typeface="Wingdings" panose="05000000000000000000" pitchFamily="2" charset="2"/>
              </a:rPr>
              <a:t>“Guard your heart for it is </a:t>
            </a:r>
            <a:r>
              <a:rPr lang="en-US" sz="2800" dirty="0">
                <a:sym typeface="Wingdings" panose="05000000000000000000" pitchFamily="2" charset="2"/>
              </a:rPr>
              <a:t>… (Prov 4:23)</a:t>
            </a:r>
          </a:p>
          <a:p>
            <a:r>
              <a:rPr lang="en-US" sz="2800" dirty="0">
                <a:sym typeface="Wingdings" panose="05000000000000000000" pitchFamily="2" charset="2"/>
              </a:rPr>
              <a:t>Admonitions are found in both Mesopotamian and Egyptian wisdom literature</a:t>
            </a:r>
          </a:p>
          <a:p>
            <a:r>
              <a:rPr lang="en-US" sz="2800" dirty="0">
                <a:sym typeface="Wingdings" panose="05000000000000000000" pitchFamily="2" charset="2"/>
              </a:rPr>
              <a:t>The highest concentration are in the instruction sections of Proverbs 1-9 and 22:17-24:22.  </a:t>
            </a:r>
          </a:p>
          <a:p>
            <a:r>
              <a:rPr lang="en-US" sz="2800" dirty="0">
                <a:sym typeface="Wingdings" panose="05000000000000000000" pitchFamily="2" charset="2"/>
              </a:rPr>
              <a:t>The admonition </a:t>
            </a:r>
            <a:r>
              <a:rPr lang="en-US" sz="2800" b="1" dirty="0">
                <a:solidFill>
                  <a:srgbClr val="FFFF00"/>
                </a:solidFill>
                <a:sym typeface="Wingdings" panose="05000000000000000000" pitchFamily="2" charset="2"/>
              </a:rPr>
              <a:t>architectonic formula </a:t>
            </a:r>
            <a:r>
              <a:rPr lang="en-US" sz="2800" dirty="0">
                <a:sym typeface="Wingdings" panose="05000000000000000000" pitchFamily="2" charset="2"/>
              </a:rPr>
              <a:t>is: </a:t>
            </a:r>
            <a:br>
              <a:rPr lang="en-US" sz="2800" dirty="0">
                <a:sym typeface="Wingdings" panose="05000000000000000000" pitchFamily="2" charset="2"/>
              </a:rPr>
            </a:br>
            <a:r>
              <a:rPr lang="en-US" sz="2800" dirty="0">
                <a:sym typeface="Wingdings" panose="05000000000000000000" pitchFamily="2" charset="2"/>
              </a:rPr>
              <a:t>+ (call to listen) + (condition: “if”) + imperative [probation/ mandate] + motivation + summary instruction. (Prov 3:3f, 9f; 4:21f, 23; 23:3-11; 31:8f)</a:t>
            </a:r>
          </a:p>
          <a:p>
            <a:r>
              <a:rPr lang="en-US" sz="2800" dirty="0">
                <a:sym typeface="Wingdings" panose="05000000000000000000" pitchFamily="2" charset="2"/>
              </a:rPr>
              <a:t>Proverbs 3:5 Trust in the LORD with all your heart (imperative: </a:t>
            </a:r>
            <a:r>
              <a:rPr lang="en-US" sz="2800" b="1" dirty="0">
                <a:solidFill>
                  <a:srgbClr val="FFFF00"/>
                </a:solidFill>
                <a:sym typeface="Wingdings" panose="05000000000000000000" pitchFamily="2" charset="2"/>
              </a:rPr>
              <a:t>mandate</a:t>
            </a:r>
            <a:r>
              <a:rPr lang="en-US" sz="2800" dirty="0">
                <a:sym typeface="Wingdings" panose="05000000000000000000" pitchFamily="2" charset="2"/>
              </a:rPr>
              <a:t>) + he will make your paths straight (motive).  </a:t>
            </a:r>
          </a:p>
        </p:txBody>
      </p:sp>
    </p:spTree>
    <p:extLst>
      <p:ext uri="{BB962C8B-B14F-4D97-AF65-F5344CB8AC3E}">
        <p14:creationId xmlns:p14="http://schemas.microsoft.com/office/powerpoint/2010/main" val="32902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Historical and Cultural Universality of the Proverb Genre</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646111" y="1972733"/>
            <a:ext cx="10566400" cy="4605867"/>
          </a:xfrm>
        </p:spPr>
        <p:txBody>
          <a:bodyPr>
            <a:normAutofit lnSpcReduction="10000"/>
          </a:bodyPr>
          <a:lstStyle/>
          <a:p>
            <a:r>
              <a:rPr lang="en-US" sz="2400" dirty="0"/>
              <a:t>From ancient clay tablets of </a:t>
            </a:r>
            <a:r>
              <a:rPr lang="en-US" sz="2400" b="1" dirty="0">
                <a:solidFill>
                  <a:srgbClr val="FFFF00"/>
                </a:solidFill>
              </a:rPr>
              <a:t>Sumer</a:t>
            </a:r>
            <a:r>
              <a:rPr lang="en-US" sz="2400" dirty="0"/>
              <a:t> (ca. 2500 BC) – </a:t>
            </a:r>
            <a:r>
              <a:rPr lang="en-US" sz="2400" dirty="0" err="1"/>
              <a:t>Alster</a:t>
            </a:r>
            <a:r>
              <a:rPr lang="en-US" sz="2400" dirty="0"/>
              <a:t> 2 vols. </a:t>
            </a:r>
          </a:p>
          <a:p>
            <a:r>
              <a:rPr lang="en-US" sz="2400" dirty="0"/>
              <a:t>To </a:t>
            </a:r>
            <a:r>
              <a:rPr lang="en-US" sz="2400" b="1" dirty="0">
                <a:solidFill>
                  <a:srgbClr val="FFFF00"/>
                </a:solidFill>
              </a:rPr>
              <a:t>internet pop-ups</a:t>
            </a:r>
            <a:r>
              <a:rPr lang="en-US" sz="2400" dirty="0"/>
              <a:t> proverb has flourished even in 21</a:t>
            </a:r>
            <a:r>
              <a:rPr lang="en-US" sz="2400" baseline="30000" dirty="0"/>
              <a:t>st</a:t>
            </a:r>
            <a:r>
              <a:rPr lang="en-US" sz="2400" dirty="0"/>
              <a:t> century (i.e. the proverbial warning: go/get woke, go broke)</a:t>
            </a:r>
          </a:p>
          <a:p>
            <a:r>
              <a:rPr lang="en-US" sz="2400" dirty="0"/>
              <a:t>The proverb is embedded in epics, poems, songs, plays, novels, and modern advertising and in international and regional proverbial collections – just got Kelechi Njoku’s Book of African Proverbs and Meanings –400 African proverbs from over 19 African countries </a:t>
            </a:r>
          </a:p>
          <a:p>
            <a:pPr lvl="1"/>
            <a:r>
              <a:rPr lang="en-US" sz="2200" dirty="0"/>
              <a:t>When two elephants fight, the grass suffers (p. 25) or </a:t>
            </a:r>
          </a:p>
          <a:p>
            <a:pPr lvl="1"/>
            <a:r>
              <a:rPr lang="en-US" sz="2200" dirty="0"/>
              <a:t>“No matter how long the night, the dawn will break (p. 33)” </a:t>
            </a:r>
          </a:p>
          <a:p>
            <a:pPr lvl="1"/>
            <a:r>
              <a:rPr lang="en-US" sz="2200" dirty="0"/>
              <a:t>If you think you are too small to make a difference, try spending a night with a mosquito (p. 48). </a:t>
            </a:r>
          </a:p>
        </p:txBody>
      </p:sp>
    </p:spTree>
    <p:extLst>
      <p:ext uri="{BB962C8B-B14F-4D97-AF65-F5344CB8AC3E}">
        <p14:creationId xmlns:p14="http://schemas.microsoft.com/office/powerpoint/2010/main" val="248549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Forms: Admonitions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481668"/>
            <a:ext cx="11548534" cy="5681132"/>
          </a:xfrm>
        </p:spPr>
        <p:txBody>
          <a:bodyPr>
            <a:noAutofit/>
          </a:bodyPr>
          <a:lstStyle/>
          <a:p>
            <a:r>
              <a:rPr lang="en-US" sz="2800" b="1" dirty="0">
                <a:solidFill>
                  <a:srgbClr val="FFFF00"/>
                </a:solidFill>
                <a:sym typeface="Wingdings" panose="05000000000000000000" pitchFamily="2" charset="2"/>
              </a:rPr>
              <a:t>Prohibitions</a:t>
            </a:r>
            <a:r>
              <a:rPr lang="en-US" sz="2800" dirty="0">
                <a:sym typeface="Wingdings" panose="05000000000000000000" pitchFamily="2" charset="2"/>
              </a:rPr>
              <a:t> are the same form but in the negative (e.g. Prov 3:11f:  “Do not despise the LORD’s discipline” (negative jussive) + “because the LORD disciplines those he loves” (motive) cf. also Prov 5:8-14; 4:14-16; 6:25f. </a:t>
            </a:r>
          </a:p>
          <a:p>
            <a:r>
              <a:rPr lang="en-US" sz="2800" b="1" dirty="0">
                <a:solidFill>
                  <a:srgbClr val="FFFF00"/>
                </a:solidFill>
                <a:sym typeface="Wingdings" panose="05000000000000000000" pitchFamily="2" charset="2"/>
              </a:rPr>
              <a:t>String of admonitions</a:t>
            </a:r>
            <a:r>
              <a:rPr lang="en-US" sz="2800" dirty="0">
                <a:sym typeface="Wingdings" panose="05000000000000000000" pitchFamily="2" charset="2"/>
              </a:rPr>
              <a:t>:  23:3-14 – Do not desire his delicacies, … do not toil to acquire wealth…do not eat the bread of a stingy man…Do not speak in the hearing of a fool…Do not move an ancient landmark…Do not withhold discipline from a child…</a:t>
            </a:r>
          </a:p>
          <a:p>
            <a:endParaRPr lang="en-US" sz="2800" dirty="0">
              <a:sym typeface="Wingdings" panose="05000000000000000000" pitchFamily="2" charset="2"/>
            </a:endParaRPr>
          </a:p>
        </p:txBody>
      </p:sp>
    </p:spTree>
    <p:extLst>
      <p:ext uri="{BB962C8B-B14F-4D97-AF65-F5344CB8AC3E}">
        <p14:creationId xmlns:p14="http://schemas.microsoft.com/office/powerpoint/2010/main" val="19033249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Forms: Numerical Saying</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481668"/>
            <a:ext cx="11548534" cy="5681132"/>
          </a:xfrm>
        </p:spPr>
        <p:txBody>
          <a:bodyPr>
            <a:noAutofit/>
          </a:bodyPr>
          <a:lstStyle/>
          <a:p>
            <a:r>
              <a:rPr lang="en-US" sz="2800" dirty="0">
                <a:sym typeface="Wingdings" panose="05000000000000000000" pitchFamily="2" charset="2"/>
              </a:rPr>
              <a:t>Three things are too amazing, four that I do not understand: </a:t>
            </a:r>
            <a:br>
              <a:rPr lang="en-US" sz="2800" dirty="0">
                <a:sym typeface="Wingdings" panose="05000000000000000000" pitchFamily="2" charset="2"/>
              </a:rPr>
            </a:br>
            <a:r>
              <a:rPr lang="en-US" sz="2800" dirty="0">
                <a:sym typeface="Wingdings" panose="05000000000000000000" pitchFamily="2" charset="2"/>
              </a:rPr>
              <a:t> 		The way of an eagle in the sky,</a:t>
            </a:r>
            <a:br>
              <a:rPr lang="en-US" sz="2800" dirty="0">
                <a:sym typeface="Wingdings" panose="05000000000000000000" pitchFamily="2" charset="2"/>
              </a:rPr>
            </a:br>
            <a:r>
              <a:rPr lang="en-US" sz="2800" dirty="0">
                <a:sym typeface="Wingdings" panose="05000000000000000000" pitchFamily="2" charset="2"/>
              </a:rPr>
              <a:t>  	The way of a serpent on a rock,</a:t>
            </a:r>
            <a:br>
              <a:rPr lang="en-US" sz="2800" dirty="0">
                <a:sym typeface="Wingdings" panose="05000000000000000000" pitchFamily="2" charset="2"/>
              </a:rPr>
            </a:br>
            <a:r>
              <a:rPr lang="en-US" sz="2800" dirty="0">
                <a:sym typeface="Wingdings" panose="05000000000000000000" pitchFamily="2" charset="2"/>
              </a:rPr>
              <a:t>  	The way of a ship on the high seas, </a:t>
            </a:r>
            <a:br>
              <a:rPr lang="en-US" sz="2800" dirty="0">
                <a:sym typeface="Wingdings" panose="05000000000000000000" pitchFamily="2" charset="2"/>
              </a:rPr>
            </a:br>
            <a:r>
              <a:rPr lang="en-US" sz="2800" dirty="0">
                <a:sym typeface="Wingdings" panose="05000000000000000000" pitchFamily="2" charset="2"/>
              </a:rPr>
              <a:t> 		and the way of a man with a woman  (Prov 30:18-19)</a:t>
            </a:r>
          </a:p>
          <a:p>
            <a:r>
              <a:rPr lang="en-US" sz="2800" dirty="0">
                <a:sym typeface="Wingdings" panose="05000000000000000000" pitchFamily="2" charset="2"/>
              </a:rPr>
              <a:t>Pattern:  </a:t>
            </a:r>
            <a:r>
              <a:rPr lang="en-US" sz="2800" b="1" dirty="0">
                <a:solidFill>
                  <a:srgbClr val="FFFF00"/>
                </a:solidFill>
                <a:sym typeface="Wingdings" panose="05000000000000000000" pitchFamily="2" charset="2"/>
              </a:rPr>
              <a:t>“There are X … and X+1 … </a:t>
            </a:r>
          </a:p>
          <a:p>
            <a:r>
              <a:rPr lang="en-US" sz="2800" dirty="0">
                <a:sym typeface="Wingdings" panose="05000000000000000000" pitchFamily="2" charset="2"/>
              </a:rPr>
              <a:t>Examples are found largely in </a:t>
            </a:r>
            <a:r>
              <a:rPr lang="en-US" sz="2800" b="1" dirty="0">
                <a:solidFill>
                  <a:srgbClr val="FFFF00"/>
                </a:solidFill>
                <a:sym typeface="Wingdings" panose="05000000000000000000" pitchFamily="2" charset="2"/>
              </a:rPr>
              <a:t>Prov 30</a:t>
            </a:r>
            <a:r>
              <a:rPr lang="en-US" sz="2800" dirty="0">
                <a:sym typeface="Wingdings" panose="05000000000000000000" pitchFamily="2" charset="2"/>
              </a:rPr>
              <a:t>; but also 6:16-19; 26:24f; </a:t>
            </a:r>
          </a:p>
          <a:p>
            <a:r>
              <a:rPr lang="en-US" sz="2800" dirty="0">
                <a:sym typeface="Wingdings" panose="05000000000000000000" pitchFamily="2" charset="2"/>
              </a:rPr>
              <a:t>Also highlighted in Amos 1-2 </a:t>
            </a:r>
          </a:p>
          <a:p>
            <a:r>
              <a:rPr lang="en-US" sz="2800" dirty="0">
                <a:sym typeface="Wingdings" panose="05000000000000000000" pitchFamily="2" charset="2"/>
              </a:rPr>
              <a:t>Numerical sayings are drawn from nature (Prov 30:15f, 18f); society (Prov 30:21-23); ethics (Prov 6:16-19; 30:7-9) and theology (Job 5:19-22; 33:14-15)</a:t>
            </a:r>
          </a:p>
        </p:txBody>
      </p:sp>
    </p:spTree>
    <p:extLst>
      <p:ext uri="{BB962C8B-B14F-4D97-AF65-F5344CB8AC3E}">
        <p14:creationId xmlns:p14="http://schemas.microsoft.com/office/powerpoint/2010/main" val="11593906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Proverbial Forms: Better-than sayings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481668"/>
            <a:ext cx="11548534" cy="5681132"/>
          </a:xfrm>
        </p:spPr>
        <p:txBody>
          <a:bodyPr>
            <a:noAutofit/>
          </a:bodyPr>
          <a:lstStyle/>
          <a:p>
            <a:r>
              <a:rPr lang="en-US" sz="2800" dirty="0">
                <a:sym typeface="Wingdings" panose="05000000000000000000" pitchFamily="2" charset="2"/>
              </a:rPr>
              <a:t>Better poor person who walks in his integrity than one who is crooked in speech and is a fool. (Prov 19:1)- Bryce, Ogden</a:t>
            </a:r>
          </a:p>
          <a:p>
            <a:r>
              <a:rPr lang="en-US" sz="2800" dirty="0">
                <a:sym typeface="Wingdings" panose="05000000000000000000" pitchFamily="2" charset="2"/>
              </a:rPr>
              <a:t>Modern form:  Better late than never</a:t>
            </a:r>
          </a:p>
          <a:p>
            <a:r>
              <a:rPr lang="en-US" sz="2800" dirty="0" err="1">
                <a:sym typeface="Wingdings" panose="05000000000000000000" pitchFamily="2" charset="2"/>
              </a:rPr>
              <a:t>Amenemope</a:t>
            </a:r>
            <a:r>
              <a:rPr lang="en-US" sz="2800" dirty="0">
                <a:sym typeface="Wingdings" panose="05000000000000000000" pitchFamily="2" charset="2"/>
              </a:rPr>
              <a:t>:  Better is bread with a happy heart, than wealth with vexation (</a:t>
            </a:r>
            <a:r>
              <a:rPr lang="en-US" sz="2800" dirty="0" err="1">
                <a:sym typeface="Wingdings" panose="05000000000000000000" pitchFamily="2" charset="2"/>
              </a:rPr>
              <a:t>Litcheim</a:t>
            </a:r>
            <a:r>
              <a:rPr lang="en-US" sz="2800" dirty="0">
                <a:sym typeface="Wingdings" panose="05000000000000000000" pitchFamily="2" charset="2"/>
              </a:rPr>
              <a:t>, II: 152) </a:t>
            </a:r>
          </a:p>
          <a:p>
            <a:r>
              <a:rPr lang="en-US" sz="2800" b="1" dirty="0">
                <a:solidFill>
                  <a:srgbClr val="FFFF00"/>
                </a:solidFill>
                <a:sym typeface="Wingdings" panose="05000000000000000000" pitchFamily="2" charset="2"/>
              </a:rPr>
              <a:t>Better X than Y </a:t>
            </a:r>
            <a:r>
              <a:rPr lang="en-US" sz="2800" dirty="0">
                <a:sym typeface="Wingdings" panose="05000000000000000000" pitchFamily="2" charset="2"/>
              </a:rPr>
              <a:t>is often extended into a quadripartite structure:</a:t>
            </a:r>
            <a:br>
              <a:rPr lang="en-US" sz="2800" dirty="0">
                <a:sym typeface="Wingdings" panose="05000000000000000000" pitchFamily="2" charset="2"/>
              </a:rPr>
            </a:br>
            <a:r>
              <a:rPr lang="en-US" sz="2800" b="1" dirty="0">
                <a:solidFill>
                  <a:srgbClr val="FFFF00"/>
                </a:solidFill>
                <a:sym typeface="Wingdings" panose="05000000000000000000" pitchFamily="2" charset="2"/>
              </a:rPr>
              <a:t>Better </a:t>
            </a:r>
            <a:r>
              <a:rPr lang="en-US" sz="2800" b="1" dirty="0" err="1">
                <a:solidFill>
                  <a:srgbClr val="FFFF00"/>
                </a:solidFill>
                <a:sym typeface="Wingdings" panose="05000000000000000000" pitchFamily="2" charset="2"/>
              </a:rPr>
              <a:t>A+x</a:t>
            </a:r>
            <a:r>
              <a:rPr lang="en-US" sz="2800" b="1" dirty="0">
                <a:solidFill>
                  <a:srgbClr val="FFFF00"/>
                </a:solidFill>
                <a:sym typeface="Wingdings" panose="05000000000000000000" pitchFamily="2" charset="2"/>
              </a:rPr>
              <a:t> than </a:t>
            </a:r>
            <a:r>
              <a:rPr lang="en-US" sz="2800" b="1" dirty="0" err="1">
                <a:solidFill>
                  <a:srgbClr val="FFFF00"/>
                </a:solidFill>
                <a:sym typeface="Wingdings" panose="05000000000000000000" pitchFamily="2" charset="2"/>
              </a:rPr>
              <a:t>B+y</a:t>
            </a:r>
            <a:r>
              <a:rPr lang="en-US" sz="2800" b="1" dirty="0">
                <a:solidFill>
                  <a:srgbClr val="FFFF00"/>
                </a:solidFill>
                <a:sym typeface="Wingdings" panose="05000000000000000000" pitchFamily="2" charset="2"/>
              </a:rPr>
              <a:t>.   </a:t>
            </a:r>
            <a:r>
              <a:rPr lang="en-US" sz="2800" dirty="0">
                <a:sym typeface="Wingdings" panose="05000000000000000000" pitchFamily="2" charset="2"/>
              </a:rPr>
              <a:t>Prov 16:8 Better a little with righteousness, than great wealth without justice” (cf. 12:9; 17:1; 19:1; 21:9)</a:t>
            </a:r>
          </a:p>
          <a:p>
            <a:r>
              <a:rPr lang="en-US" sz="2800" dirty="0">
                <a:sym typeface="Wingdings" panose="05000000000000000000" pitchFamily="2" charset="2"/>
              </a:rPr>
              <a:t>Paired phenomena in Prov 15:16-17</a:t>
            </a:r>
          </a:p>
          <a:p>
            <a:r>
              <a:rPr lang="en-US" sz="2800" dirty="0">
                <a:sym typeface="Wingdings" panose="05000000000000000000" pitchFamily="2" charset="2"/>
              </a:rPr>
              <a:t>Variation:  </a:t>
            </a:r>
            <a:r>
              <a:rPr lang="en-US" sz="2800" b="1" dirty="0">
                <a:solidFill>
                  <a:srgbClr val="FFFF00"/>
                </a:solidFill>
                <a:sym typeface="Wingdings" panose="05000000000000000000" pitchFamily="2" charset="2"/>
              </a:rPr>
              <a:t>“not good” proverb </a:t>
            </a:r>
            <a:r>
              <a:rPr lang="en-US" sz="2800" dirty="0">
                <a:sym typeface="Wingdings" panose="05000000000000000000" pitchFamily="2" charset="2"/>
              </a:rPr>
              <a:t>(Prov 17:26; 18:5) </a:t>
            </a:r>
          </a:p>
        </p:txBody>
      </p:sp>
    </p:spTree>
    <p:extLst>
      <p:ext uri="{BB962C8B-B14F-4D97-AF65-F5344CB8AC3E}">
        <p14:creationId xmlns:p14="http://schemas.microsoft.com/office/powerpoint/2010/main" val="12252264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Proverbial Forms: Comparative Sayings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481668"/>
            <a:ext cx="11548534" cy="5681132"/>
          </a:xfrm>
        </p:spPr>
        <p:txBody>
          <a:bodyPr>
            <a:noAutofit/>
          </a:bodyPr>
          <a:lstStyle/>
          <a:p>
            <a:r>
              <a:rPr lang="en-US" sz="2800" dirty="0">
                <a:sym typeface="Wingdings" panose="05000000000000000000" pitchFamily="2" charset="2"/>
              </a:rPr>
              <a:t>Analogical comparison between one realm and another</a:t>
            </a:r>
          </a:p>
          <a:p>
            <a:r>
              <a:rPr lang="en-US" sz="2800" dirty="0">
                <a:sym typeface="Wingdings" panose="05000000000000000000" pitchFamily="2" charset="2"/>
              </a:rPr>
              <a:t>Sumerian:  </a:t>
            </a:r>
            <a:r>
              <a:rPr lang="en-US" sz="2800" b="1" dirty="0">
                <a:solidFill>
                  <a:srgbClr val="FFFF00"/>
                </a:solidFill>
                <a:sym typeface="Wingdings" panose="05000000000000000000" pitchFamily="2" charset="2"/>
              </a:rPr>
              <a:t>Like</a:t>
            </a:r>
            <a:r>
              <a:rPr lang="en-US" sz="2800" dirty="0">
                <a:sym typeface="Wingdings" panose="05000000000000000000" pitchFamily="2" charset="2"/>
              </a:rPr>
              <a:t> a dog you have no place to sleep (</a:t>
            </a:r>
            <a:r>
              <a:rPr lang="en-US" sz="2800" dirty="0" err="1">
                <a:sym typeface="Wingdings" panose="05000000000000000000" pitchFamily="2" charset="2"/>
              </a:rPr>
              <a:t>Alster</a:t>
            </a:r>
            <a:r>
              <a:rPr lang="en-US" sz="2800" dirty="0">
                <a:sym typeface="Wingdings" panose="05000000000000000000" pitchFamily="2" charset="2"/>
              </a:rPr>
              <a:t>, 1:141)</a:t>
            </a:r>
          </a:p>
          <a:p>
            <a:r>
              <a:rPr lang="en-US" sz="2800" dirty="0">
                <a:solidFill>
                  <a:srgbClr val="FFFF00"/>
                </a:solidFill>
                <a:sym typeface="Wingdings" panose="05000000000000000000" pitchFamily="2" charset="2"/>
              </a:rPr>
              <a:t>Like a city </a:t>
            </a:r>
            <a:r>
              <a:rPr lang="en-US" sz="2800" dirty="0">
                <a:sym typeface="Wingdings" panose="05000000000000000000" pitchFamily="2" charset="2"/>
              </a:rPr>
              <a:t>with broken walls is a person who lacks self-control (Prov 25:28) </a:t>
            </a:r>
            <a:r>
              <a:rPr lang="en-US" sz="2800" dirty="0">
                <a:solidFill>
                  <a:srgbClr val="FFFF00"/>
                </a:solidFill>
                <a:sym typeface="Wingdings" panose="05000000000000000000" pitchFamily="2" charset="2"/>
              </a:rPr>
              <a:t>Like snow </a:t>
            </a:r>
            <a:r>
              <a:rPr lang="en-US" sz="2800" dirty="0">
                <a:sym typeface="Wingdings" panose="05000000000000000000" pitchFamily="2" charset="2"/>
              </a:rPr>
              <a:t>in summer or rain in harvest, so honor is not fitting for a fool.  </a:t>
            </a:r>
            <a:r>
              <a:rPr lang="en-US" sz="2800" dirty="0">
                <a:solidFill>
                  <a:srgbClr val="FFFF00"/>
                </a:solidFill>
                <a:sym typeface="Wingdings" panose="05000000000000000000" pitchFamily="2" charset="2"/>
              </a:rPr>
              <a:t>Like a sparrow </a:t>
            </a:r>
            <a:r>
              <a:rPr lang="en-US" sz="2800" dirty="0">
                <a:sym typeface="Wingdings" panose="05000000000000000000" pitchFamily="2" charset="2"/>
              </a:rPr>
              <a:t>in its flitting, like a swallow in its flying, a curse that is causeless does not alight (Prov 26:1-2); 26:7-11, 21, 23; 30:33; ).  </a:t>
            </a:r>
          </a:p>
          <a:p>
            <a:r>
              <a:rPr lang="en-US" sz="2800" dirty="0">
                <a:sym typeface="Wingdings" panose="05000000000000000000" pitchFamily="2" charset="2"/>
              </a:rPr>
              <a:t>There is a high concentration of simile comparative pairs/clusters in Proverbs 25-26.  </a:t>
            </a:r>
          </a:p>
          <a:p>
            <a:r>
              <a:rPr lang="en-US" sz="2800" dirty="0">
                <a:sym typeface="Wingdings" panose="05000000000000000000" pitchFamily="2" charset="2"/>
              </a:rPr>
              <a:t>Cluster:  25:28-26:2 shows the chapter break for </a:t>
            </a:r>
            <a:r>
              <a:rPr lang="en-US" sz="2800" dirty="0" err="1">
                <a:sym typeface="Wingdings" panose="05000000000000000000" pitchFamily="2" charset="2"/>
              </a:rPr>
              <a:t>ch.</a:t>
            </a:r>
            <a:r>
              <a:rPr lang="en-US" sz="2800" dirty="0">
                <a:sym typeface="Wingdings" panose="05000000000000000000" pitchFamily="2" charset="2"/>
              </a:rPr>
              <a:t> 26 is misplaced</a:t>
            </a:r>
          </a:p>
        </p:txBody>
      </p:sp>
    </p:spTree>
    <p:extLst>
      <p:ext uri="{BB962C8B-B14F-4D97-AF65-F5344CB8AC3E}">
        <p14:creationId xmlns:p14="http://schemas.microsoft.com/office/powerpoint/2010/main" val="164586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Proverbial Forms: Abomination Saying</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135467" y="1176868"/>
            <a:ext cx="11548534" cy="5681132"/>
          </a:xfrm>
        </p:spPr>
        <p:txBody>
          <a:bodyPr>
            <a:noAutofit/>
          </a:bodyPr>
          <a:lstStyle/>
          <a:p>
            <a:r>
              <a:rPr lang="en-US" sz="2800" dirty="0">
                <a:sym typeface="Wingdings" panose="05000000000000000000" pitchFamily="2" charset="2"/>
              </a:rPr>
              <a:t>The way of the wicked is an abomination to the LORD (Prov 15:9) – or the LORD detests…</a:t>
            </a:r>
          </a:p>
          <a:p>
            <a:r>
              <a:rPr lang="en-US" sz="2800" dirty="0">
                <a:sym typeface="Wingdings" panose="05000000000000000000" pitchFamily="2" charset="2"/>
              </a:rPr>
              <a:t>Some proposed incorrectly that proverbs that mention the LORD (YHWH) were later additions inserted into an early more secular proverb collection (McKane). </a:t>
            </a:r>
          </a:p>
          <a:p>
            <a:r>
              <a:rPr lang="en-US" sz="2800" dirty="0">
                <a:sym typeface="Wingdings" panose="05000000000000000000" pitchFamily="2" charset="2"/>
              </a:rPr>
              <a:t>To the contrary, some of the earliest Sumerian collections also have this form which references their deities:  Debts not cleared… </a:t>
            </a:r>
            <a:r>
              <a:rPr lang="en-US" sz="2800" b="1" dirty="0">
                <a:solidFill>
                  <a:srgbClr val="FFFF00"/>
                </a:solidFill>
                <a:sym typeface="Wingdings" panose="05000000000000000000" pitchFamily="2" charset="2"/>
              </a:rPr>
              <a:t>are an abomination to Utu</a:t>
            </a:r>
            <a:r>
              <a:rPr lang="en-US" sz="2800" dirty="0">
                <a:sym typeface="Wingdings" panose="05000000000000000000" pitchFamily="2" charset="2"/>
              </a:rPr>
              <a:t>” (</a:t>
            </a:r>
            <a:r>
              <a:rPr lang="en-US" sz="2800" dirty="0" err="1">
                <a:sym typeface="Wingdings" panose="05000000000000000000" pitchFamily="2" charset="2"/>
              </a:rPr>
              <a:t>Alster</a:t>
            </a:r>
            <a:r>
              <a:rPr lang="en-US" sz="2800" dirty="0">
                <a:sym typeface="Wingdings" panose="05000000000000000000" pitchFamily="2" charset="2"/>
              </a:rPr>
              <a:t>, 1:196).  </a:t>
            </a:r>
          </a:p>
          <a:p>
            <a:r>
              <a:rPr lang="en-US" sz="2800" dirty="0">
                <a:sym typeface="Wingdings" panose="05000000000000000000" pitchFamily="2" charset="2"/>
              </a:rPr>
              <a:t>A false balance is an abomination to the LORD, </a:t>
            </a:r>
            <a:br>
              <a:rPr lang="en-US" sz="2800" dirty="0">
                <a:sym typeface="Wingdings" panose="05000000000000000000" pitchFamily="2" charset="2"/>
              </a:rPr>
            </a:br>
            <a:r>
              <a:rPr lang="en-US" sz="2800" dirty="0">
                <a:sym typeface="Wingdings" panose="05000000000000000000" pitchFamily="2" charset="2"/>
              </a:rPr>
              <a:t>but an accurate weight is his delight (Prov 11:1; cf. 11:20; 15:8-9)</a:t>
            </a:r>
          </a:p>
          <a:p>
            <a:r>
              <a:rPr lang="en-US" sz="2800" dirty="0">
                <a:sym typeface="Wingdings" panose="05000000000000000000" pitchFamily="2" charset="2"/>
              </a:rPr>
              <a:t>Antithetic parallelism:  </a:t>
            </a:r>
            <a:r>
              <a:rPr lang="en-US" sz="2800" b="1" dirty="0">
                <a:solidFill>
                  <a:srgbClr val="FFFF00"/>
                </a:solidFill>
                <a:sym typeface="Wingdings" panose="05000000000000000000" pitchFamily="2" charset="2"/>
              </a:rPr>
              <a:t>Abomination often paired with “his delight”</a:t>
            </a:r>
          </a:p>
        </p:txBody>
      </p:sp>
    </p:spTree>
    <p:extLst>
      <p:ext uri="{BB962C8B-B14F-4D97-AF65-F5344CB8AC3E}">
        <p14:creationId xmlns:p14="http://schemas.microsoft.com/office/powerpoint/2010/main" val="20607637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Proverbial Forms: Beatitude</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430868"/>
            <a:ext cx="11548534" cy="5681132"/>
          </a:xfrm>
        </p:spPr>
        <p:txBody>
          <a:bodyPr>
            <a:noAutofit/>
          </a:bodyPr>
          <a:lstStyle/>
          <a:p>
            <a:r>
              <a:rPr lang="en-US" sz="2800" dirty="0">
                <a:sym typeface="Wingdings" panose="05000000000000000000" pitchFamily="2" charset="2"/>
              </a:rPr>
              <a:t>Blessed is the one who is kind to the poor (Prov 22:9)</a:t>
            </a:r>
          </a:p>
          <a:p>
            <a:r>
              <a:rPr lang="en-US" sz="2800" dirty="0">
                <a:sym typeface="Wingdings" panose="05000000000000000000" pitchFamily="2" charset="2"/>
              </a:rPr>
              <a:t>Beatitude or </a:t>
            </a:r>
            <a:r>
              <a:rPr lang="en-US" sz="2800" b="1" dirty="0" err="1">
                <a:solidFill>
                  <a:srgbClr val="FFFF00"/>
                </a:solidFill>
                <a:sym typeface="Wingdings" panose="05000000000000000000" pitchFamily="2" charset="2"/>
              </a:rPr>
              <a:t>macarism</a:t>
            </a:r>
            <a:r>
              <a:rPr lang="en-US" sz="2800" dirty="0">
                <a:sym typeface="Wingdings" panose="05000000000000000000" pitchFamily="2" charset="2"/>
              </a:rPr>
              <a:t> begins the Sermon on the Mount.  … Blessed are the pure in heart for they shall see God (Mat 5:3-11)</a:t>
            </a:r>
          </a:p>
          <a:p>
            <a:r>
              <a:rPr lang="en-US" sz="2800" dirty="0">
                <a:sym typeface="Wingdings" panose="05000000000000000000" pitchFamily="2" charset="2"/>
              </a:rPr>
              <a:t>Also found in Psalms (</a:t>
            </a:r>
            <a:r>
              <a:rPr lang="en-US" sz="2800" b="1" dirty="0">
                <a:solidFill>
                  <a:srgbClr val="FFFF00"/>
                </a:solidFill>
                <a:sym typeface="Wingdings" panose="05000000000000000000" pitchFamily="2" charset="2"/>
              </a:rPr>
              <a:t>Ps. 1:1  Blessed is the person </a:t>
            </a:r>
            <a:r>
              <a:rPr lang="en-US" sz="2800" dirty="0">
                <a:sym typeface="Wingdings" panose="05000000000000000000" pitchFamily="2" charset="2"/>
              </a:rPr>
              <a:t>who does not walk in the counsel of the wicked…) cf. Ps. 32:1f; 112:1f</a:t>
            </a:r>
          </a:p>
          <a:p>
            <a:r>
              <a:rPr lang="en-US" sz="2800" dirty="0">
                <a:sym typeface="Wingdings" panose="05000000000000000000" pitchFamily="2" charset="2"/>
              </a:rPr>
              <a:t>Appears in Egyptian instructions as well </a:t>
            </a:r>
          </a:p>
          <a:p>
            <a:r>
              <a:rPr lang="en-US" sz="2800" dirty="0">
                <a:sym typeface="Wingdings" panose="05000000000000000000" pitchFamily="2" charset="2"/>
              </a:rPr>
              <a:t>Prov 8:32, 34; 29:18 … Prov 28:14a states </a:t>
            </a:r>
            <a:br>
              <a:rPr lang="en-US" sz="2800" dirty="0">
                <a:sym typeface="Wingdings" panose="05000000000000000000" pitchFamily="2" charset="2"/>
              </a:rPr>
            </a:br>
            <a:r>
              <a:rPr lang="en-US" sz="2800" dirty="0">
                <a:sym typeface="Wingdings" panose="05000000000000000000" pitchFamily="2" charset="2"/>
              </a:rPr>
              <a:t>“blessed is the one who always fears the LORD.” </a:t>
            </a:r>
          </a:p>
        </p:txBody>
      </p:sp>
    </p:spTree>
    <p:extLst>
      <p:ext uri="{BB962C8B-B14F-4D97-AF65-F5344CB8AC3E}">
        <p14:creationId xmlns:p14="http://schemas.microsoft.com/office/powerpoint/2010/main" val="5339026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Proverbial Forms: Yahweh sayings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430868"/>
            <a:ext cx="11548534" cy="5681132"/>
          </a:xfrm>
        </p:spPr>
        <p:txBody>
          <a:bodyPr>
            <a:noAutofit/>
          </a:bodyPr>
          <a:lstStyle/>
          <a:p>
            <a:r>
              <a:rPr lang="en-US" sz="2800" dirty="0" err="1">
                <a:sym typeface="Wingdings" panose="05000000000000000000" pitchFamily="2" charset="2"/>
              </a:rPr>
              <a:t>Whybray</a:t>
            </a:r>
            <a:r>
              <a:rPr lang="en-US" sz="2800" dirty="0">
                <a:sym typeface="Wingdings" panose="05000000000000000000" pitchFamily="2" charset="2"/>
              </a:rPr>
              <a:t> notes 375 sayings (interesting Solomon’s name=375)</a:t>
            </a:r>
            <a:br>
              <a:rPr lang="en-US" sz="2800" dirty="0">
                <a:sym typeface="Wingdings" panose="05000000000000000000" pitchFamily="2" charset="2"/>
              </a:rPr>
            </a:br>
            <a:r>
              <a:rPr lang="en-US" sz="2800" b="1" dirty="0">
                <a:solidFill>
                  <a:srgbClr val="FFFF00"/>
                </a:solidFill>
                <a:sym typeface="Wingdings" panose="05000000000000000000" pitchFamily="2" charset="2"/>
              </a:rPr>
              <a:t>55 (15%) are Yahweh-sayings</a:t>
            </a:r>
            <a:r>
              <a:rPr lang="en-US" sz="2800" dirty="0">
                <a:sym typeface="Wingdings" panose="05000000000000000000" pitchFamily="2" charset="2"/>
              </a:rPr>
              <a:t>. </a:t>
            </a:r>
          </a:p>
          <a:p>
            <a:r>
              <a:rPr lang="en-US" sz="2800" b="1" dirty="0">
                <a:solidFill>
                  <a:srgbClr val="FFFF00"/>
                </a:solidFill>
                <a:sym typeface="Wingdings" panose="05000000000000000000" pitchFamily="2" charset="2"/>
              </a:rPr>
              <a:t>Prov 15-16 </a:t>
            </a:r>
            <a:r>
              <a:rPr lang="en-US" sz="2800" dirty="0">
                <a:sym typeface="Wingdings" panose="05000000000000000000" pitchFamily="2" charset="2"/>
              </a:rPr>
              <a:t>have high concentration of Yahweh-sayings.  </a:t>
            </a:r>
          </a:p>
          <a:p>
            <a:r>
              <a:rPr lang="en-US" sz="2800" dirty="0">
                <a:sym typeface="Wingdings" panose="05000000000000000000" pitchFamily="2" charset="2"/>
              </a:rPr>
              <a:t>The section </a:t>
            </a:r>
            <a:r>
              <a:rPr lang="en-US" sz="2800" b="1" dirty="0">
                <a:solidFill>
                  <a:srgbClr val="FFFF00"/>
                </a:solidFill>
                <a:sym typeface="Wingdings" panose="05000000000000000000" pitchFamily="2" charset="2"/>
              </a:rPr>
              <a:t>15:33-16:9 is a concentrated collection of Yahweh-sayings</a:t>
            </a:r>
            <a:r>
              <a:rPr lang="en-US" sz="2800" dirty="0">
                <a:sym typeface="Wingdings" panose="05000000000000000000" pitchFamily="2" charset="2"/>
              </a:rPr>
              <a:t> which is followed by a </a:t>
            </a:r>
            <a:r>
              <a:rPr lang="en-US" sz="2800" b="1" dirty="0">
                <a:solidFill>
                  <a:srgbClr val="FFFF00"/>
                </a:solidFill>
                <a:sym typeface="Wingdings" panose="05000000000000000000" pitchFamily="2" charset="2"/>
              </a:rPr>
              <a:t>series of king sayings (16:10-15)</a:t>
            </a:r>
          </a:p>
          <a:p>
            <a:r>
              <a:rPr lang="en-US" sz="2800" dirty="0" err="1">
                <a:sym typeface="Wingdings" panose="05000000000000000000" pitchFamily="2" charset="2"/>
              </a:rPr>
              <a:t>Inclusio</a:t>
            </a:r>
            <a:r>
              <a:rPr lang="en-US" sz="2800" dirty="0">
                <a:sym typeface="Wingdings" panose="05000000000000000000" pitchFamily="2" charset="2"/>
              </a:rPr>
              <a:t> begins and ends the book of Proverbs with fear of the </a:t>
            </a:r>
            <a:br>
              <a:rPr lang="en-US" sz="2800" dirty="0">
                <a:sym typeface="Wingdings" panose="05000000000000000000" pitchFamily="2" charset="2"/>
              </a:rPr>
            </a:br>
            <a:r>
              <a:rPr lang="en-US" sz="2800" dirty="0">
                <a:sym typeface="Wingdings" panose="05000000000000000000" pitchFamily="2" charset="2"/>
              </a:rPr>
              <a:t>  LORD (Prov. 1:7; 31:30)</a:t>
            </a:r>
          </a:p>
        </p:txBody>
      </p:sp>
    </p:spTree>
    <p:extLst>
      <p:ext uri="{BB962C8B-B14F-4D97-AF65-F5344CB8AC3E}">
        <p14:creationId xmlns:p14="http://schemas.microsoft.com/office/powerpoint/2010/main" val="23949112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Proverbial Forms: Yahweh sayings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430868"/>
            <a:ext cx="11548534" cy="5681132"/>
          </a:xfrm>
        </p:spPr>
        <p:txBody>
          <a:bodyPr>
            <a:noAutofit/>
          </a:bodyPr>
          <a:lstStyle/>
          <a:p>
            <a:r>
              <a:rPr lang="en-US" sz="2800" dirty="0">
                <a:sym typeface="Wingdings" panose="05000000000000000000" pitchFamily="2" charset="2"/>
              </a:rPr>
              <a:t>Yahweh sayings on the </a:t>
            </a:r>
            <a:r>
              <a:rPr lang="en-US" sz="2800" dirty="0" err="1">
                <a:sym typeface="Wingdings" panose="05000000000000000000" pitchFamily="2" charset="2"/>
              </a:rPr>
              <a:t>collectional</a:t>
            </a:r>
            <a:r>
              <a:rPr lang="en-US" sz="2800" dirty="0">
                <a:sym typeface="Wingdings" panose="05000000000000000000" pitchFamily="2" charset="2"/>
              </a:rPr>
              <a:t> level (Heim, 288)</a:t>
            </a:r>
          </a:p>
          <a:p>
            <a:r>
              <a:rPr lang="en-US" sz="2800" dirty="0">
                <a:sym typeface="Wingdings" panose="05000000000000000000" pitchFamily="2" charset="2"/>
              </a:rPr>
              <a:t>Prov 21:1—31 </a:t>
            </a:r>
            <a:br>
              <a:rPr lang="en-US" sz="2800" dirty="0">
                <a:sym typeface="Wingdings" panose="05000000000000000000" pitchFamily="2" charset="2"/>
              </a:rPr>
            </a:br>
            <a:r>
              <a:rPr lang="en-US" sz="2800" dirty="0">
                <a:sym typeface="Wingdings" panose="05000000000000000000" pitchFamily="2" charset="2"/>
              </a:rPr>
              <a:t>     [A]  </a:t>
            </a:r>
            <a:r>
              <a:rPr lang="en-US" sz="2800" b="1" dirty="0">
                <a:solidFill>
                  <a:srgbClr val="FFFF00"/>
                </a:solidFill>
                <a:sym typeface="Wingdings" panose="05000000000000000000" pitchFamily="2" charset="2"/>
              </a:rPr>
              <a:t>Yahweh-sayings</a:t>
            </a:r>
            <a:r>
              <a:rPr lang="en-US" sz="2800" dirty="0">
                <a:sym typeface="Wingdings" panose="05000000000000000000" pitchFamily="2" charset="2"/>
              </a:rPr>
              <a:t> (vv. 1-3)</a:t>
            </a:r>
            <a:br>
              <a:rPr lang="en-US" sz="2800" dirty="0">
                <a:sym typeface="Wingdings" panose="05000000000000000000" pitchFamily="2" charset="2"/>
              </a:rPr>
            </a:br>
            <a:r>
              <a:rPr lang="en-US" sz="2800" dirty="0">
                <a:sym typeface="Wingdings" panose="05000000000000000000" pitchFamily="2" charset="2"/>
              </a:rPr>
              <a:t>               [B] diligence (v. 5) </a:t>
            </a:r>
            <a:br>
              <a:rPr lang="en-US" sz="2800" dirty="0">
                <a:sym typeface="Wingdings" panose="05000000000000000000" pitchFamily="2" charset="2"/>
              </a:rPr>
            </a:br>
            <a:r>
              <a:rPr lang="en-US" sz="2800" dirty="0">
                <a:sym typeface="Wingdings" panose="05000000000000000000" pitchFamily="2" charset="2"/>
              </a:rPr>
              <a:t>                      [C] nagging wife (v. 9) </a:t>
            </a:r>
            <a:br>
              <a:rPr lang="en-US" sz="2800" dirty="0">
                <a:sym typeface="Wingdings" panose="05000000000000000000" pitchFamily="2" charset="2"/>
              </a:rPr>
            </a:br>
            <a:r>
              <a:rPr lang="en-US" sz="2800" dirty="0">
                <a:sym typeface="Wingdings" panose="05000000000000000000" pitchFamily="2" charset="2"/>
              </a:rPr>
              <a:t>                      [C’] nagging wife (v. 19) </a:t>
            </a:r>
            <a:br>
              <a:rPr lang="en-US" sz="2800" dirty="0">
                <a:sym typeface="Wingdings" panose="05000000000000000000" pitchFamily="2" charset="2"/>
              </a:rPr>
            </a:br>
            <a:r>
              <a:rPr lang="en-US" sz="2800" dirty="0">
                <a:sym typeface="Wingdings" panose="05000000000000000000" pitchFamily="2" charset="2"/>
              </a:rPr>
              <a:t>                [B’] laziness (v. 25)</a:t>
            </a:r>
            <a:br>
              <a:rPr lang="en-US" sz="2800" dirty="0">
                <a:sym typeface="Wingdings" panose="05000000000000000000" pitchFamily="2" charset="2"/>
              </a:rPr>
            </a:br>
            <a:r>
              <a:rPr lang="en-US" sz="2800" dirty="0">
                <a:sym typeface="Wingdings" panose="05000000000000000000" pitchFamily="2" charset="2"/>
              </a:rPr>
              <a:t>      [A’] </a:t>
            </a:r>
            <a:r>
              <a:rPr lang="en-US" sz="2800" b="1" dirty="0">
                <a:solidFill>
                  <a:srgbClr val="FFFF00"/>
                </a:solidFill>
                <a:sym typeface="Wingdings" panose="05000000000000000000" pitchFamily="2" charset="2"/>
              </a:rPr>
              <a:t>Yahweh-sayings</a:t>
            </a:r>
            <a:r>
              <a:rPr lang="en-US" sz="2800" dirty="0">
                <a:sym typeface="Wingdings" panose="05000000000000000000" pitchFamily="2" charset="2"/>
              </a:rPr>
              <a:t> (vv. 30-31) </a:t>
            </a:r>
          </a:p>
          <a:p>
            <a:endParaRPr lang="en-US" sz="2800" dirty="0">
              <a:sym typeface="Wingdings" panose="05000000000000000000" pitchFamily="2" charset="2"/>
            </a:endParaRPr>
          </a:p>
        </p:txBody>
      </p:sp>
    </p:spTree>
    <p:extLst>
      <p:ext uri="{BB962C8B-B14F-4D97-AF65-F5344CB8AC3E}">
        <p14:creationId xmlns:p14="http://schemas.microsoft.com/office/powerpoint/2010/main" val="20265432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Proverbial Forms: Contrary Proverbs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303868"/>
            <a:ext cx="11548534" cy="5681132"/>
          </a:xfrm>
        </p:spPr>
        <p:txBody>
          <a:bodyPr>
            <a:noAutofit/>
          </a:bodyPr>
          <a:lstStyle/>
          <a:p>
            <a:r>
              <a:rPr lang="en-US" sz="2800" dirty="0">
                <a:sym typeface="Wingdings" panose="05000000000000000000" pitchFamily="2" charset="2"/>
              </a:rPr>
              <a:t>From Sumerian times there have been contrary or paradoxical proverbs:  </a:t>
            </a:r>
            <a:r>
              <a:rPr lang="en-US" sz="2800" b="1" dirty="0">
                <a:solidFill>
                  <a:srgbClr val="FFFF00"/>
                </a:solidFill>
                <a:sym typeface="Wingdings" panose="05000000000000000000" pitchFamily="2" charset="2"/>
              </a:rPr>
              <a:t>From 3600 oxen there is no dung </a:t>
            </a:r>
          </a:p>
          <a:p>
            <a:r>
              <a:rPr lang="en-US" sz="2800" b="1" dirty="0">
                <a:solidFill>
                  <a:srgbClr val="FFFF00"/>
                </a:solidFill>
                <a:sym typeface="Wingdings" panose="05000000000000000000" pitchFamily="2" charset="2"/>
              </a:rPr>
              <a:t>Modern proverbs </a:t>
            </a:r>
            <a:r>
              <a:rPr lang="en-US" sz="2800" dirty="0">
                <a:sym typeface="Wingdings" panose="05000000000000000000" pitchFamily="2" charset="2"/>
              </a:rPr>
              <a:t>also follow suit:  Absence makes the heart </a:t>
            </a:r>
            <a:br>
              <a:rPr lang="en-US" sz="2800" dirty="0">
                <a:sym typeface="Wingdings" panose="05000000000000000000" pitchFamily="2" charset="2"/>
              </a:rPr>
            </a:br>
            <a:r>
              <a:rPr lang="en-US" sz="2800" dirty="0">
                <a:sym typeface="Wingdings" panose="05000000000000000000" pitchFamily="2" charset="2"/>
              </a:rPr>
              <a:t>      grow fonder.   Or is it:  Out of sight, out of mind.  </a:t>
            </a:r>
            <a:br>
              <a:rPr lang="en-US" sz="2800" dirty="0">
                <a:sym typeface="Wingdings" panose="05000000000000000000" pitchFamily="2" charset="2"/>
              </a:rPr>
            </a:br>
            <a:r>
              <a:rPr lang="en-US" sz="2800" dirty="0">
                <a:sym typeface="Wingdings" panose="05000000000000000000" pitchFamily="2" charset="2"/>
              </a:rPr>
              <a:t>      Or maybe the twisted proverb:  Absence makes the heart to </a:t>
            </a:r>
            <a:br>
              <a:rPr lang="en-US" sz="2800" dirty="0">
                <a:sym typeface="Wingdings" panose="05000000000000000000" pitchFamily="2" charset="2"/>
              </a:rPr>
            </a:br>
            <a:r>
              <a:rPr lang="en-US" sz="2800" dirty="0">
                <a:sym typeface="Wingdings" panose="05000000000000000000" pitchFamily="2" charset="2"/>
              </a:rPr>
              <a:t>            wander.  -- Proverbial duals; early to bed… or 2</a:t>
            </a:r>
            <a:r>
              <a:rPr lang="en-US" sz="2800" baseline="30000" dirty="0">
                <a:sym typeface="Wingdings" panose="05000000000000000000" pitchFamily="2" charset="2"/>
              </a:rPr>
              <a:t>nd</a:t>
            </a:r>
            <a:r>
              <a:rPr lang="en-US" sz="2800" dirty="0">
                <a:sym typeface="Wingdings" panose="05000000000000000000" pitchFamily="2" charset="2"/>
              </a:rPr>
              <a:t> mouse.</a:t>
            </a:r>
          </a:p>
          <a:p>
            <a:r>
              <a:rPr lang="en-US" sz="2800" b="1" dirty="0">
                <a:solidFill>
                  <a:srgbClr val="FFFF00"/>
                </a:solidFill>
                <a:sym typeface="Wingdings" panose="05000000000000000000" pitchFamily="2" charset="2"/>
              </a:rPr>
              <a:t>Prov 26:4-5  </a:t>
            </a:r>
            <a:r>
              <a:rPr lang="en-US" sz="2800" dirty="0">
                <a:sym typeface="Wingdings" panose="05000000000000000000" pitchFamily="2" charset="2"/>
              </a:rPr>
              <a:t>Answer not a fool according to his folly, </a:t>
            </a:r>
            <a:br>
              <a:rPr lang="en-US" sz="2800" dirty="0">
                <a:sym typeface="Wingdings" panose="05000000000000000000" pitchFamily="2" charset="2"/>
              </a:rPr>
            </a:br>
            <a:r>
              <a:rPr lang="en-US" sz="2800" dirty="0">
                <a:sym typeface="Wingdings" panose="05000000000000000000" pitchFamily="2" charset="2"/>
              </a:rPr>
              <a:t>                        lest you be like him yourself.</a:t>
            </a:r>
            <a:br>
              <a:rPr lang="en-US" sz="2800" dirty="0">
                <a:sym typeface="Wingdings" panose="05000000000000000000" pitchFamily="2" charset="2"/>
              </a:rPr>
            </a:br>
            <a:r>
              <a:rPr lang="en-US" sz="2800" dirty="0">
                <a:sym typeface="Wingdings" panose="05000000000000000000" pitchFamily="2" charset="2"/>
              </a:rPr>
              <a:t>                     Answer a fool according to his folly,</a:t>
            </a:r>
            <a:br>
              <a:rPr lang="en-US" sz="2800" dirty="0">
                <a:sym typeface="Wingdings" panose="05000000000000000000" pitchFamily="2" charset="2"/>
              </a:rPr>
            </a:br>
            <a:r>
              <a:rPr lang="en-US" sz="2800" dirty="0">
                <a:sym typeface="Wingdings" panose="05000000000000000000" pitchFamily="2" charset="2"/>
              </a:rPr>
              <a:t>                         lest he be wise in his own eyes. </a:t>
            </a:r>
          </a:p>
          <a:p>
            <a:r>
              <a:rPr lang="en-US" sz="2800" b="1" dirty="0">
                <a:solidFill>
                  <a:srgbClr val="FFFF00"/>
                </a:solidFill>
                <a:sym typeface="Wingdings" panose="05000000000000000000" pitchFamily="2" charset="2"/>
              </a:rPr>
              <a:t>Breaks the bands of isolated universalistic dogmatic approach </a:t>
            </a:r>
            <a:r>
              <a:rPr lang="en-US" sz="2800" dirty="0">
                <a:sym typeface="Wingdings" panose="05000000000000000000" pitchFamily="2" charset="2"/>
              </a:rPr>
              <a:t>to a more poly-situational use of proverbs. (See my video on it)</a:t>
            </a:r>
            <a:br>
              <a:rPr lang="en-US" sz="2800" dirty="0">
                <a:sym typeface="Wingdings" panose="05000000000000000000" pitchFamily="2" charset="2"/>
              </a:rPr>
            </a:br>
            <a:r>
              <a:rPr lang="en-US" sz="2800" dirty="0">
                <a:sym typeface="Wingdings" panose="05000000000000000000" pitchFamily="2" charset="2"/>
              </a:rPr>
              <a:t> </a:t>
            </a:r>
          </a:p>
          <a:p>
            <a:endParaRPr lang="en-US" sz="2800" dirty="0">
              <a:sym typeface="Wingdings" panose="05000000000000000000" pitchFamily="2" charset="2"/>
            </a:endParaRPr>
          </a:p>
        </p:txBody>
      </p:sp>
    </p:spTree>
    <p:extLst>
      <p:ext uri="{BB962C8B-B14F-4D97-AF65-F5344CB8AC3E}">
        <p14:creationId xmlns:p14="http://schemas.microsoft.com/office/powerpoint/2010/main" val="21939150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Proverbial Editorial Compositional Units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303868"/>
            <a:ext cx="11548534" cy="5681132"/>
          </a:xfrm>
        </p:spPr>
        <p:txBody>
          <a:bodyPr>
            <a:noAutofit/>
          </a:bodyPr>
          <a:lstStyle/>
          <a:p>
            <a:r>
              <a:rPr lang="en-US" sz="2800" dirty="0">
                <a:sym typeface="Wingdings" panose="05000000000000000000" pitchFamily="2" charset="2"/>
              </a:rPr>
              <a:t>The </a:t>
            </a:r>
            <a:r>
              <a:rPr lang="en-US" sz="2800" b="1" dirty="0">
                <a:solidFill>
                  <a:srgbClr val="FFFF00"/>
                </a:solidFill>
                <a:sym typeface="Wingdings" panose="05000000000000000000" pitchFamily="2" charset="2"/>
              </a:rPr>
              <a:t>LXX reordering </a:t>
            </a:r>
            <a:r>
              <a:rPr lang="en-US" sz="2800" dirty="0">
                <a:sym typeface="Wingdings" panose="05000000000000000000" pitchFamily="2" charset="2"/>
              </a:rPr>
              <a:t>of collections reinforces the idea that the order of the collections was still fluid even into the Hellenistic period of the Septuagint (ca. 200 BC) </a:t>
            </a:r>
          </a:p>
          <a:p>
            <a:r>
              <a:rPr lang="en-US" sz="2800" b="1" dirty="0">
                <a:sym typeface="Wingdings" panose="05000000000000000000" pitchFamily="2" charset="2"/>
              </a:rPr>
              <a:t>For example:  Prov 30:1-14 is after 24:22 and 30:15-31:9 are after 24:34. </a:t>
            </a:r>
          </a:p>
          <a:p>
            <a:r>
              <a:rPr lang="en-US" sz="2800" b="1" dirty="0">
                <a:sym typeface="Wingdings" panose="05000000000000000000" pitchFamily="2" charset="2"/>
              </a:rPr>
              <a:t>Prov 25:1 mentions editorial work of the “men of Hezekiah” </a:t>
            </a:r>
            <a:br>
              <a:rPr lang="en-US" sz="2800" dirty="0">
                <a:sym typeface="Wingdings" panose="05000000000000000000" pitchFamily="2" charset="2"/>
              </a:rPr>
            </a:br>
            <a:r>
              <a:rPr lang="en-US" sz="2800" dirty="0">
                <a:sym typeface="Wingdings" panose="05000000000000000000" pitchFamily="2" charset="2"/>
              </a:rPr>
              <a:t>          </a:t>
            </a:r>
            <a:r>
              <a:rPr lang="en-US" sz="2800" b="1" dirty="0">
                <a:solidFill>
                  <a:srgbClr val="FFFF00"/>
                </a:solidFill>
                <a:sym typeface="Wingdings" panose="05000000000000000000" pitchFamily="2" charset="2"/>
              </a:rPr>
              <a:t>author + editors </a:t>
            </a:r>
            <a:r>
              <a:rPr lang="en-US" sz="2800" dirty="0">
                <a:sym typeface="Wingdings" panose="05000000000000000000" pitchFamily="2" charset="2"/>
              </a:rPr>
              <a:t>both with intent and meaning levels</a:t>
            </a:r>
          </a:p>
        </p:txBody>
      </p:sp>
    </p:spTree>
    <p:extLst>
      <p:ext uri="{BB962C8B-B14F-4D97-AF65-F5344CB8AC3E}">
        <p14:creationId xmlns:p14="http://schemas.microsoft.com/office/powerpoint/2010/main" val="3476976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Historical and Cultural Universality of the Proverb Genre</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37068" y="1972733"/>
            <a:ext cx="11802532" cy="4885267"/>
          </a:xfrm>
        </p:spPr>
        <p:txBody>
          <a:bodyPr>
            <a:normAutofit/>
          </a:bodyPr>
          <a:lstStyle/>
          <a:p>
            <a:r>
              <a:rPr lang="en-US" sz="2400" dirty="0"/>
              <a:t>The </a:t>
            </a:r>
            <a:r>
              <a:rPr lang="en-US" sz="2400" b="1" dirty="0">
                <a:solidFill>
                  <a:srgbClr val="FFFF00"/>
                </a:solidFill>
              </a:rPr>
              <a:t>human urge to classify, generalize and codify experience, simplifying complex nature of reality</a:t>
            </a:r>
            <a:r>
              <a:rPr lang="en-US" sz="2400" dirty="0"/>
              <a:t> (as do words - trunk)</a:t>
            </a:r>
          </a:p>
          <a:p>
            <a:r>
              <a:rPr lang="en-US" sz="2400" dirty="0"/>
              <a:t>Filtered through </a:t>
            </a:r>
            <a:r>
              <a:rPr lang="en-US" sz="2400" b="1" dirty="0">
                <a:solidFill>
                  <a:srgbClr val="FFFF00"/>
                </a:solidFill>
              </a:rPr>
              <a:t>cultural ideals and values</a:t>
            </a:r>
          </a:p>
          <a:p>
            <a:r>
              <a:rPr lang="en-US" sz="2400" dirty="0"/>
              <a:t>Proverb as an encoding compression schema of the mind [</a:t>
            </a:r>
            <a:r>
              <a:rPr lang="en-US" sz="2400" b="1" dirty="0">
                <a:solidFill>
                  <a:srgbClr val="FFFF00"/>
                </a:solidFill>
              </a:rPr>
              <a:t>story</a:t>
            </a:r>
            <a:r>
              <a:rPr lang="en-US" sz="2400" b="1" dirty="0">
                <a:solidFill>
                  <a:srgbClr val="FFFF00"/>
                </a:solidFill>
                <a:sym typeface="Wingdings" panose="05000000000000000000" pitchFamily="2" charset="2"/>
              </a:rPr>
              <a:t> proverb</a:t>
            </a:r>
            <a:r>
              <a:rPr lang="en-US" sz="2400" dirty="0">
                <a:sym typeface="Wingdings" panose="05000000000000000000" pitchFamily="2" charset="2"/>
              </a:rPr>
              <a:t>]</a:t>
            </a:r>
            <a:endParaRPr lang="en-US" sz="2400" dirty="0"/>
          </a:p>
          <a:p>
            <a:r>
              <a:rPr lang="en-US" sz="2400" dirty="0"/>
              <a:t>Ancient Near Eastern proverbs </a:t>
            </a:r>
          </a:p>
          <a:p>
            <a:pPr lvl="1"/>
            <a:r>
              <a:rPr lang="en-US" sz="2200" dirty="0"/>
              <a:t>Sumerian collections (</a:t>
            </a:r>
            <a:r>
              <a:rPr lang="en-US" sz="2200" dirty="0" err="1"/>
              <a:t>Alster</a:t>
            </a:r>
            <a:r>
              <a:rPr lang="en-US" sz="2200" dirty="0"/>
              <a:t>, 2 vols) </a:t>
            </a:r>
            <a:r>
              <a:rPr lang="en-US" sz="2200" dirty="0" err="1"/>
              <a:t>Shuruppak</a:t>
            </a:r>
            <a:r>
              <a:rPr lang="en-US" sz="2200" dirty="0"/>
              <a:t> Instructions (2600-1800 BC) – have early dynastic proverb appearing 800 yrs. Later (usually with more words) (</a:t>
            </a:r>
            <a:r>
              <a:rPr lang="en-US" sz="2200" dirty="0" err="1"/>
              <a:t>Alster</a:t>
            </a:r>
            <a:r>
              <a:rPr lang="en-US" sz="2200" dirty="0"/>
              <a:t>, 1:xvii). </a:t>
            </a:r>
          </a:p>
          <a:p>
            <a:pPr lvl="1"/>
            <a:r>
              <a:rPr lang="en-US" sz="2200" b="1" dirty="0">
                <a:solidFill>
                  <a:srgbClr val="FFFF00"/>
                </a:solidFill>
              </a:rPr>
              <a:t>Polygenesis</a:t>
            </a:r>
            <a:r>
              <a:rPr lang="en-US" sz="2200" dirty="0"/>
              <a:t> “The three-ply rope will not be cut” quoted in the Sumerian Epic of Gilgamesh, echoed in the Akkadian version and the Legend of </a:t>
            </a:r>
            <a:r>
              <a:rPr lang="en-US" sz="2200" dirty="0" err="1"/>
              <a:t>Etana</a:t>
            </a:r>
            <a:r>
              <a:rPr lang="en-US" sz="2200" dirty="0"/>
              <a:t>) found in Ecclesiastes 4:12b “A rope made of three cords is hard to break.” (</a:t>
            </a:r>
            <a:r>
              <a:rPr lang="en-US" sz="2200" dirty="0" err="1"/>
              <a:t>Alster</a:t>
            </a:r>
            <a:r>
              <a:rPr lang="en-US" sz="2200" dirty="0"/>
              <a:t>, 1:xviii)</a:t>
            </a:r>
          </a:p>
        </p:txBody>
      </p:sp>
    </p:spTree>
    <p:extLst>
      <p:ext uri="{BB962C8B-B14F-4D97-AF65-F5344CB8AC3E}">
        <p14:creationId xmlns:p14="http://schemas.microsoft.com/office/powerpoint/2010/main" val="320371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1878734" cy="1400530"/>
          </a:xfrm>
        </p:spPr>
        <p:txBody>
          <a:bodyPr/>
          <a:lstStyle/>
          <a:p>
            <a:pPr algn="ctr"/>
            <a:r>
              <a:rPr lang="en-US" b="1" dirty="0">
                <a:solidFill>
                  <a:schemeClr val="tx1"/>
                </a:solidFill>
              </a:rPr>
              <a:t>Proverbial Editorial Compositional Units: Pairs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303868"/>
            <a:ext cx="11548534" cy="5681132"/>
          </a:xfrm>
        </p:spPr>
        <p:txBody>
          <a:bodyPr>
            <a:noAutofit/>
          </a:bodyPr>
          <a:lstStyle/>
          <a:p>
            <a:r>
              <a:rPr lang="en-US" sz="2800" dirty="0">
                <a:sym typeface="Wingdings" panose="05000000000000000000" pitchFamily="2" charset="2"/>
              </a:rPr>
              <a:t>Pairs (see my video on Proverb Pairs) –15:1-2  S:NP+V+O:N all</a:t>
            </a:r>
          </a:p>
          <a:p>
            <a:r>
              <a:rPr lang="en-US" sz="2800" dirty="0">
                <a:sym typeface="Wingdings" panose="05000000000000000000" pitchFamily="2" charset="2"/>
              </a:rPr>
              <a:t>Prov 13:21-22:   </a:t>
            </a:r>
            <a:r>
              <a:rPr lang="en-US" sz="2800" b="1" dirty="0">
                <a:solidFill>
                  <a:srgbClr val="FFFF00"/>
                </a:solidFill>
                <a:sym typeface="Wingdings" panose="05000000000000000000" pitchFamily="2" charset="2"/>
              </a:rPr>
              <a:t>Sinners</a:t>
            </a:r>
            <a:r>
              <a:rPr lang="en-US" sz="2800" dirty="0">
                <a:sym typeface="Wingdings" panose="05000000000000000000" pitchFamily="2" charset="2"/>
              </a:rPr>
              <a:t> disaster pursues, </a:t>
            </a:r>
            <a:br>
              <a:rPr lang="en-US" sz="2800" dirty="0">
                <a:sym typeface="Wingdings" panose="05000000000000000000" pitchFamily="2" charset="2"/>
              </a:rPr>
            </a:br>
            <a:r>
              <a:rPr lang="en-US" sz="2800" dirty="0">
                <a:sym typeface="Wingdings" panose="05000000000000000000" pitchFamily="2" charset="2"/>
              </a:rPr>
              <a:t>                             but the righteous are rewarded with </a:t>
            </a:r>
            <a:r>
              <a:rPr lang="en-US" sz="2800" dirty="0">
                <a:solidFill>
                  <a:srgbClr val="FFFF00"/>
                </a:solidFill>
                <a:sym typeface="Wingdings" panose="05000000000000000000" pitchFamily="2" charset="2"/>
              </a:rPr>
              <a:t>good (tov)</a:t>
            </a:r>
            <a:br>
              <a:rPr lang="en-US" sz="2800" dirty="0">
                <a:solidFill>
                  <a:srgbClr val="FFFF00"/>
                </a:solidFill>
                <a:sym typeface="Wingdings" panose="05000000000000000000" pitchFamily="2" charset="2"/>
              </a:rPr>
            </a:br>
            <a:r>
              <a:rPr lang="en-US" sz="2800" dirty="0">
                <a:sym typeface="Wingdings" panose="05000000000000000000" pitchFamily="2" charset="2"/>
              </a:rPr>
              <a:t>                    A </a:t>
            </a:r>
            <a:r>
              <a:rPr lang="en-US" sz="2800" b="1" dirty="0">
                <a:solidFill>
                  <a:srgbClr val="FFFF00"/>
                </a:solidFill>
                <a:sym typeface="Wingdings" panose="05000000000000000000" pitchFamily="2" charset="2"/>
              </a:rPr>
              <a:t>good man (tov) </a:t>
            </a:r>
            <a:r>
              <a:rPr lang="en-US" sz="2800" dirty="0">
                <a:sym typeface="Wingdings" panose="05000000000000000000" pitchFamily="2" charset="2"/>
              </a:rPr>
              <a:t>leaves an inheritance…</a:t>
            </a:r>
            <a:br>
              <a:rPr lang="en-US" sz="2800" dirty="0">
                <a:sym typeface="Wingdings" panose="05000000000000000000" pitchFamily="2" charset="2"/>
              </a:rPr>
            </a:br>
            <a:r>
              <a:rPr lang="en-US" sz="2800" dirty="0">
                <a:sym typeface="Wingdings" panose="05000000000000000000" pitchFamily="2" charset="2"/>
              </a:rPr>
              <a:t>                        but laid up for the righteous is the wealth of </a:t>
            </a:r>
            <a:r>
              <a:rPr lang="en-US" sz="2800" b="1" dirty="0">
                <a:solidFill>
                  <a:srgbClr val="FFFF00"/>
                </a:solidFill>
                <a:sym typeface="Wingdings" panose="05000000000000000000" pitchFamily="2" charset="2"/>
              </a:rPr>
              <a:t>sinner</a:t>
            </a:r>
            <a:r>
              <a:rPr lang="en-US" sz="2800" dirty="0">
                <a:sym typeface="Wingdings" panose="05000000000000000000" pitchFamily="2" charset="2"/>
              </a:rPr>
              <a:t>. </a:t>
            </a:r>
          </a:p>
          <a:p>
            <a:r>
              <a:rPr lang="en-US" sz="2800" dirty="0">
                <a:sym typeface="Wingdings" panose="05000000000000000000" pitchFamily="2" charset="2"/>
              </a:rPr>
              <a:t>Prov 26:4-5 answering a fool – clear pair </a:t>
            </a:r>
          </a:p>
          <a:p>
            <a:r>
              <a:rPr lang="en-US" sz="2800" dirty="0">
                <a:sym typeface="Wingdings" panose="05000000000000000000" pitchFamily="2" charset="2"/>
              </a:rPr>
              <a:t>Theme linked pairs:  Prov 12:18-19 on speech not a single catchword but theme linked</a:t>
            </a:r>
          </a:p>
          <a:p>
            <a:endParaRPr lang="en-US" sz="2800" dirty="0">
              <a:sym typeface="Wingdings" panose="05000000000000000000" pitchFamily="2" charset="2"/>
            </a:endParaRPr>
          </a:p>
        </p:txBody>
      </p:sp>
    </p:spTree>
    <p:extLst>
      <p:ext uri="{BB962C8B-B14F-4D97-AF65-F5344CB8AC3E}">
        <p14:creationId xmlns:p14="http://schemas.microsoft.com/office/powerpoint/2010/main" val="33625883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2" y="452718"/>
            <a:ext cx="11971867" cy="1400530"/>
          </a:xfrm>
        </p:spPr>
        <p:txBody>
          <a:bodyPr/>
          <a:lstStyle/>
          <a:p>
            <a:pPr algn="ctr"/>
            <a:r>
              <a:rPr lang="en-US" b="1" dirty="0">
                <a:solidFill>
                  <a:schemeClr val="tx1"/>
                </a:solidFill>
              </a:rPr>
              <a:t>Proverbial Editorial Compositional Units: Pairs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303868"/>
            <a:ext cx="11548534" cy="5681132"/>
          </a:xfrm>
        </p:spPr>
        <p:txBody>
          <a:bodyPr>
            <a:noAutofit/>
          </a:bodyPr>
          <a:lstStyle/>
          <a:p>
            <a:r>
              <a:rPr lang="en-US" sz="2800" dirty="0">
                <a:sym typeface="Wingdings" panose="05000000000000000000" pitchFamily="2" charset="2"/>
              </a:rPr>
              <a:t>Metaphor or simile juxtaposed proverbs paired </a:t>
            </a:r>
            <a:br>
              <a:rPr lang="en-US" sz="2800" dirty="0">
                <a:sym typeface="Wingdings" panose="05000000000000000000" pitchFamily="2" charset="2"/>
              </a:rPr>
            </a:br>
            <a:r>
              <a:rPr lang="en-US" sz="2800" dirty="0">
                <a:sym typeface="Wingdings" panose="05000000000000000000" pitchFamily="2" charset="2"/>
              </a:rPr>
              <a:t>      14:26-27:  In the </a:t>
            </a:r>
            <a:r>
              <a:rPr lang="en-US" sz="2800" b="1" dirty="0">
                <a:solidFill>
                  <a:srgbClr val="FFFF00"/>
                </a:solidFill>
                <a:sym typeface="Wingdings" panose="05000000000000000000" pitchFamily="2" charset="2"/>
              </a:rPr>
              <a:t>fear of the LORD </a:t>
            </a:r>
            <a:r>
              <a:rPr lang="en-US" sz="2800" dirty="0">
                <a:sym typeface="Wingdings" panose="05000000000000000000" pitchFamily="2" charset="2"/>
              </a:rPr>
              <a:t>one has strong confidence</a:t>
            </a:r>
            <a:br>
              <a:rPr lang="en-US" sz="2800" dirty="0">
                <a:sym typeface="Wingdings" panose="05000000000000000000" pitchFamily="2" charset="2"/>
              </a:rPr>
            </a:br>
            <a:r>
              <a:rPr lang="en-US" sz="2800" dirty="0">
                <a:sym typeface="Wingdings" panose="05000000000000000000" pitchFamily="2" charset="2"/>
              </a:rPr>
              <a:t>                           and his children will have a refuge.</a:t>
            </a:r>
            <a:br>
              <a:rPr lang="en-US" sz="2800" dirty="0">
                <a:sym typeface="Wingdings" panose="05000000000000000000" pitchFamily="2" charset="2"/>
              </a:rPr>
            </a:br>
            <a:r>
              <a:rPr lang="en-US" sz="2800" dirty="0">
                <a:sym typeface="Wingdings" panose="05000000000000000000" pitchFamily="2" charset="2"/>
              </a:rPr>
              <a:t>                     The </a:t>
            </a:r>
            <a:r>
              <a:rPr lang="en-US" sz="2800" b="1" dirty="0">
                <a:solidFill>
                  <a:srgbClr val="FFFF00"/>
                </a:solidFill>
                <a:sym typeface="Wingdings" panose="05000000000000000000" pitchFamily="2" charset="2"/>
              </a:rPr>
              <a:t>fear of the LORD </a:t>
            </a:r>
            <a:r>
              <a:rPr lang="en-US" sz="2800" dirty="0">
                <a:sym typeface="Wingdings" panose="05000000000000000000" pitchFamily="2" charset="2"/>
              </a:rPr>
              <a:t>is a fountain of life,</a:t>
            </a:r>
            <a:br>
              <a:rPr lang="en-US" sz="2800" dirty="0">
                <a:sym typeface="Wingdings" panose="05000000000000000000" pitchFamily="2" charset="2"/>
              </a:rPr>
            </a:br>
            <a:r>
              <a:rPr lang="en-US" sz="2800" dirty="0">
                <a:sym typeface="Wingdings" panose="05000000000000000000" pitchFamily="2" charset="2"/>
              </a:rPr>
              <a:t>                        that one may turn away from the snares of death.</a:t>
            </a:r>
          </a:p>
          <a:p>
            <a:r>
              <a:rPr lang="en-US" sz="2800" dirty="0">
                <a:sym typeface="Wingdings" panose="05000000000000000000" pitchFamily="2" charset="2"/>
              </a:rPr>
              <a:t>In </a:t>
            </a:r>
            <a:r>
              <a:rPr lang="en-US" sz="2800" b="1" dirty="0">
                <a:solidFill>
                  <a:srgbClr val="FFFF00"/>
                </a:solidFill>
                <a:sym typeface="Wingdings" panose="05000000000000000000" pitchFamily="2" charset="2"/>
              </a:rPr>
              <a:t>Prov 10-29:  of 595 verses 124 verses paired (21%) </a:t>
            </a:r>
            <a:r>
              <a:rPr lang="en-US" sz="2800" dirty="0">
                <a:sym typeface="Wingdings" panose="05000000000000000000" pitchFamily="2" charset="2"/>
              </a:rPr>
              <a:t>not just lucky coincidence  </a:t>
            </a:r>
          </a:p>
        </p:txBody>
      </p:sp>
    </p:spTree>
    <p:extLst>
      <p:ext uri="{BB962C8B-B14F-4D97-AF65-F5344CB8AC3E}">
        <p14:creationId xmlns:p14="http://schemas.microsoft.com/office/powerpoint/2010/main" val="9050326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Proverbial Acrostic</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303868"/>
            <a:ext cx="11548534" cy="5681132"/>
          </a:xfrm>
        </p:spPr>
        <p:txBody>
          <a:bodyPr>
            <a:noAutofit/>
          </a:bodyPr>
          <a:lstStyle/>
          <a:p>
            <a:r>
              <a:rPr lang="en-US" sz="2800" dirty="0">
                <a:sym typeface="Wingdings" panose="05000000000000000000" pitchFamily="2" charset="2"/>
              </a:rPr>
              <a:t>Prov 31:10-31 – each line begins with a consecutive letter of the alphabet.  </a:t>
            </a:r>
          </a:p>
          <a:p>
            <a:r>
              <a:rPr lang="en-US" sz="2800" dirty="0">
                <a:sym typeface="Wingdings" panose="05000000000000000000" pitchFamily="2" charset="2"/>
              </a:rPr>
              <a:t>Psalm acrostics:  Ps. 119 8-verses in a row begin with same letter. </a:t>
            </a:r>
          </a:p>
          <a:p>
            <a:pPr lvl="1"/>
            <a:endParaRPr lang="en-US" sz="2600" dirty="0">
              <a:sym typeface="Wingdings" panose="05000000000000000000" pitchFamily="2" charset="2"/>
            </a:endParaRPr>
          </a:p>
        </p:txBody>
      </p:sp>
    </p:spTree>
    <p:extLst>
      <p:ext uri="{BB962C8B-B14F-4D97-AF65-F5344CB8AC3E}">
        <p14:creationId xmlns:p14="http://schemas.microsoft.com/office/powerpoint/2010/main" val="29183954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Proverbial Acrostic – Ps 119</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303868"/>
            <a:ext cx="11548534" cy="5681132"/>
          </a:xfrm>
        </p:spPr>
        <p:txBody>
          <a:bodyPr>
            <a:noAutofit/>
          </a:bodyPr>
          <a:lstStyle/>
          <a:p>
            <a:pPr marR="5400" algn="r" rtl="1"/>
            <a:r>
              <a:rPr lang="en-US" sz="1200" dirty="0">
                <a:latin typeface="#Logos 8 Resource"/>
              </a:rPr>
              <a:t>1</a:t>
            </a:r>
            <a:r>
              <a:rPr lang="he-IL" sz="3200" dirty="0">
                <a:latin typeface="SBL Hebrew" panose="02000000000000000000" pitchFamily="2" charset="-79"/>
                <a:cs typeface="SBL Hebrew" panose="02000000000000000000" pitchFamily="2" charset="-79"/>
              </a:rPr>
              <a:t> 	</a:t>
            </a:r>
            <a:r>
              <a:rPr lang="he-IL" sz="3200" dirty="0">
                <a:solidFill>
                  <a:srgbClr val="FFFF00"/>
                </a:solidFill>
                <a:latin typeface="SBL Hebrew" panose="02000000000000000000" pitchFamily="2" charset="-79"/>
                <a:cs typeface="SBL Hebrew" panose="02000000000000000000" pitchFamily="2" charset="-79"/>
              </a:rPr>
              <a:t>א</a:t>
            </a:r>
            <a:r>
              <a:rPr lang="he-IL" sz="3200" dirty="0">
                <a:latin typeface="SBL Hebrew" panose="02000000000000000000" pitchFamily="2" charset="-79"/>
                <a:cs typeface="SBL Hebrew" panose="02000000000000000000" pitchFamily="2" charset="-79"/>
              </a:rPr>
              <a:t>ַשְׁרֵ֥י תְמִֽימֵי־דָ֑רֶךְ הַֽ֝הֹלְכִ֗ים בְּתוֹרַ֥ת יְהוָֽה׃</a:t>
            </a:r>
          </a:p>
          <a:p>
            <a:pPr marR="5400" algn="r" rtl="1"/>
            <a:r>
              <a:rPr lang="en-US" sz="1200" dirty="0">
                <a:latin typeface="#Logos 8 Resource"/>
              </a:rPr>
              <a:t>2</a:t>
            </a:r>
            <a:r>
              <a:rPr lang="he-IL" sz="3200" dirty="0">
                <a:latin typeface="SBL Hebrew" panose="02000000000000000000" pitchFamily="2" charset="-79"/>
                <a:cs typeface="SBL Hebrew" panose="02000000000000000000" pitchFamily="2" charset="-79"/>
              </a:rPr>
              <a:t> 	</a:t>
            </a:r>
            <a:r>
              <a:rPr lang="he-IL" sz="3200" dirty="0">
                <a:solidFill>
                  <a:srgbClr val="FFFF00"/>
                </a:solidFill>
                <a:latin typeface="SBL Hebrew" panose="02000000000000000000" pitchFamily="2" charset="-79"/>
                <a:cs typeface="SBL Hebrew" panose="02000000000000000000" pitchFamily="2" charset="-79"/>
              </a:rPr>
              <a:t>אַ֭</a:t>
            </a:r>
            <a:r>
              <a:rPr lang="he-IL" sz="3200" dirty="0">
                <a:latin typeface="SBL Hebrew" panose="02000000000000000000" pitchFamily="2" charset="-79"/>
                <a:cs typeface="SBL Hebrew" panose="02000000000000000000" pitchFamily="2" charset="-79"/>
              </a:rPr>
              <a:t>שְׁרֵי נֹצְרֵ֥י עֵדֹתָ֗יו בְּכָל־לֵ֥ב יִדְרְשֽׁוּהוּ׃</a:t>
            </a:r>
          </a:p>
          <a:p>
            <a:pPr marR="5400" algn="r" rtl="1"/>
            <a:r>
              <a:rPr lang="en-US" sz="1200" dirty="0">
                <a:latin typeface="#Logos 8 Resource"/>
              </a:rPr>
              <a:t>3</a:t>
            </a:r>
            <a:r>
              <a:rPr lang="he-IL" sz="3200" dirty="0">
                <a:latin typeface="SBL Hebrew" panose="02000000000000000000" pitchFamily="2" charset="-79"/>
                <a:cs typeface="SBL Hebrew" panose="02000000000000000000" pitchFamily="2" charset="-79"/>
              </a:rPr>
              <a:t> 	</a:t>
            </a:r>
            <a:r>
              <a:rPr lang="he-IL" sz="3200" dirty="0">
                <a:solidFill>
                  <a:srgbClr val="FFFF00"/>
                </a:solidFill>
                <a:latin typeface="SBL Hebrew" panose="02000000000000000000" pitchFamily="2" charset="-79"/>
                <a:cs typeface="SBL Hebrew" panose="02000000000000000000" pitchFamily="2" charset="-79"/>
              </a:rPr>
              <a:t>אַ֭</a:t>
            </a:r>
            <a:r>
              <a:rPr lang="he-IL" sz="3200" dirty="0">
                <a:latin typeface="SBL Hebrew" panose="02000000000000000000" pitchFamily="2" charset="-79"/>
                <a:cs typeface="SBL Hebrew" panose="02000000000000000000" pitchFamily="2" charset="-79"/>
              </a:rPr>
              <a:t>ף לֹֽא־פָעֲל֣וּ עַוְלָ֑ה בִּדְרָכָ֥יו הָלָֽכוּ׃</a:t>
            </a:r>
          </a:p>
          <a:p>
            <a:pPr marR="5400" algn="r" rtl="1"/>
            <a:r>
              <a:rPr lang="en-US" sz="1200" dirty="0">
                <a:latin typeface="#Logos 8 Resource"/>
              </a:rPr>
              <a:t>4</a:t>
            </a:r>
            <a:r>
              <a:rPr lang="he-IL" sz="3200" dirty="0">
                <a:latin typeface="SBL Hebrew" panose="02000000000000000000" pitchFamily="2" charset="-79"/>
                <a:cs typeface="SBL Hebrew" panose="02000000000000000000" pitchFamily="2" charset="-79"/>
              </a:rPr>
              <a:t> 	</a:t>
            </a:r>
            <a:r>
              <a:rPr lang="he-IL" sz="3200" dirty="0">
                <a:solidFill>
                  <a:srgbClr val="FFFF00"/>
                </a:solidFill>
                <a:latin typeface="SBL Hebrew" panose="02000000000000000000" pitchFamily="2" charset="-79"/>
                <a:cs typeface="SBL Hebrew" panose="02000000000000000000" pitchFamily="2" charset="-79"/>
              </a:rPr>
              <a:t>אַ֭</a:t>
            </a:r>
            <a:r>
              <a:rPr lang="he-IL" sz="3200" dirty="0">
                <a:latin typeface="SBL Hebrew" panose="02000000000000000000" pitchFamily="2" charset="-79"/>
                <a:cs typeface="SBL Hebrew" panose="02000000000000000000" pitchFamily="2" charset="-79"/>
              </a:rPr>
              <a:t>תָּה צִוִּ֥יתָה פִקֻּדֶ֗יךָ לִשְׁמֹ֥ר מְאֹֽד׃</a:t>
            </a:r>
          </a:p>
          <a:p>
            <a:pPr marR="5400" algn="r" rtl="1"/>
            <a:r>
              <a:rPr lang="en-US" sz="1200" dirty="0">
                <a:latin typeface="#Logos 8 Resource"/>
              </a:rPr>
              <a:t>5</a:t>
            </a:r>
            <a:r>
              <a:rPr lang="he-IL" sz="3200" dirty="0">
                <a:latin typeface="SBL Hebrew" panose="02000000000000000000" pitchFamily="2" charset="-79"/>
                <a:cs typeface="SBL Hebrew" panose="02000000000000000000" pitchFamily="2" charset="-79"/>
              </a:rPr>
              <a:t> 	</a:t>
            </a:r>
            <a:r>
              <a:rPr lang="he-IL" sz="3200" dirty="0">
                <a:solidFill>
                  <a:srgbClr val="FFFF00"/>
                </a:solidFill>
                <a:latin typeface="SBL Hebrew" panose="02000000000000000000" pitchFamily="2" charset="-79"/>
                <a:cs typeface="SBL Hebrew" panose="02000000000000000000" pitchFamily="2" charset="-79"/>
              </a:rPr>
              <a:t>אַ֭</a:t>
            </a:r>
            <a:r>
              <a:rPr lang="he-IL" sz="3200" dirty="0">
                <a:latin typeface="SBL Hebrew" panose="02000000000000000000" pitchFamily="2" charset="-79"/>
                <a:cs typeface="SBL Hebrew" panose="02000000000000000000" pitchFamily="2" charset="-79"/>
              </a:rPr>
              <a:t>חֲלַי יִכֹּ֥נוּ דְרָכָ֗י לִשְׁמֹ֥ר חֻקֶּֽיךָ׃</a:t>
            </a:r>
          </a:p>
          <a:p>
            <a:pPr marR="5400" algn="r" rtl="1"/>
            <a:r>
              <a:rPr lang="en-US" sz="1200" dirty="0">
                <a:latin typeface="#Logos 8 Resource"/>
              </a:rPr>
              <a:t>6</a:t>
            </a:r>
            <a:r>
              <a:rPr lang="he-IL" sz="3200" dirty="0">
                <a:latin typeface="SBL Hebrew" panose="02000000000000000000" pitchFamily="2" charset="-79"/>
                <a:cs typeface="SBL Hebrew" panose="02000000000000000000" pitchFamily="2" charset="-79"/>
              </a:rPr>
              <a:t> 	</a:t>
            </a:r>
            <a:r>
              <a:rPr lang="he-IL" sz="3200" dirty="0">
                <a:solidFill>
                  <a:srgbClr val="FFFF00"/>
                </a:solidFill>
                <a:latin typeface="SBL Hebrew" panose="02000000000000000000" pitchFamily="2" charset="-79"/>
                <a:cs typeface="SBL Hebrew" panose="02000000000000000000" pitchFamily="2" charset="-79"/>
              </a:rPr>
              <a:t>אָ֥</a:t>
            </a:r>
            <a:r>
              <a:rPr lang="he-IL" sz="3200" dirty="0">
                <a:latin typeface="SBL Hebrew" panose="02000000000000000000" pitchFamily="2" charset="-79"/>
                <a:cs typeface="SBL Hebrew" panose="02000000000000000000" pitchFamily="2" charset="-79"/>
              </a:rPr>
              <a:t>ז לֹא־אֵב֑וֹשׁ בְּ֝הַבִּיטִ֗י אֶל־כָּל־מִצְוֺתֶֽיךָ׃</a:t>
            </a:r>
          </a:p>
          <a:p>
            <a:pPr marR="5400" algn="r" rtl="1"/>
            <a:r>
              <a:rPr lang="en-US" sz="1200" dirty="0">
                <a:latin typeface="#Logos 8 Resource"/>
              </a:rPr>
              <a:t>7</a:t>
            </a:r>
            <a:r>
              <a:rPr lang="he-IL" sz="3200" dirty="0">
                <a:latin typeface="SBL Hebrew" panose="02000000000000000000" pitchFamily="2" charset="-79"/>
                <a:cs typeface="SBL Hebrew" panose="02000000000000000000" pitchFamily="2" charset="-79"/>
              </a:rPr>
              <a:t> 	</a:t>
            </a:r>
            <a:r>
              <a:rPr lang="he-IL" sz="3200" dirty="0">
                <a:solidFill>
                  <a:srgbClr val="FFFF00"/>
                </a:solidFill>
                <a:latin typeface="SBL Hebrew" panose="02000000000000000000" pitchFamily="2" charset="-79"/>
                <a:cs typeface="SBL Hebrew" panose="02000000000000000000" pitchFamily="2" charset="-79"/>
              </a:rPr>
              <a:t>א֭</a:t>
            </a:r>
            <a:r>
              <a:rPr lang="he-IL" sz="3200" dirty="0">
                <a:latin typeface="SBL Hebrew" panose="02000000000000000000" pitchFamily="2" charset="-79"/>
                <a:cs typeface="SBL Hebrew" panose="02000000000000000000" pitchFamily="2" charset="-79"/>
              </a:rPr>
              <a:t>וֹדְךָ בְּיֹ֣שֶׁר לֵבָ֑ב בְּ֝לָמְדִ֗י מִשְׁפְּטֵ֥י צִדְקֶֽךָ׃</a:t>
            </a:r>
          </a:p>
          <a:p>
            <a:pPr marR="5400" algn="r" rtl="1"/>
            <a:r>
              <a:rPr lang="en-US" sz="1200" dirty="0">
                <a:latin typeface="#Logos 8 Resource"/>
              </a:rPr>
              <a:t>8</a:t>
            </a:r>
            <a:r>
              <a:rPr lang="he-IL" sz="3200" dirty="0">
                <a:latin typeface="SBL Hebrew" panose="02000000000000000000" pitchFamily="2" charset="-79"/>
                <a:cs typeface="SBL Hebrew" panose="02000000000000000000" pitchFamily="2" charset="-79"/>
              </a:rPr>
              <a:t> 	</a:t>
            </a:r>
            <a:r>
              <a:rPr lang="he-IL" sz="3200" dirty="0">
                <a:solidFill>
                  <a:srgbClr val="FFFF00"/>
                </a:solidFill>
                <a:latin typeface="SBL Hebrew" panose="02000000000000000000" pitchFamily="2" charset="-79"/>
                <a:cs typeface="SBL Hebrew" panose="02000000000000000000" pitchFamily="2" charset="-79"/>
              </a:rPr>
              <a:t>אֶ</a:t>
            </a:r>
            <a:r>
              <a:rPr lang="he-IL" sz="3200" dirty="0">
                <a:latin typeface="SBL Hebrew" panose="02000000000000000000" pitchFamily="2" charset="-79"/>
                <a:cs typeface="SBL Hebrew" panose="02000000000000000000" pitchFamily="2" charset="-79"/>
              </a:rPr>
              <a:t>ת־חֻקֶּ֥יךָ אֶשְׁמֹ֑ר אַֽל־תַּעַזְבֵ֥נִי עַד־מְאֹֽד׃</a:t>
            </a:r>
          </a:p>
          <a:p>
            <a:pPr marR="5400" algn="r" rtl="1"/>
            <a:r>
              <a:rPr lang="en-US" sz="1200" dirty="0">
                <a:latin typeface="#Logos 8 Resource"/>
              </a:rPr>
              <a:t>9</a:t>
            </a:r>
            <a:r>
              <a:rPr lang="he-IL" sz="3200" dirty="0">
                <a:latin typeface="SBL Hebrew" panose="02000000000000000000" pitchFamily="2" charset="-79"/>
                <a:cs typeface="SBL Hebrew" panose="02000000000000000000" pitchFamily="2" charset="-79"/>
              </a:rPr>
              <a:t> 	</a:t>
            </a:r>
            <a:r>
              <a:rPr lang="he-IL" sz="3200" dirty="0">
                <a:solidFill>
                  <a:srgbClr val="FF0000"/>
                </a:solidFill>
                <a:latin typeface="SBL Hebrew" panose="02000000000000000000" pitchFamily="2" charset="-79"/>
                <a:cs typeface="SBL Hebrew" panose="02000000000000000000" pitchFamily="2" charset="-79"/>
              </a:rPr>
              <a:t>בַ</a:t>
            </a:r>
            <a:r>
              <a:rPr lang="he-IL" sz="3200" dirty="0">
                <a:latin typeface="SBL Hebrew" panose="02000000000000000000" pitchFamily="2" charset="-79"/>
                <a:cs typeface="SBL Hebrew" panose="02000000000000000000" pitchFamily="2" charset="-79"/>
              </a:rPr>
              <a:t>ּמֶּ֣ה יְזַכֶּה־נַּ֭עַר אֶת־אָרְח֑וֹ לִ֝שְׁמֹ֗ר כִּדְבָרֶֽךָ׃</a:t>
            </a:r>
          </a:p>
          <a:p>
            <a:pPr lvl="1"/>
            <a:r>
              <a:rPr lang="en-US" sz="3600" dirty="0"/>
              <a:t>  </a:t>
            </a:r>
            <a:endParaRPr lang="en-US" sz="4400" dirty="0">
              <a:sym typeface="Wingdings" panose="05000000000000000000" pitchFamily="2" charset="2"/>
            </a:endParaRPr>
          </a:p>
        </p:txBody>
      </p:sp>
    </p:spTree>
    <p:extLst>
      <p:ext uri="{BB962C8B-B14F-4D97-AF65-F5344CB8AC3E}">
        <p14:creationId xmlns:p14="http://schemas.microsoft.com/office/powerpoint/2010/main" val="204718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Proverbial Acrostic</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303868"/>
            <a:ext cx="11548534" cy="5681132"/>
          </a:xfrm>
        </p:spPr>
        <p:txBody>
          <a:bodyPr>
            <a:noAutofit/>
          </a:bodyPr>
          <a:lstStyle/>
          <a:p>
            <a:r>
              <a:rPr lang="en-US" sz="2800" dirty="0">
                <a:sym typeface="Wingdings" panose="05000000000000000000" pitchFamily="2" charset="2"/>
              </a:rPr>
              <a:t>Prov 31 an </a:t>
            </a:r>
            <a:r>
              <a:rPr lang="en-US" sz="2800" dirty="0" err="1">
                <a:sym typeface="Wingdings" panose="05000000000000000000" pitchFamily="2" charset="2"/>
              </a:rPr>
              <a:t>inclusio</a:t>
            </a:r>
            <a:r>
              <a:rPr lang="en-US" sz="2800" dirty="0">
                <a:sym typeface="Wingdings" panose="05000000000000000000" pitchFamily="2" charset="2"/>
              </a:rPr>
              <a:t> envelop beginning Proverbs Madame Wisdom and ending with description of Madame Wisdom in the form of the Virtuous Woman (VW) </a:t>
            </a:r>
          </a:p>
          <a:p>
            <a:r>
              <a:rPr lang="en-US" sz="2800" b="1" dirty="0">
                <a:solidFill>
                  <a:srgbClr val="FFFF00"/>
                </a:solidFill>
                <a:sym typeface="Wingdings" panose="05000000000000000000" pitchFamily="2" charset="2"/>
              </a:rPr>
              <a:t>A to Z on the virtuous woman</a:t>
            </a:r>
            <a:r>
              <a:rPr lang="en-US" sz="2800" dirty="0">
                <a:sym typeface="Wingdings" panose="05000000000000000000" pitchFamily="2" charset="2"/>
              </a:rPr>
              <a:t>… completeness, perfections, exhaustiveness, mnemonic/pedagogical function perhaps</a:t>
            </a:r>
          </a:p>
          <a:p>
            <a:r>
              <a:rPr lang="en-US" sz="2800" dirty="0">
                <a:sym typeface="Wingdings" panose="05000000000000000000" pitchFamily="2" charset="2"/>
              </a:rPr>
              <a:t>Lamentations also a series of acrostics (</a:t>
            </a:r>
            <a:r>
              <a:rPr lang="en-US" sz="2800" b="1" dirty="0">
                <a:solidFill>
                  <a:srgbClr val="FFFF00"/>
                </a:solidFill>
                <a:sym typeface="Wingdings" panose="05000000000000000000" pitchFamily="2" charset="2"/>
              </a:rPr>
              <a:t>order amidst overwhelming chaos)</a:t>
            </a:r>
          </a:p>
          <a:p>
            <a:pPr marL="0" indent="0">
              <a:buNone/>
            </a:pPr>
            <a:endParaRPr lang="en-US" sz="2800" dirty="0">
              <a:sym typeface="Wingdings" panose="05000000000000000000" pitchFamily="2" charset="2"/>
            </a:endParaRPr>
          </a:p>
        </p:txBody>
      </p:sp>
    </p:spTree>
    <p:extLst>
      <p:ext uri="{BB962C8B-B14F-4D97-AF65-F5344CB8AC3E}">
        <p14:creationId xmlns:p14="http://schemas.microsoft.com/office/powerpoint/2010/main" val="209451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Proverbial Strings/clusters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303868"/>
            <a:ext cx="11548534" cy="5681132"/>
          </a:xfrm>
        </p:spPr>
        <p:txBody>
          <a:bodyPr>
            <a:noAutofit/>
          </a:bodyPr>
          <a:lstStyle/>
          <a:p>
            <a:r>
              <a:rPr lang="en-US" sz="2800" dirty="0">
                <a:sym typeface="Wingdings" panose="05000000000000000000" pitchFamily="2" charset="2"/>
              </a:rPr>
              <a:t>Many view the proverbial sayings of Prov 10-29 thrown together into the collection in a helter-skelter, willy-nilly, haphazard way. </a:t>
            </a:r>
          </a:p>
          <a:p>
            <a:r>
              <a:rPr lang="en-US" sz="2800" dirty="0">
                <a:sym typeface="Wingdings" panose="05000000000000000000" pitchFamily="2" charset="2"/>
              </a:rPr>
              <a:t>Others like myself and Knut Heim see strings or clusters of proverbs connected in all sorts of ways from sound, to syntax, to catchwords, to themes.  </a:t>
            </a:r>
          </a:p>
          <a:p>
            <a:r>
              <a:rPr lang="en-US" sz="2800" b="1" dirty="0">
                <a:solidFill>
                  <a:srgbClr val="FFFF00"/>
                </a:solidFill>
                <a:sym typeface="Wingdings" panose="05000000000000000000" pitchFamily="2" charset="2"/>
              </a:rPr>
              <a:t>Prov 10:6-11 </a:t>
            </a:r>
            <a:r>
              <a:rPr lang="en-US" sz="2800" dirty="0">
                <a:sym typeface="Wingdings" panose="05000000000000000000" pitchFamily="2" charset="2"/>
              </a:rPr>
              <a:t>delimited by an inclusion “but violence overwhelms the mouth of the wicked” in 10:6b and 11b.  (Heim)</a:t>
            </a:r>
          </a:p>
        </p:txBody>
      </p:sp>
    </p:spTree>
    <p:extLst>
      <p:ext uri="{BB962C8B-B14F-4D97-AF65-F5344CB8AC3E}">
        <p14:creationId xmlns:p14="http://schemas.microsoft.com/office/powerpoint/2010/main" val="8255736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Proverbial Strings/clusters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303868"/>
            <a:ext cx="11548534" cy="5681132"/>
          </a:xfrm>
        </p:spPr>
        <p:txBody>
          <a:bodyPr>
            <a:noAutofit/>
          </a:bodyPr>
          <a:lstStyle/>
          <a:p>
            <a:r>
              <a:rPr lang="en-US" sz="2800" dirty="0">
                <a:sym typeface="Wingdings" panose="05000000000000000000" pitchFamily="2" charset="2"/>
              </a:rPr>
              <a:t>Waltke sees pattern in Prov 20:8-11 </a:t>
            </a:r>
          </a:p>
          <a:p>
            <a:r>
              <a:rPr lang="en-US" sz="2800" dirty="0">
                <a:sym typeface="Wingdings" panose="05000000000000000000" pitchFamily="2" charset="2"/>
              </a:rPr>
              <a:t>          A    The king’s justice (v. 8)</a:t>
            </a:r>
            <a:br>
              <a:rPr lang="en-US" sz="2800" dirty="0">
                <a:sym typeface="Wingdings" panose="05000000000000000000" pitchFamily="2" charset="2"/>
              </a:rPr>
            </a:br>
            <a:r>
              <a:rPr lang="en-US" sz="2800" dirty="0">
                <a:sym typeface="Wingdings" panose="05000000000000000000" pitchFamily="2" charset="2"/>
              </a:rPr>
              <a:t>                 B       Universal human depravity (v. 9)</a:t>
            </a:r>
            <a:br>
              <a:rPr lang="en-US" sz="2800" dirty="0">
                <a:sym typeface="Wingdings" panose="05000000000000000000" pitchFamily="2" charset="2"/>
              </a:rPr>
            </a:br>
            <a:r>
              <a:rPr lang="en-US" sz="2800" dirty="0">
                <a:sym typeface="Wingdings" panose="05000000000000000000" pitchFamily="2" charset="2"/>
              </a:rPr>
              <a:t>           A’  The LORD’s justice (v. 10)</a:t>
            </a:r>
            <a:br>
              <a:rPr lang="en-US" sz="2800" dirty="0">
                <a:sym typeface="Wingdings" panose="05000000000000000000" pitchFamily="2" charset="2"/>
              </a:rPr>
            </a:br>
            <a:r>
              <a:rPr lang="en-US" sz="2800" dirty="0">
                <a:sym typeface="Wingdings" panose="05000000000000000000" pitchFamily="2" charset="2"/>
              </a:rPr>
              <a:t>                  B’     Human depravity from youth (v. 11) </a:t>
            </a:r>
          </a:p>
        </p:txBody>
      </p:sp>
    </p:spTree>
    <p:extLst>
      <p:ext uri="{BB962C8B-B14F-4D97-AF65-F5344CB8AC3E}">
        <p14:creationId xmlns:p14="http://schemas.microsoft.com/office/powerpoint/2010/main" val="14290520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Proverbial </a:t>
            </a:r>
            <a:r>
              <a:rPr lang="en-US" b="1" dirty="0" err="1">
                <a:solidFill>
                  <a:schemeClr val="tx1"/>
                </a:solidFill>
              </a:rPr>
              <a:t>Collectional</a:t>
            </a:r>
            <a:r>
              <a:rPr lang="en-US" b="1" dirty="0">
                <a:solidFill>
                  <a:schemeClr val="tx1"/>
                </a:solidFill>
              </a:rPr>
              <a:t> Units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2" y="1303868"/>
            <a:ext cx="11819467" cy="5681132"/>
          </a:xfrm>
        </p:spPr>
        <p:txBody>
          <a:bodyPr>
            <a:noAutofit/>
          </a:bodyPr>
          <a:lstStyle/>
          <a:p>
            <a:r>
              <a:rPr lang="en-US" sz="2800" dirty="0">
                <a:sym typeface="Wingdings" panose="05000000000000000000" pitchFamily="2" charset="2"/>
              </a:rPr>
              <a:t>Collections as designated by the seven superscriptions</a:t>
            </a:r>
          </a:p>
          <a:p>
            <a:r>
              <a:rPr lang="en-US" sz="2800" dirty="0">
                <a:sym typeface="Wingdings" panose="05000000000000000000" pitchFamily="2" charset="2"/>
              </a:rPr>
              <a:t>1:1-9:17  Instructions featuring Madame Wisdom and Madame </a:t>
            </a:r>
            <a:br>
              <a:rPr lang="en-US" sz="2800" dirty="0">
                <a:sym typeface="Wingdings" panose="05000000000000000000" pitchFamily="2" charset="2"/>
              </a:rPr>
            </a:br>
            <a:r>
              <a:rPr lang="en-US" sz="2800" dirty="0">
                <a:sym typeface="Wingdings" panose="05000000000000000000" pitchFamily="2" charset="2"/>
              </a:rPr>
              <a:t>               Folly</a:t>
            </a:r>
          </a:p>
          <a:p>
            <a:r>
              <a:rPr lang="en-US" sz="2800" dirty="0">
                <a:sym typeface="Wingdings" panose="05000000000000000000" pitchFamily="2" charset="2"/>
              </a:rPr>
              <a:t>10:1-22:16    Sentence sayings of Solomon</a:t>
            </a:r>
          </a:p>
          <a:p>
            <a:r>
              <a:rPr lang="en-US" sz="2800" dirty="0">
                <a:sym typeface="Wingdings" panose="05000000000000000000" pitchFamily="2" charset="2"/>
              </a:rPr>
              <a:t>22:17-24:22   Sayings of the Wise</a:t>
            </a:r>
          </a:p>
          <a:p>
            <a:r>
              <a:rPr lang="en-US" sz="2800" dirty="0">
                <a:sym typeface="Wingdings" panose="05000000000000000000" pitchFamily="2" charset="2"/>
              </a:rPr>
              <a:t>24:23-24:34   More Sayings of the Wise</a:t>
            </a:r>
          </a:p>
          <a:p>
            <a:r>
              <a:rPr lang="en-US" sz="2800" dirty="0">
                <a:sym typeface="Wingdings" panose="05000000000000000000" pitchFamily="2" charset="2"/>
              </a:rPr>
              <a:t>25:1-29:27   More Proverbs of Solomon collected by the men of</a:t>
            </a:r>
            <a:br>
              <a:rPr lang="en-US" sz="2800" dirty="0">
                <a:sym typeface="Wingdings" panose="05000000000000000000" pitchFamily="2" charset="2"/>
              </a:rPr>
            </a:br>
            <a:r>
              <a:rPr lang="en-US" sz="2800" dirty="0">
                <a:sym typeface="Wingdings" panose="05000000000000000000" pitchFamily="2" charset="2"/>
              </a:rPr>
              <a:t>                     Hezekiah</a:t>
            </a:r>
          </a:p>
          <a:p>
            <a:r>
              <a:rPr lang="en-US" sz="2800" dirty="0">
                <a:sym typeface="Wingdings" panose="05000000000000000000" pitchFamily="2" charset="2"/>
              </a:rPr>
              <a:t>30:1-33    The Sayings of </a:t>
            </a:r>
            <a:r>
              <a:rPr lang="en-US" sz="2800" dirty="0" err="1">
                <a:sym typeface="Wingdings" panose="05000000000000000000" pitchFamily="2" charset="2"/>
              </a:rPr>
              <a:t>Agur</a:t>
            </a:r>
            <a:endParaRPr lang="en-US" sz="2800" dirty="0">
              <a:sym typeface="Wingdings" panose="05000000000000000000" pitchFamily="2" charset="2"/>
            </a:endParaRPr>
          </a:p>
          <a:p>
            <a:r>
              <a:rPr lang="en-US" sz="2800" dirty="0">
                <a:sym typeface="Wingdings" panose="05000000000000000000" pitchFamily="2" charset="2"/>
              </a:rPr>
              <a:t>31:1-31    The Sayings of King Lemuel which his mother taught him</a:t>
            </a:r>
          </a:p>
        </p:txBody>
      </p:sp>
    </p:spTree>
    <p:extLst>
      <p:ext uri="{BB962C8B-B14F-4D97-AF65-F5344CB8AC3E}">
        <p14:creationId xmlns:p14="http://schemas.microsoft.com/office/powerpoint/2010/main" val="190338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Proverbial </a:t>
            </a:r>
            <a:r>
              <a:rPr lang="en-US" b="1" dirty="0" err="1">
                <a:solidFill>
                  <a:schemeClr val="tx1"/>
                </a:solidFill>
              </a:rPr>
              <a:t>Collectional</a:t>
            </a:r>
            <a:r>
              <a:rPr lang="en-US" b="1" dirty="0">
                <a:solidFill>
                  <a:schemeClr val="tx1"/>
                </a:solidFill>
              </a:rPr>
              <a:t> Units</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2" y="1303868"/>
            <a:ext cx="11819467" cy="5681132"/>
          </a:xfrm>
        </p:spPr>
        <p:txBody>
          <a:bodyPr>
            <a:noAutofit/>
          </a:bodyPr>
          <a:lstStyle/>
          <a:p>
            <a:r>
              <a:rPr lang="en-US" sz="2800" dirty="0">
                <a:sym typeface="Wingdings" panose="05000000000000000000" pitchFamily="2" charset="2"/>
              </a:rPr>
              <a:t>Sub-collections</a:t>
            </a:r>
          </a:p>
          <a:p>
            <a:r>
              <a:rPr lang="en-US" sz="2800" dirty="0">
                <a:sym typeface="Wingdings" panose="05000000000000000000" pitchFamily="2" charset="2"/>
              </a:rPr>
              <a:t>Van Leeuwen isolated Prov 25-27 as a sub-collection</a:t>
            </a:r>
          </a:p>
          <a:p>
            <a:r>
              <a:rPr lang="en-US" sz="2800" dirty="0" err="1">
                <a:sym typeface="Wingdings" panose="05000000000000000000" pitchFamily="2" charset="2"/>
              </a:rPr>
              <a:t>Malchow</a:t>
            </a:r>
            <a:r>
              <a:rPr lang="en-US" sz="2800" dirty="0">
                <a:sym typeface="Wingdings" panose="05000000000000000000" pitchFamily="2" charset="2"/>
              </a:rPr>
              <a:t> demonstrates Prov 28-29 as a sub-collection which he labels “A manual for future monarchs” </a:t>
            </a:r>
          </a:p>
          <a:p>
            <a:r>
              <a:rPr lang="en-US" sz="2800" dirty="0">
                <a:sym typeface="Wingdings" panose="05000000000000000000" pitchFamily="2" charset="2"/>
              </a:rPr>
              <a:t>Heim sees Prov 21 as a sub-collection</a:t>
            </a:r>
          </a:p>
        </p:txBody>
      </p:sp>
    </p:spTree>
    <p:extLst>
      <p:ext uri="{BB962C8B-B14F-4D97-AF65-F5344CB8AC3E}">
        <p14:creationId xmlns:p14="http://schemas.microsoft.com/office/powerpoint/2010/main" val="10839502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Proverbs in a post-modern culture</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355599" y="1591735"/>
            <a:ext cx="11480801" cy="5681132"/>
          </a:xfrm>
        </p:spPr>
        <p:txBody>
          <a:bodyPr>
            <a:noAutofit/>
          </a:bodyPr>
          <a:lstStyle/>
          <a:p>
            <a:r>
              <a:rPr lang="en-US" sz="2800" b="1" dirty="0">
                <a:solidFill>
                  <a:srgbClr val="FFFF00"/>
                </a:solidFill>
                <a:sym typeface="Wingdings" panose="05000000000000000000" pitchFamily="2" charset="2"/>
              </a:rPr>
              <a:t>Proverbs deny helplessness </a:t>
            </a:r>
            <a:r>
              <a:rPr lang="en-US" sz="2800" dirty="0">
                <a:sym typeface="Wingdings" panose="05000000000000000000" pitchFamily="2" charset="2"/>
              </a:rPr>
              <a:t>by encouraging human development by making </a:t>
            </a:r>
            <a:r>
              <a:rPr lang="en-US" sz="2800" b="1" dirty="0">
                <a:solidFill>
                  <a:srgbClr val="FFFF00"/>
                </a:solidFill>
                <a:sym typeface="Wingdings" panose="05000000000000000000" pitchFamily="2" charset="2"/>
              </a:rPr>
              <a:t>responsible choices </a:t>
            </a:r>
            <a:r>
              <a:rPr lang="en-US" sz="2800" dirty="0">
                <a:sym typeface="Wingdings" panose="05000000000000000000" pitchFamily="2" charset="2"/>
              </a:rPr>
              <a:t>that matter and have real consequences moving from ego-centrism of “I” to the communal meal with Madame Wisdom as she offers her instruction</a:t>
            </a:r>
          </a:p>
          <a:p>
            <a:r>
              <a:rPr lang="en-US" sz="2800" dirty="0">
                <a:sym typeface="Wingdings" panose="05000000000000000000" pitchFamily="2" charset="2"/>
              </a:rPr>
              <a:t>The </a:t>
            </a:r>
            <a:r>
              <a:rPr lang="en-US" sz="2800" b="1" dirty="0">
                <a:solidFill>
                  <a:srgbClr val="FFFF00"/>
                </a:solidFill>
                <a:sym typeface="Wingdings" panose="05000000000000000000" pitchFamily="2" charset="2"/>
              </a:rPr>
              <a:t>continuing international power of proverbs </a:t>
            </a:r>
            <a:r>
              <a:rPr lang="en-US" sz="2800" dirty="0">
                <a:sym typeface="Wingdings" panose="05000000000000000000" pitchFamily="2" charset="2"/>
              </a:rPr>
              <a:t>from early Sumerian times to the present as seen in how it is utilized in modern advertising slogans and recent songs.  </a:t>
            </a:r>
          </a:p>
          <a:p>
            <a:endParaRPr lang="en-US" sz="2800" dirty="0">
              <a:sym typeface="Wingdings" panose="05000000000000000000" pitchFamily="2" charset="2"/>
            </a:endParaRPr>
          </a:p>
        </p:txBody>
      </p:sp>
    </p:spTree>
    <p:extLst>
      <p:ext uri="{BB962C8B-B14F-4D97-AF65-F5344CB8AC3E}">
        <p14:creationId xmlns:p14="http://schemas.microsoft.com/office/powerpoint/2010/main" val="654931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Historical and Cultural Universality of the Proverb Genre</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62467" y="1972733"/>
            <a:ext cx="11810999" cy="4817534"/>
          </a:xfrm>
        </p:spPr>
        <p:txBody>
          <a:bodyPr>
            <a:normAutofit/>
          </a:bodyPr>
          <a:lstStyle/>
          <a:p>
            <a:r>
              <a:rPr lang="en-US" sz="2200" dirty="0"/>
              <a:t>“The bitch in her hast gave birth to the blind” Akkadian (1750 BC) in a letter is later echoed in Aristophanes, Greek, Italian and even into Arabic of Baghdad where “dog” is replaced by “cat” “The cat in her haste kittens blind kittens” although northern Iraq still retains “dog.” Akkadian</a:t>
            </a:r>
            <a:r>
              <a:rPr lang="en-US" sz="2200" dirty="0">
                <a:sym typeface="Wingdings" panose="05000000000000000000" pitchFamily="2" charset="2"/>
              </a:rPr>
              <a:t> Aramaic Arabic (</a:t>
            </a:r>
            <a:r>
              <a:rPr lang="en-US" sz="2200" dirty="0" err="1">
                <a:sym typeface="Wingdings" panose="05000000000000000000" pitchFamily="2" charset="2"/>
              </a:rPr>
              <a:t>Alster</a:t>
            </a:r>
            <a:r>
              <a:rPr lang="en-US" sz="2200" dirty="0">
                <a:sym typeface="Wingdings" panose="05000000000000000000" pitchFamily="2" charset="2"/>
              </a:rPr>
              <a:t>, 1:xix) </a:t>
            </a:r>
            <a:r>
              <a:rPr lang="en-US" sz="2200" b="1" dirty="0">
                <a:solidFill>
                  <a:srgbClr val="FFFF00"/>
                </a:solidFill>
                <a:sym typeface="Wingdings" panose="05000000000000000000" pitchFamily="2" charset="2"/>
              </a:rPr>
              <a:t>Proverbial Life span</a:t>
            </a:r>
          </a:p>
          <a:p>
            <a:r>
              <a:rPr lang="en-US" sz="2200" dirty="0">
                <a:sym typeface="Wingdings" panose="05000000000000000000" pitchFamily="2" charset="2"/>
              </a:rPr>
              <a:t>“When a trustworthy boat is sailing, Utu seeks out a trustworthy landing place for it.”</a:t>
            </a:r>
            <a:br>
              <a:rPr lang="en-US" sz="2200" dirty="0">
                <a:sym typeface="Wingdings" panose="05000000000000000000" pitchFamily="2" charset="2"/>
              </a:rPr>
            </a:br>
            <a:r>
              <a:rPr lang="en-US" sz="2200" dirty="0">
                <a:sym typeface="Wingdings" panose="05000000000000000000" pitchFamily="2" charset="2"/>
              </a:rPr>
              <a:t>(</a:t>
            </a:r>
            <a:r>
              <a:rPr lang="en-US" sz="2200" dirty="0" err="1">
                <a:sym typeface="Wingdings" panose="05000000000000000000" pitchFamily="2" charset="2"/>
              </a:rPr>
              <a:t>Alster</a:t>
            </a:r>
            <a:r>
              <a:rPr lang="en-US" sz="2200" dirty="0">
                <a:sym typeface="Wingdings" panose="05000000000000000000" pitchFamily="2" charset="2"/>
              </a:rPr>
              <a:t>, 1:21) Notice god mentioned in Sumerian proverbs (</a:t>
            </a:r>
            <a:r>
              <a:rPr lang="en-US" sz="2200" b="1" dirty="0" err="1">
                <a:solidFill>
                  <a:srgbClr val="FFFF00"/>
                </a:solidFill>
                <a:sym typeface="Wingdings" panose="05000000000000000000" pitchFamily="2" charset="2"/>
              </a:rPr>
              <a:t>Yhwh</a:t>
            </a:r>
            <a:r>
              <a:rPr lang="en-US" sz="2200" b="1" dirty="0">
                <a:solidFill>
                  <a:srgbClr val="FFFF00"/>
                </a:solidFill>
                <a:sym typeface="Wingdings" panose="05000000000000000000" pitchFamily="2" charset="2"/>
              </a:rPr>
              <a:t> proverbs not later addition).  </a:t>
            </a:r>
          </a:p>
          <a:p>
            <a:r>
              <a:rPr lang="en-US" sz="2200" b="1" dirty="0">
                <a:solidFill>
                  <a:srgbClr val="FFFF00"/>
                </a:solidFill>
                <a:sym typeface="Wingdings" panose="05000000000000000000" pitchFamily="2" charset="2"/>
              </a:rPr>
              <a:t>Old Babylonian proverbial clusters </a:t>
            </a:r>
            <a:r>
              <a:rPr lang="en-US" sz="2200" dirty="0">
                <a:sym typeface="Wingdings" panose="05000000000000000000" pitchFamily="2" charset="2"/>
              </a:rPr>
              <a:t>were copied from </a:t>
            </a:r>
            <a:r>
              <a:rPr lang="en-US" sz="2200" b="1" dirty="0">
                <a:solidFill>
                  <a:srgbClr val="FFFF00"/>
                </a:solidFill>
                <a:sym typeface="Wingdings" panose="05000000000000000000" pitchFamily="2" charset="2"/>
              </a:rPr>
              <a:t>Sumerian unilingual </a:t>
            </a:r>
            <a:r>
              <a:rPr lang="en-US" sz="2200" dirty="0">
                <a:sym typeface="Wingdings" panose="05000000000000000000" pitchFamily="2" charset="2"/>
              </a:rPr>
              <a:t>collections into </a:t>
            </a:r>
            <a:r>
              <a:rPr lang="en-US" sz="2200" b="1" dirty="0">
                <a:solidFill>
                  <a:srgbClr val="FFFF00"/>
                </a:solidFill>
                <a:sym typeface="Wingdings" panose="05000000000000000000" pitchFamily="2" charset="2"/>
              </a:rPr>
              <a:t>bilingual lists </a:t>
            </a:r>
            <a:r>
              <a:rPr lang="en-US" sz="2200" dirty="0">
                <a:sym typeface="Wingdings" panose="05000000000000000000" pitchFamily="2" charset="2"/>
              </a:rPr>
              <a:t>even maintaining the same sequence thereby reflecting the international movement of early proverbial wisdom.</a:t>
            </a:r>
          </a:p>
          <a:p>
            <a:r>
              <a:rPr lang="en-US" sz="2200" dirty="0" err="1">
                <a:sym typeface="Wingdings" panose="05000000000000000000" pitchFamily="2" charset="2"/>
              </a:rPr>
              <a:t>Ahiqar</a:t>
            </a:r>
            <a:r>
              <a:rPr lang="en-US" sz="2200" dirty="0">
                <a:sym typeface="Wingdings" panose="05000000000000000000" pitchFamily="2" charset="2"/>
              </a:rPr>
              <a:t> (Assyrian sage ca. 700 BC) recorded proverbs later trans. Into Arabic</a:t>
            </a:r>
          </a:p>
        </p:txBody>
      </p:sp>
    </p:spTree>
    <p:extLst>
      <p:ext uri="{BB962C8B-B14F-4D97-AF65-F5344CB8AC3E}">
        <p14:creationId xmlns:p14="http://schemas.microsoft.com/office/powerpoint/2010/main" val="145078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Proverbs in a post-modern culture</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3" y="1515534"/>
            <a:ext cx="11819467" cy="5681132"/>
          </a:xfrm>
        </p:spPr>
        <p:txBody>
          <a:bodyPr>
            <a:noAutofit/>
          </a:bodyPr>
          <a:lstStyle/>
          <a:p>
            <a:r>
              <a:rPr lang="en-US" sz="2800" dirty="0">
                <a:sym typeface="Wingdings" panose="05000000000000000000" pitchFamily="2" charset="2"/>
              </a:rPr>
              <a:t>One exercise is to take the </a:t>
            </a:r>
            <a:r>
              <a:rPr lang="en-US" sz="2800" b="1" dirty="0">
                <a:solidFill>
                  <a:srgbClr val="FFFF00"/>
                </a:solidFill>
                <a:sym typeface="Wingdings" panose="05000000000000000000" pitchFamily="2" charset="2"/>
              </a:rPr>
              <a:t>“they say” </a:t>
            </a:r>
            <a:r>
              <a:rPr lang="en-US" sz="2800" dirty="0">
                <a:sym typeface="Wingdings" panose="05000000000000000000" pitchFamily="2" charset="2"/>
              </a:rPr>
              <a:t>of the proverb and have students generate a </a:t>
            </a:r>
            <a:r>
              <a:rPr lang="en-US" sz="2800" b="1" dirty="0">
                <a:solidFill>
                  <a:srgbClr val="FFFF00"/>
                </a:solidFill>
                <a:sym typeface="Wingdings" panose="05000000000000000000" pitchFamily="2" charset="2"/>
              </a:rPr>
              <a:t>story illustrating </a:t>
            </a:r>
            <a:r>
              <a:rPr lang="en-US" sz="2800" dirty="0">
                <a:sym typeface="Wingdings" panose="05000000000000000000" pitchFamily="2" charset="2"/>
              </a:rPr>
              <a:t>the </a:t>
            </a:r>
            <a:r>
              <a:rPr lang="en-US" sz="2800" b="1" dirty="0">
                <a:solidFill>
                  <a:srgbClr val="FFFF00"/>
                </a:solidFill>
                <a:sym typeface="Wingdings" panose="05000000000000000000" pitchFamily="2" charset="2"/>
              </a:rPr>
              <a:t>“I say” </a:t>
            </a:r>
            <a:r>
              <a:rPr lang="en-US" sz="2800" dirty="0">
                <a:sym typeface="Wingdings" panose="05000000000000000000" pitchFamily="2" charset="2"/>
              </a:rPr>
              <a:t>drawn from it.  As many proverbs are condensed out of a story by taking the ancient proverb and popping it back out into a modern story </a:t>
            </a:r>
            <a:r>
              <a:rPr lang="en-US" sz="2800" b="1" dirty="0">
                <a:solidFill>
                  <a:srgbClr val="FFFF00"/>
                </a:solidFill>
                <a:sym typeface="Wingdings" panose="05000000000000000000" pitchFamily="2" charset="2"/>
              </a:rPr>
              <a:t>one helps manifest its timelessness and power</a:t>
            </a:r>
            <a:r>
              <a:rPr lang="en-US" sz="2800" dirty="0">
                <a:sym typeface="Wingdings" panose="05000000000000000000" pitchFamily="2" charset="2"/>
              </a:rPr>
              <a:t>. </a:t>
            </a:r>
          </a:p>
          <a:p>
            <a:r>
              <a:rPr lang="en-US" sz="2800" dirty="0">
                <a:sym typeface="Wingdings" panose="05000000000000000000" pitchFamily="2" charset="2"/>
              </a:rPr>
              <a:t>While </a:t>
            </a:r>
            <a:r>
              <a:rPr lang="en-US" sz="2800" b="1" dirty="0">
                <a:solidFill>
                  <a:srgbClr val="FFFF00"/>
                </a:solidFill>
                <a:sym typeface="Wingdings" panose="05000000000000000000" pitchFamily="2" charset="2"/>
              </a:rPr>
              <a:t>many see proverbs as trivial </a:t>
            </a:r>
            <a:r>
              <a:rPr lang="en-US" sz="2800" dirty="0">
                <a:sym typeface="Wingdings" panose="05000000000000000000" pitchFamily="2" charset="2"/>
              </a:rPr>
              <a:t>and used merely for parody and satire as if from a former age of naivete and innocence and not up to post-modern complexity and cynicism yet our culture is in </a:t>
            </a:r>
            <a:r>
              <a:rPr lang="en-US" sz="2800" b="1" dirty="0">
                <a:solidFill>
                  <a:srgbClr val="FFFF00"/>
                </a:solidFill>
                <a:sym typeface="Wingdings" panose="05000000000000000000" pitchFamily="2" charset="2"/>
              </a:rPr>
              <a:t>desperate need of their formulation of wisdom. </a:t>
            </a:r>
          </a:p>
        </p:txBody>
      </p:sp>
    </p:spTree>
    <p:extLst>
      <p:ext uri="{BB962C8B-B14F-4D97-AF65-F5344CB8AC3E}">
        <p14:creationId xmlns:p14="http://schemas.microsoft.com/office/powerpoint/2010/main" val="36782990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Proverbs in a post-modern culture</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2" y="1303868"/>
            <a:ext cx="11819467" cy="5681132"/>
          </a:xfrm>
        </p:spPr>
        <p:txBody>
          <a:bodyPr>
            <a:noAutofit/>
          </a:bodyPr>
          <a:lstStyle/>
          <a:p>
            <a:r>
              <a:rPr lang="en-US" sz="2800" dirty="0">
                <a:sym typeface="Wingdings" panose="05000000000000000000" pitchFamily="2" charset="2"/>
              </a:rPr>
              <a:t>Proverbs </a:t>
            </a:r>
            <a:r>
              <a:rPr lang="en-US" sz="2800" b="1" dirty="0">
                <a:solidFill>
                  <a:srgbClr val="FFFF00"/>
                </a:solidFill>
                <a:sym typeface="Wingdings" panose="05000000000000000000" pitchFamily="2" charset="2"/>
              </a:rPr>
              <a:t>raise one’s vision to the fear of the LORD </a:t>
            </a:r>
            <a:r>
              <a:rPr lang="en-US" sz="2800" dirty="0">
                <a:sym typeface="Wingdings" panose="05000000000000000000" pitchFamily="2" charset="2"/>
              </a:rPr>
              <a:t>and at the same time calls one to </a:t>
            </a:r>
            <a:r>
              <a:rPr lang="en-US" sz="2800" b="1" dirty="0">
                <a:solidFill>
                  <a:srgbClr val="FFFF00"/>
                </a:solidFill>
                <a:sym typeface="Wingdings" panose="05000000000000000000" pitchFamily="2" charset="2"/>
              </a:rPr>
              <a:t>responsible action </a:t>
            </a:r>
            <a:r>
              <a:rPr lang="en-US" sz="2800" dirty="0">
                <a:sym typeface="Wingdings" panose="05000000000000000000" pitchFamily="2" charset="2"/>
              </a:rPr>
              <a:t>in planning one’s own way with the humble realization that there is a providential hand guiding, caring for and ultimately determining the final outcomes (Prov 16:9) </a:t>
            </a:r>
          </a:p>
          <a:p>
            <a:r>
              <a:rPr lang="en-US" sz="2800" dirty="0">
                <a:sym typeface="Wingdings" panose="05000000000000000000" pitchFamily="2" charset="2"/>
              </a:rPr>
              <a:t>Thus proverbs calls for a total engagement in the carpe diem </a:t>
            </a:r>
            <a:r>
              <a:rPr lang="en-US" sz="2800" b="1" dirty="0">
                <a:solidFill>
                  <a:srgbClr val="FFFF00"/>
                </a:solidFill>
                <a:sym typeface="Wingdings" panose="05000000000000000000" pitchFamily="2" charset="2"/>
              </a:rPr>
              <a:t>choices of the moment </a:t>
            </a:r>
            <a:r>
              <a:rPr lang="en-US" sz="2800" dirty="0">
                <a:sym typeface="Wingdings" panose="05000000000000000000" pitchFamily="2" charset="2"/>
              </a:rPr>
              <a:t>but set within the context of “they” and the “Thou” establishing the context for significance and meaning in the choices made be each individual “I”.  -- The wit of the One and the wisdom of many” </a:t>
            </a:r>
          </a:p>
          <a:p>
            <a:r>
              <a:rPr lang="en-US" sz="2800" b="1" dirty="0">
                <a:solidFill>
                  <a:srgbClr val="FFFF00"/>
                </a:solidFill>
                <a:sym typeface="Wingdings" panose="05000000000000000000" pitchFamily="2" charset="2"/>
              </a:rPr>
              <a:t>Fear of the LORD is the beginning/first principle of wisdom</a:t>
            </a:r>
            <a:r>
              <a:rPr lang="en-US" sz="2800" dirty="0">
                <a:sym typeface="Wingdings" panose="05000000000000000000" pitchFamily="2" charset="2"/>
              </a:rPr>
              <a:t>. </a:t>
            </a:r>
          </a:p>
        </p:txBody>
      </p:sp>
    </p:spTree>
    <p:extLst>
      <p:ext uri="{BB962C8B-B14F-4D97-AF65-F5344CB8AC3E}">
        <p14:creationId xmlns:p14="http://schemas.microsoft.com/office/powerpoint/2010/main" val="9926474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220133" y="452718"/>
            <a:ext cx="10656889" cy="1400530"/>
          </a:xfrm>
        </p:spPr>
        <p:txBody>
          <a:bodyPr/>
          <a:lstStyle/>
          <a:p>
            <a:pPr algn="ctr"/>
            <a:r>
              <a:rPr lang="en-US" b="1" dirty="0">
                <a:solidFill>
                  <a:schemeClr val="tx1"/>
                </a:solidFill>
              </a:rPr>
              <a:t>Resources (vid. Biblicalelearning.org)</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220132" y="1303868"/>
            <a:ext cx="11819467" cy="5681132"/>
          </a:xfrm>
        </p:spPr>
        <p:txBody>
          <a:bodyPr>
            <a:noAutofit/>
          </a:bodyPr>
          <a:lstStyle/>
          <a:p>
            <a:pPr marL="0" indent="0">
              <a:buNone/>
            </a:pPr>
            <a:r>
              <a:rPr lang="en-US" sz="2800" dirty="0">
                <a:sym typeface="Wingdings" panose="05000000000000000000" pitchFamily="2" charset="2"/>
              </a:rPr>
              <a:t>Fontaine, Carole R. Traditional Sayings in the Old Testament</a:t>
            </a:r>
            <a:br>
              <a:rPr lang="en-US" sz="2800" dirty="0">
                <a:sym typeface="Wingdings" panose="05000000000000000000" pitchFamily="2" charset="2"/>
              </a:rPr>
            </a:br>
            <a:r>
              <a:rPr lang="en-US" sz="2800" dirty="0">
                <a:sym typeface="Wingdings" panose="05000000000000000000" pitchFamily="2" charset="2"/>
              </a:rPr>
              <a:t>Heim, Knut. Like Grapes of Gold Set in Silver: An Interpretation of</a:t>
            </a:r>
            <a:br>
              <a:rPr lang="en-US" sz="2800" dirty="0">
                <a:sym typeface="Wingdings" panose="05000000000000000000" pitchFamily="2" charset="2"/>
              </a:rPr>
            </a:br>
            <a:r>
              <a:rPr lang="en-US" sz="2800" dirty="0">
                <a:sym typeface="Wingdings" panose="05000000000000000000" pitchFamily="2" charset="2"/>
              </a:rPr>
              <a:t>                 Proverbial Clusters in Proverbs 10:1-22:16. </a:t>
            </a:r>
            <a:br>
              <a:rPr lang="en-US" sz="2800" dirty="0">
                <a:sym typeface="Wingdings" panose="05000000000000000000" pitchFamily="2" charset="2"/>
              </a:rPr>
            </a:br>
            <a:r>
              <a:rPr lang="en-US" sz="2800" dirty="0">
                <a:sym typeface="Wingdings" panose="05000000000000000000" pitchFamily="2" charset="2"/>
              </a:rPr>
              <a:t>Heim, Knut. Poetic Imagination in Proverbs: Variant Repetitions and </a:t>
            </a:r>
            <a:br>
              <a:rPr lang="en-US" sz="2800" dirty="0">
                <a:sym typeface="Wingdings" panose="05000000000000000000" pitchFamily="2" charset="2"/>
              </a:rPr>
            </a:br>
            <a:r>
              <a:rPr lang="en-US" sz="2800" dirty="0">
                <a:sym typeface="Wingdings" panose="05000000000000000000" pitchFamily="2" charset="2"/>
              </a:rPr>
              <a:t>                 the Nature of Poetry.</a:t>
            </a:r>
            <a:br>
              <a:rPr lang="en-US" sz="2800" dirty="0">
                <a:sym typeface="Wingdings" panose="05000000000000000000" pitchFamily="2" charset="2"/>
              </a:rPr>
            </a:br>
            <a:r>
              <a:rPr lang="en-US" sz="2800" dirty="0" err="1">
                <a:sym typeface="Wingdings" panose="05000000000000000000" pitchFamily="2" charset="2"/>
              </a:rPr>
              <a:t>McCreesh</a:t>
            </a:r>
            <a:r>
              <a:rPr lang="en-US" sz="2800" dirty="0">
                <a:sym typeface="Wingdings" panose="05000000000000000000" pitchFamily="2" charset="2"/>
              </a:rPr>
              <a:t>, Thomas P. Biblical Sound and Sense: Poetic Sound </a:t>
            </a:r>
            <a:br>
              <a:rPr lang="en-US" sz="2800" dirty="0">
                <a:sym typeface="Wingdings" panose="05000000000000000000" pitchFamily="2" charset="2"/>
              </a:rPr>
            </a:br>
            <a:r>
              <a:rPr lang="en-US" sz="2800" dirty="0">
                <a:sym typeface="Wingdings" panose="05000000000000000000" pitchFamily="2" charset="2"/>
              </a:rPr>
              <a:t>                 Patterns in Proverbs 10-29. </a:t>
            </a:r>
            <a:br>
              <a:rPr lang="en-US" sz="2800" dirty="0">
                <a:sym typeface="Wingdings" panose="05000000000000000000" pitchFamily="2" charset="2"/>
              </a:rPr>
            </a:br>
            <a:r>
              <a:rPr lang="en-US" sz="2800" dirty="0" err="1">
                <a:sym typeface="Wingdings" panose="05000000000000000000" pitchFamily="2" charset="2"/>
              </a:rPr>
              <a:t>Mieder</a:t>
            </a:r>
            <a:r>
              <a:rPr lang="en-US" sz="2800" dirty="0">
                <a:sym typeface="Wingdings" panose="05000000000000000000" pitchFamily="2" charset="2"/>
              </a:rPr>
              <a:t>, Wolfgang ed. Wise Words: Essays on the Proverb.</a:t>
            </a:r>
            <a:br>
              <a:rPr lang="en-US" sz="2800" dirty="0">
                <a:sym typeface="Wingdings" panose="05000000000000000000" pitchFamily="2" charset="2"/>
              </a:rPr>
            </a:br>
            <a:r>
              <a:rPr lang="en-US" sz="2800" dirty="0" err="1">
                <a:sym typeface="Wingdings" panose="05000000000000000000" pitchFamily="2" charset="2"/>
              </a:rPr>
              <a:t>Mieder</a:t>
            </a:r>
            <a:r>
              <a:rPr lang="en-US" sz="2800" dirty="0">
                <a:sym typeface="Wingdings" panose="05000000000000000000" pitchFamily="2" charset="2"/>
              </a:rPr>
              <a:t>, Wolfgang and Alan </a:t>
            </a:r>
            <a:r>
              <a:rPr lang="en-US" sz="2800" dirty="0" err="1">
                <a:sym typeface="Wingdings" panose="05000000000000000000" pitchFamily="2" charset="2"/>
              </a:rPr>
              <a:t>Dundes</a:t>
            </a:r>
            <a:r>
              <a:rPr lang="en-US" sz="2800" dirty="0">
                <a:sym typeface="Wingdings" panose="05000000000000000000" pitchFamily="2" charset="2"/>
              </a:rPr>
              <a:t> eds. The Wisdom of Many: </a:t>
            </a:r>
            <a:br>
              <a:rPr lang="en-US" sz="2800" dirty="0">
                <a:sym typeface="Wingdings" panose="05000000000000000000" pitchFamily="2" charset="2"/>
              </a:rPr>
            </a:br>
            <a:r>
              <a:rPr lang="en-US" sz="2800" dirty="0">
                <a:sym typeface="Wingdings" panose="05000000000000000000" pitchFamily="2" charset="2"/>
              </a:rPr>
              <a:t>                  Essays on the Proverb. </a:t>
            </a:r>
            <a:br>
              <a:rPr lang="en-US" sz="2800" dirty="0">
                <a:sym typeface="Wingdings" panose="05000000000000000000" pitchFamily="2" charset="2"/>
              </a:rPr>
            </a:br>
            <a:r>
              <a:rPr lang="en-US" sz="2800" dirty="0">
                <a:sym typeface="Wingdings" panose="05000000000000000000" pitchFamily="2" charset="2"/>
              </a:rPr>
              <a:t>Trench, Richard C. Proverbs and Their Lessons </a:t>
            </a:r>
            <a:br>
              <a:rPr lang="en-US" sz="2800" dirty="0">
                <a:sym typeface="Wingdings" panose="05000000000000000000" pitchFamily="2" charset="2"/>
              </a:rPr>
            </a:br>
            <a:r>
              <a:rPr lang="en-US" sz="2800" dirty="0" err="1">
                <a:sym typeface="Wingdings" panose="05000000000000000000" pitchFamily="2" charset="2"/>
              </a:rPr>
              <a:t>Whybray</a:t>
            </a:r>
            <a:r>
              <a:rPr lang="en-US" sz="2800" dirty="0">
                <a:sym typeface="Wingdings" panose="05000000000000000000" pitchFamily="2" charset="2"/>
              </a:rPr>
              <a:t>, R. N. The Composition of the Book of Proverbs </a:t>
            </a:r>
            <a:br>
              <a:rPr lang="en-US" sz="2800" dirty="0">
                <a:sym typeface="Wingdings" panose="05000000000000000000" pitchFamily="2" charset="2"/>
              </a:rPr>
            </a:br>
            <a:endParaRPr lang="en-US" sz="2800" dirty="0">
              <a:sym typeface="Wingdings" panose="05000000000000000000" pitchFamily="2" charset="2"/>
            </a:endParaRPr>
          </a:p>
        </p:txBody>
      </p:sp>
    </p:spTree>
    <p:extLst>
      <p:ext uri="{BB962C8B-B14F-4D97-AF65-F5344CB8AC3E}">
        <p14:creationId xmlns:p14="http://schemas.microsoft.com/office/powerpoint/2010/main" val="3309417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Historical and Cultural Universality of the Proverb Genre</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646110" y="1972733"/>
            <a:ext cx="11063289" cy="4605867"/>
          </a:xfrm>
        </p:spPr>
        <p:txBody>
          <a:bodyPr>
            <a:normAutofit/>
          </a:bodyPr>
          <a:lstStyle/>
          <a:p>
            <a:r>
              <a:rPr lang="en-US" sz="2200" dirty="0">
                <a:sym typeface="Wingdings" panose="05000000000000000000" pitchFamily="2" charset="2"/>
              </a:rPr>
              <a:t>Robert Frost’s proverb:  “Good fences make good neighbors” originated from Ezekiel Rogers (founder of Rowley MA) ca. 1640, 300 yrs. Before Frost.</a:t>
            </a:r>
          </a:p>
          <a:p>
            <a:r>
              <a:rPr lang="en-US" sz="2200" dirty="0">
                <a:sym typeface="Wingdings" panose="05000000000000000000" pitchFamily="2" charset="2"/>
              </a:rPr>
              <a:t>Chaucer’s “Whoso that first to </a:t>
            </a:r>
            <a:r>
              <a:rPr lang="en-US" sz="2200" dirty="0" err="1">
                <a:sym typeface="Wingdings" panose="05000000000000000000" pitchFamily="2" charset="2"/>
              </a:rPr>
              <a:t>mille</a:t>
            </a:r>
            <a:r>
              <a:rPr lang="en-US" sz="2200" dirty="0">
                <a:sym typeface="Wingdings" panose="05000000000000000000" pitchFamily="2" charset="2"/>
              </a:rPr>
              <a:t> cometh, first </a:t>
            </a:r>
            <a:r>
              <a:rPr lang="en-US" sz="2200" dirty="0" err="1">
                <a:sym typeface="Wingdings" panose="05000000000000000000" pitchFamily="2" charset="2"/>
              </a:rPr>
              <a:t>grynt</a:t>
            </a:r>
            <a:r>
              <a:rPr lang="en-US" sz="2200" dirty="0">
                <a:sym typeface="Wingdings" panose="05000000000000000000" pitchFamily="2" charset="2"/>
              </a:rPr>
              <a:t>” became “First come, first served”  Coca-Cola “Thirst come—thirst served.” Twisted proverb. </a:t>
            </a:r>
          </a:p>
          <a:p>
            <a:endParaRPr lang="en-US" sz="2200" dirty="0">
              <a:sym typeface="Wingdings" panose="05000000000000000000" pitchFamily="2" charset="2"/>
            </a:endParaRPr>
          </a:p>
        </p:txBody>
      </p:sp>
    </p:spTree>
    <p:extLst>
      <p:ext uri="{BB962C8B-B14F-4D97-AF65-F5344CB8AC3E}">
        <p14:creationId xmlns:p14="http://schemas.microsoft.com/office/powerpoint/2010/main" val="45863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B415-22D3-B554-2031-E36F642B1F6A}"/>
              </a:ext>
            </a:extLst>
          </p:cNvPr>
          <p:cNvSpPr>
            <a:spLocks noGrp="1"/>
          </p:cNvSpPr>
          <p:nvPr>
            <p:ph type="title"/>
          </p:nvPr>
        </p:nvSpPr>
        <p:spPr>
          <a:xfrm>
            <a:off x="646111" y="452718"/>
            <a:ext cx="9920289" cy="1400530"/>
          </a:xfrm>
        </p:spPr>
        <p:txBody>
          <a:bodyPr/>
          <a:lstStyle/>
          <a:p>
            <a:pPr algn="ctr"/>
            <a:r>
              <a:rPr lang="en-US" b="1" dirty="0">
                <a:solidFill>
                  <a:schemeClr val="tx1"/>
                </a:solidFill>
              </a:rPr>
              <a:t>Historical and Cultural Universality of the Proverb Genre</a:t>
            </a:r>
          </a:p>
        </p:txBody>
      </p:sp>
      <p:sp>
        <p:nvSpPr>
          <p:cNvPr id="3" name="Content Placeholder 2">
            <a:extLst>
              <a:ext uri="{FF2B5EF4-FFF2-40B4-BE49-F238E27FC236}">
                <a16:creationId xmlns:a16="http://schemas.microsoft.com/office/drawing/2014/main" id="{72BFAD33-1312-A1ED-61F6-B75C9393BE62}"/>
              </a:ext>
            </a:extLst>
          </p:cNvPr>
          <p:cNvSpPr>
            <a:spLocks noGrp="1"/>
          </p:cNvSpPr>
          <p:nvPr>
            <p:ph idx="1"/>
          </p:nvPr>
        </p:nvSpPr>
        <p:spPr>
          <a:xfrm>
            <a:off x="646110" y="1972733"/>
            <a:ext cx="11063289" cy="4605867"/>
          </a:xfrm>
        </p:spPr>
        <p:txBody>
          <a:bodyPr>
            <a:normAutofit/>
          </a:bodyPr>
          <a:lstStyle/>
          <a:p>
            <a:r>
              <a:rPr lang="en-US" sz="2200" dirty="0"/>
              <a:t> </a:t>
            </a:r>
            <a:r>
              <a:rPr lang="en-US" sz="2200" b="1" dirty="0">
                <a:solidFill>
                  <a:srgbClr val="FFFF00"/>
                </a:solidFill>
              </a:rPr>
              <a:t>Egypt</a:t>
            </a:r>
            <a:r>
              <a:rPr lang="en-US" sz="2200" dirty="0"/>
              <a:t>:  long tradition of proverbial instruction often in parent/child format</a:t>
            </a:r>
          </a:p>
          <a:p>
            <a:pPr lvl="1"/>
            <a:r>
              <a:rPr lang="en-US" sz="2000" dirty="0">
                <a:sym typeface="Wingdings" panose="05000000000000000000" pitchFamily="2" charset="2"/>
              </a:rPr>
              <a:t>Old Kingdom (2600-2100 BC) </a:t>
            </a:r>
            <a:r>
              <a:rPr lang="en-US" sz="2000" dirty="0" err="1">
                <a:sym typeface="Wingdings" panose="05000000000000000000" pitchFamily="2" charset="2"/>
              </a:rPr>
              <a:t>Hardjef</a:t>
            </a:r>
            <a:r>
              <a:rPr lang="en-US" sz="2000" dirty="0">
                <a:sym typeface="Wingdings" panose="05000000000000000000" pitchFamily="2" charset="2"/>
              </a:rPr>
              <a:t>, </a:t>
            </a:r>
            <a:r>
              <a:rPr lang="en-US" sz="2000" dirty="0" err="1">
                <a:sym typeface="Wingdings" panose="05000000000000000000" pitchFamily="2" charset="2"/>
              </a:rPr>
              <a:t>Kagemini</a:t>
            </a:r>
            <a:endParaRPr lang="en-US" sz="2000" dirty="0">
              <a:sym typeface="Wingdings" panose="05000000000000000000" pitchFamily="2" charset="2"/>
            </a:endParaRPr>
          </a:p>
          <a:p>
            <a:pPr lvl="1"/>
            <a:r>
              <a:rPr lang="en-US" sz="2000" dirty="0">
                <a:sym typeface="Wingdings" panose="05000000000000000000" pitchFamily="2" charset="2"/>
              </a:rPr>
              <a:t>Middle Kingdom (ca. 2000-16000 BC; </a:t>
            </a:r>
            <a:r>
              <a:rPr lang="en-US" sz="2000" dirty="0" err="1">
                <a:sym typeface="Wingdings" panose="05000000000000000000" pitchFamily="2" charset="2"/>
              </a:rPr>
              <a:t>Ptahhotep</a:t>
            </a:r>
            <a:r>
              <a:rPr lang="en-US" sz="2000" dirty="0">
                <a:sym typeface="Wingdings" panose="05000000000000000000" pitchFamily="2" charset="2"/>
              </a:rPr>
              <a:t>)</a:t>
            </a:r>
          </a:p>
          <a:p>
            <a:pPr lvl="1"/>
            <a:r>
              <a:rPr lang="en-US" sz="2000" dirty="0">
                <a:sym typeface="Wingdings" panose="05000000000000000000" pitchFamily="2" charset="2"/>
              </a:rPr>
              <a:t>New Kingdom (1500-1080 BC; </a:t>
            </a:r>
            <a:r>
              <a:rPr lang="en-US" sz="2000" dirty="0" err="1">
                <a:sym typeface="Wingdings" panose="05000000000000000000" pitchFamily="2" charset="2"/>
              </a:rPr>
              <a:t>Amenemope</a:t>
            </a:r>
            <a:r>
              <a:rPr lang="en-US" sz="2000" dirty="0">
                <a:sym typeface="Wingdings" panose="05000000000000000000" pitchFamily="2" charset="2"/>
              </a:rPr>
              <a:t>, Ani) </a:t>
            </a:r>
          </a:p>
          <a:p>
            <a:pPr lvl="1"/>
            <a:r>
              <a:rPr lang="en-US" sz="2000" dirty="0">
                <a:sym typeface="Wingdings" panose="05000000000000000000" pitchFamily="2" charset="2"/>
              </a:rPr>
              <a:t>Ptolemaic times (ca. 300 BC; </a:t>
            </a:r>
            <a:r>
              <a:rPr lang="en-US" sz="2000" dirty="0" err="1">
                <a:sym typeface="Wingdings" panose="05000000000000000000" pitchFamily="2" charset="2"/>
              </a:rPr>
              <a:t>Ankhsheshonq</a:t>
            </a:r>
            <a:r>
              <a:rPr lang="en-US" sz="2000" dirty="0">
                <a:sym typeface="Wingdings" panose="05000000000000000000" pitchFamily="2" charset="2"/>
              </a:rPr>
              <a:t>) – Vid. </a:t>
            </a:r>
            <a:r>
              <a:rPr lang="en-US" sz="2000" dirty="0" err="1">
                <a:sym typeface="Wingdings" panose="05000000000000000000" pitchFamily="2" charset="2"/>
              </a:rPr>
              <a:t>Litchtheim</a:t>
            </a:r>
            <a:r>
              <a:rPr lang="en-US" sz="2000" dirty="0">
                <a:sym typeface="Wingdings" panose="05000000000000000000" pitchFamily="2" charset="2"/>
              </a:rPr>
              <a:t>, Ancient Egyptian Lit.</a:t>
            </a:r>
          </a:p>
          <a:p>
            <a:r>
              <a:rPr lang="en-US" sz="2200" dirty="0">
                <a:sym typeface="Wingdings" panose="05000000000000000000" pitchFamily="2" charset="2"/>
              </a:rPr>
              <a:t>Adages classical Greek and Roman collected by Erasmus (ca. 1524); Chinese, European and Russian collections are voluminous.  </a:t>
            </a:r>
            <a:r>
              <a:rPr lang="en-US" sz="2200" dirty="0" err="1">
                <a:sym typeface="Wingdings" panose="05000000000000000000" pitchFamily="2" charset="2"/>
              </a:rPr>
              <a:t>Wolfgan</a:t>
            </a:r>
            <a:r>
              <a:rPr lang="en-US" sz="2200" dirty="0">
                <a:sym typeface="Wingdings" panose="05000000000000000000" pitchFamily="2" charset="2"/>
              </a:rPr>
              <a:t> </a:t>
            </a:r>
            <a:r>
              <a:rPr lang="en-US" sz="2200" dirty="0" err="1">
                <a:sym typeface="Wingdings" panose="05000000000000000000" pitchFamily="2" charset="2"/>
              </a:rPr>
              <a:t>Mieder’s</a:t>
            </a:r>
            <a:r>
              <a:rPr lang="en-US" sz="2200" dirty="0">
                <a:sym typeface="Wingdings" panose="05000000000000000000" pitchFamily="2" charset="2"/>
              </a:rPr>
              <a:t> A Dictionary of America Proverbs (710 </a:t>
            </a:r>
            <a:r>
              <a:rPr lang="en-US" sz="2200" dirty="0" err="1">
                <a:sym typeface="Wingdings" panose="05000000000000000000" pitchFamily="2" charset="2"/>
              </a:rPr>
              <a:t>pgs</a:t>
            </a:r>
            <a:r>
              <a:rPr lang="en-US" sz="2200" dirty="0">
                <a:sym typeface="Wingdings" panose="05000000000000000000" pitchFamily="2" charset="2"/>
              </a:rPr>
              <a:t>). </a:t>
            </a:r>
          </a:p>
          <a:p>
            <a:r>
              <a:rPr lang="en-US" sz="2200" dirty="0">
                <a:sym typeface="Wingdings" panose="05000000000000000000" pitchFamily="2" charset="2"/>
              </a:rPr>
              <a:t>Oral proverbial production still alive in African countries. </a:t>
            </a:r>
          </a:p>
          <a:p>
            <a:r>
              <a:rPr lang="en-US" sz="2200" b="1" dirty="0">
                <a:solidFill>
                  <a:srgbClr val="FFFF00"/>
                </a:solidFill>
                <a:sym typeface="Wingdings" panose="05000000000000000000" pitchFamily="2" charset="2"/>
              </a:rPr>
              <a:t>Point: the proverbial form is ancient, universal and culturally fluid. </a:t>
            </a:r>
          </a:p>
        </p:txBody>
      </p:sp>
    </p:spTree>
    <p:extLst>
      <p:ext uri="{BB962C8B-B14F-4D97-AF65-F5344CB8AC3E}">
        <p14:creationId xmlns:p14="http://schemas.microsoft.com/office/powerpoint/2010/main" val="178637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1921</TotalTime>
  <Words>8235</Words>
  <Application>Microsoft Office PowerPoint</Application>
  <PresentationFormat>Widescreen</PresentationFormat>
  <Paragraphs>383</Paragraphs>
  <Slides>72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72</vt:i4>
      </vt:variant>
    </vt:vector>
  </HeadingPairs>
  <TitlesOfParts>
    <vt:vector size="81" baseType="lpstr">
      <vt:lpstr>#Logos 8 Resource</vt:lpstr>
      <vt:lpstr>AA Times New Roman</vt:lpstr>
      <vt:lpstr>Arial</vt:lpstr>
      <vt:lpstr>Century Gothic</vt:lpstr>
      <vt:lpstr>Open Sans</vt:lpstr>
      <vt:lpstr>SBL Hebrew</vt:lpstr>
      <vt:lpstr>Wingdings</vt:lpstr>
      <vt:lpstr>Wingdings 3</vt:lpstr>
      <vt:lpstr>Ion</vt:lpstr>
      <vt:lpstr>The Proverb as a Literary Genre</vt:lpstr>
      <vt:lpstr>Importance of Genre</vt:lpstr>
      <vt:lpstr>What is a Proverb? – Initial Questions</vt:lpstr>
      <vt:lpstr>What is a Proverb? – Initial Questions</vt:lpstr>
      <vt:lpstr>Historical and Cultural Universality of the Proverb Genre</vt:lpstr>
      <vt:lpstr>Historical and Cultural Universality of the Proverb Genre</vt:lpstr>
      <vt:lpstr>Historical and Cultural Universality of the Proverb Genre</vt:lpstr>
      <vt:lpstr>Historical and Cultural Universality of the Proverb Genre</vt:lpstr>
      <vt:lpstr>Historical and Cultural Universality of the Proverb Genre</vt:lpstr>
      <vt:lpstr>Towards a Definition of the Proverb</vt:lpstr>
      <vt:lpstr>Towards a Definition of the Proverb</vt:lpstr>
      <vt:lpstr>The Virtual Potential of Collected Proverbs</vt:lpstr>
      <vt:lpstr>Proverbial Usage</vt:lpstr>
      <vt:lpstr>Towards a Definition of the Proverb</vt:lpstr>
      <vt:lpstr>The Virtual Potential of Collected Proverbs</vt:lpstr>
      <vt:lpstr>Towards a Definition of the Proverb</vt:lpstr>
      <vt:lpstr>Proverbial Usage: Impact of Culture</vt:lpstr>
      <vt:lpstr>Proverbial Usage</vt:lpstr>
      <vt:lpstr>Proverbial Usage</vt:lpstr>
      <vt:lpstr>Proverbial Authority</vt:lpstr>
      <vt:lpstr>Proverbial Authority</vt:lpstr>
      <vt:lpstr>Proverbial Authority</vt:lpstr>
      <vt:lpstr>Proverbial Authority</vt:lpstr>
      <vt:lpstr>Proverbial Orality</vt:lpstr>
      <vt:lpstr>Proverbial Orality</vt:lpstr>
      <vt:lpstr>Proverbial Orality</vt:lpstr>
      <vt:lpstr>Mashal [Hebrew for “proverb”]</vt:lpstr>
      <vt:lpstr>Sound Techniques in Proverbs</vt:lpstr>
      <vt:lpstr>Parallelism in Proverbs</vt:lpstr>
      <vt:lpstr>Parallelism in Proverbs</vt:lpstr>
      <vt:lpstr>Parallelism in Proverbs</vt:lpstr>
      <vt:lpstr>Parallelism in Proverbs</vt:lpstr>
      <vt:lpstr>Parallelism in Proverbs</vt:lpstr>
      <vt:lpstr>Proverbial Figurative Features</vt:lpstr>
      <vt:lpstr>Proverbial Figurative Features</vt:lpstr>
      <vt:lpstr>Proverbial Themes and Vocabulary</vt:lpstr>
      <vt:lpstr>Proverbial Themes and Vocabulary</vt:lpstr>
      <vt:lpstr> Deep Structure Classifications</vt:lpstr>
      <vt:lpstr> Deep Structure Classifications</vt:lpstr>
      <vt:lpstr> Deep Structure Classifications</vt:lpstr>
      <vt:lpstr> Proverbial Sitz im Leben (“situation in                      life”) setting for origin</vt:lpstr>
      <vt:lpstr> Proverbial Sitz im Leben (“situation in                      life”) setting for origin</vt:lpstr>
      <vt:lpstr> Proverbial Sitz im Leben (“situation in                      life”) setting for origin</vt:lpstr>
      <vt:lpstr>Proverbial Forms</vt:lpstr>
      <vt:lpstr>Proverbial Forms</vt:lpstr>
      <vt:lpstr>Proverbial Forms: Instructions</vt:lpstr>
      <vt:lpstr>Proverbial Forms: Instructions</vt:lpstr>
      <vt:lpstr>Proverbial Forms: Instructions</vt:lpstr>
      <vt:lpstr>Proverbial Forms: Admonitions</vt:lpstr>
      <vt:lpstr>Proverbial Forms: Admonitions</vt:lpstr>
      <vt:lpstr>Proverbial Forms: Numerical Saying</vt:lpstr>
      <vt:lpstr>Proverbial Forms: Better-than sayings</vt:lpstr>
      <vt:lpstr>Proverbial Forms: Comparative Sayings</vt:lpstr>
      <vt:lpstr>Proverbial Forms: Abomination Saying</vt:lpstr>
      <vt:lpstr>Proverbial Forms: Beatitude</vt:lpstr>
      <vt:lpstr>Proverbial Forms: Yahweh sayings</vt:lpstr>
      <vt:lpstr>Proverbial Forms: Yahweh sayings</vt:lpstr>
      <vt:lpstr>Proverbial Forms: Contrary Proverbs</vt:lpstr>
      <vt:lpstr>Proverbial Editorial Compositional Units</vt:lpstr>
      <vt:lpstr>Proverbial Editorial Compositional Units: Pairs</vt:lpstr>
      <vt:lpstr>Proverbial Editorial Compositional Units: Pairs</vt:lpstr>
      <vt:lpstr>Proverbial Acrostic</vt:lpstr>
      <vt:lpstr>Proverbial Acrostic – Ps 119</vt:lpstr>
      <vt:lpstr>Proverbial Acrostic</vt:lpstr>
      <vt:lpstr>Proverbial Strings/clusters</vt:lpstr>
      <vt:lpstr>Proverbial Strings/clusters</vt:lpstr>
      <vt:lpstr>Proverbial Collectional Units</vt:lpstr>
      <vt:lpstr>Proverbial Collectional Units</vt:lpstr>
      <vt:lpstr>Proverbs in a post-modern culture</vt:lpstr>
      <vt:lpstr>Proverbs in a post-modern culture</vt:lpstr>
      <vt:lpstr>Proverbs in a post-modern culture</vt:lpstr>
      <vt:lpstr>Resources (vid. Biblicalelearning.org)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Proverb as a Literary Genre</dc:title>
  <dc:creator>Ted Hildebrandt</dc:creator>
  <cp:lastModifiedBy>Ted Hildebrandt</cp:lastModifiedBy>
  <cp:revision>72</cp:revision>
  <dcterms:created xsi:type="dcterms:W3CDTF">2023-02-09T11:45:58Z</dcterms:created>
  <dcterms:modified xsi:type="dcterms:W3CDTF">2023-02-14T12:16:56Z</dcterms:modified>
</cp:coreProperties>
</file>