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31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2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6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7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53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26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93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67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15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4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2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2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7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5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7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2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4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D11E-FA06-18EE-3C15-0C413A6C0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844" y="1011517"/>
            <a:ext cx="10842312" cy="1814048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Motivation and Antithetic Parallelism </a:t>
            </a:r>
            <a:br>
              <a:rPr lang="en-US" sz="4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in Proverbs 10-15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37F27-F5C9-1B08-43BA-B7EBD8852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1099" y="4104529"/>
            <a:ext cx="8825658" cy="86142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Ted Hildebrandt  [JETS 35.4 (Dec. 1992) 433-444. ]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7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636" y="457200"/>
            <a:ext cx="10566398" cy="1126067"/>
          </a:xfrm>
        </p:spPr>
        <p:txBody>
          <a:bodyPr/>
          <a:lstStyle/>
          <a:p>
            <a:r>
              <a:rPr lang="en-US" sz="4400" b="1" dirty="0">
                <a:solidFill>
                  <a:schemeClr val="bg1"/>
                </a:solidFill>
              </a:rPr>
              <a:t> Motives in Proverbs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564777" y="1686193"/>
            <a:ext cx="1089211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1B</a:t>
            </a:r>
            <a:r>
              <a:rPr lang="en-US" sz="2400" dirty="0">
                <a:solidFill>
                  <a:srgbClr val="FFFF00"/>
                </a:solidFill>
              </a:rPr>
              <a:t>.  </a:t>
            </a:r>
            <a:r>
              <a:rPr lang="en-US" sz="2400" b="1" dirty="0">
                <a:solidFill>
                  <a:srgbClr val="FFFF00"/>
                </a:solidFill>
              </a:rPr>
              <a:t>Admonitions</a:t>
            </a:r>
            <a:r>
              <a:rPr lang="en-US" sz="2400" dirty="0">
                <a:solidFill>
                  <a:srgbClr val="FFFF00"/>
                </a:solidFill>
              </a:rPr>
              <a:t> mostly in the Instructions</a:t>
            </a:r>
            <a:r>
              <a:rPr lang="en-US" sz="2400" dirty="0">
                <a:solidFill>
                  <a:schemeClr val="bg1"/>
                </a:solidFill>
              </a:rPr>
              <a:t> section of Proverbs Prov. 1-9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chemeClr val="bg1"/>
                </a:solidFill>
              </a:rPr>
              <a:t>Prov. 1-9=39;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		Prov 10-22 = 13</a:t>
            </a:r>
            <a:r>
              <a:rPr lang="en-US" sz="2400" dirty="0">
                <a:solidFill>
                  <a:schemeClr val="bg1"/>
                </a:solidFill>
              </a:rPr>
              <a:t> [e.g. 14:7; 16:3; 19:18; 20:18-19; 22:6]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</a:t>
            </a:r>
            <a:r>
              <a:rPr lang="en-US" sz="2400" b="1" dirty="0">
                <a:solidFill>
                  <a:schemeClr val="bg1"/>
                </a:solidFill>
              </a:rPr>
              <a:t>Often Admonition + Motive Clause  (Prov 1:15-16; 3:1-2, 25-26)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baseline="30000" dirty="0">
                <a:solidFill>
                  <a:schemeClr val="bg1"/>
                </a:solidFill>
              </a:rPr>
              <a:t> 	</a:t>
            </a:r>
            <a:r>
              <a:rPr lang="en-US" sz="2400" dirty="0">
                <a:solidFill>
                  <a:schemeClr val="bg1"/>
                </a:solidFill>
              </a:rPr>
              <a:t>Prov 1:15f  </a:t>
            </a:r>
            <a:r>
              <a:rPr lang="en-US" sz="2400" b="1" dirty="0">
                <a:solidFill>
                  <a:srgbClr val="FFFF00"/>
                </a:solidFill>
              </a:rPr>
              <a:t>ADMONITION</a:t>
            </a:r>
            <a:r>
              <a:rPr lang="en-US" sz="2400" dirty="0">
                <a:solidFill>
                  <a:schemeClr val="bg1"/>
                </a:solidFill>
              </a:rPr>
              <a:t>: My son, </a:t>
            </a:r>
            <a:r>
              <a:rPr lang="en-US" sz="2400" b="1" dirty="0">
                <a:solidFill>
                  <a:srgbClr val="FFFF00"/>
                </a:solidFill>
              </a:rPr>
              <a:t>do not walk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in the way with them;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</a:t>
            </a:r>
            <a:r>
              <a:rPr lang="en-US" sz="2400" b="1" dirty="0">
                <a:solidFill>
                  <a:srgbClr val="FFFF00"/>
                </a:solidFill>
              </a:rPr>
              <a:t>hold back your foot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from their paths,</a:t>
            </a:r>
            <a:r>
              <a:rPr lang="en-US" dirty="0"/>
              <a:t> 	</a:t>
            </a:r>
            <a:br>
              <a:rPr lang="en-US" dirty="0"/>
            </a:br>
            <a:r>
              <a:rPr lang="en-US" dirty="0"/>
              <a:t> 	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+ </a:t>
            </a:r>
            <a:r>
              <a:rPr lang="en-US" sz="2400" b="1" dirty="0">
                <a:solidFill>
                  <a:srgbClr val="FFFF00"/>
                </a:solidFill>
              </a:rPr>
              <a:t>Motive:  for</a:t>
            </a:r>
            <a:r>
              <a:rPr lang="en-US" sz="2400" dirty="0">
                <a:solidFill>
                  <a:schemeClr val="bg1"/>
                </a:solidFill>
              </a:rPr>
              <a:t> their feet run to evil, and they make haste to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shed blood.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	Prov 3:1-2 </a:t>
            </a:r>
            <a:r>
              <a:rPr lang="en-US" sz="2400" dirty="0">
                <a:solidFill>
                  <a:schemeClr val="bg1"/>
                </a:solidFill>
              </a:rPr>
              <a:t>My son, do not forget my teaching, </a:t>
            </a:r>
            <a:r>
              <a:rPr lang="en-US" sz="2400" b="1" dirty="0">
                <a:solidFill>
                  <a:srgbClr val="FFFF00"/>
                </a:solidFill>
              </a:rPr>
              <a:t>Admonition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				 	but let your heart keep my commandments, 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 			2 </a:t>
            </a:r>
            <a:r>
              <a:rPr lang="en-US" sz="2400" dirty="0">
                <a:solidFill>
                  <a:schemeClr val="bg1"/>
                </a:solidFill>
              </a:rPr>
              <a:t>for </a:t>
            </a:r>
            <a:r>
              <a:rPr lang="en-US" sz="3200" dirty="0">
                <a:solidFill>
                  <a:schemeClr val="bg1"/>
                </a:solidFill>
                <a:cs typeface="+mj-cs"/>
              </a:rPr>
              <a:t>[ </a:t>
            </a:r>
            <a:r>
              <a:rPr lang="he-IL" sz="3200" dirty="0">
                <a:solidFill>
                  <a:schemeClr val="bg1"/>
                </a:solidFill>
                <a:cs typeface="+mj-cs"/>
              </a:rPr>
              <a:t>כִּ֤י</a:t>
            </a:r>
            <a:r>
              <a:rPr lang="en-US" sz="3200" dirty="0">
                <a:solidFill>
                  <a:schemeClr val="bg1"/>
                </a:solidFill>
                <a:cs typeface="+mj-cs"/>
              </a:rPr>
              <a:t> ]</a:t>
            </a:r>
            <a:r>
              <a:rPr lang="en-US" sz="2400" dirty="0">
                <a:solidFill>
                  <a:schemeClr val="bg1"/>
                </a:solidFill>
              </a:rPr>
              <a:t> length of days and years of life    </a:t>
            </a:r>
            <a:r>
              <a:rPr lang="en-US" sz="2400" b="1" dirty="0">
                <a:solidFill>
                  <a:srgbClr val="FFFF00"/>
                </a:solidFill>
              </a:rPr>
              <a:t>Motive Clause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 	and peace they will add to you. </a:t>
            </a:r>
          </a:p>
        </p:txBody>
      </p:sp>
    </p:spTree>
    <p:extLst>
      <p:ext uri="{BB962C8B-B14F-4D97-AF65-F5344CB8AC3E}">
        <p14:creationId xmlns:p14="http://schemas.microsoft.com/office/powerpoint/2010/main" val="191859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574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Motives in Proverbs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564777" y="1919275"/>
            <a:ext cx="108921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	14:7 </a:t>
            </a:r>
            <a:r>
              <a:rPr lang="en-US" sz="2400" dirty="0">
                <a:solidFill>
                  <a:schemeClr val="bg1"/>
                </a:solidFill>
              </a:rPr>
              <a:t>Leave the presence of a fool,  </a:t>
            </a:r>
            <a:r>
              <a:rPr lang="en-US" sz="2400" b="1" dirty="0">
                <a:solidFill>
                  <a:srgbClr val="FFFF00"/>
                </a:solidFill>
              </a:rPr>
              <a:t>Admonition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</a:t>
            </a:r>
            <a:r>
              <a:rPr lang="en-US" sz="2400" b="1" dirty="0">
                <a:solidFill>
                  <a:srgbClr val="FFFF00"/>
                </a:solidFill>
              </a:rPr>
              <a:t>motive</a:t>
            </a:r>
            <a:r>
              <a:rPr lang="en-US" sz="2400" dirty="0">
                <a:solidFill>
                  <a:srgbClr val="FFFF00"/>
                </a:solidFill>
              </a:rPr>
              <a:t>:  </a:t>
            </a:r>
            <a:r>
              <a:rPr lang="en-US" sz="2400" b="1" dirty="0">
                <a:solidFill>
                  <a:srgbClr val="FFFF00"/>
                </a:solidFill>
              </a:rPr>
              <a:t>for</a:t>
            </a:r>
            <a:r>
              <a:rPr lang="en-US" sz="2400" dirty="0">
                <a:solidFill>
                  <a:srgbClr val="FFFF00"/>
                </a:solidFill>
              </a:rPr>
              <a:t> (</a:t>
            </a:r>
            <a:r>
              <a:rPr lang="en-US" sz="2400" dirty="0" err="1">
                <a:solidFill>
                  <a:srgbClr val="FFFF00"/>
                </a:solidFill>
              </a:rPr>
              <a:t>vav:and</a:t>
            </a:r>
            <a:r>
              <a:rPr lang="en-US" sz="2400" dirty="0">
                <a:solidFill>
                  <a:srgbClr val="FFFF00"/>
                </a:solidFill>
              </a:rPr>
              <a:t>) </a:t>
            </a:r>
            <a:r>
              <a:rPr lang="en-US" sz="2400" dirty="0">
                <a:solidFill>
                  <a:schemeClr val="bg1"/>
                </a:solidFill>
              </a:rPr>
              <a:t>there you do not meet words of knowledge.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    13 of the 17 motive clauses are in admonitions</a:t>
            </a:r>
            <a:r>
              <a:rPr lang="en-US" sz="2400" dirty="0">
                <a:solidFill>
                  <a:schemeClr val="bg1"/>
                </a:solidFill>
              </a:rPr>
              <a:t> in Prov 10-22.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only 4 not in admonitions:  13:14; 14:27; 15:24; 16:24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	13:14</a:t>
            </a:r>
            <a:r>
              <a:rPr lang="en-US" sz="2400" b="1" baseline="30000" dirty="0">
                <a:solidFill>
                  <a:schemeClr val="bg1"/>
                </a:solidFill>
              </a:rPr>
              <a:t> </a:t>
            </a:r>
            <a:r>
              <a:rPr lang="en-US" sz="2400" dirty="0">
                <a:solidFill>
                  <a:schemeClr val="bg1"/>
                </a:solidFill>
              </a:rPr>
              <a:t>The teaching of the wise is a fountain of life, </a:t>
            </a:r>
            <a:r>
              <a:rPr lang="en-US" sz="2400" b="1" dirty="0">
                <a:solidFill>
                  <a:srgbClr val="FFFF00"/>
                </a:solidFill>
              </a:rPr>
              <a:t>Not an admonition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</a:t>
            </a:r>
            <a:r>
              <a:rPr lang="en-US" sz="2400" b="1" dirty="0">
                <a:solidFill>
                  <a:srgbClr val="FFFF00"/>
                </a:solidFill>
              </a:rPr>
              <a:t>+ motive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rgbClr val="FFFF00"/>
                </a:solidFill>
              </a:rPr>
              <a:t>to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  <a:cs typeface="+mj-cs"/>
              </a:rPr>
              <a:t>[ </a:t>
            </a:r>
            <a:r>
              <a:rPr lang="he-IL" sz="3200" dirty="0">
                <a:solidFill>
                  <a:srgbClr val="FFFF00"/>
                </a:solidFill>
                <a:cs typeface="+mj-cs"/>
              </a:rPr>
              <a:t>לָ֝ס֗וּר</a:t>
            </a:r>
            <a:r>
              <a:rPr lang="en-US" sz="3200" dirty="0">
                <a:solidFill>
                  <a:srgbClr val="FFFF00"/>
                </a:solidFill>
                <a:cs typeface="+mj-cs"/>
              </a:rPr>
              <a:t> ]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turn away from the snares of death.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8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432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Motives in Proverbs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08921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		2B. Ratios: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	</a:t>
            </a:r>
            <a:r>
              <a:rPr lang="en-US" sz="2400" b="1" dirty="0">
                <a:solidFill>
                  <a:srgbClr val="FFFF00"/>
                </a:solidFill>
              </a:rPr>
              <a:t>Motive clauses: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	5.3% Prov 10-22 proverbial sentence; evenly distributed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	12% in Prov 25-29. Mostly consequential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	77.5% in Prov 22:17-24:22 (more instructional section)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-- heavily theological	</a:t>
            </a:r>
          </a:p>
        </p:txBody>
      </p:sp>
    </p:spTree>
    <p:extLst>
      <p:ext uri="{BB962C8B-B14F-4D97-AF65-F5344CB8AC3E}">
        <p14:creationId xmlns:p14="http://schemas.microsoft.com/office/powerpoint/2010/main" val="404432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6891" y="439271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Motives in Proverbs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08921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	3A.  Clear relationship between admonitions and sentences in some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of the “duplicate” proverbs where one formed as an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admonition and the other as a sentence proverb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	1B.  Prov 22:22-23 with explicit admonition + motive clause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 		  </a:t>
            </a:r>
            <a:r>
              <a:rPr lang="en-US" sz="2400" dirty="0">
                <a:solidFill>
                  <a:schemeClr val="bg1"/>
                </a:solidFill>
              </a:rPr>
              <a:t>Prov 22:22-23 </a:t>
            </a:r>
            <a:r>
              <a:rPr lang="en-US" sz="2400" b="1" dirty="0">
                <a:solidFill>
                  <a:schemeClr val="bg1"/>
                </a:solidFill>
              </a:rPr>
              <a:t>Do not rob</a:t>
            </a:r>
            <a:r>
              <a:rPr lang="en-US" sz="2400" dirty="0">
                <a:solidFill>
                  <a:schemeClr val="bg1"/>
                </a:solidFill>
              </a:rPr>
              <a:t> the poor, because he is poor,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      	</a:t>
            </a:r>
            <a:r>
              <a:rPr lang="en-US" sz="2400" b="1" dirty="0">
                <a:solidFill>
                  <a:schemeClr val="bg1"/>
                </a:solidFill>
              </a:rPr>
              <a:t>or crush the afflicted</a:t>
            </a:r>
            <a:r>
              <a:rPr lang="en-US" sz="2400" dirty="0">
                <a:solidFill>
                  <a:schemeClr val="bg1"/>
                </a:solidFill>
              </a:rPr>
              <a:t> at the gate,   </a:t>
            </a:r>
            <a:r>
              <a:rPr lang="en-US" sz="2400" b="1" dirty="0">
                <a:solidFill>
                  <a:srgbClr val="FFFF00"/>
                </a:solidFill>
              </a:rPr>
              <a:t>Admonition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</a:t>
            </a:r>
            <a:r>
              <a:rPr lang="en-US" sz="2400" b="1" baseline="30000" dirty="0">
                <a:solidFill>
                  <a:schemeClr val="bg1"/>
                </a:solidFill>
              </a:rPr>
              <a:t>23 </a:t>
            </a:r>
            <a:r>
              <a:rPr lang="en-US" sz="2400" b="1" dirty="0">
                <a:solidFill>
                  <a:schemeClr val="bg1"/>
                </a:solidFill>
              </a:rPr>
              <a:t>for </a:t>
            </a:r>
            <a:r>
              <a:rPr lang="en-US" sz="3200" dirty="0">
                <a:solidFill>
                  <a:srgbClr val="FFFF00"/>
                </a:solidFill>
                <a:cs typeface="+mj-cs"/>
              </a:rPr>
              <a:t>[ </a:t>
            </a:r>
            <a:r>
              <a:rPr lang="he-IL" sz="3200" dirty="0">
                <a:solidFill>
                  <a:srgbClr val="FFFF00"/>
                </a:solidFill>
                <a:cs typeface="+mj-cs"/>
              </a:rPr>
              <a:t>כִּֽי־</a:t>
            </a:r>
            <a:r>
              <a:rPr lang="en-US" sz="3200" dirty="0">
                <a:solidFill>
                  <a:srgbClr val="FFFF00"/>
                </a:solidFill>
                <a:cs typeface="+mj-cs"/>
              </a:rPr>
              <a:t>  </a:t>
            </a:r>
            <a:r>
              <a:rPr lang="en-US" sz="2400" dirty="0">
                <a:solidFill>
                  <a:schemeClr val="bg1"/>
                </a:solidFill>
              </a:rPr>
              <a:t>]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will plead their cause   </a:t>
            </a:r>
            <a:r>
              <a:rPr lang="en-US" sz="2400" b="1" dirty="0">
                <a:solidFill>
                  <a:srgbClr val="FFFF00"/>
                </a:solidFill>
              </a:rPr>
              <a:t>Motive Clause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and rob of life those who rob them.</a:t>
            </a:r>
          </a:p>
        </p:txBody>
      </p:sp>
    </p:spTree>
    <p:extLst>
      <p:ext uri="{BB962C8B-B14F-4D97-AF65-F5344CB8AC3E}">
        <p14:creationId xmlns:p14="http://schemas.microsoft.com/office/powerpoint/2010/main" val="36516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398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Motives in Proverbs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08921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	 2B.  As a sentence 14:31 without explicit motive clause but clearly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     motivational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Prov 14:31 Whoever oppresses a poor man // insults his Maker,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but he who is generous to the needy // honors him.</a:t>
            </a:r>
          </a:p>
        </p:txBody>
      </p:sp>
    </p:spTree>
    <p:extLst>
      <p:ext uri="{BB962C8B-B14F-4D97-AF65-F5344CB8AC3E}">
        <p14:creationId xmlns:p14="http://schemas.microsoft.com/office/powerpoint/2010/main" val="101139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609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Motives in Proverbs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08921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	4A.  Many of the sentence proverbs go beyond merely empirical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observation to being motivationally directive.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</a:t>
            </a:r>
            <a:r>
              <a:rPr lang="en-US" sz="2400" b="1" dirty="0">
                <a:solidFill>
                  <a:schemeClr val="bg1"/>
                </a:solidFill>
              </a:rPr>
              <a:t>Thus one must go beyond clearly marked grammatical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		motive clauses to the underlying deep structure.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5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Motives in Proverbs sentence sayings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08921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	3. </a:t>
            </a:r>
            <a:r>
              <a:rPr lang="en-US" sz="2400" b="1" dirty="0">
                <a:solidFill>
                  <a:schemeClr val="bg1"/>
                </a:solidFill>
              </a:rPr>
              <a:t>Methodology of exposing deep structure motivation in sentence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               sayings/proverbs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</a:t>
            </a:r>
            <a:r>
              <a:rPr lang="en-US" sz="2400" b="1" dirty="0">
                <a:solidFill>
                  <a:schemeClr val="bg1"/>
                </a:solidFill>
              </a:rPr>
              <a:t>No motive clause yet clearly motivational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	1A. 	Break the sentence up into:  Topic + Comment:  </a:t>
            </a:r>
            <a:r>
              <a:rPr lang="en-US" sz="2400" b="1" dirty="0">
                <a:solidFill>
                  <a:schemeClr val="bg1"/>
                </a:solidFill>
              </a:rPr>
              <a:t>Prov 10:1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		</a:t>
            </a:r>
            <a:r>
              <a:rPr lang="en-US" sz="2400" b="1" dirty="0">
                <a:solidFill>
                  <a:srgbClr val="FFFF00"/>
                </a:solidFill>
              </a:rPr>
              <a:t>Topic 			 			Comment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A wise son  				brings joy to his father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A foolish son 				is a grief to his mother.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02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Motives in Proverbs sentence sayings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15081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 2A.  Add deep structure + Valence (+ or – motivation: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approach/attraction//avoidance)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rgbClr val="FFFF00"/>
                </a:solidFill>
              </a:rPr>
              <a:t>Topic 					 				Comment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A wise son  (+ character)		brings joy to his father (+ consequence)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A foolish son (- character)		is a grief to his mother.  (- consequence)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		+ Character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bg1"/>
                </a:solidFill>
              </a:rPr>
              <a:t> + </a:t>
            </a:r>
            <a:r>
              <a:rPr lang="en-US" sz="2400" dirty="0" err="1">
                <a:solidFill>
                  <a:schemeClr val="bg1"/>
                </a:solidFill>
              </a:rPr>
              <a:t>ConSequence</a:t>
            </a:r>
            <a:r>
              <a:rPr lang="en-US" sz="2400" dirty="0">
                <a:solidFill>
                  <a:schemeClr val="bg1"/>
                </a:solidFill>
              </a:rPr>
              <a:t> 	   CS++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- Character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bg1"/>
                </a:solidFill>
              </a:rPr>
              <a:t> - </a:t>
            </a:r>
            <a:r>
              <a:rPr lang="en-US" sz="2400" dirty="0" err="1">
                <a:solidFill>
                  <a:schemeClr val="bg1"/>
                </a:solidFill>
              </a:rPr>
              <a:t>ConSequence</a:t>
            </a:r>
            <a:r>
              <a:rPr lang="en-US" sz="2400" dirty="0">
                <a:solidFill>
                  <a:schemeClr val="bg1"/>
                </a:solidFill>
              </a:rPr>
              <a:t>         CS --</a:t>
            </a:r>
          </a:p>
        </p:txBody>
      </p:sp>
    </p:spTree>
    <p:extLst>
      <p:ext uri="{BB962C8B-B14F-4D97-AF65-F5344CB8AC3E}">
        <p14:creationId xmlns:p14="http://schemas.microsoft.com/office/powerpoint/2010/main" val="29010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Motives in Proverbs sentence sayings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15081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	3A.  Prov 11:15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rgbClr val="FFFF00"/>
                </a:solidFill>
              </a:rPr>
              <a:t>Topic 										Comment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He who puts up security for 		  	will surely suffer (- consequence)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 	another (- act)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whoever refuses to strike hands 	is safe (+ consequence)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in pledge (+ act)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			-Act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bg1"/>
                </a:solidFill>
              </a:rPr>
              <a:t> - </a:t>
            </a:r>
            <a:r>
              <a:rPr lang="en-US" sz="2400" dirty="0" err="1">
                <a:solidFill>
                  <a:schemeClr val="bg1"/>
                </a:solidFill>
              </a:rPr>
              <a:t>ConSequence</a:t>
            </a:r>
            <a:r>
              <a:rPr lang="en-US" sz="2400" dirty="0">
                <a:solidFill>
                  <a:schemeClr val="bg1"/>
                </a:solidFill>
              </a:rPr>
              <a:t>    (AS) --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+Act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chemeClr val="bg1"/>
                </a:solidFill>
              </a:rPr>
              <a:t> + </a:t>
            </a:r>
            <a:r>
              <a:rPr lang="en-US" sz="2400" dirty="0" err="1">
                <a:solidFill>
                  <a:schemeClr val="bg1"/>
                </a:solidFill>
              </a:rPr>
              <a:t>ConSequence</a:t>
            </a:r>
            <a:r>
              <a:rPr lang="en-US" sz="2400" dirty="0">
                <a:solidFill>
                  <a:schemeClr val="bg1"/>
                </a:solidFill>
              </a:rPr>
              <a:t>  (AS) ++ </a:t>
            </a:r>
          </a:p>
        </p:txBody>
      </p:sp>
    </p:spTree>
    <p:extLst>
      <p:ext uri="{BB962C8B-B14F-4D97-AF65-F5344CB8AC3E}">
        <p14:creationId xmlns:p14="http://schemas.microsoft.com/office/powerpoint/2010/main" val="127109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Deep Structure Classifications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15081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      8 categories</a:t>
            </a:r>
            <a:br>
              <a:rPr lang="en-US" sz="2400" b="1" dirty="0">
                <a:solidFill>
                  <a:srgbClr val="FFFF00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	</a:t>
            </a:r>
            <a:r>
              <a:rPr lang="en-US" sz="2400" b="1" dirty="0">
                <a:solidFill>
                  <a:srgbClr val="FFFF00"/>
                </a:solidFill>
              </a:rPr>
              <a:t>     Topic                Comment 	      	Frequency		Examples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	1) </a:t>
            </a:r>
            <a:r>
              <a:rPr lang="en-US" sz="2400" b="1" dirty="0">
                <a:solidFill>
                  <a:srgbClr val="FFFF00"/>
                </a:solidFill>
              </a:rPr>
              <a:t>Character </a:t>
            </a:r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ConSequence</a:t>
            </a:r>
            <a:r>
              <a:rPr lang="en-US" sz="2400" dirty="0">
                <a:solidFill>
                  <a:srgbClr val="FFFF00"/>
                </a:solidFill>
              </a:rPr>
              <a:t>   </a:t>
            </a:r>
            <a:r>
              <a:rPr lang="en-US" sz="2400" b="1" dirty="0">
                <a:solidFill>
                  <a:srgbClr val="FFFF00"/>
                </a:solidFill>
              </a:rPr>
              <a:t>(CS)  </a:t>
            </a:r>
            <a:r>
              <a:rPr lang="en-US" sz="2400" dirty="0">
                <a:solidFill>
                  <a:schemeClr val="bg1"/>
                </a:solidFill>
              </a:rPr>
              <a:t> 152 			     10:2b, 3a, 6a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	Prov 10:2b  but righteousness //  delivers from death.   +C +S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2) </a:t>
            </a:r>
            <a:r>
              <a:rPr lang="en-US" sz="2400" b="1" dirty="0">
                <a:solidFill>
                  <a:srgbClr val="FFFF00"/>
                </a:solidFill>
              </a:rPr>
              <a:t>Character </a:t>
            </a:r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FF00"/>
                </a:solidFill>
              </a:rPr>
              <a:t> Act</a:t>
            </a:r>
            <a:r>
              <a:rPr lang="en-US" sz="2400" dirty="0">
                <a:solidFill>
                  <a:srgbClr val="FFFF00"/>
                </a:solidFill>
              </a:rPr>
              <a:t>   </a:t>
            </a:r>
            <a:r>
              <a:rPr lang="en-US" sz="2400" b="1" dirty="0">
                <a:solidFill>
                  <a:srgbClr val="FFFF00"/>
                </a:solidFill>
              </a:rPr>
              <a:t>(CA) </a:t>
            </a:r>
            <a:r>
              <a:rPr lang="en-US" sz="2400" dirty="0">
                <a:solidFill>
                  <a:schemeClr val="bg1"/>
                </a:solidFill>
              </a:rPr>
              <a:t>	 	              70 		       	10:14a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Prov 10:14a Wise   //  lay up knowledge,	+C +A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3) </a:t>
            </a:r>
            <a:r>
              <a:rPr lang="en-US" sz="2400" b="1" dirty="0">
                <a:solidFill>
                  <a:srgbClr val="FFFF00"/>
                </a:solidFill>
              </a:rPr>
              <a:t>Character </a:t>
            </a:r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FF00"/>
                </a:solidFill>
              </a:rPr>
              <a:t> Evaluation (CE) </a:t>
            </a:r>
            <a:r>
              <a:rPr lang="en-US" sz="2400" dirty="0">
                <a:solidFill>
                  <a:schemeClr val="bg1"/>
                </a:solidFill>
              </a:rPr>
              <a:t>	         16 		       	10:20a; 11:1a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Prov 10:20a The tongue of the righteous // is choice silver;   +C +E</a:t>
            </a:r>
          </a:p>
        </p:txBody>
      </p:sp>
    </p:spTree>
    <p:extLst>
      <p:ext uri="{BB962C8B-B14F-4D97-AF65-F5344CB8AC3E}">
        <p14:creationId xmlns:p14="http://schemas.microsoft.com/office/powerpoint/2010/main" val="243238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362" y="358588"/>
            <a:ext cx="8825658" cy="1126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1. Introductory Questions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3601" y="2077155"/>
            <a:ext cx="10566399" cy="2381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did the proverbial sage motivate his students?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a father and mother best motivate their children?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did Solomon structure his wisdom and motivate others to </a:t>
            </a:r>
            <a:b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pursue wisdom?</a:t>
            </a:r>
          </a:p>
        </p:txBody>
      </p:sp>
    </p:spTree>
    <p:extLst>
      <p:ext uri="{BB962C8B-B14F-4D97-AF65-F5344CB8AC3E}">
        <p14:creationId xmlns:p14="http://schemas.microsoft.com/office/powerpoint/2010/main" val="3983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Deep Structure Classifications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15081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	4) </a:t>
            </a:r>
            <a:r>
              <a:rPr lang="en-US" sz="2400" b="1" dirty="0">
                <a:solidFill>
                  <a:srgbClr val="FFFF00"/>
                </a:solidFill>
              </a:rPr>
              <a:t>Acts </a:t>
            </a:r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ConSequence</a:t>
            </a:r>
            <a:r>
              <a:rPr lang="en-US" sz="2400" b="1" dirty="0">
                <a:solidFill>
                  <a:srgbClr val="FFFF00"/>
                </a:solidFill>
              </a:rPr>
              <a:t> (AS)  </a:t>
            </a:r>
            <a:r>
              <a:rPr lang="en-US" sz="2400" dirty="0">
                <a:solidFill>
                  <a:schemeClr val="bg1"/>
                </a:solidFill>
              </a:rPr>
              <a:t>	               63 			10:17a, 19a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		Prov 10:17a Whoever heeds instruction // is on the path to life,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   +Act +S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5) </a:t>
            </a:r>
            <a:r>
              <a:rPr lang="en-US" sz="2400" b="1" dirty="0">
                <a:solidFill>
                  <a:srgbClr val="FFFF00"/>
                </a:solidFill>
              </a:rPr>
              <a:t>Item </a:t>
            </a:r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ConSequence</a:t>
            </a:r>
            <a:r>
              <a:rPr lang="en-US" sz="2400" b="1" dirty="0">
                <a:solidFill>
                  <a:srgbClr val="FFFF00"/>
                </a:solidFill>
              </a:rPr>
              <a:t>  (IS)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>
                <a:solidFill>
                  <a:schemeClr val="bg1"/>
                </a:solidFill>
              </a:rPr>
              <a:t>            	12 		13:2a, 8a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		Prov 13:2a From the fruit of his mouth // a man eats what is good,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    +I +S	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	6) </a:t>
            </a:r>
            <a:r>
              <a:rPr lang="en-US" sz="2400" b="1" dirty="0">
                <a:solidFill>
                  <a:srgbClr val="FFFF00"/>
                </a:solidFill>
              </a:rPr>
              <a:t>Item </a:t>
            </a:r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Evalution</a:t>
            </a:r>
            <a:r>
              <a:rPr lang="en-US" sz="2400" b="1" dirty="0">
                <a:solidFill>
                  <a:srgbClr val="FFFF00"/>
                </a:solidFill>
              </a:rPr>
              <a:t>   (IE) 	</a:t>
            </a:r>
            <a:r>
              <a:rPr lang="en-US" sz="2400" b="1" dirty="0">
                <a:solidFill>
                  <a:schemeClr val="bg1"/>
                </a:solidFill>
              </a:rPr>
              <a:t>                       </a:t>
            </a:r>
            <a:r>
              <a:rPr lang="en-US" sz="2400" dirty="0">
                <a:solidFill>
                  <a:schemeClr val="bg1"/>
                </a:solidFill>
              </a:rPr>
              <a:t>	7			10:15a; 13:19a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		Prov 10:15a A rich man’s wealth // is his strong city;  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      +I +E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4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Deep Structure Classifications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15081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	7) </a:t>
            </a:r>
            <a:r>
              <a:rPr lang="en-US" sz="2400" b="1" dirty="0">
                <a:solidFill>
                  <a:srgbClr val="FFFF00"/>
                </a:solidFill>
              </a:rPr>
              <a:t>Act </a:t>
            </a:r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FF00"/>
                </a:solidFill>
              </a:rPr>
              <a:t> Evaluation (AE) </a:t>
            </a:r>
            <a:r>
              <a:rPr lang="en-US" sz="2400" dirty="0">
                <a:solidFill>
                  <a:schemeClr val="bg1"/>
                </a:solidFill>
              </a:rPr>
              <a:t>	              	13 			11:30b; 12:1a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Prov 12:1a Whoever loves discipline // loves knowledge  +A +E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8) </a:t>
            </a:r>
            <a:r>
              <a:rPr lang="en-US" sz="2400" b="1" dirty="0" err="1">
                <a:solidFill>
                  <a:srgbClr val="FFFF00"/>
                </a:solidFill>
              </a:rPr>
              <a:t>APpearance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FF00"/>
                </a:solidFill>
              </a:rPr>
              <a:t> Reality (PR) </a:t>
            </a:r>
            <a:r>
              <a:rPr lang="en-US" sz="2400" dirty="0">
                <a:solidFill>
                  <a:schemeClr val="bg1"/>
                </a:solidFill>
              </a:rPr>
              <a:t>	            4			13:7; 14:13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 		Prov 13:7  One pretends to be rich, // yet has nothing;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another pretends to be poor, // yet has great wealth.  P -R / P +R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	Conclusion:  </a:t>
            </a:r>
            <a:r>
              <a:rPr lang="en-US" sz="2400" dirty="0">
                <a:solidFill>
                  <a:schemeClr val="bg1"/>
                </a:solidFill>
              </a:rPr>
              <a:t>Koch and Von Rad proverbial sentences basically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</a:t>
            </a:r>
            <a:r>
              <a:rPr lang="en-US" sz="2400" b="1" dirty="0">
                <a:solidFill>
                  <a:schemeClr val="bg1"/>
                </a:solidFill>
              </a:rPr>
              <a:t>Act </a:t>
            </a:r>
            <a:r>
              <a:rPr lang="en-US" sz="24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chemeClr val="bg1"/>
                </a:solidFill>
              </a:rPr>
              <a:t> Consequence [62x]</a:t>
            </a:r>
            <a:r>
              <a:rPr lang="en-US" sz="2400" dirty="0">
                <a:solidFill>
                  <a:schemeClr val="bg1"/>
                </a:solidFill>
              </a:rPr>
              <a:t> central core</a:t>
            </a:r>
          </a:p>
          <a:p>
            <a:r>
              <a:rPr lang="en-US" sz="2400" dirty="0">
                <a:solidFill>
                  <a:schemeClr val="bg1"/>
                </a:solidFill>
              </a:rPr>
              <a:t>	What this shows is </a:t>
            </a:r>
            <a:r>
              <a:rPr lang="en-US" sz="2400" b="1" dirty="0">
                <a:solidFill>
                  <a:srgbClr val="FFFF00"/>
                </a:solidFill>
              </a:rPr>
              <a:t>Character </a:t>
            </a:r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rgbClr val="FFFF00"/>
                </a:solidFill>
              </a:rPr>
              <a:t> Consequence [152x]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more central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core in the proverbial sentence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Deep Structure Classifications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536888" y="1904832"/>
            <a:ext cx="115081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Significance:  So What: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</a:t>
            </a:r>
            <a:r>
              <a:rPr lang="en-US" sz="2400" b="1" dirty="0">
                <a:solidFill>
                  <a:srgbClr val="FFFF00"/>
                </a:solidFill>
              </a:rPr>
              <a:t>Importance of linking character or acts to consequence for wise </a:t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en-US" sz="2400" b="1" dirty="0">
                <a:solidFill>
                  <a:srgbClr val="FFFF00"/>
                </a:solidFill>
              </a:rPr>
              <a:t>           young people</a:t>
            </a:r>
            <a:r>
              <a:rPr lang="en-US" sz="2400" dirty="0">
                <a:solidFill>
                  <a:schemeClr val="bg1"/>
                </a:solidFill>
              </a:rPr>
              <a:t>. 	What you choose has significant consequences.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Acts and character are connected to consequences.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</a:t>
            </a:r>
            <a:r>
              <a:rPr lang="en-US" sz="2400" b="1" dirty="0">
                <a:solidFill>
                  <a:srgbClr val="FFFF00"/>
                </a:solidFill>
              </a:rPr>
              <a:t>Our culture:  acts/character have no consequences </a:t>
            </a:r>
            <a:r>
              <a:rPr lang="en-US" sz="2400" dirty="0">
                <a:solidFill>
                  <a:schemeClr val="bg1"/>
                </a:solidFill>
              </a:rPr>
              <a:t>(everyone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gets a trophy; make a mistake no problem…no consequences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(no bail just walk out free).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Why should I be wise/righteous/diligent it doesn’t make any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difference? (fool’s thoughts).  </a:t>
            </a:r>
            <a:r>
              <a:rPr lang="en-US" sz="2400" b="1" dirty="0">
                <a:solidFill>
                  <a:srgbClr val="FFFF00"/>
                </a:solidFill>
              </a:rPr>
              <a:t>Wise kids know acts/character have </a:t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en-US" sz="2400" b="1" dirty="0">
                <a:solidFill>
                  <a:srgbClr val="FFFF00"/>
                </a:solidFill>
              </a:rPr>
              <a:t>            consequences </a:t>
            </a:r>
            <a:r>
              <a:rPr lang="en-US" sz="2400" dirty="0">
                <a:solidFill>
                  <a:schemeClr val="bg1"/>
                </a:solidFill>
              </a:rPr>
              <a:t>and when you decide on something you need to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think about the consequences it will have. </a:t>
            </a:r>
          </a:p>
        </p:txBody>
      </p:sp>
    </p:spTree>
    <p:extLst>
      <p:ext uri="{BB962C8B-B14F-4D97-AF65-F5344CB8AC3E}">
        <p14:creationId xmlns:p14="http://schemas.microsoft.com/office/powerpoint/2010/main" val="35992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5. Motivation and Antithetic Parallelism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15081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1A.	</a:t>
            </a:r>
            <a:r>
              <a:rPr lang="en-US" sz="2400" dirty="0" err="1">
                <a:solidFill>
                  <a:schemeClr val="bg1"/>
                </a:solidFill>
              </a:rPr>
              <a:t>Postel’s</a:t>
            </a:r>
            <a:r>
              <a:rPr lang="en-US" sz="2400" dirty="0">
                <a:solidFill>
                  <a:schemeClr val="bg1"/>
                </a:solidFill>
              </a:rPr>
              <a:t> promissory and dissuasive valences for Proverbs could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be coordinated with motivational theory:  approach/attraction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motivation and avoidance motivation. Featuring the binary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+/- nature of much of proverbs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2A.	Why should sages in producing wisdom literature show such a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preference to </a:t>
            </a:r>
            <a:r>
              <a:rPr lang="en-US" sz="2400" b="1" dirty="0">
                <a:solidFill>
                  <a:srgbClr val="FFFF00"/>
                </a:solidFill>
              </a:rPr>
              <a:t>antithetic parallelism </a:t>
            </a:r>
            <a:r>
              <a:rPr lang="en-US" sz="2400" dirty="0">
                <a:solidFill>
                  <a:schemeClr val="bg1"/>
                </a:solidFill>
              </a:rPr>
              <a:t>– 90% of Proverbs 10-15;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cf. also Ps. 1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5. Motivation and Antithetic Parallelism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907927" y="1863962"/>
            <a:ext cx="115081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		       	A+ 	         	B+	       	C</a:t>
            </a:r>
          </a:p>
          <a:p>
            <a:r>
              <a:rPr lang="en-US" sz="2400" dirty="0">
                <a:solidFill>
                  <a:schemeClr val="bg1"/>
                </a:solidFill>
              </a:rPr>
              <a:t>	 		 A wise son 	gives joy 	to a father 	Prov 10:1</a:t>
            </a: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 		           A-                  B- 	                     	C</a:t>
            </a:r>
          </a:p>
          <a:p>
            <a:r>
              <a:rPr lang="en-US" sz="2400" dirty="0">
                <a:solidFill>
                  <a:schemeClr val="bg1"/>
                </a:solidFill>
              </a:rPr>
              <a:t>	 		A foolish son 	is a grief 	to his mother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Ps. 1:6  ABBA chiasm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			A+			 	            B+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for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knows    		 the way of the righteous, </a:t>
            </a:r>
          </a:p>
          <a:p>
            <a:pPr lvl="0"/>
            <a:r>
              <a:rPr lang="en-US" sz="2400" dirty="0">
                <a:solidFill>
                  <a:schemeClr val="bg1"/>
                </a:solidFill>
              </a:rPr>
              <a:t> 				B-                                               A-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			but the way of the wicked  	will perish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5. Motivation and Antithetic Parallelism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89997" y="2168762"/>
            <a:ext cx="115081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Antithetic parallelism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provides a perfect psycholinguistic structure for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	doubling the motivational potency of the sentences by combining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an additive sense of approach/attraction and avoidance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motivations.</a:t>
            </a:r>
            <a:r>
              <a:rPr lang="en-US" sz="2400" dirty="0">
                <a:solidFill>
                  <a:schemeClr val="bg1"/>
                </a:solidFill>
              </a:rPr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295112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5. Motivation and Antithetic Parallelism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683809" y="1876485"/>
            <a:ext cx="115081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3A.  Mark Sneed notes that most “proverbs” outside of the book of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Proverbs are </a:t>
            </a:r>
            <a:r>
              <a:rPr lang="en-US" sz="2400" b="1" dirty="0">
                <a:solidFill>
                  <a:schemeClr val="bg1"/>
                </a:solidFill>
              </a:rPr>
              <a:t>one-line sayings</a:t>
            </a:r>
            <a:r>
              <a:rPr lang="en-US" sz="2400" dirty="0">
                <a:solidFill>
                  <a:schemeClr val="bg1"/>
                </a:solidFill>
              </a:rPr>
              <a:t>.  E.g. </a:t>
            </a:r>
            <a:r>
              <a:rPr lang="en-US" sz="2400" dirty="0" err="1">
                <a:solidFill>
                  <a:schemeClr val="bg1"/>
                </a:solidFill>
              </a:rPr>
              <a:t>Judg</a:t>
            </a:r>
            <a:r>
              <a:rPr lang="en-US" sz="2400" dirty="0">
                <a:solidFill>
                  <a:schemeClr val="bg1"/>
                </a:solidFill>
              </a:rPr>
              <a:t> 8:21; 1 Sam 24:13; 2 Sam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         5:6; 1 Kgs 20:11 vid.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	Carol Fontaine’s book on </a:t>
            </a:r>
            <a:r>
              <a:rPr lang="en-US" sz="2400" i="1" dirty="0">
                <a:solidFill>
                  <a:schemeClr val="bg1"/>
                </a:solidFill>
              </a:rPr>
              <a:t>Traditional Sayings in the Old Testament</a:t>
            </a:r>
            <a:r>
              <a:rPr lang="en-US" sz="2400" dirty="0">
                <a:solidFill>
                  <a:schemeClr val="bg1"/>
                </a:solidFill>
              </a:rPr>
              <a:t>;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 Sneed in Dell’s </a:t>
            </a:r>
            <a:r>
              <a:rPr lang="en-US" sz="2400" b="1" dirty="0">
                <a:solidFill>
                  <a:schemeClr val="bg1"/>
                </a:solidFill>
              </a:rPr>
              <a:t>Biblical Wisdom Literature</a:t>
            </a:r>
            <a:r>
              <a:rPr lang="en-US" sz="2400" dirty="0">
                <a:solidFill>
                  <a:schemeClr val="bg1"/>
                </a:solidFill>
              </a:rPr>
              <a:t> p. 85.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David sparing Saul’s life in the cave says to Saul:  1 Sam. 24;13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	“As the proverb of the ancients says, ‘Out of the wicked comes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wickedness’.”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		Or Gideon (Jud 8:21) “As the man, so is his strength.”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	</a:t>
            </a:r>
            <a:r>
              <a:rPr lang="en-US" sz="2400" b="1" dirty="0">
                <a:solidFill>
                  <a:schemeClr val="bg1"/>
                </a:solidFill>
              </a:rPr>
              <a:t>Why in Proverbs mostly antithetical Parallelism (2 lines)?</a:t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9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5. Motivation and Antithetic Parallelism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2116499"/>
            <a:ext cx="115081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Scribes may have added the parallel antithetic line to enhance it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			pedagogical potency with approach[attraction]/avoidance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     motivations. 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			</a:t>
            </a:r>
            <a:r>
              <a:rPr lang="en-US" sz="2400" b="1" dirty="0">
                <a:solidFill>
                  <a:schemeClr val="bg1"/>
                </a:solidFill>
              </a:rPr>
              <a:t>142 / 184 = 77% of Proverbs 10-15 are attraction/avoidance type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			</a:t>
            </a:r>
            <a:r>
              <a:rPr lang="en-US" sz="2400" b="1" dirty="0">
                <a:solidFill>
                  <a:schemeClr val="bg1"/>
                </a:solidFill>
              </a:rPr>
              <a:t>Antithetic structure is extremely potent motivationally    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6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727" y="475130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Motivational studies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1901347"/>
            <a:ext cx="115081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   1A.	  Motivational studies treat the initiation, intensity, direction and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persistence 	of behavior.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 2A.	Goes beyond pleasure/pain as motivators, through </a:t>
            </a:r>
            <a:r>
              <a:rPr lang="en-US" sz="2400" dirty="0" err="1">
                <a:solidFill>
                  <a:schemeClr val="bg1"/>
                </a:solidFill>
              </a:rPr>
              <a:t>Hullian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drive reduction theory (drive x habit) to more cognitive value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x expectance (incentive)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theories including achievement, attribution and intrinsic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motivational theories.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 3A.	Proverbs does not ignore lower levels of Maslow’s hierarchy of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  needs	</a:t>
            </a:r>
            <a:r>
              <a:rPr lang="en-US" sz="2400" b="1" dirty="0">
                <a:solidFill>
                  <a:schemeClr val="bg1"/>
                </a:solidFill>
              </a:rPr>
              <a:t>Hunger</a:t>
            </a:r>
            <a:r>
              <a:rPr lang="en-US" sz="2400" dirty="0">
                <a:solidFill>
                  <a:schemeClr val="bg1"/>
                </a:solidFill>
              </a:rPr>
              <a:t>:  10:3b; 13:25; 15:15b, 17a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	Prov 10:3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does not let the righteous go </a:t>
            </a:r>
            <a:r>
              <a:rPr lang="en-US" sz="2400" b="1" dirty="0">
                <a:solidFill>
                  <a:schemeClr val="bg1"/>
                </a:solidFill>
              </a:rPr>
              <a:t>hungry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he thwarts the craving of the wicked. </a:t>
            </a:r>
          </a:p>
        </p:txBody>
      </p:sp>
    </p:spTree>
    <p:extLst>
      <p:ext uri="{BB962C8B-B14F-4D97-AF65-F5344CB8AC3E}">
        <p14:creationId xmlns:p14="http://schemas.microsoft.com/office/powerpoint/2010/main" val="2019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727" y="448235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Motivational studies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1901347"/>
            <a:ext cx="115081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chemeClr val="bg1"/>
                </a:solidFill>
              </a:rPr>
              <a:t>Harm</a:t>
            </a:r>
            <a:r>
              <a:rPr lang="en-US" sz="2400" dirty="0">
                <a:solidFill>
                  <a:schemeClr val="bg1"/>
                </a:solidFill>
              </a:rPr>
              <a:t>: 10:7b, 15b, 16b, 29b, 31b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Prov 10:29 The way of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is a stronghold to the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blameless, but destruction to evildoers.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		</a:t>
            </a:r>
            <a:r>
              <a:rPr lang="en-US" sz="2400" b="1" dirty="0">
                <a:solidFill>
                  <a:schemeClr val="bg1"/>
                </a:solidFill>
              </a:rPr>
              <a:t>Death</a:t>
            </a:r>
            <a:r>
              <a:rPr lang="en-US" sz="2400" dirty="0">
                <a:solidFill>
                  <a:schemeClr val="bg1"/>
                </a:solidFill>
              </a:rPr>
              <a:t>: 10:21b, 27b; 11:3b, 19b; 13:9b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		 </a:t>
            </a:r>
            <a:r>
              <a:rPr lang="en-US" sz="2400" dirty="0">
                <a:solidFill>
                  <a:schemeClr val="bg1"/>
                </a:solidFill>
              </a:rPr>
              <a:t>	Prov 10:21 The lips of the righteous feed many,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fools </a:t>
            </a:r>
            <a:r>
              <a:rPr lang="en-US" sz="2400" b="1" dirty="0">
                <a:solidFill>
                  <a:schemeClr val="bg1"/>
                </a:solidFill>
              </a:rPr>
              <a:t>die</a:t>
            </a:r>
            <a:r>
              <a:rPr lang="en-US" sz="2400" dirty="0">
                <a:solidFill>
                  <a:schemeClr val="bg1"/>
                </a:solidFill>
              </a:rPr>
              <a:t> for lack of sense. </a:t>
            </a:r>
          </a:p>
        </p:txBody>
      </p:sp>
    </p:spTree>
    <p:extLst>
      <p:ext uri="{BB962C8B-B14F-4D97-AF65-F5344CB8AC3E}">
        <p14:creationId xmlns:p14="http://schemas.microsoft.com/office/powerpoint/2010/main" val="8204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080" y="385483"/>
            <a:ext cx="8825658" cy="1126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What is a Motive Clause?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12800" y="1865488"/>
            <a:ext cx="10566399" cy="4363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marR="0" indent="-609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00" algn="r"/>
                <a:tab pos="254000" algn="l"/>
              </a:tabLst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 16:12  It is an abomination to kings to do evil, + </a:t>
            </a:r>
            <a:b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Motive clause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3200" b="1" dirty="0">
                <a:solidFill>
                  <a:srgbClr val="FFFF00"/>
                </a:solidFill>
                <a:cs typeface="+mj-cs"/>
              </a:rPr>
              <a:t>[ </a:t>
            </a:r>
            <a:r>
              <a:rPr lang="he-IL" sz="3200" b="1" dirty="0">
                <a:solidFill>
                  <a:srgbClr val="FFFF00"/>
                </a:solidFill>
                <a:cs typeface="+mj-cs"/>
              </a:rPr>
              <a:t>כִּי</a:t>
            </a:r>
            <a:r>
              <a:rPr lang="en-US" sz="3200" b="1" dirty="0">
                <a:solidFill>
                  <a:srgbClr val="FFFF00"/>
                </a:solidFill>
                <a:cs typeface="+mj-cs"/>
              </a:rPr>
              <a:t> - </a:t>
            </a:r>
            <a:r>
              <a:rPr lang="en-US" sz="2400" b="1" dirty="0">
                <a:solidFill>
                  <a:srgbClr val="FFFF00"/>
                </a:solidFill>
                <a:cs typeface="+mj-cs"/>
              </a:rPr>
              <a:t>ki</a:t>
            </a:r>
            <a:r>
              <a:rPr lang="en-US" sz="3200" b="1" dirty="0">
                <a:solidFill>
                  <a:srgbClr val="FFFF00"/>
                </a:solidFill>
                <a:cs typeface="+mj-cs"/>
              </a:rPr>
              <a:t>]</a:t>
            </a: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throne is established by righteousness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609600" indent="-609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00" algn="r"/>
                <a:tab pos="254000" algn="l"/>
              </a:tabLst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1A.  </a:t>
            </a:r>
            <a:r>
              <a: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 of the study of Motive Clauses: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Gemser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1953 – Motive clauses unique to Israel; maybe not totally unique but not frequently used in ANE materials. </a:t>
            </a:r>
            <a:r>
              <a:rPr lang="en-US" sz="2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Sonsino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Utti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30% of biblical laws motivated (375 of 1,238 commands) ANE law codes only 5-6% motivated.  </a:t>
            </a:r>
          </a:p>
          <a:p>
            <a:pPr marL="609600" indent="-609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00" algn="r"/>
                <a:tab pos="254000" algn="l"/>
              </a:tabLst>
            </a:pPr>
            <a:r>
              <a: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Contrary to legal materials in ANE Wisdom Literature high level of motivation </a:t>
            </a:r>
            <a:br>
              <a: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clauses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--Sumerian: Instruction of </a:t>
            </a:r>
            <a:r>
              <a:rPr lang="en-US" sz="2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Shuruppak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b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Akkadian Counsels of Wisdom; Egyptian: Ani, </a:t>
            </a:r>
            <a:r>
              <a:rPr lang="en-US" sz="2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Ptahhotep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b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</a:t>
            </a:r>
            <a:r>
              <a:rPr lang="en-US" sz="2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Ugartic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Instructions of </a:t>
            </a:r>
            <a:r>
              <a:rPr lang="en-US" sz="24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Shube-Awilum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032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8586" y="430306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Motivational studies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1901347"/>
            <a:ext cx="115081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	4A.  Heider noted that man has two basic needs:  to understand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his world and to control it.  Proverbs are motivationally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employed for understanding character/consequence and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Act/consequence connection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5A.  Whole cluster of motivational sources in Proverbs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     </a:t>
            </a:r>
            <a:r>
              <a:rPr lang="en-US" sz="2400" b="1" dirty="0">
                <a:solidFill>
                  <a:schemeClr val="bg1"/>
                </a:solidFill>
              </a:rPr>
              <a:t>Personal drives</a:t>
            </a:r>
            <a:r>
              <a:rPr lang="en-US" sz="2400" dirty="0">
                <a:solidFill>
                  <a:schemeClr val="bg1"/>
                </a:solidFill>
              </a:rPr>
              <a:t> – hunger, harm, death  (supra)</a:t>
            </a:r>
          </a:p>
        </p:txBody>
      </p:sp>
    </p:spTree>
    <p:extLst>
      <p:ext uri="{BB962C8B-B14F-4D97-AF65-F5344CB8AC3E}">
        <p14:creationId xmlns:p14="http://schemas.microsoft.com/office/powerpoint/2010/main" val="67728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517" y="412377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Motivational studies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1901347"/>
            <a:ext cx="115081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rgbClr val="FFFF00"/>
                </a:solidFill>
              </a:rPr>
              <a:t>Social concerns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friendships, 14:20;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			20 </a:t>
            </a:r>
            <a:r>
              <a:rPr lang="en-US" sz="2400" dirty="0">
                <a:solidFill>
                  <a:schemeClr val="bg1"/>
                </a:solidFill>
              </a:rPr>
              <a:t>Prov 14:20 The poor is disliked even by his neighbor,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the rich has many friends.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	-- honor/shame 12:8; 14:18; 15:33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	– status   12:24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	 – blessing/curse 11:26; 14:17b, 21b, 22b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rgbClr val="FFFF00"/>
                </a:solidFill>
              </a:rPr>
              <a:t>Altruistic concern for others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10:21a; 12:18; 15:4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Prov 10:21a The lips of the righteous feed many,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rgbClr val="FFFF00"/>
                </a:solidFill>
              </a:rPr>
              <a:t>Theological Motivations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14:2; 14:31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			</a:t>
            </a:r>
            <a:r>
              <a:rPr lang="en-US" sz="2400" dirty="0">
                <a:solidFill>
                  <a:schemeClr val="bg1"/>
                </a:solidFill>
              </a:rPr>
              <a:t>Prov 14:2 Whoever walks in uprightness </a:t>
            </a:r>
            <a:r>
              <a:rPr lang="en-US" sz="2400" b="1" dirty="0">
                <a:solidFill>
                  <a:srgbClr val="FFFF00"/>
                </a:solidFill>
              </a:rPr>
              <a:t>fears the </a:t>
            </a:r>
            <a:r>
              <a:rPr lang="en-US" sz="2400" b="1" cap="small" dirty="0">
                <a:solidFill>
                  <a:srgbClr val="FFFF00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but he who is devious in his ways despises him. </a:t>
            </a:r>
          </a:p>
        </p:txBody>
      </p:sp>
    </p:spTree>
    <p:extLst>
      <p:ext uri="{BB962C8B-B14F-4D97-AF65-F5344CB8AC3E}">
        <p14:creationId xmlns:p14="http://schemas.microsoft.com/office/powerpoint/2010/main" val="98990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009" y="457200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Motivational studies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477621" y="1901347"/>
            <a:ext cx="115081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rgbClr val="FFFF00"/>
                </a:solidFill>
              </a:rPr>
              <a:t>Ultimate motivation is life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8:34-36 desire for well-being and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avoidance of harm  -- embraced not only in Proverbs but Law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(blessings and curses in the Law (</a:t>
            </a:r>
            <a:r>
              <a:rPr lang="en-US" sz="2400" dirty="0" err="1">
                <a:solidFill>
                  <a:schemeClr val="bg1"/>
                </a:solidFill>
              </a:rPr>
              <a:t>Deut</a:t>
            </a:r>
            <a:r>
              <a:rPr lang="en-US" sz="2400" dirty="0">
                <a:solidFill>
                  <a:schemeClr val="bg1"/>
                </a:solidFill>
              </a:rPr>
              <a:t> 28;  Lev. 26). Cf. Mat 6:33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 				</a:t>
            </a:r>
            <a:r>
              <a:rPr lang="en-US" sz="2400" b="1" dirty="0">
                <a:solidFill>
                  <a:srgbClr val="FFFF00"/>
                </a:solidFill>
              </a:rPr>
              <a:t>Prov 8:34-36 </a:t>
            </a:r>
            <a:r>
              <a:rPr lang="en-US" sz="2400" dirty="0">
                <a:solidFill>
                  <a:schemeClr val="bg1"/>
                </a:solidFill>
              </a:rPr>
              <a:t>Blessed is the one who listens to me,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			watching daily at my gates,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			waiting beside my doors. 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 						35 </a:t>
            </a:r>
            <a:r>
              <a:rPr lang="en-US" sz="2400" dirty="0">
                <a:solidFill>
                  <a:schemeClr val="bg1"/>
                </a:solidFill>
              </a:rPr>
              <a:t>For whoever finds me finds </a:t>
            </a:r>
            <a:r>
              <a:rPr lang="en-US" sz="2400" b="1" dirty="0">
                <a:solidFill>
                  <a:srgbClr val="FFFF00"/>
                </a:solidFill>
              </a:rPr>
              <a:t>life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			and obtains favor from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 						36 </a:t>
            </a:r>
            <a:r>
              <a:rPr lang="en-US" sz="2400" dirty="0">
                <a:solidFill>
                  <a:schemeClr val="bg1"/>
                </a:solidFill>
              </a:rPr>
              <a:t>but he who fails to find me injures himself;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			all who hate me love </a:t>
            </a:r>
            <a:r>
              <a:rPr lang="en-US" sz="2400" b="1" dirty="0">
                <a:solidFill>
                  <a:srgbClr val="FFFF00"/>
                </a:solidFill>
              </a:rPr>
              <a:t>death</a:t>
            </a:r>
            <a:r>
              <a:rPr lang="en-US" sz="2400" dirty="0">
                <a:solidFill>
                  <a:schemeClr val="bg1"/>
                </a:solidFill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53409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857" y="448235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7.  Cognitive Motivational Factors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341904" y="1713088"/>
            <a:ext cx="115081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 	1A</a:t>
            </a:r>
            <a:r>
              <a:rPr lang="en-US" sz="2400" dirty="0">
                <a:solidFill>
                  <a:srgbClr val="FFFF00"/>
                </a:solidFill>
              </a:rPr>
              <a:t>.  </a:t>
            </a:r>
            <a:r>
              <a:rPr lang="en-US" sz="2400" b="1" dirty="0">
                <a:solidFill>
                  <a:srgbClr val="FFFF00"/>
                </a:solidFill>
              </a:rPr>
              <a:t>Formula</a:t>
            </a:r>
            <a:r>
              <a:rPr lang="en-US" sz="2400" dirty="0">
                <a:solidFill>
                  <a:srgbClr val="FFFF00"/>
                </a:solidFill>
              </a:rPr>
              <a:t>:  </a:t>
            </a:r>
            <a:r>
              <a:rPr lang="en-US" sz="2400" b="1" dirty="0" err="1">
                <a:solidFill>
                  <a:srgbClr val="FFFF00"/>
                </a:solidFill>
              </a:rPr>
              <a:t>Ms</a:t>
            </a:r>
            <a:r>
              <a:rPr lang="en-US" sz="2400" b="1" dirty="0">
                <a:solidFill>
                  <a:srgbClr val="FFFF00"/>
                </a:solidFill>
              </a:rPr>
              <a:t> x Td x Ins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          MS= Motive for success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			     Td= Task Difficulty/Probability of success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  	     Ins =  Incentive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    </a:t>
            </a:r>
            <a:r>
              <a:rPr lang="en-US" sz="2400" dirty="0">
                <a:solidFill>
                  <a:srgbClr val="FFFF00"/>
                </a:solidFill>
              </a:rPr>
              <a:t>When </a:t>
            </a:r>
            <a:r>
              <a:rPr lang="en-US" sz="2400" dirty="0" err="1">
                <a:solidFill>
                  <a:srgbClr val="FFFF00"/>
                </a:solidFill>
              </a:rPr>
              <a:t>Mf</a:t>
            </a:r>
            <a:r>
              <a:rPr lang="en-US" sz="2400" dirty="0">
                <a:solidFill>
                  <a:srgbClr val="FFFF00"/>
                </a:solidFill>
              </a:rPr>
              <a:t> &gt; </a:t>
            </a:r>
            <a:r>
              <a:rPr lang="en-US" sz="2400" dirty="0" err="1">
                <a:solidFill>
                  <a:srgbClr val="FFFF00"/>
                </a:solidFill>
              </a:rPr>
              <a:t>Ms</a:t>
            </a:r>
            <a:r>
              <a:rPr lang="en-US" sz="2400" dirty="0">
                <a:solidFill>
                  <a:srgbClr val="FFFF00"/>
                </a:solidFill>
              </a:rPr>
              <a:t>   </a:t>
            </a:r>
            <a:r>
              <a:rPr lang="en-US" sz="2400" dirty="0">
                <a:solidFill>
                  <a:schemeClr val="bg1"/>
                </a:solidFill>
              </a:rPr>
              <a:t>motive to avoid failure </a:t>
            </a:r>
            <a:r>
              <a:rPr lang="en-US" sz="2400" dirty="0" err="1">
                <a:solidFill>
                  <a:schemeClr val="bg1"/>
                </a:solidFill>
              </a:rPr>
              <a:t>Mf</a:t>
            </a:r>
            <a:r>
              <a:rPr lang="en-US" sz="2400" dirty="0">
                <a:solidFill>
                  <a:schemeClr val="bg1"/>
                </a:solidFill>
              </a:rPr>
              <a:t> &gt; </a:t>
            </a:r>
            <a:r>
              <a:rPr lang="en-US" sz="2400" dirty="0" err="1">
                <a:solidFill>
                  <a:schemeClr val="bg1"/>
                </a:solidFill>
              </a:rPr>
              <a:t>Ms</a:t>
            </a:r>
            <a:r>
              <a:rPr lang="en-US" sz="2400" dirty="0">
                <a:solidFill>
                  <a:schemeClr val="bg1"/>
                </a:solidFill>
              </a:rPr>
              <a:t> (motive to achieve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success) -- a person will attempt to avoid Failure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dirty="0">
                <a:solidFill>
                  <a:srgbClr val="FFFF00"/>
                </a:solidFill>
              </a:rPr>
              <a:t>When </a:t>
            </a:r>
            <a:r>
              <a:rPr lang="en-US" sz="2400" dirty="0" err="1">
                <a:solidFill>
                  <a:srgbClr val="FFFF00"/>
                </a:solidFill>
              </a:rPr>
              <a:t>Ms</a:t>
            </a:r>
            <a:r>
              <a:rPr lang="en-US" sz="2400" dirty="0">
                <a:solidFill>
                  <a:srgbClr val="FFFF00"/>
                </a:solidFill>
              </a:rPr>
              <a:t> &gt; </a:t>
            </a:r>
            <a:r>
              <a:rPr lang="en-US" sz="2400" dirty="0" err="1">
                <a:solidFill>
                  <a:srgbClr val="FFFF00"/>
                </a:solidFill>
              </a:rPr>
              <a:t>Mf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-- a person will strive for Success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If Td high (Task Difficulty of Success too easy) – low motivation / lacks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challenge</a:t>
            </a:r>
          </a:p>
          <a:p>
            <a:r>
              <a:rPr lang="en-US" sz="2400" dirty="0">
                <a:solidFill>
                  <a:schemeClr val="bg1"/>
                </a:solidFill>
              </a:rPr>
              <a:t>	If Td too low (Task Difficulty of Success near impossible) – low motivation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– to hard not worth the risk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rgbClr val="FFFF00"/>
                </a:solidFill>
              </a:rPr>
              <a:t>Mid-range Td has maximum motivation  </a:t>
            </a:r>
          </a:p>
        </p:txBody>
      </p:sp>
    </p:spTree>
    <p:extLst>
      <p:ext uri="{BB962C8B-B14F-4D97-AF65-F5344CB8AC3E}">
        <p14:creationId xmlns:p14="http://schemas.microsoft.com/office/powerpoint/2010/main" val="224661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573" y="457200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7.  Cognitive Motivational Factors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526676" y="2090172"/>
            <a:ext cx="115081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	Wisdom both challenging and costly (Prov. 4:7-8)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she offers herself to those who	will pursue her (1:20-33; 9:1-5)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“Prov 9:4-6 ”Whoever is simple, let him turn in here!” </a:t>
            </a:r>
            <a:r>
              <a:rPr lang="en-US" sz="2400" b="1" dirty="0">
                <a:solidFill>
                  <a:srgbClr val="FFFF00"/>
                </a:solidFill>
              </a:rPr>
              <a:t>Free offer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            To him who lacks sense she says,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   </a:t>
            </a:r>
            <a:r>
              <a:rPr lang="en-US" sz="2400" b="1" baseline="30000" dirty="0">
                <a:solidFill>
                  <a:schemeClr val="bg1"/>
                </a:solidFill>
              </a:rPr>
              <a:t>5 </a:t>
            </a:r>
            <a:r>
              <a:rPr lang="en-US" sz="2400" dirty="0">
                <a:solidFill>
                  <a:schemeClr val="bg1"/>
                </a:solidFill>
              </a:rPr>
              <a:t>“Come, eat of my bread and drink of the wine I have mixed.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   </a:t>
            </a:r>
            <a:r>
              <a:rPr lang="en-US" sz="2400" b="1" baseline="30000" dirty="0">
                <a:solidFill>
                  <a:schemeClr val="bg1"/>
                </a:solidFill>
              </a:rPr>
              <a:t>6 </a:t>
            </a:r>
            <a:r>
              <a:rPr lang="en-US" sz="2400" dirty="0">
                <a:solidFill>
                  <a:schemeClr val="bg1"/>
                </a:solidFill>
              </a:rPr>
              <a:t>Leave your simple ways, and live, and walk in the way of insight.”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</a:t>
            </a:r>
            <a:r>
              <a:rPr lang="en-US" sz="2400" dirty="0">
                <a:solidFill>
                  <a:srgbClr val="FFFF00"/>
                </a:solidFill>
              </a:rPr>
              <a:t>              </a:t>
            </a:r>
            <a:r>
              <a:rPr lang="en-US" sz="2400" b="1" dirty="0">
                <a:solidFill>
                  <a:srgbClr val="FFFF00"/>
                </a:solidFill>
              </a:rPr>
              <a:t>Must leave simple ways -- costly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 Motivational options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790638" y="2000525"/>
            <a:ext cx="105663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Attraction/attraction incentives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-- Better-than proverbs Prov. 22:1, 4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	  A good name is to be chosen rather than great riches,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	  and favor is better than silver or gold. 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Attraction / avoidance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antithetic parallelism Prov. 10:1, 3, 5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 E.g.  10:1a </a:t>
            </a:r>
            <a:r>
              <a:rPr lang="en-US" sz="2400" b="1" dirty="0">
                <a:solidFill>
                  <a:schemeClr val="bg1"/>
                </a:solidFill>
              </a:rPr>
              <a:t>approach motivation</a:t>
            </a:r>
            <a:r>
              <a:rPr lang="en-US" sz="2400" dirty="0">
                <a:solidFill>
                  <a:schemeClr val="bg1"/>
                </a:solidFill>
              </a:rPr>
              <a:t>:  wise son brings joy to father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       </a:t>
            </a:r>
            <a:r>
              <a:rPr lang="en-US" sz="2400" b="1" dirty="0">
                <a:solidFill>
                  <a:schemeClr val="bg1"/>
                </a:solidFill>
              </a:rPr>
              <a:t>avoidance motivation</a:t>
            </a:r>
            <a:r>
              <a:rPr lang="en-US" sz="2400" dirty="0">
                <a:solidFill>
                  <a:schemeClr val="bg1"/>
                </a:solidFill>
              </a:rPr>
              <a:t>:  foolish son is a grief to his mother.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Avoidance / Avoidance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-- Prov. 22:16; 21:27  inhibitory or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prohibitory motivation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 	           </a:t>
            </a:r>
            <a:r>
              <a:rPr lang="en-US" sz="2400" dirty="0">
                <a:solidFill>
                  <a:schemeClr val="bg1"/>
                </a:solidFill>
              </a:rPr>
              <a:t>Prov 22:16 Whoever oppresses the poor to increase his own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      wealth, 	or gives to the rich, will only come to poverty.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8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668" y="874458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Attribution Theory of Motivation</a:t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719668" y="2000525"/>
            <a:ext cx="106373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1A.  Humans seek causes giving attributions:  </a:t>
            </a:r>
            <a:r>
              <a:rPr lang="en-US" sz="2400" b="1" dirty="0">
                <a:solidFill>
                  <a:schemeClr val="bg1"/>
                </a:solidFill>
              </a:rPr>
              <a:t>why did I succeed 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chemeClr val="bg1"/>
                </a:solidFill>
              </a:rPr>
              <a:t>ability, effort, luck, task difficulty, situation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These tasks are ego-involving (resulting in attributions about ability,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feeling controlled and high personal risk) while others are merely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task-involving (attributions made about task difficulty, more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information, less risky).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2A.  Proverbs relates many tasks to character (10:3, 5) and hence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are ego-involving and attributions of character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			Prov 10: 5 He who gathers in summer is a prudent son,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		but he who sleeps in harvest is a son who brings shame. </a:t>
            </a:r>
          </a:p>
        </p:txBody>
      </p:sp>
    </p:spTree>
    <p:extLst>
      <p:ext uri="{BB962C8B-B14F-4D97-AF65-F5344CB8AC3E}">
        <p14:creationId xmlns:p14="http://schemas.microsoft.com/office/powerpoint/2010/main" val="368350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833718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Attribution Theory of Motivation</a:t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4605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4A.  Significance: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      Kids begin to identify their own actions/character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	    choices as wise/righteous/good/diligent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	    or foolish/wicked/bad/lazy – internalization of wisdom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5A.	They are 3</a:t>
            </a:r>
            <a:r>
              <a:rPr lang="en-US" sz="2400" baseline="30000" dirty="0">
                <a:solidFill>
                  <a:schemeClr val="bg1"/>
                </a:solidFill>
              </a:rPr>
              <a:t>rd</a:t>
            </a:r>
            <a:r>
              <a:rPr lang="en-US" sz="2400" dirty="0">
                <a:solidFill>
                  <a:schemeClr val="bg1"/>
                </a:solidFill>
              </a:rPr>
              <a:t>-person sentences informationally directive,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leaving choice to the son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These choices result in character attributions</a:t>
            </a:r>
            <a:r>
              <a:rPr lang="en-US" sz="2400" dirty="0">
                <a:solidFill>
                  <a:schemeClr val="bg1"/>
                </a:solidFill>
              </a:rPr>
              <a:t> and consequences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(10:5, 18, 23, 32; 11:12-13)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		</a:t>
            </a:r>
            <a:r>
              <a:rPr lang="en-US" sz="2400" dirty="0">
                <a:solidFill>
                  <a:schemeClr val="bg1"/>
                </a:solidFill>
              </a:rPr>
              <a:t>Prov 10:18 The one who conceals hatred has lying lips,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and whoever utters slander is a fool.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By teaching these proverbial sentences the sage builds an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attributional set into the student. </a:t>
            </a:r>
          </a:p>
        </p:txBody>
      </p:sp>
    </p:spTree>
    <p:extLst>
      <p:ext uri="{BB962C8B-B14F-4D97-AF65-F5344CB8AC3E}">
        <p14:creationId xmlns:p14="http://schemas.microsoft.com/office/powerpoint/2010/main" val="82539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884" y="851647"/>
            <a:ext cx="10566398" cy="1126067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 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Attribution Theory of Motivation</a:t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4605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When the student engages in a particular behavior, having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internalized the evaluative wisdom grid, he will be able to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reward himself by evaluating 	his choices as wise or foolish.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7A. </a:t>
            </a:r>
            <a:r>
              <a:rPr lang="en-US" sz="2400" b="1" dirty="0">
                <a:solidFill>
                  <a:schemeClr val="bg1"/>
                </a:solidFill>
              </a:rPr>
              <a:t>Significance: Proverbs builds the son’s internal locus of control. 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 He must choose</a:t>
            </a:r>
            <a:r>
              <a:rPr lang="en-US" sz="2400" dirty="0">
                <a:solidFill>
                  <a:schemeClr val="bg1"/>
                </a:solidFill>
              </a:rPr>
              <a:t>. Thus the father </a:t>
            </a:r>
            <a:r>
              <a:rPr lang="en-US" sz="2400" b="1" dirty="0">
                <a:solidFill>
                  <a:schemeClr val="bg1"/>
                </a:solidFill>
              </a:rPr>
              <a:t>avoids a learned helplessness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  response or blaming</a:t>
            </a:r>
            <a:r>
              <a:rPr lang="en-US" sz="2400" dirty="0">
                <a:solidFill>
                  <a:schemeClr val="bg1"/>
                </a:solidFill>
              </a:rPr>
              <a:t> it on something else where the son gives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up because the situation has a locus of control beyond his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ability.  He must take charge of his world. … </a:t>
            </a:r>
          </a:p>
        </p:txBody>
      </p:sp>
    </p:spTree>
    <p:extLst>
      <p:ext uri="{BB962C8B-B14F-4D97-AF65-F5344CB8AC3E}">
        <p14:creationId xmlns:p14="http://schemas.microsoft.com/office/powerpoint/2010/main" val="2716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Extrinsic/Intrinsic Motivation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4605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1A.  Deci has championed the notion of the possible </a:t>
            </a:r>
            <a:r>
              <a:rPr lang="en-US" sz="2400" b="1" dirty="0">
                <a:solidFill>
                  <a:schemeClr val="bg1"/>
                </a:solidFill>
              </a:rPr>
              <a:t>undermining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effects of extrinsic motivation.</a:t>
            </a:r>
            <a:r>
              <a:rPr lang="en-US" sz="2400" dirty="0">
                <a:solidFill>
                  <a:schemeClr val="bg1"/>
                </a:solidFill>
              </a:rPr>
              <a:t>  If a child paid money (extrinsic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reward) to engage in a particular activity he will make the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mental attribution that he is doing the activity not because they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are enjoyable but because he is being paid (</a:t>
            </a:r>
            <a:r>
              <a:rPr lang="en-US" sz="2400" dirty="0" err="1">
                <a:solidFill>
                  <a:schemeClr val="bg1"/>
                </a:solidFill>
              </a:rPr>
              <a:t>overjustification</a:t>
            </a:r>
            <a:r>
              <a:rPr lang="en-US" sz="2400" dirty="0">
                <a:solidFill>
                  <a:schemeClr val="bg1"/>
                </a:solidFill>
              </a:rPr>
              <a:t>).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Once the payments stop, the behavior will be quickly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extinguished.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2A.   </a:t>
            </a:r>
            <a:r>
              <a:rPr lang="en-US" sz="2400" b="1" dirty="0">
                <a:solidFill>
                  <a:schemeClr val="bg1"/>
                </a:solidFill>
              </a:rPr>
              <a:t>But if the child does the activity without pay,</a:t>
            </a:r>
            <a:r>
              <a:rPr lang="en-US" sz="2400" dirty="0">
                <a:solidFill>
                  <a:schemeClr val="bg1"/>
                </a:solidFill>
              </a:rPr>
              <a:t> he will tell himself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that the reason he is doing it is because it is interesting. This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intrinsic motivation leads to greater creativity and persistence.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This intrinsic motivation is a feeling of self-determination and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autonomy.  </a:t>
            </a:r>
          </a:p>
        </p:txBody>
      </p:sp>
    </p:spTree>
    <p:extLst>
      <p:ext uri="{BB962C8B-B14F-4D97-AF65-F5344CB8AC3E}">
        <p14:creationId xmlns:p14="http://schemas.microsoft.com/office/powerpoint/2010/main" val="195215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Examples of biblical Admonition + Motive Clauses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12800" y="1865488"/>
            <a:ext cx="10670988" cy="456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00" algn="r"/>
                <a:tab pos="254000" algn="l"/>
              </a:tabLst>
            </a:pPr>
            <a:r>
              <a:rPr lang="en-US" sz="2400" dirty="0">
                <a:solidFill>
                  <a:schemeClr val="bg1"/>
                </a:solidFill>
              </a:rPr>
              <a:t>1B.  Ki  - Exod. 20:7 </a:t>
            </a:r>
            <a:r>
              <a:rPr lang="en-US" sz="2400" b="1" baseline="30000" dirty="0">
                <a:solidFill>
                  <a:schemeClr val="bg1"/>
                </a:solidFill>
              </a:rPr>
              <a:t> </a:t>
            </a:r>
            <a:r>
              <a:rPr lang="en-US" sz="2400" b="1" dirty="0">
                <a:solidFill>
                  <a:srgbClr val="FFFF00"/>
                </a:solidFill>
              </a:rPr>
              <a:t>Admonition</a:t>
            </a:r>
            <a:r>
              <a:rPr lang="en-US" sz="2400" dirty="0">
                <a:solidFill>
                  <a:schemeClr val="bg1"/>
                </a:solidFill>
              </a:rPr>
              <a:t>: “</a:t>
            </a:r>
            <a:r>
              <a:rPr lang="en-US" sz="2400" b="1" dirty="0">
                <a:solidFill>
                  <a:schemeClr val="bg1"/>
                </a:solidFill>
              </a:rPr>
              <a:t>You shall not</a:t>
            </a:r>
            <a:r>
              <a:rPr lang="en-US" sz="2400" dirty="0">
                <a:solidFill>
                  <a:schemeClr val="bg1"/>
                </a:solidFill>
              </a:rPr>
              <a:t> take the name of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 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your God in vain, //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rgbClr val="FFFF00"/>
                </a:solidFill>
              </a:rPr>
              <a:t>+ (motive clause)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for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  <a:cs typeface="+mj-cs"/>
              </a:rPr>
              <a:t>[ </a:t>
            </a:r>
            <a:r>
              <a:rPr lang="he-IL" sz="3600" dirty="0">
                <a:solidFill>
                  <a:srgbClr val="FFFF00"/>
                </a:solidFill>
                <a:cs typeface="+mj-cs"/>
              </a:rPr>
              <a:t>כִּי</a:t>
            </a:r>
            <a:r>
              <a:rPr lang="en-US" sz="3600" dirty="0">
                <a:solidFill>
                  <a:srgbClr val="FFFF00"/>
                </a:solidFill>
                <a:cs typeface="+mj-cs"/>
              </a:rPr>
              <a:t> - </a:t>
            </a:r>
            <a:r>
              <a:rPr lang="en-US" sz="2800" dirty="0">
                <a:solidFill>
                  <a:srgbClr val="FFFF00"/>
                </a:solidFill>
                <a:cs typeface="+mj-cs"/>
              </a:rPr>
              <a:t>ki</a:t>
            </a:r>
            <a:r>
              <a:rPr lang="en-US" sz="3600" dirty="0">
                <a:solidFill>
                  <a:srgbClr val="FFFF00"/>
                </a:solidFill>
                <a:cs typeface="+mj-cs"/>
              </a:rPr>
              <a:t>] </a:t>
            </a: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will not hold him guiltless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who takes his name in vain. ESV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Amos 5:4-5; </a:t>
            </a:r>
            <a:r>
              <a:rPr lang="en-US" sz="2400" dirty="0" err="1">
                <a:solidFill>
                  <a:schemeClr val="bg1"/>
                </a:solidFill>
              </a:rPr>
              <a:t>Jer</a:t>
            </a:r>
            <a:r>
              <a:rPr lang="en-US" sz="2400" dirty="0">
                <a:solidFill>
                  <a:schemeClr val="bg1"/>
                </a:solidFill>
              </a:rPr>
              <a:t> 4:6-8; Ps. 95:3-7 – </a:t>
            </a:r>
            <a:r>
              <a:rPr lang="en-US" sz="2400" b="1" dirty="0">
                <a:solidFill>
                  <a:schemeClr val="bg1"/>
                </a:solidFill>
              </a:rPr>
              <a:t>Ki</a:t>
            </a:r>
            <a:r>
              <a:rPr lang="en-US" sz="2400" dirty="0">
                <a:solidFill>
                  <a:schemeClr val="bg1"/>
                </a:solidFill>
              </a:rPr>
              <a:t> -- 	most frequent by far</a:t>
            </a:r>
          </a:p>
          <a:p>
            <a:pPr marL="609600" indent="-609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00" algn="r"/>
                <a:tab pos="254000" algn="l"/>
              </a:tabLst>
            </a:pPr>
            <a:r>
              <a:rPr lang="en-US" sz="2400" dirty="0">
                <a:solidFill>
                  <a:schemeClr val="bg1"/>
                </a:solidFill>
              </a:rPr>
              <a:t>Prov 3: 1</a:t>
            </a:r>
            <a:r>
              <a:rPr lang="en-US" sz="2400" b="1" dirty="0">
                <a:solidFill>
                  <a:schemeClr val="bg1"/>
                </a:solidFill>
              </a:rPr>
              <a:t> </a:t>
            </a:r>
            <a:r>
              <a:rPr lang="en-US" sz="2400" b="1" dirty="0">
                <a:solidFill>
                  <a:srgbClr val="FFFF00"/>
                </a:solidFill>
              </a:rPr>
              <a:t>Admonition</a:t>
            </a:r>
            <a:r>
              <a:rPr lang="en-US" sz="2400" dirty="0">
                <a:solidFill>
                  <a:schemeClr val="bg1"/>
                </a:solidFill>
              </a:rPr>
              <a:t>: My son, </a:t>
            </a:r>
            <a:r>
              <a:rPr lang="en-US" sz="2400" b="1" dirty="0">
                <a:solidFill>
                  <a:schemeClr val="bg1"/>
                </a:solidFill>
              </a:rPr>
              <a:t>do not forget</a:t>
            </a:r>
            <a:r>
              <a:rPr lang="en-US" sz="2400" dirty="0">
                <a:solidFill>
                  <a:schemeClr val="bg1"/>
                </a:solidFill>
              </a:rPr>
              <a:t> my teaching, but let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your heart keep my commandments, //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</a:t>
            </a:r>
            <a:r>
              <a:rPr lang="en-US" sz="2400" b="1" baseline="30000" dirty="0">
                <a:solidFill>
                  <a:schemeClr val="bg1"/>
                </a:solidFill>
              </a:rPr>
              <a:t>2  </a:t>
            </a:r>
            <a:r>
              <a:rPr lang="en-US" sz="2400" b="1" dirty="0">
                <a:solidFill>
                  <a:srgbClr val="FFFF00"/>
                </a:solidFill>
              </a:rPr>
              <a:t>+ (motive clause) for  </a:t>
            </a:r>
            <a:r>
              <a:rPr lang="en-US" sz="3200" dirty="0">
                <a:solidFill>
                  <a:srgbClr val="FFFF00"/>
                </a:solidFill>
                <a:cs typeface="+mj-cs"/>
              </a:rPr>
              <a:t>[ </a:t>
            </a:r>
            <a:r>
              <a:rPr lang="he-IL" sz="3200" dirty="0">
                <a:solidFill>
                  <a:srgbClr val="FFFF00"/>
                </a:solidFill>
                <a:cs typeface="+mj-cs"/>
              </a:rPr>
              <a:t>כִּי</a:t>
            </a:r>
            <a:r>
              <a:rPr lang="en-US" sz="3200" dirty="0">
                <a:solidFill>
                  <a:srgbClr val="FFFF00"/>
                </a:solidFill>
                <a:cs typeface="+mj-cs"/>
              </a:rPr>
              <a:t> ]</a:t>
            </a:r>
            <a:r>
              <a:rPr lang="en-US" sz="3200" dirty="0">
                <a:solidFill>
                  <a:schemeClr val="bg1"/>
                </a:solidFill>
                <a:cs typeface="+mj-cs"/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length of days and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years of life and peace they will add to you. </a:t>
            </a:r>
          </a:p>
          <a:p>
            <a:pPr marL="609600" marR="0" indent="-609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00" algn="r"/>
                <a:tab pos="254000" algn="l"/>
              </a:tabLst>
            </a:pP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Extrinsic/Intrinsic Motivation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9876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3A.  </a:t>
            </a:r>
            <a:r>
              <a:rPr lang="en-US" sz="2400" b="1" dirty="0">
                <a:solidFill>
                  <a:schemeClr val="bg1"/>
                </a:solidFill>
              </a:rPr>
              <a:t>Superficially, Proverbs appears to be extrinsic</a:t>
            </a:r>
            <a:r>
              <a:rPr lang="en-US" sz="2400" dirty="0">
                <a:solidFill>
                  <a:schemeClr val="bg1"/>
                </a:solidFill>
              </a:rPr>
              <a:t> in its motivational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orientation (10:3) The notions of self-determination are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highlighted, however, as each sentence presents the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student with a </a:t>
            </a:r>
            <a:r>
              <a:rPr lang="en-US" sz="2400" b="1" dirty="0">
                <a:solidFill>
                  <a:schemeClr val="bg1"/>
                </a:solidFill>
              </a:rPr>
              <a:t>choice whereby he is able to determine his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own character and consequences.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– self-determination and autonomy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		of internalization. 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8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Extrinsic/Intrinsic Motivation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9876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4A.  While Proverbs </a:t>
            </a:r>
            <a:r>
              <a:rPr lang="en-US" sz="2400" b="1" dirty="0">
                <a:solidFill>
                  <a:schemeClr val="bg1"/>
                </a:solidFill>
              </a:rPr>
              <a:t>utilizes the potency of extrinsic rewards</a:t>
            </a:r>
            <a:r>
              <a:rPr lang="en-US" sz="2400" dirty="0">
                <a:solidFill>
                  <a:schemeClr val="bg1"/>
                </a:solidFill>
              </a:rPr>
              <a:t> (e.g.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wealth/poverty), it </a:t>
            </a:r>
            <a:r>
              <a:rPr lang="en-US" sz="2400" b="1" dirty="0">
                <a:solidFill>
                  <a:schemeClr val="bg1"/>
                </a:solidFill>
              </a:rPr>
              <a:t>highlights such intrinsic benefits of character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development as that its own reward is more valuable than rubies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(4:7; 31:10)… Indeed, </a:t>
            </a:r>
            <a:r>
              <a:rPr lang="en-US" sz="2400" b="1" dirty="0">
                <a:solidFill>
                  <a:schemeClr val="bg1"/>
                </a:solidFill>
              </a:rPr>
              <a:t>wisdom itself is used as a motivating goal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(11:2b; 13:20a; 14:6-7, 18, 23; 15:33).  Again the point is to build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informational Gestalts for making self-attributions rather than to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control, which will result in resentment and lack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4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Extrinsic/Intrinsic Motivation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674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5A.  Others-oriented motivation leads to more empathic and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altruistic behavior.  Proverbs clearly employs this type of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motivational strategy (10:21; 12:18; 13:22; 14:25; 15:4)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	          </a:t>
            </a:r>
            <a:r>
              <a:rPr lang="en-US" sz="2400" dirty="0">
                <a:solidFill>
                  <a:schemeClr val="bg1"/>
                </a:solidFill>
              </a:rPr>
              <a:t>Prov 13:22 A good man leaves an inheritance to his children’s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children,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Prov 14:25a   A truthful witness saves lives,</a:t>
            </a:r>
          </a:p>
        </p:txBody>
      </p:sp>
    </p:spTree>
    <p:extLst>
      <p:ext uri="{BB962C8B-B14F-4D97-AF65-F5344CB8AC3E}">
        <p14:creationId xmlns:p14="http://schemas.microsoft.com/office/powerpoint/2010/main" val="79872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Motivation and Emotion </a:t>
            </a:r>
            <a:endParaRPr lang="en-US" sz="7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67435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1A.  Affective domain on the level of individual (10:28a; 12:20b; 15:23a)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others (10:1; 11:10; 15:30a)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wise son brings joy, foolish son causes grief (Prov 10:1)</a:t>
            </a:r>
          </a:p>
          <a:p>
            <a:r>
              <a:rPr lang="en-US" sz="2400" dirty="0">
                <a:solidFill>
                  <a:schemeClr val="bg1"/>
                </a:solidFill>
              </a:rPr>
              <a:t>2A. 	and even Yahweh (11:1, 20; 12:2, 22; 15:8-9, 26.)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		</a:t>
            </a:r>
            <a:r>
              <a:rPr lang="en-US" sz="2400" dirty="0">
                <a:solidFill>
                  <a:schemeClr val="bg1"/>
                </a:solidFill>
              </a:rPr>
              <a:t>Prov 11:1 A false balance is an abomination to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a just weight is </a:t>
            </a:r>
            <a:r>
              <a:rPr lang="en-US" sz="2400" b="1" dirty="0">
                <a:solidFill>
                  <a:schemeClr val="bg1"/>
                </a:solidFill>
              </a:rPr>
              <a:t>his delight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No cognitive belittling of the emotions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Significance: Putting “fear of the Lord” into the motivational calculus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   a kid makes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Motivation and Emotion </a:t>
            </a:r>
            <a:endParaRPr lang="en-US" sz="7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9283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2A.  Proverbs presents a value-based motivation that includes a rich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variety of intrinsic and extrinsic motivations including personal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this-worldly, 	altruistic/sociological and theological motives.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Indeed, both God and the teachers/sages of Israel were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concerned about what motivates the heart (Heb. 4:12; Prov. 16:2).</a:t>
            </a:r>
          </a:p>
          <a:p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		</a:t>
            </a:r>
            <a:r>
              <a:rPr lang="en-US" sz="2400" dirty="0">
                <a:solidFill>
                  <a:schemeClr val="bg1"/>
                </a:solidFill>
              </a:rPr>
              <a:t>Prov 16:2 All the ways of a man are pure in his own eyes,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		but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weighs the spirit.</a:t>
            </a:r>
          </a:p>
        </p:txBody>
      </p:sp>
    </p:spTree>
    <p:extLst>
      <p:ext uri="{BB962C8B-B14F-4D97-AF65-F5344CB8AC3E}">
        <p14:creationId xmlns:p14="http://schemas.microsoft.com/office/powerpoint/2010/main" val="179748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Structure of Proverbial Motivation (Prov. 10-15)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9283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Personal concern		Others’ Concern		God’s concern</a:t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		Personal Concern: 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		</a:t>
            </a:r>
            <a:r>
              <a:rPr lang="en-US" sz="2400" b="1" dirty="0">
                <a:solidFill>
                  <a:schemeClr val="bg1"/>
                </a:solidFill>
              </a:rPr>
              <a:t>Life/death</a:t>
            </a:r>
            <a:r>
              <a:rPr lang="en-US" sz="2400" dirty="0">
                <a:solidFill>
                  <a:schemeClr val="bg1"/>
                </a:solidFill>
              </a:rPr>
              <a:t>  Frequency: 19 [life]/8 [death]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	Examples:   10:2b, 11a / 10:21b, 27b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	 	Prov 10:27 The </a:t>
            </a:r>
            <a:r>
              <a:rPr lang="en-US" sz="2400" b="1" dirty="0">
                <a:solidFill>
                  <a:schemeClr val="bg1"/>
                </a:solidFill>
              </a:rPr>
              <a:t>fear of the </a:t>
            </a:r>
            <a:r>
              <a:rPr lang="en-US" sz="2400" b="1" cap="small" dirty="0">
                <a:solidFill>
                  <a:schemeClr val="bg1"/>
                </a:solidFill>
              </a:rPr>
              <a:t>Lord</a:t>
            </a:r>
            <a:r>
              <a:rPr lang="en-US" sz="2400" b="1" dirty="0">
                <a:solidFill>
                  <a:schemeClr val="bg1"/>
                </a:solidFill>
              </a:rPr>
              <a:t> prolongs life,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but the years of the wicked will be short.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Structure of Proverbial Motivation (Prov. 10-15)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9283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Harm/benefit</a:t>
            </a:r>
            <a:r>
              <a:rPr lang="en-US" sz="2400" dirty="0">
                <a:solidFill>
                  <a:schemeClr val="bg1"/>
                </a:solidFill>
              </a:rPr>
              <a:t>  Freq. 33/20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Examples: 10:6b/ 13:2a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Prov 13:2 From the fruit of his mouth a man eats what is good,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		but the desire of the treacherous is for violence.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Insecure/security</a:t>
            </a:r>
            <a:r>
              <a:rPr lang="en-US" sz="2400" dirty="0">
                <a:solidFill>
                  <a:schemeClr val="bg1"/>
                </a:solidFill>
              </a:rPr>
              <a:t>  Freq. 5/15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Examples: 10:25a/10:9a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	</a:t>
            </a:r>
            <a:r>
              <a:rPr lang="en-US" sz="2400" dirty="0">
                <a:solidFill>
                  <a:schemeClr val="bg1"/>
                </a:solidFill>
              </a:rPr>
              <a:t>Prov 10:25 When the tempest passes, the wicked is no more,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but the righteous is established forever.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Hunger/full</a:t>
            </a:r>
            <a:r>
              <a:rPr lang="en-US" sz="2400" dirty="0">
                <a:solidFill>
                  <a:schemeClr val="bg1"/>
                </a:solidFill>
              </a:rPr>
              <a:t>  Freq. 2 / 5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Examples: 12:9b / 10:3a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		Prov 10:3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does not let the righteous go hungry,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he thwarts the craving of the wicked</a:t>
            </a:r>
          </a:p>
        </p:txBody>
      </p:sp>
    </p:spTree>
    <p:extLst>
      <p:ext uri="{BB962C8B-B14F-4D97-AF65-F5344CB8AC3E}">
        <p14:creationId xmlns:p14="http://schemas.microsoft.com/office/powerpoint/2010/main" val="9983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Structure of Proverbial Motivation (Prov. 10-15)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9283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Wrath / Happy</a:t>
            </a:r>
            <a:r>
              <a:rPr lang="en-US" sz="2400" dirty="0">
                <a:solidFill>
                  <a:schemeClr val="bg1"/>
                </a:solidFill>
              </a:rPr>
              <a:t>  Freq. 6/5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Examples: 10:24a / 10:28a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Prov 10:24 What the wicked dreads will come upon him,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	but the desire of the righteous will be granted.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Character Achievement </a:t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Wealth / poverty</a:t>
            </a:r>
            <a:r>
              <a:rPr lang="en-US" sz="2400" dirty="0">
                <a:solidFill>
                  <a:schemeClr val="bg1"/>
                </a:solidFill>
              </a:rPr>
              <a:t>   Freq. 14/7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Examples: 10:2a/10:4a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Prov 10:4 A slack hand causes poverty,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the hand of the diligent makes rich.</a:t>
            </a:r>
          </a:p>
        </p:txBody>
      </p:sp>
    </p:spTree>
    <p:extLst>
      <p:ext uri="{BB962C8B-B14F-4D97-AF65-F5344CB8AC3E}">
        <p14:creationId xmlns:p14="http://schemas.microsoft.com/office/powerpoint/2010/main" val="332732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Structure of Proverbial Motivation (Prov. 10-15)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65717" y="1758478"/>
            <a:ext cx="109283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Success / Failure</a:t>
            </a:r>
            <a:r>
              <a:rPr lang="en-US" sz="2400" dirty="0">
                <a:solidFill>
                  <a:schemeClr val="bg1"/>
                </a:solidFill>
              </a:rPr>
              <a:t>     Freq. 10/12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		Examples 10:24b/10:3b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		</a:t>
            </a:r>
            <a:r>
              <a:rPr lang="en-US" sz="2400" dirty="0">
                <a:solidFill>
                  <a:schemeClr val="bg1"/>
                </a:solidFill>
              </a:rPr>
              <a:t>Prov 10:24 What the wicked dreads will come upon him,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the desire of the righteous will be granted.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Character attributions</a:t>
            </a:r>
            <a:r>
              <a:rPr lang="en-US" sz="2400" dirty="0">
                <a:solidFill>
                  <a:schemeClr val="bg1"/>
                </a:solidFill>
              </a:rPr>
              <a:t>  Freq. 86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Examples: 10:5, 8a, 12, 18, 23, 32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 		</a:t>
            </a:r>
            <a:r>
              <a:rPr lang="en-US" sz="2400" dirty="0">
                <a:solidFill>
                  <a:schemeClr val="bg1"/>
                </a:solidFill>
              </a:rPr>
              <a:t>Prov 10:5 He who gathers in summer is a prudent son,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 	but he who sleeps in harvest is a son who brings shame. </a:t>
            </a:r>
          </a:p>
        </p:txBody>
      </p:sp>
    </p:spTree>
    <p:extLst>
      <p:ext uri="{BB962C8B-B14F-4D97-AF65-F5344CB8AC3E}">
        <p14:creationId xmlns:p14="http://schemas.microsoft.com/office/powerpoint/2010/main" val="359573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Structure of Proverbial Motivation (Prov. 10-15)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908050" y="1335144"/>
            <a:ext cx="109283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Social Evaluation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Curse/blessing</a:t>
            </a:r>
            <a:r>
              <a:rPr lang="en-US" sz="2400" dirty="0">
                <a:solidFill>
                  <a:schemeClr val="bg1"/>
                </a:solidFill>
              </a:rPr>
              <a:t>   Freq. 2/3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		Examples: 11:26a/26b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		Prov 11:26 The people curse him who holds back grain,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a blessing is on the head of him who sells it.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</a:t>
            </a:r>
            <a:r>
              <a:rPr lang="en-US" sz="2400" b="1" dirty="0">
                <a:solidFill>
                  <a:schemeClr val="bg1"/>
                </a:solidFill>
              </a:rPr>
              <a:t>Shunned/Friends</a:t>
            </a:r>
            <a:r>
              <a:rPr lang="en-US" sz="2400" dirty="0">
                <a:solidFill>
                  <a:schemeClr val="bg1"/>
                </a:solidFill>
              </a:rPr>
              <a:t>   Freq. 1/1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Examples 14:20a/20b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Prov 14:20 The poor is disliked even by his neighbor,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the rich has many friends.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	</a:t>
            </a:r>
            <a:r>
              <a:rPr lang="en-US" sz="2400" b="1" dirty="0">
                <a:solidFill>
                  <a:schemeClr val="bg1"/>
                </a:solidFill>
              </a:rPr>
              <a:t>Disgrace/honor</a:t>
            </a:r>
            <a:r>
              <a:rPr lang="en-US" sz="2400" dirty="0">
                <a:solidFill>
                  <a:schemeClr val="bg1"/>
                </a:solidFill>
              </a:rPr>
              <a:t>   Freq. 11/9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Examples: 10:7b, 9b / 13:15a, 18b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 	Prov 10:7 The memory of the righteous is a blessing,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the name of the wicked will rot.</a:t>
            </a:r>
          </a:p>
        </p:txBody>
      </p:sp>
    </p:spTree>
    <p:extLst>
      <p:ext uri="{BB962C8B-B14F-4D97-AF65-F5344CB8AC3E}">
        <p14:creationId xmlns:p14="http://schemas.microsoft.com/office/powerpoint/2010/main" val="202498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Examples of biblical Admonition + Motive Clauses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591671" y="1865488"/>
            <a:ext cx="10892117" cy="330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2B.	 Pen/lest  - Ps 2:12</a:t>
            </a:r>
            <a:r>
              <a:rPr lang="en-US" sz="2400" b="1" baseline="30000" dirty="0">
                <a:solidFill>
                  <a:schemeClr val="bg1"/>
                </a:solidFill>
              </a:rPr>
              <a:t> </a:t>
            </a:r>
            <a:r>
              <a:rPr lang="en-US" sz="2400" dirty="0">
                <a:solidFill>
                  <a:schemeClr val="bg1"/>
                </a:solidFill>
              </a:rPr>
              <a:t>Admonition:   Kiss the Son, //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+ </a:t>
            </a:r>
            <a:r>
              <a:rPr lang="en-US" sz="2400" dirty="0">
                <a:solidFill>
                  <a:srgbClr val="FFFF00"/>
                </a:solidFill>
              </a:rPr>
              <a:t>Motive Clause:  </a:t>
            </a:r>
            <a:r>
              <a:rPr lang="en-US" sz="2400" b="1" dirty="0">
                <a:solidFill>
                  <a:srgbClr val="FFFF00"/>
                </a:solidFill>
              </a:rPr>
              <a:t>lest</a:t>
            </a:r>
            <a:r>
              <a:rPr lang="en-US" sz="2400" dirty="0">
                <a:solidFill>
                  <a:srgbClr val="FFFF00"/>
                </a:solidFill>
              </a:rPr>
              <a:t> [ </a:t>
            </a:r>
            <a:r>
              <a:rPr lang="he-IL" sz="3200" dirty="0">
                <a:solidFill>
                  <a:srgbClr val="FFFF00"/>
                </a:solidFill>
                <a:cs typeface="+mj-cs"/>
              </a:rPr>
              <a:t>פֶּן־</a:t>
            </a:r>
            <a:r>
              <a:rPr lang="en-US" sz="2400" dirty="0">
                <a:solidFill>
                  <a:srgbClr val="FFFF00"/>
                </a:solidFill>
              </a:rPr>
              <a:t> - pen] </a:t>
            </a:r>
            <a:r>
              <a:rPr lang="en-US" sz="2400" dirty="0">
                <a:solidFill>
                  <a:schemeClr val="bg1"/>
                </a:solidFill>
              </a:rPr>
              <a:t>he be angry, and you perish in 	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the way, </a:t>
            </a:r>
            <a:r>
              <a:rPr lang="en-US" sz="2400" b="1" dirty="0">
                <a:solidFill>
                  <a:schemeClr val="bg1"/>
                </a:solidFill>
              </a:rPr>
              <a:t>for</a:t>
            </a:r>
            <a:r>
              <a:rPr lang="en-US" sz="2400" dirty="0">
                <a:solidFill>
                  <a:schemeClr val="bg1"/>
                </a:solidFill>
              </a:rPr>
              <a:t> [ </a:t>
            </a:r>
            <a:r>
              <a:rPr lang="he-IL" sz="2400" dirty="0">
                <a:solidFill>
                  <a:schemeClr val="bg1"/>
                </a:solidFill>
              </a:rPr>
              <a:t>כִּֽי־</a:t>
            </a:r>
            <a:r>
              <a:rPr lang="en-US" sz="2400" dirty="0">
                <a:solidFill>
                  <a:schemeClr val="bg1"/>
                </a:solidFill>
              </a:rPr>
              <a:t>  ] his wrath is quickly kindled. ESV</a:t>
            </a:r>
          </a:p>
          <a:p>
            <a:r>
              <a:rPr lang="en-US" sz="2400" dirty="0">
                <a:solidFill>
                  <a:schemeClr val="bg1"/>
                </a:solidFill>
              </a:rPr>
              <a:t>3B.  	Lev. 23:43</a:t>
            </a:r>
            <a:r>
              <a:rPr lang="he-IL" sz="2400" dirty="0">
                <a:solidFill>
                  <a:schemeClr val="bg1"/>
                </a:solidFill>
              </a:rPr>
              <a:t>   </a:t>
            </a:r>
            <a:r>
              <a:rPr lang="en-US" sz="2400" b="1" baseline="30000" dirty="0">
                <a:solidFill>
                  <a:schemeClr val="bg1"/>
                </a:solidFill>
              </a:rPr>
              <a:t>42 </a:t>
            </a:r>
            <a:r>
              <a:rPr lang="en-US" sz="2400" dirty="0">
                <a:solidFill>
                  <a:schemeClr val="bg1"/>
                </a:solidFill>
              </a:rPr>
              <a:t>You shall dwell in booths for seven days. All native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Israelites shall dwell in booths, </a:t>
            </a:r>
            <a:r>
              <a:rPr lang="en-US" sz="2400" dirty="0">
                <a:solidFill>
                  <a:srgbClr val="FFFF00"/>
                </a:solidFill>
              </a:rPr>
              <a:t>// </a:t>
            </a:r>
            <a:r>
              <a:rPr lang="en-US" sz="2400" b="1" baseline="30000" dirty="0">
                <a:solidFill>
                  <a:srgbClr val="FFFF00"/>
                </a:solidFill>
              </a:rPr>
              <a:t>43 </a:t>
            </a:r>
            <a:r>
              <a:rPr lang="en-US" sz="2400" b="1" dirty="0">
                <a:solidFill>
                  <a:srgbClr val="FFFF00"/>
                </a:solidFill>
              </a:rPr>
              <a:t>that</a:t>
            </a:r>
            <a:r>
              <a:rPr lang="en-US" sz="2400" dirty="0">
                <a:solidFill>
                  <a:srgbClr val="FFFF00"/>
                </a:solidFill>
              </a:rPr>
              <a:t> [ </a:t>
            </a:r>
            <a:r>
              <a:rPr lang="he-IL" sz="3200" dirty="0">
                <a:solidFill>
                  <a:srgbClr val="FFFF00"/>
                </a:solidFill>
                <a:cs typeface="+mj-cs"/>
              </a:rPr>
              <a:t>לְמַעַן֮</a:t>
            </a:r>
            <a:r>
              <a:rPr lang="en-US" sz="2400" dirty="0">
                <a:solidFill>
                  <a:srgbClr val="FFFF00"/>
                </a:solidFill>
              </a:rPr>
              <a:t> ] </a:t>
            </a:r>
            <a:r>
              <a:rPr lang="en-US" sz="2400" dirty="0">
                <a:solidFill>
                  <a:schemeClr val="bg1"/>
                </a:solidFill>
              </a:rPr>
              <a:t>your generations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may know that I made the people of Israel dwell in booths when I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brought them out of the land of Egypt: I am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your God.” </a:t>
            </a:r>
          </a:p>
          <a:p>
            <a:pPr marL="609600" marR="0" indent="-609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00" algn="r"/>
                <a:tab pos="254000" algn="l"/>
              </a:tabLst>
            </a:pP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0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Structure of Proverbial Motivation (Prov. 10-15)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12800" y="1826211"/>
            <a:ext cx="109283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Rule / servant</a:t>
            </a:r>
            <a:r>
              <a:rPr lang="en-US" sz="2400" dirty="0">
                <a:solidFill>
                  <a:schemeClr val="bg1"/>
                </a:solidFill>
              </a:rPr>
              <a:t>    Freq. 2/2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Examples: 12:9a / 12:24b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		</a:t>
            </a:r>
            <a:r>
              <a:rPr lang="en-US" sz="2400" dirty="0">
                <a:solidFill>
                  <a:schemeClr val="bg1"/>
                </a:solidFill>
              </a:rPr>
              <a:t>Prov 12:24 The hand of the diligent will rule,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while the slothful will be put to forced labor.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Others Concern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</a:t>
            </a:r>
            <a:r>
              <a:rPr lang="en-US" sz="2400" b="1" dirty="0">
                <a:solidFill>
                  <a:schemeClr val="bg1"/>
                </a:solidFill>
              </a:rPr>
              <a:t>Help/Harm</a:t>
            </a:r>
            <a:r>
              <a:rPr lang="en-US" sz="2400" dirty="0">
                <a:solidFill>
                  <a:schemeClr val="bg1"/>
                </a:solidFill>
              </a:rPr>
              <a:t>     Freq. 7/11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Examples 10:17a, 21a / 10:17b, 26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Prov 10:17 Whoever heeds instruction is on the path to life,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but he who rejects reproof leads others astray. </a:t>
            </a:r>
          </a:p>
        </p:txBody>
      </p:sp>
    </p:spTree>
    <p:extLst>
      <p:ext uri="{BB962C8B-B14F-4D97-AF65-F5344CB8AC3E}">
        <p14:creationId xmlns:p14="http://schemas.microsoft.com/office/powerpoint/2010/main" val="349577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Structure of Proverbial Motivation (Prov. 10-15)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1057462" y="1905506"/>
            <a:ext cx="109283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Reputation</a:t>
            </a:r>
            <a:r>
              <a:rPr lang="en-US" sz="2400" dirty="0">
                <a:solidFill>
                  <a:schemeClr val="bg1"/>
                </a:solidFill>
              </a:rPr>
              <a:t> Freq. +3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Example 11:11a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Prov 11:11 By the blessing of the upright a city is exalted,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but by the mouth of the wicked it is overthrown.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Joy/sorrow</a:t>
            </a:r>
            <a:r>
              <a:rPr lang="en-US" sz="2400" dirty="0">
                <a:solidFill>
                  <a:schemeClr val="bg1"/>
                </a:solidFill>
              </a:rPr>
              <a:t>    Freq. 7/2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Examples: 10:1a; 11:10a / 10:1b, 10a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	Prov 10:1  A wise son makes a glad father,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but a foolish son is a sorrow to his mother.</a:t>
            </a:r>
          </a:p>
        </p:txBody>
      </p:sp>
    </p:spTree>
    <p:extLst>
      <p:ext uri="{BB962C8B-B14F-4D97-AF65-F5344CB8AC3E}">
        <p14:creationId xmlns:p14="http://schemas.microsoft.com/office/powerpoint/2010/main" val="268818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Structure of Proverbial Motivation (Prov. 10-15)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631824" y="1484955"/>
            <a:ext cx="109283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God’s Concern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chemeClr val="bg1"/>
                </a:solidFill>
              </a:rPr>
              <a:t>Delights / detests</a:t>
            </a:r>
            <a:r>
              <a:rPr lang="en-US" sz="2400" dirty="0">
                <a:solidFill>
                  <a:schemeClr val="bg1"/>
                </a:solidFill>
              </a:rPr>
              <a:t>    Freq. 14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Examples: 11:1b, 20b / 11:1a, 20a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Prov 11:1 A false balance is an abomination to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	but a just weight is his delight.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chemeClr val="bg1"/>
                </a:solidFill>
              </a:rPr>
              <a:t>Benefactor / punisher</a:t>
            </a:r>
            <a:r>
              <a:rPr lang="en-US" sz="2400" dirty="0">
                <a:solidFill>
                  <a:schemeClr val="bg1"/>
                </a:solidFill>
              </a:rPr>
              <a:t>   Freq. 5/4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 	Examples 10:3a, 22 / 10:3b, 29b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		Prov 10:3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does not let the righteous go hungry,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			but he thwarts the craving of the wicked.</a:t>
            </a:r>
          </a:p>
          <a:p>
            <a:r>
              <a:rPr lang="en-US" sz="2400" dirty="0">
                <a:solidFill>
                  <a:schemeClr val="bg1"/>
                </a:solidFill>
              </a:rPr>
              <a:t>		</a:t>
            </a:r>
            <a:r>
              <a:rPr lang="en-US" sz="2400" b="1" dirty="0">
                <a:solidFill>
                  <a:schemeClr val="bg1"/>
                </a:solidFill>
              </a:rPr>
              <a:t>Knower</a:t>
            </a:r>
            <a:r>
              <a:rPr lang="en-US" sz="2400" dirty="0">
                <a:solidFill>
                  <a:schemeClr val="bg1"/>
                </a:solidFill>
              </a:rPr>
              <a:t>     Freq. 2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Example: 15:3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Prov 15:3 The eyes of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are in every place,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keeping watch on the evil and the good.</a:t>
            </a:r>
          </a:p>
        </p:txBody>
      </p:sp>
    </p:spTree>
    <p:extLst>
      <p:ext uri="{BB962C8B-B14F-4D97-AF65-F5344CB8AC3E}">
        <p14:creationId xmlns:p14="http://schemas.microsoft.com/office/powerpoint/2010/main" val="23312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 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ONCLUSION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631824" y="1484955"/>
            <a:ext cx="109283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Proverbs are highly motivational.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1) </a:t>
            </a:r>
            <a:r>
              <a:rPr lang="en-US" sz="2400" b="1" dirty="0">
                <a:solidFill>
                  <a:schemeClr val="bg1"/>
                </a:solidFill>
              </a:rPr>
              <a:t>The core is not Act</a:t>
            </a:r>
            <a:r>
              <a:rPr lang="en-US" sz="24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chemeClr val="bg1"/>
                </a:solidFill>
              </a:rPr>
              <a:t> Consequence but Character </a:t>
            </a:r>
            <a:r>
              <a:rPr lang="en-US" sz="2400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2400" b="1" dirty="0">
                <a:solidFill>
                  <a:schemeClr val="bg1"/>
                </a:solidFill>
              </a:rPr>
              <a:t>Consequence.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 	</a:t>
            </a:r>
            <a:r>
              <a:rPr lang="en-US" sz="2400" b="1" dirty="0">
                <a:solidFill>
                  <a:schemeClr val="bg1"/>
                </a:solidFill>
              </a:rPr>
              <a:t>Importance of wise young person making the connection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  between acts or character and consequences.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      Choices matter and have consequence (no learned helplessness)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2) Often using for/lest/that motive clauses for admonitions in Prov 1-9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but often in non-surface structure grammar but deep structure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semantics motivating in the sentence sayings/proverbs of Prov.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10-15 which is facilitated by </a:t>
            </a:r>
            <a:r>
              <a:rPr lang="en-US" sz="2400" b="1" dirty="0">
                <a:solidFill>
                  <a:schemeClr val="bg1"/>
                </a:solidFill>
              </a:rPr>
              <a:t>antithetic parallelism that highlights: 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   attraction/avoidance motives in the pedagogical context of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       Proverbs </a:t>
            </a:r>
            <a:r>
              <a:rPr lang="en-US" sz="2400" dirty="0">
                <a:solidFill>
                  <a:schemeClr val="bg1"/>
                </a:solidFill>
              </a:rPr>
              <a:t>as opposed to one-line folk proverbs or sayings</a:t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9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  CONCLUSION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631824" y="1484955"/>
            <a:ext cx="1092835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3) Main motivational foci sentence sayings/proverbs of Prov 10-15 are: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Concern for oneself</a:t>
            </a:r>
            <a:r>
              <a:rPr lang="en-US" sz="2400" dirty="0">
                <a:solidFill>
                  <a:schemeClr val="bg1"/>
                </a:solidFill>
              </a:rPr>
              <a:t> (life/death</a:t>
            </a:r>
            <a:r>
              <a:rPr lang="en-US" sz="2400" b="1" dirty="0">
                <a:solidFill>
                  <a:schemeClr val="bg1"/>
                </a:solidFill>
              </a:rPr>
              <a:t>; </a:t>
            </a:r>
            <a:r>
              <a:rPr lang="en-US" sz="2400" dirty="0">
                <a:solidFill>
                  <a:schemeClr val="bg1"/>
                </a:solidFill>
              </a:rPr>
              <a:t>Harm/benefit</a:t>
            </a:r>
            <a:r>
              <a:rPr lang="en-US" sz="2400" b="1" dirty="0">
                <a:solidFill>
                  <a:schemeClr val="bg1"/>
                </a:solidFill>
              </a:rPr>
              <a:t>,</a:t>
            </a:r>
            <a:r>
              <a:rPr lang="en-US" sz="2400" dirty="0">
                <a:solidFill>
                  <a:schemeClr val="bg1"/>
                </a:solidFill>
              </a:rPr>
              <a:t> Insecurity/security,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wrath/happy, hungry/full;    )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Concern for Others</a:t>
            </a:r>
            <a:r>
              <a:rPr lang="en-US" sz="2400" dirty="0">
                <a:solidFill>
                  <a:schemeClr val="bg1"/>
                </a:solidFill>
              </a:rPr>
              <a:t> ( help/harm, reputation, joy/sorrow  ) and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Concern for God</a:t>
            </a:r>
            <a:r>
              <a:rPr lang="en-US" sz="2400" dirty="0">
                <a:solidFill>
                  <a:schemeClr val="bg1"/>
                </a:solidFill>
              </a:rPr>
              <a:t> ( delights/detests, Benefactor, knower 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4) </a:t>
            </a:r>
            <a:r>
              <a:rPr lang="en-US" sz="2400" b="1" dirty="0">
                <a:solidFill>
                  <a:schemeClr val="bg1"/>
                </a:solidFill>
              </a:rPr>
              <a:t>When teaching/parenting</a:t>
            </a:r>
            <a:r>
              <a:rPr lang="en-US" sz="2400" dirty="0">
                <a:solidFill>
                  <a:schemeClr val="bg1"/>
                </a:solidFill>
              </a:rPr>
              <a:t> one must not only state </a:t>
            </a:r>
            <a:r>
              <a:rPr lang="en-US" sz="2400" b="1" dirty="0">
                <a:solidFill>
                  <a:schemeClr val="bg1"/>
                </a:solidFill>
              </a:rPr>
              <a:t>what</a:t>
            </a:r>
            <a:r>
              <a:rPr lang="en-US" sz="2400" dirty="0">
                <a:solidFill>
                  <a:schemeClr val="bg1"/>
                </a:solidFill>
              </a:rPr>
              <a:t> is true </a:t>
            </a:r>
            <a:r>
              <a:rPr lang="en-US" sz="2400" b="1" dirty="0">
                <a:solidFill>
                  <a:schemeClr val="bg1"/>
                </a:solidFill>
              </a:rPr>
              <a:t>but also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explain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b="1" dirty="0">
                <a:solidFill>
                  <a:schemeClr val="bg1"/>
                </a:solidFill>
              </a:rPr>
              <a:t>and why. What</a:t>
            </a:r>
            <a:r>
              <a:rPr lang="en-US" sz="2400" dirty="0">
                <a:solidFill>
                  <a:schemeClr val="bg1"/>
                </a:solidFill>
              </a:rPr>
              <a:t> the </a:t>
            </a:r>
            <a:r>
              <a:rPr lang="en-US" sz="2400" b="1" dirty="0">
                <a:solidFill>
                  <a:schemeClr val="bg1"/>
                </a:solidFill>
              </a:rPr>
              <a:t>benefits and problems are to motivate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      the internalizing</a:t>
            </a:r>
            <a:r>
              <a:rPr lang="en-US" sz="2400" dirty="0">
                <a:solidFill>
                  <a:schemeClr val="bg1"/>
                </a:solidFill>
              </a:rPr>
              <a:t> of and composition of the type of character to be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emulated  </a:t>
            </a:r>
            <a:r>
              <a:rPr lang="en-US" sz="2400" b="1" dirty="0">
                <a:solidFill>
                  <a:schemeClr val="bg1"/>
                </a:solidFill>
              </a:rPr>
              <a:t>(wise/righteous/diligent)</a:t>
            </a:r>
            <a:r>
              <a:rPr lang="en-US" sz="2400" dirty="0">
                <a:solidFill>
                  <a:schemeClr val="bg1"/>
                </a:solidFill>
              </a:rPr>
              <a:t> and avoided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</a:t>
            </a:r>
            <a:r>
              <a:rPr lang="en-US" sz="2400" b="1" dirty="0">
                <a:solidFill>
                  <a:schemeClr val="bg1"/>
                </a:solidFill>
              </a:rPr>
              <a:t>(foolish/wicked/sluggard).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1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550333"/>
            <a:ext cx="10566398" cy="8631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  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Resources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631824" y="1671222"/>
            <a:ext cx="109283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Hildebrandt Ted. JETS 35.4 (Dec. 1992) 433-444.—Go to Biblicalelearning.org for more.</a:t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</a:rPr>
              <a:t>       Atkinson J. and D. Birch, </a:t>
            </a:r>
            <a:r>
              <a:rPr lang="en-US" i="1" dirty="0">
                <a:solidFill>
                  <a:schemeClr val="bg1"/>
                </a:solidFill>
              </a:rPr>
              <a:t>An Introduction to Motivation</a:t>
            </a:r>
            <a:r>
              <a:rPr lang="en-US" dirty="0">
                <a:solidFill>
                  <a:schemeClr val="bg1"/>
                </a:solidFill>
              </a:rPr>
              <a:t> (New York: D. Van Nostrand, 1978).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Deci E. and R. Ryan </a:t>
            </a:r>
            <a:r>
              <a:rPr lang="en-US" i="1" dirty="0">
                <a:solidFill>
                  <a:schemeClr val="bg1"/>
                </a:solidFill>
              </a:rPr>
              <a:t>Intrinsic Motivation and Self-Determination in Human Behavior</a:t>
            </a:r>
            <a:r>
              <a:rPr lang="en-US" dirty="0">
                <a:solidFill>
                  <a:schemeClr val="bg1"/>
                </a:solidFill>
              </a:rPr>
              <a:t> (New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	York: Plenum, 1985).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</a:t>
            </a:r>
            <a:r>
              <a:rPr lang="en-US" dirty="0" err="1">
                <a:solidFill>
                  <a:schemeClr val="bg1"/>
                </a:solidFill>
              </a:rPr>
              <a:t>Gemser</a:t>
            </a:r>
            <a:r>
              <a:rPr lang="en-US" dirty="0">
                <a:solidFill>
                  <a:schemeClr val="bg1"/>
                </a:solidFill>
              </a:rPr>
              <a:t>, B. “The Importance of the Motive Clause in OT Law” (</a:t>
            </a:r>
            <a:r>
              <a:rPr lang="en-US" dirty="0" err="1">
                <a:solidFill>
                  <a:schemeClr val="bg1"/>
                </a:solidFill>
              </a:rPr>
              <a:t>VTSup</a:t>
            </a:r>
            <a:r>
              <a:rPr lang="en-US" dirty="0">
                <a:solidFill>
                  <a:schemeClr val="bg1"/>
                </a:solidFill>
              </a:rPr>
              <a:t> 1; 1953)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Houston, J. </a:t>
            </a:r>
            <a:r>
              <a:rPr lang="en-US" i="1" dirty="0">
                <a:solidFill>
                  <a:schemeClr val="bg1"/>
                </a:solidFill>
              </a:rPr>
              <a:t>Motivation</a:t>
            </a:r>
            <a:r>
              <a:rPr lang="en-US" dirty="0">
                <a:solidFill>
                  <a:schemeClr val="bg1"/>
                </a:solidFill>
              </a:rPr>
              <a:t> (New York: Macmillan, 1985).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McClelland, D. </a:t>
            </a:r>
            <a:r>
              <a:rPr lang="en-US" i="1" dirty="0">
                <a:solidFill>
                  <a:schemeClr val="bg1"/>
                </a:solidFill>
              </a:rPr>
              <a:t>Human Motivation</a:t>
            </a:r>
            <a:r>
              <a:rPr lang="en-US" dirty="0">
                <a:solidFill>
                  <a:schemeClr val="bg1"/>
                </a:solidFill>
              </a:rPr>
              <a:t> (Glenview: Scott, Foresman, 1985)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Nel, P. </a:t>
            </a:r>
            <a:r>
              <a:rPr lang="en-US" i="1" dirty="0">
                <a:solidFill>
                  <a:schemeClr val="bg1"/>
                </a:solidFill>
              </a:rPr>
              <a:t>The Structure and Ethos of the Wisdom Admonitions in Proverbs</a:t>
            </a:r>
            <a:r>
              <a:rPr lang="en-US" dirty="0">
                <a:solidFill>
                  <a:schemeClr val="bg1"/>
                </a:solidFill>
              </a:rPr>
              <a:t> (Berlin: Walter de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	Gruyter, 1982).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</a:t>
            </a:r>
            <a:r>
              <a:rPr lang="en-US" dirty="0" err="1">
                <a:solidFill>
                  <a:schemeClr val="bg1"/>
                </a:solidFill>
              </a:rPr>
              <a:t>Postel</a:t>
            </a:r>
            <a:r>
              <a:rPr lang="en-US" dirty="0">
                <a:solidFill>
                  <a:schemeClr val="bg1"/>
                </a:solidFill>
              </a:rPr>
              <a:t>, H. J. The Form and Function of the Motive Clause in Proverbs 10-29 (dissertation;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	University of Iowa, 1976).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</a:t>
            </a:r>
            <a:r>
              <a:rPr lang="en-US" dirty="0" err="1">
                <a:solidFill>
                  <a:schemeClr val="bg1"/>
                </a:solidFill>
              </a:rPr>
              <a:t>Sonsino</a:t>
            </a:r>
            <a:r>
              <a:rPr lang="en-US" dirty="0">
                <a:solidFill>
                  <a:schemeClr val="bg1"/>
                </a:solidFill>
              </a:rPr>
              <a:t>, R. </a:t>
            </a:r>
            <a:r>
              <a:rPr lang="en-US" i="1" dirty="0">
                <a:solidFill>
                  <a:schemeClr val="bg1"/>
                </a:solidFill>
              </a:rPr>
              <a:t>Motive Clauses in Hebrew Law: Biblical Forms and Near Eastern Parallels</a:t>
            </a:r>
            <a:r>
              <a:rPr lang="en-US" dirty="0">
                <a:solidFill>
                  <a:schemeClr val="bg1"/>
                </a:solidFill>
              </a:rPr>
              <a:t> (Chico: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	Scholars, 1980)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</a:t>
            </a:r>
            <a:r>
              <a:rPr lang="en-US" dirty="0" err="1">
                <a:solidFill>
                  <a:schemeClr val="bg1"/>
                </a:solidFill>
              </a:rPr>
              <a:t>Utti</a:t>
            </a:r>
            <a:r>
              <a:rPr lang="en-US" dirty="0">
                <a:solidFill>
                  <a:schemeClr val="bg1"/>
                </a:solidFill>
              </a:rPr>
              <a:t>, R. The Motive Clause in Old Testament Law (dissertation; Chicago: Lutheran School of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		Theology, 1973). </a:t>
            </a:r>
          </a:p>
        </p:txBody>
      </p:sp>
    </p:spTree>
    <p:extLst>
      <p:ext uri="{BB962C8B-B14F-4D97-AF65-F5344CB8AC3E}">
        <p14:creationId xmlns:p14="http://schemas.microsoft.com/office/powerpoint/2010/main" val="248247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Gemser’s</a:t>
            </a:r>
            <a:r>
              <a:rPr lang="en-US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4 categories of Motives: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591671" y="1865488"/>
            <a:ext cx="108921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1B. </a:t>
            </a:r>
            <a:r>
              <a:rPr lang="en-US" sz="2400" b="1" dirty="0">
                <a:solidFill>
                  <a:srgbClr val="FFFF00"/>
                </a:solidFill>
              </a:rPr>
              <a:t>Explanatory Character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(Deut. 20:5-8; 22:24, 26;  Prov 19:25, 27; 22:6)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baseline="30000" dirty="0">
                <a:solidFill>
                  <a:schemeClr val="bg1"/>
                </a:solidFill>
              </a:rPr>
              <a:t> 	</a:t>
            </a:r>
            <a:r>
              <a:rPr lang="en-US" sz="2400" dirty="0">
                <a:solidFill>
                  <a:schemeClr val="bg1"/>
                </a:solidFill>
              </a:rPr>
              <a:t>Prov. 19:25 Strike a scoffer,// and the simple will learn prudence;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  - motive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reprove a man of understanding,// and he will gain knowledge.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- motive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 	 </a:t>
            </a:r>
            <a:r>
              <a:rPr lang="en-US" sz="2400" dirty="0">
                <a:solidFill>
                  <a:schemeClr val="bg1"/>
                </a:solidFill>
              </a:rPr>
              <a:t>Prov 22:6  Train up a child in the way he should go; //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and when he is old he will  not depart from it. - motive</a:t>
            </a:r>
          </a:p>
          <a:p>
            <a:r>
              <a:rPr lang="en-US" sz="2400" dirty="0">
                <a:solidFill>
                  <a:schemeClr val="bg1"/>
                </a:solidFill>
              </a:rPr>
              <a:t> 2B. </a:t>
            </a:r>
            <a:r>
              <a:rPr lang="en-US" sz="2400" b="1" dirty="0">
                <a:solidFill>
                  <a:srgbClr val="FFFF00"/>
                </a:solidFill>
              </a:rPr>
              <a:t>Ethical Content: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en-US" sz="2400" dirty="0" err="1">
                <a:solidFill>
                  <a:schemeClr val="bg1"/>
                </a:solidFill>
              </a:rPr>
              <a:t>Deut</a:t>
            </a:r>
            <a:r>
              <a:rPr lang="en-US" sz="2400" dirty="0">
                <a:solidFill>
                  <a:schemeClr val="bg1"/>
                </a:solidFill>
              </a:rPr>
              <a:t> 5:14-15; 19:21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 	</a:t>
            </a:r>
            <a:r>
              <a:rPr lang="en-US" sz="2400" dirty="0" err="1">
                <a:solidFill>
                  <a:schemeClr val="bg1"/>
                </a:solidFill>
              </a:rPr>
              <a:t>Deut</a:t>
            </a:r>
            <a:r>
              <a:rPr lang="en-US" sz="2400" dirty="0">
                <a:solidFill>
                  <a:schemeClr val="bg1"/>
                </a:solidFill>
              </a:rPr>
              <a:t> 19:21 Your eye shall not pity.// It shall be life for life, eye for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eye, tooth for tooth, hand for hand, foot for foot. - motive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21" y="457200"/>
            <a:ext cx="10566398" cy="1126067"/>
          </a:xfrm>
        </p:spPr>
        <p:txBody>
          <a:bodyPr/>
          <a:lstStyle/>
          <a:p>
            <a:r>
              <a:rPr lang="en-US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Gemser’s</a:t>
            </a:r>
            <a:r>
              <a:rPr lang="en-US" sz="4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4 categories of Motives: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1039906" y="1919276"/>
            <a:ext cx="108921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3B. </a:t>
            </a:r>
            <a:r>
              <a:rPr lang="en-US" sz="2400" b="1" dirty="0">
                <a:solidFill>
                  <a:srgbClr val="FFFF00"/>
                </a:solidFill>
              </a:rPr>
              <a:t>Cultic/Theological</a:t>
            </a:r>
            <a:r>
              <a:rPr lang="en-US" sz="2400" b="1" dirty="0">
                <a:solidFill>
                  <a:schemeClr val="bg1"/>
                </a:solidFill>
              </a:rPr>
              <a:t>: </a:t>
            </a:r>
            <a:r>
              <a:rPr lang="en-US" sz="2400" dirty="0" err="1">
                <a:solidFill>
                  <a:schemeClr val="bg1"/>
                </a:solidFill>
              </a:rPr>
              <a:t>Deut</a:t>
            </a:r>
            <a:r>
              <a:rPr lang="en-US" sz="2400" dirty="0">
                <a:solidFill>
                  <a:schemeClr val="bg1"/>
                </a:solidFill>
              </a:rPr>
              <a:t> 17:1; 22:5; Prov 20:22; 22:24-25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Prov 20:22 Do not say, “I will repay evil”; //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wait for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, and he will deliver you. - motive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4B. </a:t>
            </a:r>
            <a:r>
              <a:rPr lang="en-US" sz="2400" b="1" dirty="0">
                <a:solidFill>
                  <a:srgbClr val="FFFF00"/>
                </a:solidFill>
              </a:rPr>
              <a:t>Historical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  <a:r>
              <a:rPr lang="en-US" sz="2400" dirty="0">
                <a:solidFill>
                  <a:schemeClr val="bg1"/>
                </a:solidFill>
              </a:rPr>
              <a:t>  Lev 19:33-34; </a:t>
            </a:r>
            <a:r>
              <a:rPr lang="en-US" sz="2400" dirty="0" err="1">
                <a:solidFill>
                  <a:schemeClr val="bg1"/>
                </a:solidFill>
              </a:rPr>
              <a:t>Deut</a:t>
            </a:r>
            <a:r>
              <a:rPr lang="en-US" sz="2400" dirty="0">
                <a:solidFill>
                  <a:schemeClr val="bg1"/>
                </a:solidFill>
              </a:rPr>
              <a:t> 5:15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		Lev. 19:34 You shall treat the stranger who sojourns with you as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the native among you, and you shall love him as yourself,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// </a:t>
            </a:r>
            <a:r>
              <a:rPr lang="en-US" sz="2400" b="1" dirty="0">
                <a:solidFill>
                  <a:schemeClr val="bg1"/>
                </a:solidFill>
              </a:rPr>
              <a:t>for</a:t>
            </a:r>
            <a:r>
              <a:rPr lang="en-US" sz="2400" dirty="0">
                <a:solidFill>
                  <a:schemeClr val="bg1"/>
                </a:solidFill>
              </a:rPr>
              <a:t> you were strangers in the land of Egypt: I am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 your God. – motive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	</a:t>
            </a:r>
            <a:r>
              <a:rPr lang="en-US" sz="2400" b="1" dirty="0">
                <a:solidFill>
                  <a:srgbClr val="FFFF00"/>
                </a:solidFill>
              </a:rPr>
              <a:t>No historical motives in Proverbs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3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1" y="457200"/>
            <a:ext cx="10566398" cy="112606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</a:rPr>
              <a:t>Motives in Proverbs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726142" y="1883417"/>
            <a:ext cx="1089211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Postel</a:t>
            </a:r>
            <a:r>
              <a:rPr lang="en-US" sz="2400" dirty="0">
                <a:solidFill>
                  <a:schemeClr val="bg1"/>
                </a:solidFill>
              </a:rPr>
              <a:t> also notes:  the Abomination clause is often in the law motivation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while used in Proverbs but not in explicit motive clauses: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[cf. 11:1, 20; 12:22; 15:8-9; 19:15; 20:10)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-- shows surface grammatical analysis doesn’t get at deep level </a:t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en-US" sz="2400" b="1" dirty="0">
                <a:solidFill>
                  <a:srgbClr val="FFFF00"/>
                </a:solidFill>
              </a:rPr>
              <a:t>            motivational intent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need for deep 	structure analysis not just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Ki-motive clauses (surface grammar).  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Deut</a:t>
            </a:r>
            <a:r>
              <a:rPr lang="en-US" sz="2400" dirty="0">
                <a:solidFill>
                  <a:schemeClr val="bg1"/>
                </a:solidFill>
              </a:rPr>
              <a:t> 7:25 The carved images of their gods you shall burn with fire.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You shall not covet the silver or the gold that is on them or take it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for yourselves</a:t>
            </a:r>
            <a:r>
              <a:rPr lang="en-US" sz="2400" b="1" dirty="0">
                <a:solidFill>
                  <a:srgbClr val="FFFF00"/>
                </a:solidFill>
              </a:rPr>
              <a:t>, lest </a:t>
            </a:r>
            <a:r>
              <a:rPr lang="en-US" sz="2400" dirty="0">
                <a:solidFill>
                  <a:schemeClr val="bg1"/>
                </a:solidFill>
              </a:rPr>
              <a:t>you be ensnared by it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b="1" dirty="0">
                <a:solidFill>
                  <a:srgbClr val="FFFF00"/>
                </a:solidFill>
              </a:rPr>
              <a:t>for</a:t>
            </a:r>
            <a:r>
              <a:rPr lang="en-US" sz="2400" dirty="0">
                <a:solidFill>
                  <a:srgbClr val="FFFF00"/>
                </a:solidFill>
              </a:rPr>
              <a:t> [ </a:t>
            </a:r>
            <a:r>
              <a:rPr lang="he-IL" sz="3200" dirty="0">
                <a:solidFill>
                  <a:srgbClr val="FFFF00"/>
                </a:solidFill>
                <a:cs typeface="+mj-cs"/>
              </a:rPr>
              <a:t>כִּֽי־</a:t>
            </a:r>
            <a:r>
              <a:rPr lang="en-US" sz="2400" dirty="0">
                <a:solidFill>
                  <a:srgbClr val="FFFF00"/>
                </a:solidFill>
              </a:rPr>
              <a:t> -ki ] </a:t>
            </a:r>
            <a:r>
              <a:rPr lang="en-US" sz="2400" dirty="0">
                <a:solidFill>
                  <a:schemeClr val="bg1"/>
                </a:solidFill>
              </a:rPr>
              <a:t>it is an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	abomination to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 your God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1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42D3-8071-2644-D013-0A2C80D4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232" y="457200"/>
            <a:ext cx="10181414" cy="1126067"/>
          </a:xfrm>
        </p:spPr>
        <p:txBody>
          <a:bodyPr/>
          <a:lstStyle/>
          <a:p>
            <a:r>
              <a:rPr lang="en-US" sz="4400" b="1" dirty="0">
                <a:solidFill>
                  <a:schemeClr val="bg1"/>
                </a:solidFill>
              </a:rPr>
              <a:t> Motives in Proverbs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24DF-BED2-A9FF-056C-2C6B2DBFC873}"/>
              </a:ext>
            </a:extLst>
          </p:cNvPr>
          <p:cNvSpPr txBox="1"/>
          <p:nvPr/>
        </p:nvSpPr>
        <p:spPr>
          <a:xfrm>
            <a:off x="842682" y="1883418"/>
            <a:ext cx="108921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Prov 11:1   A false balance //is an abomination to the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, - motive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 		but a just weight // is his delight. – motive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T = Theological;  E= Explanatory;  C= Consequential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 		with Valence:  + / -   P= Promissory and D = Dissuasive 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Remember:  A proverb is not a promise.  [Basic principle]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	E.g. Prov 10:2 Treasures gained by wickedness do not profit,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		but righteousness delivers from death.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              – tell that to John the Baptist or Jeremiah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A proverb is not a promise guaranteed …way things generally work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3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</TotalTime>
  <Words>6487</Words>
  <Application>Microsoft Office PowerPoint</Application>
  <PresentationFormat>Widescreen</PresentationFormat>
  <Paragraphs>237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Calibri</vt:lpstr>
      <vt:lpstr>Century Gothic</vt:lpstr>
      <vt:lpstr>Wingdings</vt:lpstr>
      <vt:lpstr>Wingdings 3</vt:lpstr>
      <vt:lpstr>Ion Boardroom</vt:lpstr>
      <vt:lpstr>     Motivation and Antithetic Parallelism                      in Proverbs 10-15</vt:lpstr>
      <vt:lpstr>1. Introductory Questions</vt:lpstr>
      <vt:lpstr>2. What is a Motive Clause? </vt:lpstr>
      <vt:lpstr>  Examples of biblical Admonition + Motive Clauses: </vt:lpstr>
      <vt:lpstr>  Examples of biblical Admonition + Motive Clauses: </vt:lpstr>
      <vt:lpstr>  Gemser’s 4 categories of Motives: </vt:lpstr>
      <vt:lpstr>  Gemser’s 4 categories of Motives: </vt:lpstr>
      <vt:lpstr> Motives in Proverbs </vt:lpstr>
      <vt:lpstr> Motives in Proverbs </vt:lpstr>
      <vt:lpstr> Motives in Proverbs </vt:lpstr>
      <vt:lpstr> Motives in Proverbs </vt:lpstr>
      <vt:lpstr> Motives in Proverbs </vt:lpstr>
      <vt:lpstr> Motives in Proverbs </vt:lpstr>
      <vt:lpstr> Motives in Proverbs </vt:lpstr>
      <vt:lpstr> Motives in Proverbs </vt:lpstr>
      <vt:lpstr> Motives in Proverbs sentence sayings </vt:lpstr>
      <vt:lpstr> Motives in Proverbs sentence sayings </vt:lpstr>
      <vt:lpstr> Motives in Proverbs sentence sayings </vt:lpstr>
      <vt:lpstr> Deep Structure Classifications</vt:lpstr>
      <vt:lpstr> Deep Structure Classifications</vt:lpstr>
      <vt:lpstr> Deep Structure Classifications</vt:lpstr>
      <vt:lpstr> Deep Structure Classifications</vt:lpstr>
      <vt:lpstr> 5. Motivation and Antithetic Parallelism</vt:lpstr>
      <vt:lpstr> 5. Motivation and Antithetic Parallelism</vt:lpstr>
      <vt:lpstr> 5. Motivation and Antithetic Parallelism</vt:lpstr>
      <vt:lpstr> 5. Motivation and Antithetic Parallelism</vt:lpstr>
      <vt:lpstr> 5. Motivation and Antithetic Parallelism</vt:lpstr>
      <vt:lpstr> Motivational studies</vt:lpstr>
      <vt:lpstr> Motivational studies</vt:lpstr>
      <vt:lpstr> Motivational studies</vt:lpstr>
      <vt:lpstr> Motivational studies</vt:lpstr>
      <vt:lpstr> Motivational studies</vt:lpstr>
      <vt:lpstr>7.  Cognitive Motivational Factors</vt:lpstr>
      <vt:lpstr>7.  Cognitive Motivational Factors</vt:lpstr>
      <vt:lpstr>  Motivational options</vt:lpstr>
      <vt:lpstr>    Attribution Theory of Motivation </vt:lpstr>
      <vt:lpstr>    Attribution Theory of Motivation </vt:lpstr>
      <vt:lpstr>    Attribution Theory of Motivation </vt:lpstr>
      <vt:lpstr>9. Extrinsic/Intrinsic Motivation</vt:lpstr>
      <vt:lpstr>9. Extrinsic/Intrinsic Motivation</vt:lpstr>
      <vt:lpstr>9. Extrinsic/Intrinsic Motivation</vt:lpstr>
      <vt:lpstr>9. Extrinsic/Intrinsic Motivation</vt:lpstr>
      <vt:lpstr>10. Motivation and Emotion </vt:lpstr>
      <vt:lpstr>10. Motivation and Emotion </vt:lpstr>
      <vt:lpstr>11. Structure of Proverbial Motivation (Prov. 10-15)</vt:lpstr>
      <vt:lpstr>11. Structure of Proverbial Motivation (Prov. 10-15)</vt:lpstr>
      <vt:lpstr>11. Structure of Proverbial Motivation (Prov. 10-15)</vt:lpstr>
      <vt:lpstr>11. Structure of Proverbial Motivation (Prov. 10-15)</vt:lpstr>
      <vt:lpstr>11. Structure of Proverbial Motivation (Prov. 10-15)</vt:lpstr>
      <vt:lpstr>11. Structure of Proverbial Motivation (Prov. 10-15)</vt:lpstr>
      <vt:lpstr>11. Structure of Proverbial Motivation (Prov. 10-15)</vt:lpstr>
      <vt:lpstr>11. Structure of Proverbial Motivation (Prov. 10-15)</vt:lpstr>
      <vt:lpstr>12. CONCLUSION</vt:lpstr>
      <vt:lpstr>12.  CONCLUSION</vt:lpstr>
      <vt:lpstr>13. 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and Antithetic Parallelism                      in Proverbs 10-15</dc:title>
  <dc:creator>Ted Hildebrandt</dc:creator>
  <cp:lastModifiedBy>Ted Hildebrandt</cp:lastModifiedBy>
  <cp:revision>17</cp:revision>
  <dcterms:created xsi:type="dcterms:W3CDTF">2023-02-03T13:58:12Z</dcterms:created>
  <dcterms:modified xsi:type="dcterms:W3CDTF">2023-02-07T18:39:07Z</dcterms:modified>
</cp:coreProperties>
</file>