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0" r:id="rId22"/>
    <p:sldId id="276" r:id="rId23"/>
    <p:sldId id="281" r:id="rId24"/>
    <p:sldId id="277" r:id="rId25"/>
    <p:sldId id="282" r:id="rId26"/>
    <p:sldId id="278" r:id="rId27"/>
    <p:sldId id="283" r:id="rId28"/>
    <p:sldId id="279" r:id="rId29"/>
    <p:sldId id="284" r:id="rId30"/>
    <p:sldId id="285" r:id="rId31"/>
    <p:sldId id="286" r:id="rId32"/>
    <p:sldId id="287" r:id="rId33"/>
    <p:sldId id="288" r:id="rId34"/>
    <p:sldId id="289" r:id="rId35"/>
    <p:sldId id="290" r:id="rId36"/>
    <p:sldId id="291" r:id="rId37"/>
    <p:sldId id="292" r:id="rId38"/>
    <p:sldId id="293" r:id="rId39"/>
    <p:sldId id="359"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8" r:id="rId101"/>
    <p:sldId id="355" r:id="rId102"/>
    <p:sldId id="356" r:id="rId10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ableStyles" Target="tableStyle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B0E9AA-C19F-430A-B1BA-7B62E6991B48}"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CA899-6D8F-4ACB-963A-751EE8E731AE}" type="slidenum">
              <a:rPr lang="en-US" smtClean="0"/>
              <a:t>‹#›</a:t>
            </a:fld>
            <a:endParaRPr lang="en-US"/>
          </a:p>
        </p:txBody>
      </p:sp>
    </p:spTree>
    <p:extLst>
      <p:ext uri="{BB962C8B-B14F-4D97-AF65-F5344CB8AC3E}">
        <p14:creationId xmlns:p14="http://schemas.microsoft.com/office/powerpoint/2010/main" val="1583044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B0E9AA-C19F-430A-B1BA-7B62E6991B48}"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CA899-6D8F-4ACB-963A-751EE8E731AE}" type="slidenum">
              <a:rPr lang="en-US" smtClean="0"/>
              <a:t>‹#›</a:t>
            </a:fld>
            <a:endParaRPr lang="en-US"/>
          </a:p>
        </p:txBody>
      </p:sp>
    </p:spTree>
    <p:extLst>
      <p:ext uri="{BB962C8B-B14F-4D97-AF65-F5344CB8AC3E}">
        <p14:creationId xmlns:p14="http://schemas.microsoft.com/office/powerpoint/2010/main" val="2459749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FB0E9AA-C19F-430A-B1BA-7B62E6991B48}"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CA899-6D8F-4ACB-963A-751EE8E731AE}" type="slidenum">
              <a:rPr lang="en-US" smtClean="0"/>
              <a:t>‹#›</a:t>
            </a:fld>
            <a:endParaRPr lang="en-US"/>
          </a:p>
        </p:txBody>
      </p:sp>
    </p:spTree>
    <p:extLst>
      <p:ext uri="{BB962C8B-B14F-4D97-AF65-F5344CB8AC3E}">
        <p14:creationId xmlns:p14="http://schemas.microsoft.com/office/powerpoint/2010/main" val="1612221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FB0E9AA-C19F-430A-B1BA-7B62E6991B48}"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CA899-6D8F-4ACB-963A-751EE8E731AE}"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56565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B0E9AA-C19F-430A-B1BA-7B62E6991B48}"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CA899-6D8F-4ACB-963A-751EE8E731AE}" type="slidenum">
              <a:rPr lang="en-US" smtClean="0"/>
              <a:t>‹#›</a:t>
            </a:fld>
            <a:endParaRPr lang="en-US"/>
          </a:p>
        </p:txBody>
      </p:sp>
    </p:spTree>
    <p:extLst>
      <p:ext uri="{BB962C8B-B14F-4D97-AF65-F5344CB8AC3E}">
        <p14:creationId xmlns:p14="http://schemas.microsoft.com/office/powerpoint/2010/main" val="2130721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FB0E9AA-C19F-430A-B1BA-7B62E6991B48}" type="datetimeFigureOut">
              <a:rPr lang="en-US" smtClean="0"/>
              <a:t>1/21/2023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CA899-6D8F-4ACB-963A-751EE8E731AE}" type="slidenum">
              <a:rPr lang="en-US" smtClean="0"/>
              <a:t>‹#›</a:t>
            </a:fld>
            <a:endParaRPr lang="en-US"/>
          </a:p>
        </p:txBody>
      </p:sp>
    </p:spTree>
    <p:extLst>
      <p:ext uri="{BB962C8B-B14F-4D97-AF65-F5344CB8AC3E}">
        <p14:creationId xmlns:p14="http://schemas.microsoft.com/office/powerpoint/2010/main" val="3912526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FB0E9AA-C19F-430A-B1BA-7B62E6991B48}" type="datetimeFigureOut">
              <a:rPr lang="en-US" smtClean="0"/>
              <a:t>1/21/2023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CA899-6D8F-4ACB-963A-751EE8E731AE}" type="slidenum">
              <a:rPr lang="en-US" smtClean="0"/>
              <a:t>‹#›</a:t>
            </a:fld>
            <a:endParaRPr lang="en-US"/>
          </a:p>
        </p:txBody>
      </p:sp>
    </p:spTree>
    <p:extLst>
      <p:ext uri="{BB962C8B-B14F-4D97-AF65-F5344CB8AC3E}">
        <p14:creationId xmlns:p14="http://schemas.microsoft.com/office/powerpoint/2010/main" val="323556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B0E9AA-C19F-430A-B1BA-7B62E6991B48}"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CA899-6D8F-4ACB-963A-751EE8E731AE}" type="slidenum">
              <a:rPr lang="en-US" smtClean="0"/>
              <a:t>‹#›</a:t>
            </a:fld>
            <a:endParaRPr lang="en-US"/>
          </a:p>
        </p:txBody>
      </p:sp>
    </p:spTree>
    <p:extLst>
      <p:ext uri="{BB962C8B-B14F-4D97-AF65-F5344CB8AC3E}">
        <p14:creationId xmlns:p14="http://schemas.microsoft.com/office/powerpoint/2010/main" val="2702619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B0E9AA-C19F-430A-B1BA-7B62E6991B48}"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CA899-6D8F-4ACB-963A-751EE8E731AE}" type="slidenum">
              <a:rPr lang="en-US" smtClean="0"/>
              <a:t>‹#›</a:t>
            </a:fld>
            <a:endParaRPr lang="en-US"/>
          </a:p>
        </p:txBody>
      </p:sp>
    </p:spTree>
    <p:extLst>
      <p:ext uri="{BB962C8B-B14F-4D97-AF65-F5344CB8AC3E}">
        <p14:creationId xmlns:p14="http://schemas.microsoft.com/office/powerpoint/2010/main" val="430969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B0E9AA-C19F-430A-B1BA-7B62E6991B48}"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CA899-6D8F-4ACB-963A-751EE8E731AE}" type="slidenum">
              <a:rPr lang="en-US" smtClean="0"/>
              <a:t>‹#›</a:t>
            </a:fld>
            <a:endParaRPr lang="en-US"/>
          </a:p>
        </p:txBody>
      </p:sp>
    </p:spTree>
    <p:extLst>
      <p:ext uri="{BB962C8B-B14F-4D97-AF65-F5344CB8AC3E}">
        <p14:creationId xmlns:p14="http://schemas.microsoft.com/office/powerpoint/2010/main" val="2050519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B0E9AA-C19F-430A-B1BA-7B62E6991B48}"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CA899-6D8F-4ACB-963A-751EE8E731AE}" type="slidenum">
              <a:rPr lang="en-US" smtClean="0"/>
              <a:t>‹#›</a:t>
            </a:fld>
            <a:endParaRPr lang="en-US"/>
          </a:p>
        </p:txBody>
      </p:sp>
    </p:spTree>
    <p:extLst>
      <p:ext uri="{BB962C8B-B14F-4D97-AF65-F5344CB8AC3E}">
        <p14:creationId xmlns:p14="http://schemas.microsoft.com/office/powerpoint/2010/main" val="4273334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B0E9AA-C19F-430A-B1BA-7B62E6991B48}"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CA899-6D8F-4ACB-963A-751EE8E731AE}" type="slidenum">
              <a:rPr lang="en-US" smtClean="0"/>
              <a:t>‹#›</a:t>
            </a:fld>
            <a:endParaRPr lang="en-US"/>
          </a:p>
        </p:txBody>
      </p:sp>
    </p:spTree>
    <p:extLst>
      <p:ext uri="{BB962C8B-B14F-4D97-AF65-F5344CB8AC3E}">
        <p14:creationId xmlns:p14="http://schemas.microsoft.com/office/powerpoint/2010/main" val="279240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B0E9AA-C19F-430A-B1BA-7B62E6991B48}"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CA899-6D8F-4ACB-963A-751EE8E731AE}" type="slidenum">
              <a:rPr lang="en-US" smtClean="0"/>
              <a:t>‹#›</a:t>
            </a:fld>
            <a:endParaRPr lang="en-US"/>
          </a:p>
        </p:txBody>
      </p:sp>
    </p:spTree>
    <p:extLst>
      <p:ext uri="{BB962C8B-B14F-4D97-AF65-F5344CB8AC3E}">
        <p14:creationId xmlns:p14="http://schemas.microsoft.com/office/powerpoint/2010/main" val="2800344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FB0E9AA-C19F-430A-B1BA-7B62E6991B48}" type="datetimeFigureOut">
              <a:rPr lang="en-US" smtClean="0"/>
              <a:t>1/21/2023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10CA899-6D8F-4ACB-963A-751EE8E731AE}" type="slidenum">
              <a:rPr lang="en-US" smtClean="0"/>
              <a:t>‹#›</a:t>
            </a:fld>
            <a:endParaRPr lang="en-US"/>
          </a:p>
        </p:txBody>
      </p:sp>
    </p:spTree>
    <p:extLst>
      <p:ext uri="{BB962C8B-B14F-4D97-AF65-F5344CB8AC3E}">
        <p14:creationId xmlns:p14="http://schemas.microsoft.com/office/powerpoint/2010/main" val="1858184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FB0E9AA-C19F-430A-B1BA-7B62E6991B48}" type="datetimeFigureOut">
              <a:rPr lang="en-US" smtClean="0"/>
              <a:t>1/21/2023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10CA899-6D8F-4ACB-963A-751EE8E731AE}" type="slidenum">
              <a:rPr lang="en-US" smtClean="0"/>
              <a:t>‹#›</a:t>
            </a:fld>
            <a:endParaRPr lang="en-US"/>
          </a:p>
        </p:txBody>
      </p:sp>
    </p:spTree>
    <p:extLst>
      <p:ext uri="{BB962C8B-B14F-4D97-AF65-F5344CB8AC3E}">
        <p14:creationId xmlns:p14="http://schemas.microsoft.com/office/powerpoint/2010/main" val="3754244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1FB0E9AA-C19F-430A-B1BA-7B62E6991B48}" type="datetimeFigureOut">
              <a:rPr lang="en-US" smtClean="0"/>
              <a:t>1/21/2023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10CA899-6D8F-4ACB-963A-751EE8E731AE}" type="slidenum">
              <a:rPr lang="en-US" smtClean="0"/>
              <a:t>‹#›</a:t>
            </a:fld>
            <a:endParaRPr lang="en-US"/>
          </a:p>
        </p:txBody>
      </p:sp>
    </p:spTree>
    <p:extLst>
      <p:ext uri="{BB962C8B-B14F-4D97-AF65-F5344CB8AC3E}">
        <p14:creationId xmlns:p14="http://schemas.microsoft.com/office/powerpoint/2010/main" val="29385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B0E9AA-C19F-430A-B1BA-7B62E6991B48}"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CA899-6D8F-4ACB-963A-751EE8E731AE}" type="slidenum">
              <a:rPr lang="en-US" smtClean="0"/>
              <a:t>‹#›</a:t>
            </a:fld>
            <a:endParaRPr lang="en-US"/>
          </a:p>
        </p:txBody>
      </p:sp>
    </p:spTree>
    <p:extLst>
      <p:ext uri="{BB962C8B-B14F-4D97-AF65-F5344CB8AC3E}">
        <p14:creationId xmlns:p14="http://schemas.microsoft.com/office/powerpoint/2010/main" val="243176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FB0E9AA-C19F-430A-B1BA-7B62E6991B48}" type="datetimeFigureOut">
              <a:rPr lang="en-US" smtClean="0"/>
              <a:t>1/21/2023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10CA899-6D8F-4ACB-963A-751EE8E731AE}" type="slidenum">
              <a:rPr lang="en-US" smtClean="0"/>
              <a:t>‹#›</a:t>
            </a:fld>
            <a:endParaRPr lang="en-US"/>
          </a:p>
        </p:txBody>
      </p:sp>
    </p:spTree>
    <p:extLst>
      <p:ext uri="{BB962C8B-B14F-4D97-AF65-F5344CB8AC3E}">
        <p14:creationId xmlns:p14="http://schemas.microsoft.com/office/powerpoint/2010/main" val="222988455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A63DD-180B-CD2E-CAB2-E8A83BEA7D73}"/>
              </a:ext>
            </a:extLst>
          </p:cNvPr>
          <p:cNvSpPr>
            <a:spLocks noGrp="1"/>
          </p:cNvSpPr>
          <p:nvPr>
            <p:ph type="ctrTitle"/>
          </p:nvPr>
        </p:nvSpPr>
        <p:spPr>
          <a:xfrm>
            <a:off x="1154955" y="872067"/>
            <a:ext cx="8825658" cy="2556933"/>
          </a:xfrm>
        </p:spPr>
        <p:txBody>
          <a:bodyPr/>
          <a:lstStyle/>
          <a:p>
            <a:pPr algn="ctr"/>
            <a:r>
              <a:rPr lang="en-US" b="1" dirty="0"/>
              <a:t>Proverbs</a:t>
            </a:r>
          </a:p>
        </p:txBody>
      </p:sp>
      <p:sp>
        <p:nvSpPr>
          <p:cNvPr id="3" name="Subtitle 2">
            <a:extLst>
              <a:ext uri="{FF2B5EF4-FFF2-40B4-BE49-F238E27FC236}">
                <a16:creationId xmlns:a16="http://schemas.microsoft.com/office/drawing/2014/main" id="{E615C36B-EA59-6336-FC81-D8ECD02F2736}"/>
              </a:ext>
            </a:extLst>
          </p:cNvPr>
          <p:cNvSpPr>
            <a:spLocks noGrp="1"/>
          </p:cNvSpPr>
          <p:nvPr>
            <p:ph type="subTitle" idx="1"/>
          </p:nvPr>
        </p:nvSpPr>
        <p:spPr>
          <a:xfrm>
            <a:off x="685801" y="3939179"/>
            <a:ext cx="10193866" cy="1691154"/>
          </a:xfrm>
        </p:spPr>
        <p:txBody>
          <a:bodyPr>
            <a:normAutofit/>
          </a:bodyPr>
          <a:lstStyle/>
          <a:p>
            <a:pPr algn="ctr"/>
            <a:r>
              <a:rPr lang="en-US" sz="2600" b="1" dirty="0"/>
              <a:t>Proverbs IS different from much of the rest of the TANAK</a:t>
            </a:r>
          </a:p>
          <a:p>
            <a:pPr algn="ctr"/>
            <a:r>
              <a:rPr lang="en-US" sz="2600" b="1" dirty="0"/>
              <a:t>By Ted Hildebrandt</a:t>
            </a:r>
            <a:endParaRPr lang="en-US" b="1" dirty="0"/>
          </a:p>
        </p:txBody>
      </p:sp>
    </p:spTree>
    <p:extLst>
      <p:ext uri="{BB962C8B-B14F-4D97-AF65-F5344CB8AC3E}">
        <p14:creationId xmlns:p14="http://schemas.microsoft.com/office/powerpoint/2010/main" val="3960812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3A79EE-3D5B-6840-8593-A7D266115E89}"/>
              </a:ext>
            </a:extLst>
          </p:cNvPr>
          <p:cNvSpPr>
            <a:spLocks noGrp="1"/>
          </p:cNvSpPr>
          <p:nvPr>
            <p:ph idx="1"/>
          </p:nvPr>
        </p:nvSpPr>
        <p:spPr>
          <a:xfrm>
            <a:off x="753534" y="2052918"/>
            <a:ext cx="11243734" cy="4661149"/>
          </a:xfrm>
        </p:spPr>
        <p:txBody>
          <a:bodyPr>
            <a:normAutofit fontScale="92500" lnSpcReduction="20000"/>
          </a:bodyPr>
          <a:lstStyle/>
          <a:p>
            <a:r>
              <a:rPr lang="en-US" sz="2400" b="1" dirty="0">
                <a:effectLst/>
                <a:latin typeface="Calibri" panose="020F0502020204030204" pitchFamily="34" charset="0"/>
                <a:ea typeface="Calibri" panose="020F0502020204030204" pitchFamily="34" charset="0"/>
                <a:cs typeface="Arial" panose="020B0604020202020204" pitchFamily="34" charset="0"/>
              </a:rPr>
              <a:t>No mention of</a:t>
            </a:r>
            <a:r>
              <a:rPr lang="en-US" sz="2400" dirty="0">
                <a:effectLst/>
                <a:latin typeface="Calibri" panose="020F0502020204030204" pitchFamily="34" charset="0"/>
                <a:ea typeface="Calibri" panose="020F0502020204030204" pitchFamily="34" charset="0"/>
                <a:cs typeface="Arial" panose="020B0604020202020204" pitchFamily="34" charset="0"/>
              </a:rPr>
              <a:t>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Primeval characters</a:t>
            </a:r>
            <a:r>
              <a:rPr lang="en-US" sz="2400" dirty="0">
                <a:effectLst/>
                <a:latin typeface="Calibri" panose="020F0502020204030204" pitchFamily="34" charset="0"/>
                <a:ea typeface="Calibri" panose="020F0502020204030204" pitchFamily="34" charset="0"/>
                <a:cs typeface="Arial" panose="020B0604020202020204" pitchFamily="34" charset="0"/>
              </a:rPr>
              <a:t>: Adam/Eve, Cain/Able, Noah</a:t>
            </a:r>
          </a:p>
          <a:p>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Patriarchs: </a:t>
            </a:r>
            <a:r>
              <a:rPr lang="en-US" sz="2400" dirty="0">
                <a:effectLst/>
                <a:latin typeface="Calibri" panose="020F0502020204030204" pitchFamily="34" charset="0"/>
                <a:ea typeface="Calibri" panose="020F0502020204030204" pitchFamily="34" charset="0"/>
                <a:cs typeface="Arial" panose="020B0604020202020204" pitchFamily="34" charset="0"/>
              </a:rPr>
              <a:t>Abraham, Isaac, Jacob, </a:t>
            </a:r>
          </a:p>
          <a:p>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Israelite Leaders</a:t>
            </a:r>
            <a:r>
              <a:rPr lang="en-US" sz="2400" dirty="0">
                <a:effectLst/>
                <a:latin typeface="Calibri" panose="020F0502020204030204" pitchFamily="34" charset="0"/>
                <a:ea typeface="Calibri" panose="020F0502020204030204" pitchFamily="34" charset="0"/>
                <a:cs typeface="Arial" panose="020B0604020202020204" pitchFamily="34" charset="0"/>
              </a:rPr>
              <a:t>: Joshua, Moses, Aaron, Samson, Samuel, </a:t>
            </a:r>
          </a:p>
          <a:p>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Israel’s opponents</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Og</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Sihon</a:t>
            </a:r>
            <a:r>
              <a:rPr lang="en-US" sz="2400" dirty="0">
                <a:effectLst/>
                <a:latin typeface="Calibri" panose="020F0502020204030204" pitchFamily="34" charset="0"/>
                <a:ea typeface="Calibri" panose="020F0502020204030204" pitchFamily="34" charset="0"/>
                <a:cs typeface="Arial" panose="020B0604020202020204" pitchFamily="34" charset="0"/>
              </a:rPr>
              <a:t>, Balaam, Goliath, Sanballat, Nebuchadnezzar</a:t>
            </a:r>
          </a:p>
          <a:p>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Israel’s named prophets</a:t>
            </a:r>
            <a:r>
              <a:rPr lang="en-US" sz="2400" dirty="0">
                <a:effectLst/>
                <a:latin typeface="Calibri" panose="020F0502020204030204" pitchFamily="34" charset="0"/>
                <a:ea typeface="Calibri" panose="020F0502020204030204" pitchFamily="34" charset="0"/>
                <a:cs typeface="Arial" panose="020B0604020202020204" pitchFamily="34" charset="0"/>
              </a:rPr>
              <a:t>: Jeremiah, Isaiah, Daniel, Jonah, Hosea, Micah,</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Jeremiah telling their stories </a:t>
            </a:r>
          </a:p>
          <a:p>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Women named</a:t>
            </a:r>
            <a:r>
              <a:rPr lang="en-US" sz="2400" dirty="0">
                <a:effectLst/>
                <a:latin typeface="Calibri" panose="020F0502020204030204" pitchFamily="34" charset="0"/>
                <a:ea typeface="Calibri" panose="020F0502020204030204" pitchFamily="34" charset="0"/>
                <a:cs typeface="Arial" panose="020B0604020202020204" pitchFamily="34" charset="0"/>
              </a:rPr>
              <a:t>:  Eve, Sarah, Rachel/Leah, Rebekah, Ruth, Delilah,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Bathsheba, Gomer</a:t>
            </a:r>
          </a:p>
          <a:p>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Foreign kings named</a:t>
            </a:r>
            <a:r>
              <a:rPr lang="en-US" sz="2400" dirty="0">
                <a:effectLst/>
                <a:latin typeface="Calibri" panose="020F0502020204030204" pitchFamily="34" charset="0"/>
                <a:ea typeface="Calibri" panose="020F0502020204030204" pitchFamily="34" charset="0"/>
                <a:cs typeface="Arial" panose="020B0604020202020204" pitchFamily="34" charset="0"/>
              </a:rPr>
              <a:t>:  Melchizedek, Abimelech, </a:t>
            </a:r>
            <a:r>
              <a:rPr lang="en-US" sz="2400" dirty="0" err="1">
                <a:effectLst/>
                <a:latin typeface="Calibri" panose="020F0502020204030204" pitchFamily="34" charset="0"/>
                <a:ea typeface="Calibri" panose="020F0502020204030204" pitchFamily="34" charset="0"/>
                <a:cs typeface="Arial" panose="020B0604020202020204" pitchFamily="34" charset="0"/>
              </a:rPr>
              <a:t>Og</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Sihon</a:t>
            </a:r>
            <a:r>
              <a:rPr lang="en-US" sz="2400" dirty="0">
                <a:effectLst/>
                <a:latin typeface="Calibri" panose="020F0502020204030204" pitchFamily="34" charset="0"/>
                <a:ea typeface="Calibri" panose="020F0502020204030204" pitchFamily="34" charset="0"/>
                <a:cs typeface="Arial" panose="020B0604020202020204" pitchFamily="34" charset="0"/>
              </a:rPr>
              <a:t>, Nebuchadnezzar, Achish, </a:t>
            </a:r>
          </a:p>
          <a:p>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Priests named</a:t>
            </a:r>
            <a:r>
              <a:rPr lang="en-US" sz="2400" dirty="0">
                <a:effectLst/>
                <a:latin typeface="Calibri" panose="020F0502020204030204" pitchFamily="34" charset="0"/>
                <a:ea typeface="Calibri" panose="020F0502020204030204" pitchFamily="34" charset="0"/>
                <a:cs typeface="Arial" panose="020B0604020202020204" pitchFamily="34" charset="0"/>
              </a:rPr>
              <a:t>:  Aaron, Eleazar, </a:t>
            </a:r>
            <a:r>
              <a:rPr lang="en-US" sz="2400" dirty="0" err="1">
                <a:effectLst/>
                <a:latin typeface="Calibri" panose="020F0502020204030204" pitchFamily="34" charset="0"/>
                <a:ea typeface="Calibri" panose="020F0502020204030204" pitchFamily="34" charset="0"/>
                <a:cs typeface="Arial" panose="020B0604020202020204" pitchFamily="34" charset="0"/>
              </a:rPr>
              <a:t>Abiathar</a:t>
            </a:r>
            <a:r>
              <a:rPr lang="en-US" sz="2400" dirty="0">
                <a:effectLst/>
                <a:latin typeface="Calibri" panose="020F0502020204030204" pitchFamily="34" charset="0"/>
                <a:ea typeface="Calibri" panose="020F0502020204030204" pitchFamily="34" charset="0"/>
                <a:cs typeface="Arial" panose="020B0604020202020204" pitchFamily="34" charset="0"/>
              </a:rPr>
              <a:t>, Ahimelech, Ezra…</a:t>
            </a:r>
          </a:p>
          <a:p>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Genealogies</a:t>
            </a:r>
            <a:r>
              <a:rPr lang="en-US" sz="2400" dirty="0">
                <a:effectLst/>
                <a:latin typeface="Calibri" panose="020F0502020204030204" pitchFamily="34" charset="0"/>
                <a:ea typeface="Calibri" panose="020F0502020204030204" pitchFamily="34" charset="0"/>
                <a:cs typeface="Arial" panose="020B0604020202020204" pitchFamily="34" charset="0"/>
              </a:rPr>
              <a:t> (Gen. 5, 11; Ruth 4; 1 Chron 1-2)</a:t>
            </a:r>
          </a:p>
          <a:p>
            <a:endParaRPr lang="en-US" sz="2800" dirty="0"/>
          </a:p>
        </p:txBody>
      </p:sp>
      <p:sp>
        <p:nvSpPr>
          <p:cNvPr id="4" name="Title 1">
            <a:extLst>
              <a:ext uri="{FF2B5EF4-FFF2-40B4-BE49-F238E27FC236}">
                <a16:creationId xmlns:a16="http://schemas.microsoft.com/office/drawing/2014/main" id="{D793C05C-6933-A452-BD65-E905769791CF}"/>
              </a:ext>
            </a:extLst>
          </p:cNvPr>
          <p:cNvSpPr>
            <a:spLocks noGrp="1"/>
          </p:cNvSpPr>
          <p:nvPr>
            <p:ph type="title"/>
          </p:nvPr>
        </p:nvSpPr>
        <p:spPr>
          <a:xfrm>
            <a:off x="646111" y="452718"/>
            <a:ext cx="10750022" cy="1400530"/>
          </a:xfrm>
        </p:spPr>
        <p:txBody>
          <a:bodyPr/>
          <a:lstStyle/>
          <a:p>
            <a:r>
              <a:rPr lang="en-US" sz="2800" b="1" dirty="0">
                <a:effectLst/>
                <a:latin typeface="Calibri" panose="020F0502020204030204" pitchFamily="34" charset="0"/>
                <a:ea typeface="Calibri" panose="020F0502020204030204" pitchFamily="34" charset="0"/>
                <a:cs typeface="Arial" panose="020B0604020202020204" pitchFamily="34" charset="0"/>
              </a:rPr>
              <a:t>1.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personal names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to titles only Prov 1:1;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10:1…)</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endParaRPr lang="en-US" sz="5400" dirty="0"/>
          </a:p>
        </p:txBody>
      </p:sp>
    </p:spTree>
    <p:extLst>
      <p:ext uri="{BB962C8B-B14F-4D97-AF65-F5344CB8AC3E}">
        <p14:creationId xmlns:p14="http://schemas.microsoft.com/office/powerpoint/2010/main" val="85597192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 	Ruth – 1 time historical sequence</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Calibri" panose="020F0502020204030204" pitchFamily="34" charset="0"/>
                <a:ea typeface="Calibri" panose="020F0502020204030204" pitchFamily="34" charset="0"/>
                <a:cs typeface="Arial" panose="020B0604020202020204" pitchFamily="34" charset="0"/>
              </a:rPr>
              <a:t>Beginning setting: </a:t>
            </a:r>
            <a:r>
              <a:rPr lang="en-US" sz="2400" dirty="0">
                <a:effectLst/>
                <a:latin typeface="Calibri" panose="020F0502020204030204" pitchFamily="34" charset="0"/>
                <a:ea typeface="Calibri" panose="020F0502020204030204" pitchFamily="34" charset="0"/>
                <a:cs typeface="Arial" panose="020B0604020202020204" pitchFamily="34" charset="0"/>
              </a:rPr>
              <a:t>Ruth 1:1-5   </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Calibri" panose="020F0502020204030204" pitchFamily="34" charset="0"/>
                <a:ea typeface="Calibri" panose="020F0502020204030204" pitchFamily="34" charset="0"/>
                <a:cs typeface="Arial" panose="020B0604020202020204" pitchFamily="34" charset="0"/>
              </a:rPr>
              <a:t>Problem</a:t>
            </a:r>
            <a:r>
              <a:rPr lang="en-US" sz="2400" dirty="0">
                <a:effectLst/>
                <a:latin typeface="Calibri" panose="020F0502020204030204" pitchFamily="34" charset="0"/>
                <a:ea typeface="Calibri" panose="020F0502020204030204" pitchFamily="34" charset="0"/>
                <a:cs typeface="Arial" panose="020B0604020202020204" pitchFamily="34" charset="0"/>
              </a:rPr>
              <a:t>:  Leaving Bethlehem, Famine + death of men in Moab, </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Calibri" panose="020F0502020204030204" pitchFamily="34" charset="0"/>
                <a:ea typeface="Calibri" panose="020F0502020204030204" pitchFamily="34" charset="0"/>
                <a:cs typeface="Arial" panose="020B0604020202020204" pitchFamily="34" charset="0"/>
              </a:rPr>
              <a:t>Struggle</a:t>
            </a:r>
            <a:r>
              <a:rPr lang="en-US" sz="2400" dirty="0">
                <a:effectLst/>
                <a:latin typeface="Calibri" panose="020F0502020204030204" pitchFamily="34" charset="0"/>
                <a:ea typeface="Calibri" panose="020F0502020204030204" pitchFamily="34" charset="0"/>
                <a:cs typeface="Arial" panose="020B0604020202020204" pitchFamily="34" charset="0"/>
              </a:rPr>
              <a:t> Return, Boaz and gleaning; who is the Goel [kinsmen redeemer],  </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Calibri" panose="020F0502020204030204" pitchFamily="34" charset="0"/>
                <a:ea typeface="Calibri" panose="020F0502020204030204" pitchFamily="34" charset="0"/>
                <a:cs typeface="Arial" panose="020B0604020202020204" pitchFamily="34" charset="0"/>
              </a:rPr>
              <a:t>End resolution:</a:t>
            </a:r>
            <a:r>
              <a:rPr lang="en-US" sz="2400" dirty="0">
                <a:effectLst/>
                <a:latin typeface="Calibri" panose="020F0502020204030204" pitchFamily="34" charset="0"/>
                <a:ea typeface="Calibri" panose="020F0502020204030204" pitchFamily="34" charset="0"/>
                <a:cs typeface="Arial" panose="020B0604020202020204" pitchFamily="34" charset="0"/>
              </a:rPr>
              <a:t>  Boaz marries Ruth, and genealogy 4:17-22 to David</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Calibri" panose="020F0502020204030204" pitchFamily="34" charset="0"/>
                <a:ea typeface="Calibri" panose="020F0502020204030204" pitchFamily="34" charset="0"/>
                <a:cs typeface="Arial" panose="020B0604020202020204" pitchFamily="34" charset="0"/>
              </a:rPr>
              <a:t>Not like:</a:t>
            </a:r>
            <a:r>
              <a:rPr lang="en-US" sz="2400" dirty="0">
                <a:effectLst/>
                <a:latin typeface="Calibri" panose="020F0502020204030204" pitchFamily="34" charset="0"/>
                <a:ea typeface="Calibri" panose="020F0502020204030204" pitchFamily="34" charset="0"/>
                <a:cs typeface="Arial" panose="020B0604020202020204" pitchFamily="34" charset="0"/>
              </a:rPr>
              <a:t>  Prov 10:1  A wise son brings joy to a father,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 foolish son is a grief to his mother.</a:t>
            </a: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	13. Historical narratives/stories are paragraph or pericope shaped.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The Proverbial sentential nature is different. E.g. Ruth</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707373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14. Summary Review:  Proverbs is different than the rest of the </a:t>
            </a:r>
            <a:r>
              <a:rPr lang="en-US" sz="2800" b="1" dirty="0" err="1">
                <a:effectLst/>
                <a:latin typeface="Calibri" panose="020F0502020204030204" pitchFamily="34" charset="0"/>
                <a:ea typeface="Calibri" panose="020F0502020204030204" pitchFamily="34" charset="0"/>
                <a:cs typeface="Arial" panose="020B0604020202020204" pitchFamily="34" charset="0"/>
              </a:rPr>
              <a:t>Tanak</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Content Placeholder 2">
            <a:extLst>
              <a:ext uri="{FF2B5EF4-FFF2-40B4-BE49-F238E27FC236}">
                <a16:creationId xmlns:a16="http://schemas.microsoft.com/office/drawing/2014/main" id="{6485F47A-C99A-93AD-356A-B6B52459494C}"/>
              </a:ext>
            </a:extLst>
          </p:cNvPr>
          <p:cNvSpPr>
            <a:spLocks noGrp="1"/>
          </p:cNvSpPr>
          <p:nvPr>
            <p:ph idx="1"/>
          </p:nvPr>
        </p:nvSpPr>
        <p:spPr>
          <a:xfrm>
            <a:off x="397934" y="1634068"/>
            <a:ext cx="11650134" cy="5020732"/>
          </a:xfrm>
        </p:spPr>
        <p:txBody>
          <a:bodyPr>
            <a:normAutofit fontScale="92500" lnSpcReduction="10000"/>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1.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personal names </a:t>
            </a:r>
            <a:r>
              <a:rPr lang="en-US" sz="2800" b="1" dirty="0">
                <a:effectLst/>
                <a:latin typeface="Calibri" panose="020F0502020204030204" pitchFamily="34" charset="0"/>
                <a:ea typeface="Calibri" panose="020F0502020204030204" pitchFamily="34" charset="0"/>
                <a:cs typeface="Arial" panose="020B0604020202020204" pitchFamily="34" charset="0"/>
              </a:rPr>
              <a:t>(restricted to titles only Prov 1:1; 10:1…)</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different.</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2.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tribal groups or nations named</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(restricted only 2 and both in 	titles</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—Israel 1:1, Judah 25:1; Egyptian linens 7:16) Proverbs is different.</a:t>
            </a:r>
          </a:p>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3</a:t>
            </a:r>
            <a:r>
              <a:rPr lang="en-US" sz="2800" b="1" dirty="0">
                <a:effectLst/>
                <a:latin typeface="Calibri" panose="020F0502020204030204" pitchFamily="34" charset="0"/>
                <a:ea typeface="Calibri" panose="020F0502020204030204" pitchFamily="34" charset="0"/>
                <a:cs typeface="Arial" panose="020B0604020202020204" pitchFamily="34" charset="0"/>
              </a:rPr>
              <a:t>.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cities/places [tribal boundaries]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p>
          <a:p>
            <a:pPr marL="0" marR="0">
              <a:lnSpc>
                <a:spcPct val="107000"/>
              </a:lnSpc>
              <a:spcBef>
                <a:spcPts val="0"/>
              </a:spcBef>
              <a:spcAft>
                <a:spcPts val="800"/>
              </a:spcAft>
            </a:pP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4. No call / vocation of particular individuals </a:t>
            </a:r>
            <a:r>
              <a:rPr lang="en-US" sz="2800" b="1" dirty="0">
                <a:effectLst/>
                <a:latin typeface="Calibri" panose="020F0502020204030204" pitchFamily="34" charset="0"/>
                <a:ea typeface="Calibri" panose="020F0502020204030204" pitchFamily="34" charset="0"/>
                <a:cs typeface="Arial" panose="020B0604020202020204" pitchFamily="34" charset="0"/>
              </a:rPr>
              <a:t>but not in Proverbs. Proverbs is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different.</a:t>
            </a:r>
          </a:p>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5. No temple / house of the Lord focus.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r>
              <a:rPr lang="en-US" sz="2800" dirty="0">
                <a:effectLst/>
                <a:latin typeface="Calibri" panose="020F0502020204030204" pitchFamily="34" charset="0"/>
                <a:ea typeface="Calibri" panose="020F0502020204030204" pitchFamily="34" charset="0"/>
                <a:cs typeface="Arial" panose="020B0604020202020204" pitchFamily="34" charset="0"/>
              </a:rPr>
              <a:t>6. </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Institutions-- priests, prophets, judge figures.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p>
          <a:p>
            <a:r>
              <a:rPr lang="en-US" sz="2800" b="1" dirty="0">
                <a:effectLst/>
                <a:latin typeface="Calibri" panose="020F0502020204030204" pitchFamily="34" charset="0"/>
                <a:ea typeface="Calibri" panose="020F0502020204030204" pitchFamily="34" charset="0"/>
                <a:cs typeface="Arial" panose="020B0604020202020204" pitchFamily="34" charset="0"/>
              </a:rPr>
              <a:t>7.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"thus saith the Lord", divine dreams</a:t>
            </a:r>
            <a:r>
              <a:rPr lang="en-US" sz="2800" b="1" dirty="0">
                <a:effectLst/>
                <a:latin typeface="Calibri" panose="020F0502020204030204" pitchFamily="34" charset="0"/>
                <a:ea typeface="Calibri" panose="020F0502020204030204" pitchFamily="34" charset="0"/>
                <a:cs typeface="Arial" panose="020B0604020202020204" pitchFamily="34" charset="0"/>
              </a:rPr>
              <a:t>. Proverbs is different.</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414186519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14. Summary Review:  Proverbs is different than the rest of the </a:t>
            </a:r>
            <a:r>
              <a:rPr lang="en-US" sz="2800" b="1" dirty="0" err="1">
                <a:effectLst/>
                <a:latin typeface="Calibri" panose="020F0502020204030204" pitchFamily="34" charset="0"/>
                <a:ea typeface="Calibri" panose="020F0502020204030204" pitchFamily="34" charset="0"/>
                <a:cs typeface="Arial" panose="020B0604020202020204" pitchFamily="34" charset="0"/>
              </a:rPr>
              <a:t>Tanak</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59481533-C7B2-A49D-D9B6-788A498E2210}"/>
              </a:ext>
            </a:extLst>
          </p:cNvPr>
          <p:cNvSpPr>
            <a:spLocks noGrp="1"/>
          </p:cNvSpPr>
          <p:nvPr>
            <p:ph idx="1"/>
          </p:nvPr>
        </p:nvSpPr>
        <p:spPr>
          <a:xfrm>
            <a:off x="234155" y="1043392"/>
            <a:ext cx="11365176" cy="4195481"/>
          </a:xfrm>
        </p:spPr>
        <p:txBody>
          <a:bodyPr>
            <a:noAutofit/>
          </a:bodyPr>
          <a:lstStyle/>
          <a:p>
            <a:pPr marL="45720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8.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Theophanies, angels, angel of the Lord or miracles</a:t>
            </a:r>
            <a:r>
              <a:rPr lang="en-US" sz="2400" b="1" dirty="0">
                <a:effectLst/>
                <a:latin typeface="Calibri" panose="020F0502020204030204" pitchFamily="34" charset="0"/>
                <a:ea typeface="Calibri" panose="020F0502020204030204" pitchFamily="34" charset="0"/>
                <a:cs typeface="Arial" panose="020B0604020202020204" pitchFamily="34" charset="0"/>
              </a:rPr>
              <a:t>.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Proverbs is different.</a:t>
            </a:r>
          </a:p>
          <a:p>
            <a:r>
              <a:rPr lang="en-US" sz="2400" b="1" dirty="0">
                <a:effectLst/>
                <a:latin typeface="Calibri" panose="020F0502020204030204" pitchFamily="34" charset="0"/>
                <a:ea typeface="Calibri" panose="020F0502020204030204" pitchFamily="34" charset="0"/>
                <a:cs typeface="Arial" panose="020B0604020202020204" pitchFamily="34" charset="0"/>
              </a:rPr>
              <a:t> 	9.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Feasts of Israel, pilgrimage, Sabbath</a:t>
            </a:r>
            <a:r>
              <a:rPr lang="en-US" sz="2400" b="1" dirty="0">
                <a:effectLst/>
                <a:latin typeface="Calibri" panose="020F0502020204030204" pitchFamily="34" charset="0"/>
                <a:ea typeface="Calibri" panose="020F0502020204030204" pitchFamily="34" charset="0"/>
                <a:cs typeface="Arial" panose="020B0604020202020204" pitchFamily="34" charset="0"/>
              </a:rPr>
              <a:t>, Sabbatical year or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Jubilee. Proverbs is different.</a:t>
            </a:r>
          </a:p>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10.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covenant human/divine relationship formalized (Abrahamic, Sinaitic, Davidic, </a:t>
            </a:r>
            <a:b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b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                    New)</a:t>
            </a:r>
            <a:r>
              <a:rPr lang="en-US" sz="2400" b="1" dirty="0">
                <a:effectLst/>
                <a:latin typeface="Calibri" panose="020F0502020204030204" pitchFamily="34" charset="0"/>
                <a:ea typeface="Calibri" panose="020F0502020204030204" pitchFamily="34" charset="0"/>
                <a:cs typeface="Arial" panose="020B0604020202020204" pitchFamily="34" charset="0"/>
              </a:rPr>
              <a:t> – no land focus in Proverbs.  </a:t>
            </a:r>
            <a:r>
              <a:rPr lang="en-US" sz="2400" b="1" dirty="0" err="1">
                <a:effectLst/>
                <a:latin typeface="Calibri" panose="020F0502020204030204" pitchFamily="34" charset="0"/>
                <a:ea typeface="Calibri" panose="020F0502020204030204" pitchFamily="34" charset="0"/>
                <a:cs typeface="Arial" panose="020B0604020202020204" pitchFamily="34" charset="0"/>
              </a:rPr>
              <a:t>Proverbs</a:t>
            </a:r>
            <a:r>
              <a:rPr lang="en-US" sz="2400" b="1" dirty="0">
                <a:effectLst/>
                <a:latin typeface="Calibri" panose="020F0502020204030204" pitchFamily="34" charset="0"/>
                <a:ea typeface="Calibri" panose="020F0502020204030204" pitchFamily="34" charset="0"/>
                <a:cs typeface="Arial" panose="020B0604020202020204" pitchFamily="34" charset="0"/>
              </a:rPr>
              <a:t> is different.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 	11.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mention of idolatry</a:t>
            </a:r>
            <a:r>
              <a:rPr lang="en-US" sz="2400" b="1" dirty="0">
                <a:effectLst/>
                <a:latin typeface="Calibri" panose="020F0502020204030204" pitchFamily="34" charset="0"/>
                <a:ea typeface="Calibri" panose="020F0502020204030204" pitchFamily="34" charset="0"/>
                <a:cs typeface="Arial" panose="020B0604020202020204" pitchFamily="34" charset="0"/>
              </a:rPr>
              <a:t>.  Proverbs is different.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r>
              <a:rPr lang="en-US" sz="2400" dirty="0">
                <a:effectLst/>
                <a:latin typeface="Calibri" panose="020F0502020204030204" pitchFamily="34" charset="0"/>
                <a:ea typeface="Calibri" panose="020F0502020204030204" pitchFamily="34" charset="0"/>
                <a:cs typeface="Arial" panose="020B0604020202020204" pitchFamily="34" charset="0"/>
              </a:rPr>
              <a:t> 	12</a:t>
            </a:r>
            <a:r>
              <a:rPr lang="en-US" sz="2400" b="1"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history: singularity </a:t>
            </a:r>
            <a:r>
              <a:rPr lang="en-US" sz="2400" b="1" dirty="0">
                <a:effectLst/>
                <a:latin typeface="Calibri" panose="020F0502020204030204" pitchFamily="34" charset="0"/>
                <a:ea typeface="Calibri" panose="020F0502020204030204" pitchFamily="34" charset="0"/>
                <a:cs typeface="Arial" panose="020B0604020202020204" pitchFamily="34" charset="0"/>
              </a:rPr>
              <a:t>of historical events (only happen once).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Proverbs is different.</a:t>
            </a:r>
            <a:r>
              <a:rPr lang="en-US" sz="2400" dirty="0">
                <a:effectLst/>
                <a:latin typeface="Calibri" panose="020F0502020204030204" pitchFamily="34" charset="0"/>
                <a:ea typeface="Calibri" panose="020F0502020204030204" pitchFamily="34" charset="0"/>
                <a:cs typeface="Arial" panose="020B0604020202020204" pitchFamily="34" charset="0"/>
              </a:rPr>
              <a:t> </a:t>
            </a:r>
          </a:p>
          <a:p>
            <a:r>
              <a:rPr lang="en-US" sz="2400" b="1" dirty="0">
                <a:effectLst/>
                <a:latin typeface="Calibri" panose="020F0502020204030204" pitchFamily="34" charset="0"/>
                <a:ea typeface="Calibri" panose="020F0502020204030204" pitchFamily="34" charset="0"/>
                <a:cs typeface="Arial" panose="020B0604020202020204" pitchFamily="34" charset="0"/>
              </a:rPr>
              <a:t>13.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Historical narratives/stories are paragraph</a:t>
            </a:r>
            <a:r>
              <a:rPr lang="en-US" sz="2400" b="1" dirty="0">
                <a:effectLst/>
                <a:latin typeface="Calibri" panose="020F0502020204030204" pitchFamily="34" charset="0"/>
                <a:ea typeface="Calibri" panose="020F0502020204030204" pitchFamily="34" charset="0"/>
                <a:cs typeface="Arial" panose="020B0604020202020204" pitchFamily="34" charset="0"/>
              </a:rPr>
              <a:t> or pericope shaped.  Psalms are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strophes and poems.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Proverbs is more sentential</a:t>
            </a:r>
            <a:r>
              <a:rPr lang="en-US" sz="2400" b="1" dirty="0">
                <a:effectLst/>
                <a:latin typeface="Calibri" panose="020F0502020204030204" pitchFamily="34" charset="0"/>
                <a:ea typeface="Calibri" panose="020F0502020204030204" pitchFamily="34" charset="0"/>
                <a:cs typeface="Arial" panose="020B0604020202020204" pitchFamily="34" charset="0"/>
              </a:rPr>
              <a:t> (Prov 10-30) (although the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Instructions [Prov 1-9] have longer  pericopes and poems- Prov 31).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The Proverbial sentential nature is different. E.g. Ruth</a:t>
            </a:r>
            <a:endParaRPr lang="en-US" sz="2400" dirty="0"/>
          </a:p>
        </p:txBody>
      </p:sp>
    </p:spTree>
    <p:extLst>
      <p:ext uri="{BB962C8B-B14F-4D97-AF65-F5344CB8AC3E}">
        <p14:creationId xmlns:p14="http://schemas.microsoft.com/office/powerpoint/2010/main" val="2325714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D0C1F9-5262-9D56-17E3-2BE7275099B0}"/>
              </a:ext>
            </a:extLst>
          </p:cNvPr>
          <p:cNvSpPr>
            <a:spLocks noGrp="1"/>
          </p:cNvSpPr>
          <p:nvPr>
            <p:ph idx="1"/>
          </p:nvPr>
        </p:nvSpPr>
        <p:spPr>
          <a:xfrm>
            <a:off x="1103312" y="1853249"/>
            <a:ext cx="10292821" cy="5114818"/>
          </a:xfrm>
        </p:spPr>
        <p:txBody>
          <a:bodyPr>
            <a:normAutofit/>
          </a:bodyPr>
          <a:lstStyle/>
          <a:p>
            <a:pPr marL="0" marR="0">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Arial" panose="020B0604020202020204" pitchFamily="34" charset="0"/>
              </a:rPr>
              <a:t> 		E.G. Ruth 1:1-5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a:effectLst/>
                <a:latin typeface="Calibri" panose="020F0502020204030204" pitchFamily="34" charset="0"/>
                <a:ea typeface="Calibri" panose="020F0502020204030204" pitchFamily="34" charset="0"/>
                <a:cs typeface="Calibri" panose="020F0502020204030204" pitchFamily="34" charset="0"/>
              </a:rPr>
              <a:t>In the days when the judges ruled, there was a famine in the land. So a man from </a:t>
            </a:r>
            <a:br>
              <a:rPr lang="en-US" dirty="0">
                <a:effectLst/>
                <a:latin typeface="Calibri" panose="020F0502020204030204" pitchFamily="34" charset="0"/>
                <a:ea typeface="Calibri" panose="020F0502020204030204" pitchFamily="34" charset="0"/>
                <a:cs typeface="Calibri" panose="020F0502020204030204" pitchFamily="34" charset="0"/>
              </a:rPr>
            </a:br>
            <a:r>
              <a:rPr lang="en-US" dirty="0">
                <a:effectLst/>
                <a:latin typeface="Calibri" panose="020F0502020204030204" pitchFamily="34" charset="0"/>
                <a:ea typeface="Calibri" panose="020F0502020204030204" pitchFamily="34" charset="0"/>
                <a:cs typeface="Calibri" panose="020F0502020204030204" pitchFamily="34" charset="0"/>
              </a:rPr>
              <a:t> 		Bethlehem in Judah, together with his wife and two sons, went to live for a while </a:t>
            </a:r>
            <a:br>
              <a:rPr lang="en-US" dirty="0">
                <a:effectLst/>
                <a:latin typeface="Calibri" panose="020F0502020204030204" pitchFamily="34" charset="0"/>
                <a:ea typeface="Calibri" panose="020F0502020204030204" pitchFamily="34" charset="0"/>
                <a:cs typeface="Calibri" panose="020F0502020204030204" pitchFamily="34" charset="0"/>
              </a:rPr>
            </a:br>
            <a:r>
              <a:rPr lang="en-US" dirty="0">
                <a:effectLst/>
                <a:latin typeface="Calibri" panose="020F0502020204030204" pitchFamily="34" charset="0"/>
                <a:ea typeface="Calibri" panose="020F0502020204030204" pitchFamily="34" charset="0"/>
                <a:cs typeface="Calibri" panose="020F0502020204030204" pitchFamily="34" charset="0"/>
              </a:rPr>
              <a:t> 		in the country of Moab. The man’s name was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Elimelek</a:t>
            </a:r>
            <a:r>
              <a:rPr lang="en-US" dirty="0">
                <a:effectLst/>
                <a:latin typeface="Calibri" panose="020F0502020204030204" pitchFamily="34" charset="0"/>
                <a:ea typeface="Calibri" panose="020F0502020204030204" pitchFamily="34" charset="0"/>
                <a:cs typeface="Calibri" panose="020F0502020204030204" pitchFamily="34" charset="0"/>
              </a:rPr>
              <a:t>, his wife’s name was</a:t>
            </a:r>
            <a:br>
              <a:rPr lang="en-US" dirty="0">
                <a:effectLst/>
                <a:latin typeface="Calibri" panose="020F0502020204030204" pitchFamily="34" charset="0"/>
                <a:ea typeface="Calibri" panose="020F0502020204030204" pitchFamily="34" charset="0"/>
                <a:cs typeface="Calibri" panose="020F0502020204030204" pitchFamily="34" charset="0"/>
              </a:rPr>
            </a:b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Naomi</a:t>
            </a:r>
            <a:r>
              <a:rPr lang="en-US" dirty="0">
                <a:effectLst/>
                <a:latin typeface="Calibri" panose="020F0502020204030204" pitchFamily="34" charset="0"/>
                <a:ea typeface="Calibri" panose="020F0502020204030204" pitchFamily="34" charset="0"/>
                <a:cs typeface="Calibri" panose="020F0502020204030204" pitchFamily="34" charset="0"/>
              </a:rPr>
              <a:t> 	and the names of his two sons were </a:t>
            </a:r>
            <a:r>
              <a:rPr lang="en-US"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Mahlon</a:t>
            </a:r>
            <a:r>
              <a:rPr lang="en-US" dirty="0">
                <a:effectLst/>
                <a:latin typeface="Calibri" panose="020F0502020204030204" pitchFamily="34" charset="0"/>
                <a:ea typeface="Calibri" panose="020F0502020204030204" pitchFamily="34" charset="0"/>
                <a:cs typeface="Calibri" panose="020F0502020204030204" pitchFamily="34" charset="0"/>
              </a:rPr>
              <a:t> and </a:t>
            </a:r>
            <a:r>
              <a:rPr lang="en-US"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Kilion</a:t>
            </a:r>
            <a:r>
              <a:rPr lang="en-US" dirty="0">
                <a:effectLst/>
                <a:latin typeface="Calibri" panose="020F0502020204030204" pitchFamily="34" charset="0"/>
                <a:ea typeface="Calibri" panose="020F0502020204030204" pitchFamily="34" charset="0"/>
                <a:cs typeface="Calibri" panose="020F0502020204030204" pitchFamily="34" charset="0"/>
              </a:rPr>
              <a:t>. They were </a:t>
            </a:r>
            <a:br>
              <a:rPr lang="en-US" dirty="0">
                <a:effectLst/>
                <a:latin typeface="Calibri" panose="020F0502020204030204" pitchFamily="34" charset="0"/>
                <a:ea typeface="Calibri" panose="020F0502020204030204" pitchFamily="34" charset="0"/>
                <a:cs typeface="Calibri" panose="020F0502020204030204" pitchFamily="34" charset="0"/>
              </a:rPr>
            </a:b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Ephrathites</a:t>
            </a:r>
            <a:r>
              <a:rPr lang="en-US" dirty="0">
                <a:effectLst/>
                <a:latin typeface="Calibri" panose="020F0502020204030204" pitchFamily="34" charset="0"/>
                <a:ea typeface="Calibri" panose="020F0502020204030204" pitchFamily="34" charset="0"/>
                <a:cs typeface="Calibri" panose="020F0502020204030204" pitchFamily="34" charset="0"/>
              </a:rPr>
              <a:t> from Bethlehem, Judah. And they went to Moab and lived there.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Calibri" panose="020F0502020204030204" pitchFamily="34" charset="0"/>
              </a:rPr>
              <a:t> 		Now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Elimelek</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Naomi’s</a:t>
            </a:r>
            <a:r>
              <a:rPr lang="en-US" dirty="0">
                <a:effectLst/>
                <a:latin typeface="Calibri" panose="020F0502020204030204" pitchFamily="34" charset="0"/>
                <a:ea typeface="Calibri" panose="020F0502020204030204" pitchFamily="34" charset="0"/>
                <a:cs typeface="Calibri" panose="020F0502020204030204" pitchFamily="34" charset="0"/>
              </a:rPr>
              <a:t> husband, died, and she was left with her two sons. They </a:t>
            </a:r>
            <a:br>
              <a:rPr lang="en-US" dirty="0">
                <a:effectLst/>
                <a:latin typeface="Calibri" panose="020F0502020204030204" pitchFamily="34" charset="0"/>
                <a:ea typeface="Calibri" panose="020F0502020204030204" pitchFamily="34" charset="0"/>
                <a:cs typeface="Calibri" panose="020F0502020204030204" pitchFamily="34" charset="0"/>
              </a:rPr>
            </a:br>
            <a:r>
              <a:rPr lang="en-US" dirty="0">
                <a:effectLst/>
                <a:latin typeface="Calibri" panose="020F0502020204030204" pitchFamily="34" charset="0"/>
                <a:ea typeface="Calibri" panose="020F0502020204030204" pitchFamily="34" charset="0"/>
                <a:cs typeface="Calibri" panose="020F0502020204030204" pitchFamily="34" charset="0"/>
              </a:rPr>
              <a:t> 		married Moabite women, one named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Orpah</a:t>
            </a:r>
            <a:r>
              <a:rPr lang="en-US" dirty="0">
                <a:effectLst/>
                <a:latin typeface="Calibri" panose="020F0502020204030204" pitchFamily="34" charset="0"/>
                <a:ea typeface="Calibri" panose="020F0502020204030204" pitchFamily="34" charset="0"/>
                <a:cs typeface="Calibri" panose="020F0502020204030204" pitchFamily="34" charset="0"/>
              </a:rPr>
              <a:t> and the other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Ruth</a:t>
            </a:r>
            <a:r>
              <a:rPr lang="en-US" dirty="0">
                <a:effectLst/>
                <a:latin typeface="Calibri" panose="020F0502020204030204" pitchFamily="34" charset="0"/>
                <a:ea typeface="Calibri" panose="020F0502020204030204" pitchFamily="34" charset="0"/>
                <a:cs typeface="Calibri" panose="020F0502020204030204" pitchFamily="34" charset="0"/>
              </a:rPr>
              <a:t>. After they had </a:t>
            </a:r>
            <a:br>
              <a:rPr lang="en-US" dirty="0">
                <a:effectLst/>
                <a:latin typeface="Calibri" panose="020F0502020204030204" pitchFamily="34" charset="0"/>
                <a:ea typeface="Calibri" panose="020F0502020204030204" pitchFamily="34" charset="0"/>
                <a:cs typeface="Calibri" panose="020F0502020204030204" pitchFamily="34" charset="0"/>
              </a:rPr>
            </a:br>
            <a:r>
              <a:rPr lang="en-US" dirty="0">
                <a:effectLst/>
                <a:latin typeface="Calibri" panose="020F0502020204030204" pitchFamily="34" charset="0"/>
                <a:ea typeface="Calibri" panose="020F0502020204030204" pitchFamily="34" charset="0"/>
                <a:cs typeface="Calibri" panose="020F0502020204030204" pitchFamily="34" charset="0"/>
              </a:rPr>
              <a:t> 		lived there about ten years, both </a:t>
            </a:r>
            <a:r>
              <a:rPr lang="en-US"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Mahlon</a:t>
            </a:r>
            <a:r>
              <a:rPr lang="en-US" dirty="0">
                <a:effectLst/>
                <a:latin typeface="Calibri" panose="020F0502020204030204" pitchFamily="34" charset="0"/>
                <a:ea typeface="Calibri" panose="020F0502020204030204" pitchFamily="34" charset="0"/>
                <a:cs typeface="Calibri" panose="020F0502020204030204" pitchFamily="34" charset="0"/>
              </a:rPr>
              <a:t> and </a:t>
            </a:r>
            <a:r>
              <a:rPr lang="en-US"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Kilion</a:t>
            </a:r>
            <a:r>
              <a:rPr lang="en-US" dirty="0">
                <a:effectLst/>
                <a:latin typeface="Calibri" panose="020F0502020204030204" pitchFamily="34" charset="0"/>
                <a:ea typeface="Calibri" panose="020F0502020204030204" pitchFamily="34" charset="0"/>
                <a:cs typeface="Calibri" panose="020F0502020204030204" pitchFamily="34" charset="0"/>
              </a:rPr>
              <a:t> also died, and </a:t>
            </a:r>
            <a:r>
              <a:rPr lang="en-US" b="1" dirty="0">
                <a:effectLst/>
                <a:latin typeface="Calibri" panose="020F0502020204030204" pitchFamily="34" charset="0"/>
                <a:ea typeface="Calibri" panose="020F0502020204030204" pitchFamily="34" charset="0"/>
                <a:cs typeface="Calibri" panose="020F0502020204030204" pitchFamily="34" charset="0"/>
              </a:rPr>
              <a:t>Naomi</a:t>
            </a:r>
            <a:r>
              <a:rPr lang="en-US" dirty="0">
                <a:effectLst/>
                <a:latin typeface="Calibri" panose="020F0502020204030204" pitchFamily="34" charset="0"/>
                <a:ea typeface="Calibri" panose="020F0502020204030204" pitchFamily="34" charset="0"/>
                <a:cs typeface="Calibri" panose="020F0502020204030204" pitchFamily="34" charset="0"/>
              </a:rPr>
              <a:t> was </a:t>
            </a:r>
            <a:br>
              <a:rPr lang="en-US" dirty="0">
                <a:effectLst/>
                <a:latin typeface="Calibri" panose="020F0502020204030204" pitchFamily="34" charset="0"/>
                <a:ea typeface="Calibri" panose="020F0502020204030204" pitchFamily="34" charset="0"/>
                <a:cs typeface="Calibri" panose="020F0502020204030204" pitchFamily="34" charset="0"/>
              </a:rPr>
            </a:br>
            <a:r>
              <a:rPr lang="en-US" dirty="0">
                <a:effectLst/>
                <a:latin typeface="Calibri" panose="020F0502020204030204" pitchFamily="34" charset="0"/>
                <a:ea typeface="Calibri" panose="020F0502020204030204" pitchFamily="34" charset="0"/>
                <a:cs typeface="Calibri" panose="020F0502020204030204" pitchFamily="34" charset="0"/>
              </a:rPr>
              <a:t> 		left without her two sons and her husband</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indent="68580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Calibri" panose="020F0502020204030204" pitchFamily="34" charset="0"/>
              </a:rPr>
              <a:t>3:1-2 One day </a:t>
            </a:r>
            <a:r>
              <a:rPr lang="en-US" b="1" dirty="0">
                <a:effectLst/>
                <a:latin typeface="Calibri" panose="020F0502020204030204" pitchFamily="34" charset="0"/>
                <a:ea typeface="Calibri" panose="020F0502020204030204" pitchFamily="34" charset="0"/>
                <a:cs typeface="Calibri" panose="020F0502020204030204" pitchFamily="34" charset="0"/>
              </a:rPr>
              <a:t>Ruth’s</a:t>
            </a:r>
            <a:r>
              <a:rPr lang="en-US" dirty="0">
                <a:effectLst/>
                <a:latin typeface="Calibri" panose="020F0502020204030204" pitchFamily="34" charset="0"/>
                <a:ea typeface="Calibri" panose="020F0502020204030204" pitchFamily="34" charset="0"/>
                <a:cs typeface="Calibri" panose="020F0502020204030204" pitchFamily="34" charset="0"/>
              </a:rPr>
              <a:t> mother-in-law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Naomi</a:t>
            </a:r>
            <a:r>
              <a:rPr lang="en-US" dirty="0">
                <a:effectLst/>
                <a:latin typeface="Calibri" panose="020F0502020204030204" pitchFamily="34" charset="0"/>
                <a:ea typeface="Calibri" panose="020F0502020204030204" pitchFamily="34" charset="0"/>
                <a:cs typeface="Calibri" panose="020F0502020204030204" pitchFamily="34" charset="0"/>
              </a:rPr>
              <a:t> said to her, “My daughter, I must </a:t>
            </a:r>
            <a:br>
              <a:rPr lang="en-US" dirty="0">
                <a:effectLst/>
                <a:latin typeface="Calibri" panose="020F0502020204030204" pitchFamily="34" charset="0"/>
                <a:ea typeface="Calibri" panose="020F0502020204030204" pitchFamily="34" charset="0"/>
                <a:cs typeface="Calibri" panose="020F0502020204030204" pitchFamily="34" charset="0"/>
              </a:rPr>
            </a:br>
            <a:r>
              <a:rPr lang="en-US" dirty="0">
                <a:effectLst/>
                <a:latin typeface="Calibri" panose="020F0502020204030204" pitchFamily="34" charset="0"/>
                <a:ea typeface="Calibri" panose="020F0502020204030204" pitchFamily="34" charset="0"/>
                <a:cs typeface="Calibri" panose="020F0502020204030204" pitchFamily="34" charset="0"/>
              </a:rPr>
              <a:t> 		find a home for you, where you will be well provided for. Now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Boaz</a:t>
            </a:r>
            <a:r>
              <a:rPr lang="en-US" dirty="0">
                <a:effectLst/>
                <a:latin typeface="Calibri" panose="020F0502020204030204" pitchFamily="34" charset="0"/>
                <a:ea typeface="Calibri" panose="020F0502020204030204" pitchFamily="34" charset="0"/>
                <a:cs typeface="Calibri" panose="020F0502020204030204" pitchFamily="34" charset="0"/>
              </a:rPr>
              <a:t>, </a:t>
            </a:r>
            <a:br>
              <a:rPr lang="en-US" dirty="0">
                <a:effectLst/>
                <a:latin typeface="Calibri" panose="020F0502020204030204" pitchFamily="34" charset="0"/>
                <a:ea typeface="Calibri" panose="020F0502020204030204" pitchFamily="34" charset="0"/>
                <a:cs typeface="Calibri" panose="020F0502020204030204" pitchFamily="34" charset="0"/>
              </a:rPr>
            </a:br>
            <a:r>
              <a:rPr lang="en-US" dirty="0">
                <a:effectLst/>
                <a:latin typeface="Calibri" panose="020F0502020204030204" pitchFamily="34" charset="0"/>
                <a:ea typeface="Calibri" panose="020F0502020204030204" pitchFamily="34" charset="0"/>
                <a:cs typeface="Calibri" panose="020F0502020204030204" pitchFamily="34" charset="0"/>
              </a:rPr>
              <a:t> 		with whose women you have worked, is a relative of ours.</a:t>
            </a:r>
            <a:r>
              <a:rPr lang="en-US" dirty="0">
                <a:effectLst/>
                <a:latin typeface="Calibri" panose="020F0502020204030204" pitchFamily="34" charset="0"/>
                <a:ea typeface="Calibri" panose="020F0502020204030204" pitchFamily="34" charset="0"/>
                <a:cs typeface="Arial" panose="020B0604020202020204" pitchFamily="34" charset="0"/>
              </a:rPr>
              <a:t> </a:t>
            </a:r>
            <a:endParaRPr lang="en-US" sz="2400" dirty="0"/>
          </a:p>
        </p:txBody>
      </p:sp>
      <p:sp>
        <p:nvSpPr>
          <p:cNvPr id="4" name="Title 1">
            <a:extLst>
              <a:ext uri="{FF2B5EF4-FFF2-40B4-BE49-F238E27FC236}">
                <a16:creationId xmlns:a16="http://schemas.microsoft.com/office/drawing/2014/main" id="{F66B6747-A832-3C64-1344-9A04D42AEEC2}"/>
              </a:ext>
            </a:extLst>
          </p:cNvPr>
          <p:cNvSpPr>
            <a:spLocks noGrp="1"/>
          </p:cNvSpPr>
          <p:nvPr>
            <p:ph type="title"/>
          </p:nvPr>
        </p:nvSpPr>
        <p:spPr>
          <a:xfrm>
            <a:off x="646111" y="452718"/>
            <a:ext cx="10750022" cy="1400530"/>
          </a:xfrm>
        </p:spPr>
        <p:txBody>
          <a:bodyPr/>
          <a:lstStyle/>
          <a:p>
            <a:r>
              <a:rPr lang="en-US" sz="2800" b="1" dirty="0">
                <a:effectLst/>
                <a:latin typeface="Calibri" panose="020F0502020204030204" pitchFamily="34" charset="0"/>
                <a:ea typeface="Calibri" panose="020F0502020204030204" pitchFamily="34" charset="0"/>
                <a:cs typeface="Arial" panose="020B0604020202020204" pitchFamily="34" charset="0"/>
              </a:rPr>
              <a:t>1.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personal names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to titles only Prov 1:1;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10:1…)</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5400" dirty="0"/>
          </a:p>
        </p:txBody>
      </p:sp>
    </p:spTree>
    <p:extLst>
      <p:ext uri="{BB962C8B-B14F-4D97-AF65-F5344CB8AC3E}">
        <p14:creationId xmlns:p14="http://schemas.microsoft.com/office/powerpoint/2010/main" val="69349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71DF08-0B4B-F1E9-CDE6-E9014B14D3BA}"/>
              </a:ext>
            </a:extLst>
          </p:cNvPr>
          <p:cNvSpPr>
            <a:spLocks noGrp="1"/>
          </p:cNvSpPr>
          <p:nvPr>
            <p:ph idx="1"/>
          </p:nvPr>
        </p:nvSpPr>
        <p:spPr>
          <a:xfrm>
            <a:off x="1103312" y="2052918"/>
            <a:ext cx="8946541" cy="4424082"/>
          </a:xfrm>
        </p:spPr>
        <p:txBody>
          <a:bodyPr>
            <a:normAutofit/>
          </a:bodyPr>
          <a:lstStyle/>
          <a:p>
            <a:r>
              <a:rPr lang="en-US" sz="2400" dirty="0">
                <a:effectLst/>
                <a:latin typeface="Calibri" panose="020F0502020204030204" pitchFamily="34" charset="0"/>
                <a:ea typeface="Calibri" panose="020F0502020204030204" pitchFamily="34" charset="0"/>
                <a:cs typeface="Arial" panose="020B0604020202020204" pitchFamily="34" charset="0"/>
              </a:rPr>
              <a:t> 		4:18-22 Genealogy: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This, then, is the family line of Perez: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Perez was the father of </a:t>
            </a:r>
            <a:r>
              <a:rPr lang="en-US" sz="2400" dirty="0" err="1">
                <a:effectLst/>
                <a:latin typeface="Calibri" panose="020F0502020204030204" pitchFamily="34" charset="0"/>
                <a:ea typeface="Calibri" panose="020F0502020204030204" pitchFamily="34" charset="0"/>
                <a:cs typeface="Calibri" panose="020F0502020204030204" pitchFamily="34" charset="0"/>
              </a:rPr>
              <a:t>Hezron</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Hezron</a:t>
            </a:r>
            <a:r>
              <a:rPr lang="en-US" sz="2400" dirty="0">
                <a:effectLst/>
                <a:latin typeface="Calibri" panose="020F0502020204030204" pitchFamily="34" charset="0"/>
                <a:ea typeface="Calibri" panose="020F0502020204030204" pitchFamily="34" charset="0"/>
                <a:cs typeface="Calibri" panose="020F0502020204030204" pitchFamily="34" charset="0"/>
              </a:rPr>
              <a:t> the father of Ram,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Ram the father of </a:t>
            </a:r>
            <a:r>
              <a:rPr lang="en-US" sz="2400" dirty="0" err="1">
                <a:effectLst/>
                <a:latin typeface="Calibri" panose="020F0502020204030204" pitchFamily="34" charset="0"/>
                <a:ea typeface="Calibri" panose="020F0502020204030204" pitchFamily="34" charset="0"/>
                <a:cs typeface="Calibri" panose="020F0502020204030204" pitchFamily="34" charset="0"/>
              </a:rPr>
              <a:t>Amminadab</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Amminadab</a:t>
            </a:r>
            <a:r>
              <a:rPr lang="en-US" sz="2400" dirty="0">
                <a:effectLst/>
                <a:latin typeface="Calibri" panose="020F0502020204030204" pitchFamily="34" charset="0"/>
                <a:ea typeface="Calibri" panose="020F0502020204030204" pitchFamily="34" charset="0"/>
                <a:cs typeface="Calibri" panose="020F0502020204030204" pitchFamily="34" charset="0"/>
              </a:rPr>
              <a:t> the father of Nahshon,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Nahshon the father of Salmon,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Salmon the father of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Boaz</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Boaz the father of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Obed</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Obed the father of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Jesse</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and Jesse the father of </a:t>
            </a:r>
            <a:r>
              <a:rPr lang="en-US" sz="32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David</a:t>
            </a:r>
            <a:r>
              <a:rPr lang="en-US" sz="2400" dirty="0">
                <a:effectLst/>
                <a:latin typeface="Calibri" panose="020F0502020204030204" pitchFamily="34" charset="0"/>
                <a:ea typeface="Calibri" panose="020F0502020204030204" pitchFamily="34"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
        <p:nvSpPr>
          <p:cNvPr id="4" name="Title 1">
            <a:extLst>
              <a:ext uri="{FF2B5EF4-FFF2-40B4-BE49-F238E27FC236}">
                <a16:creationId xmlns:a16="http://schemas.microsoft.com/office/drawing/2014/main" id="{FA031B22-BC01-7333-FE54-8EB4F134A0EE}"/>
              </a:ext>
            </a:extLst>
          </p:cNvPr>
          <p:cNvSpPr>
            <a:spLocks noGrp="1"/>
          </p:cNvSpPr>
          <p:nvPr>
            <p:ph type="title"/>
          </p:nvPr>
        </p:nvSpPr>
        <p:spPr>
          <a:xfrm>
            <a:off x="646111" y="452718"/>
            <a:ext cx="10750022" cy="1400530"/>
          </a:xfrm>
        </p:spPr>
        <p:txBody>
          <a:bodyPr/>
          <a:lstStyle/>
          <a:p>
            <a:r>
              <a:rPr lang="en-US" sz="2800" b="1" dirty="0">
                <a:effectLst/>
                <a:latin typeface="Calibri" panose="020F0502020204030204" pitchFamily="34" charset="0"/>
                <a:ea typeface="Calibri" panose="020F0502020204030204" pitchFamily="34" charset="0"/>
                <a:cs typeface="Arial" panose="020B0604020202020204" pitchFamily="34" charset="0"/>
              </a:rPr>
              <a:t>1.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personal names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to titles only Prov 1:1;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10:1…)</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5400" dirty="0"/>
          </a:p>
        </p:txBody>
      </p:sp>
    </p:spTree>
    <p:extLst>
      <p:ext uri="{BB962C8B-B14F-4D97-AF65-F5344CB8AC3E}">
        <p14:creationId xmlns:p14="http://schemas.microsoft.com/office/powerpoint/2010/main" val="3794477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3281C8-6DEE-BA82-B8C6-AD598DB3E566}"/>
              </a:ext>
            </a:extLst>
          </p:cNvPr>
          <p:cNvSpPr>
            <a:spLocks noGrp="1"/>
          </p:cNvSpPr>
          <p:nvPr>
            <p:ph idx="1"/>
          </p:nvPr>
        </p:nvSpPr>
        <p:spPr>
          <a:xfrm>
            <a:off x="577056" y="2209801"/>
            <a:ext cx="11037888" cy="4195481"/>
          </a:xfrm>
        </p:spPr>
        <p:txBody>
          <a:bodyPr>
            <a:noAutofit/>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		Historical names frequently mentioned in other narratives: </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 		Jer. 15:1 </a:t>
            </a:r>
            <a:r>
              <a:rPr lang="en-US" sz="2800" dirty="0">
                <a:effectLst/>
                <a:latin typeface="Calibri" panose="020F0502020204030204" pitchFamily="34" charset="0"/>
                <a:ea typeface="Calibri" panose="020F0502020204030204" pitchFamily="34" charset="0"/>
                <a:cs typeface="Calibri" panose="020F0502020204030204" pitchFamily="34" charset="0"/>
              </a:rPr>
              <a:t>Then the </a:t>
            </a:r>
            <a:r>
              <a:rPr lang="en-US" sz="28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800" dirty="0">
                <a:effectLst/>
                <a:latin typeface="Calibri" panose="020F0502020204030204" pitchFamily="34" charset="0"/>
                <a:ea typeface="Calibri" panose="020F0502020204030204" pitchFamily="34" charset="0"/>
                <a:cs typeface="Calibri" panose="020F0502020204030204" pitchFamily="34" charset="0"/>
              </a:rPr>
              <a:t> said to me: “Even if </a:t>
            </a: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Moses</a:t>
            </a:r>
            <a:r>
              <a:rPr lang="en-US" sz="2800" dirty="0">
                <a:effectLst/>
                <a:latin typeface="Calibri" panose="020F0502020204030204" pitchFamily="34" charset="0"/>
                <a:ea typeface="Calibri" panose="020F0502020204030204" pitchFamily="34" charset="0"/>
                <a:cs typeface="Calibri" panose="020F0502020204030204" pitchFamily="34" charset="0"/>
              </a:rPr>
              <a:t> and </a:t>
            </a: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Samuel</a:t>
            </a:r>
            <a:r>
              <a:rPr lang="en-US" sz="2800" dirty="0">
                <a:effectLst/>
                <a:latin typeface="Calibri" panose="020F0502020204030204" pitchFamily="34" charset="0"/>
                <a:ea typeface="Calibri" panose="020F0502020204030204" pitchFamily="34" charset="0"/>
                <a:cs typeface="Calibri" panose="020F0502020204030204" pitchFamily="34" charset="0"/>
              </a:rPr>
              <a:t> </a:t>
            </a:r>
            <a:br>
              <a:rPr lang="en-US" sz="2800" dirty="0">
                <a:effectLst/>
                <a:latin typeface="Calibri" panose="020F0502020204030204" pitchFamily="34" charset="0"/>
                <a:ea typeface="Calibri" panose="020F0502020204030204" pitchFamily="34" charset="0"/>
                <a:cs typeface="Calibri" panose="020F0502020204030204" pitchFamily="34" charset="0"/>
              </a:rPr>
            </a:br>
            <a:r>
              <a:rPr lang="en-US" sz="2800" dirty="0">
                <a:effectLst/>
                <a:latin typeface="Calibri" panose="020F0502020204030204" pitchFamily="34" charset="0"/>
                <a:ea typeface="Calibri" panose="020F0502020204030204" pitchFamily="34" charset="0"/>
                <a:cs typeface="Calibri" panose="020F0502020204030204" pitchFamily="34" charset="0"/>
              </a:rPr>
              <a:t> 		were to stand before me, my heart would not go out to this people.</a:t>
            </a:r>
          </a:p>
          <a:p>
            <a:pPr marL="0" marR="0">
              <a:lnSpc>
                <a:spcPct val="107000"/>
              </a:lnSpc>
              <a:spcBef>
                <a:spcPts val="0"/>
              </a:spcBef>
              <a:spcAft>
                <a:spcPts val="800"/>
              </a:spcAft>
            </a:pPr>
            <a:r>
              <a:rPr lang="en-US" sz="2800" dirty="0">
                <a:latin typeface="Calibri" panose="020F0502020204030204" pitchFamily="34" charset="0"/>
                <a:ea typeface="Calibri" panose="020F0502020204030204" pitchFamily="34" charset="0"/>
                <a:cs typeface="Calibri" panose="020F0502020204030204" pitchFamily="34" charset="0"/>
              </a:rPr>
              <a:t>       </a:t>
            </a:r>
            <a:r>
              <a:rPr lang="en-US" sz="2800" dirty="0" err="1">
                <a:latin typeface="Calibri" panose="020F0502020204030204" pitchFamily="34" charset="0"/>
                <a:ea typeface="Calibri" panose="020F0502020204030204" pitchFamily="34" charset="0"/>
                <a:cs typeface="Calibri" panose="020F0502020204030204" pitchFamily="34" charset="0"/>
              </a:rPr>
              <a:t>Ezek</a:t>
            </a:r>
            <a:r>
              <a:rPr lang="en-US" sz="2800" dirty="0">
                <a:latin typeface="Calibri" panose="020F0502020204030204" pitchFamily="34" charset="0"/>
                <a:ea typeface="Calibri" panose="020F0502020204030204" pitchFamily="34" charset="0"/>
                <a:cs typeface="Calibri" panose="020F0502020204030204" pitchFamily="34" charset="0"/>
              </a:rPr>
              <a:t> 14:14 even if these three men, </a:t>
            </a: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Noah, Daniel</a:t>
            </a:r>
            <a:r>
              <a:rPr lang="en-US" sz="2800" dirty="0">
                <a:latin typeface="Calibri" panose="020F0502020204030204" pitchFamily="34" charset="0"/>
                <a:ea typeface="Calibri" panose="020F0502020204030204" pitchFamily="34" charset="0"/>
                <a:cs typeface="Calibri" panose="020F0502020204030204" pitchFamily="34" charset="0"/>
              </a:rPr>
              <a:t>, and </a:t>
            </a: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Job</a:t>
            </a:r>
            <a:r>
              <a:rPr lang="en-US" sz="2800" dirty="0">
                <a:latin typeface="Calibri" panose="020F0502020204030204" pitchFamily="34" charset="0"/>
                <a:ea typeface="Calibri" panose="020F0502020204030204" pitchFamily="34" charset="0"/>
                <a:cs typeface="Calibri" panose="020F0502020204030204" pitchFamily="34" charset="0"/>
              </a:rPr>
              <a:t> were in it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Calibri" panose="020F0502020204030204" pitchFamily="34" charset="0"/>
              </a:rPr>
              <a:t> 		Exod. 1:1-4 These are the names of the sons of Israel who went</a:t>
            </a:r>
            <a:br>
              <a:rPr lang="en-US" sz="2800" dirty="0">
                <a:effectLst/>
                <a:latin typeface="Calibri" panose="020F0502020204030204" pitchFamily="34" charset="0"/>
                <a:ea typeface="Calibri" panose="020F0502020204030204" pitchFamily="34" charset="0"/>
                <a:cs typeface="Calibri" panose="020F0502020204030204" pitchFamily="34" charset="0"/>
              </a:rPr>
            </a:br>
            <a:r>
              <a:rPr lang="en-US" sz="2800" dirty="0">
                <a:effectLst/>
                <a:latin typeface="Calibri" panose="020F0502020204030204" pitchFamily="34" charset="0"/>
                <a:ea typeface="Calibri" panose="020F0502020204030204" pitchFamily="34" charset="0"/>
                <a:cs typeface="Calibri" panose="020F0502020204030204" pitchFamily="34" charset="0"/>
              </a:rPr>
              <a:t>            to Egypt 	with </a:t>
            </a:r>
            <a:r>
              <a:rPr lang="en-US" sz="2800" b="1" dirty="0">
                <a:effectLst/>
                <a:latin typeface="Calibri" panose="020F0502020204030204" pitchFamily="34" charset="0"/>
                <a:ea typeface="Calibri" panose="020F0502020204030204" pitchFamily="34" charset="0"/>
                <a:cs typeface="Calibri" panose="020F0502020204030204" pitchFamily="34" charset="0"/>
              </a:rPr>
              <a:t>Jacob</a:t>
            </a:r>
            <a:r>
              <a:rPr lang="en-US" sz="2800" dirty="0">
                <a:effectLst/>
                <a:latin typeface="Calibri" panose="020F0502020204030204" pitchFamily="34" charset="0"/>
                <a:ea typeface="Calibri" panose="020F0502020204030204" pitchFamily="34" charset="0"/>
                <a:cs typeface="Calibri" panose="020F0502020204030204" pitchFamily="34" charset="0"/>
              </a:rPr>
              <a:t>, each with his family: </a:t>
            </a: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Reuben</a:t>
            </a:r>
            <a:r>
              <a:rPr lang="en-US" sz="28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Simeon</a:t>
            </a:r>
            <a:r>
              <a:rPr lang="en-US" sz="28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Levi</a:t>
            </a:r>
            <a:r>
              <a:rPr lang="en-US" sz="28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a:effectLst/>
                <a:latin typeface="Calibri" panose="020F0502020204030204" pitchFamily="34" charset="0"/>
                <a:ea typeface="Calibri" panose="020F0502020204030204" pitchFamily="34" charset="0"/>
                <a:cs typeface="Calibri" panose="020F0502020204030204" pitchFamily="34" charset="0"/>
              </a:rPr>
              <a:t>and </a:t>
            </a:r>
            <a:br>
              <a:rPr lang="en-US" sz="2800" dirty="0">
                <a:effectLst/>
                <a:latin typeface="Calibri" panose="020F0502020204030204" pitchFamily="34" charset="0"/>
                <a:ea typeface="Calibri" panose="020F0502020204030204" pitchFamily="34" charset="0"/>
                <a:cs typeface="Calibri" panose="020F0502020204030204" pitchFamily="34" charset="0"/>
              </a:rPr>
            </a:br>
            <a:r>
              <a:rPr lang="en-US" sz="2800" dirty="0">
                <a:effectLst/>
                <a:latin typeface="Calibri" panose="020F0502020204030204" pitchFamily="34" charset="0"/>
                <a:ea typeface="Calibri" panose="020F0502020204030204" pitchFamily="34" charset="0"/>
                <a:cs typeface="Calibri" panose="020F0502020204030204" pitchFamily="34" charset="0"/>
              </a:rPr>
              <a:t> 		</a:t>
            </a: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Judah</a:t>
            </a:r>
            <a:r>
              <a:rPr lang="en-US" sz="2800" dirty="0">
                <a:effectLst/>
                <a:latin typeface="Calibri" panose="020F0502020204030204" pitchFamily="34" charset="0"/>
                <a:ea typeface="Calibri" panose="020F0502020204030204" pitchFamily="34" charset="0"/>
                <a:cs typeface="Calibri" panose="020F0502020204030204" pitchFamily="34" charset="0"/>
              </a:rPr>
              <a:t>; Issachar, Zebulun and Benjamin; Dan and Naphtali; Gad and </a:t>
            </a:r>
            <a:br>
              <a:rPr lang="en-US" sz="2800" dirty="0">
                <a:effectLst/>
                <a:latin typeface="Calibri" panose="020F0502020204030204" pitchFamily="34" charset="0"/>
                <a:ea typeface="Calibri" panose="020F0502020204030204" pitchFamily="34" charset="0"/>
                <a:cs typeface="Calibri" panose="020F0502020204030204" pitchFamily="34" charset="0"/>
              </a:rPr>
            </a:br>
            <a:r>
              <a:rPr lang="en-US" sz="2800" dirty="0">
                <a:effectLst/>
                <a:latin typeface="Calibri" panose="020F0502020204030204" pitchFamily="34" charset="0"/>
                <a:ea typeface="Calibri" panose="020F0502020204030204" pitchFamily="34" charset="0"/>
                <a:cs typeface="Calibri" panose="020F0502020204030204" pitchFamily="34" charset="0"/>
              </a:rPr>
              <a:t> 		Asher.</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85345A5-0D80-1103-F6D4-440132A2BC6D}"/>
              </a:ext>
            </a:extLst>
          </p:cNvPr>
          <p:cNvSpPr>
            <a:spLocks noGrp="1"/>
          </p:cNvSpPr>
          <p:nvPr>
            <p:ph type="title"/>
          </p:nvPr>
        </p:nvSpPr>
        <p:spPr>
          <a:xfrm>
            <a:off x="646111" y="452718"/>
            <a:ext cx="10750022" cy="1400530"/>
          </a:xfrm>
        </p:spPr>
        <p:txBody>
          <a:bodyPr/>
          <a:lstStyle/>
          <a:p>
            <a:r>
              <a:rPr lang="en-US" sz="2800" b="1" dirty="0">
                <a:effectLst/>
                <a:latin typeface="Calibri" panose="020F0502020204030204" pitchFamily="34" charset="0"/>
                <a:ea typeface="Calibri" panose="020F0502020204030204" pitchFamily="34" charset="0"/>
                <a:cs typeface="Arial" panose="020B0604020202020204" pitchFamily="34" charset="0"/>
              </a:rPr>
              <a:t>1.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personal names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to titles only Prov 1:1;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10:1…)</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5400" dirty="0"/>
          </a:p>
        </p:txBody>
      </p:sp>
    </p:spTree>
    <p:extLst>
      <p:ext uri="{BB962C8B-B14F-4D97-AF65-F5344CB8AC3E}">
        <p14:creationId xmlns:p14="http://schemas.microsoft.com/office/powerpoint/2010/main" val="3275557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D8932B-BBA7-1AF7-97A6-B321057C5622}"/>
              </a:ext>
            </a:extLst>
          </p:cNvPr>
          <p:cNvSpPr>
            <a:spLocks noGrp="1"/>
          </p:cNvSpPr>
          <p:nvPr>
            <p:ph idx="1"/>
          </p:nvPr>
        </p:nvSpPr>
        <p:spPr>
          <a:xfrm>
            <a:off x="1103312" y="2052918"/>
            <a:ext cx="10047288" cy="4195481"/>
          </a:xfrm>
        </p:spPr>
        <p:txBody>
          <a:bodyPr>
            <a:normAutofit/>
          </a:bodyPr>
          <a:lstStyle/>
          <a:p>
            <a:pPr marL="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Exod</a:t>
            </a:r>
            <a:r>
              <a:rPr lang="en-US" sz="2400" dirty="0">
                <a:effectLst/>
                <a:latin typeface="Calibri" panose="020F0502020204030204" pitchFamily="34" charset="0"/>
                <a:ea typeface="Calibri" panose="020F0502020204030204" pitchFamily="34" charset="0"/>
                <a:cs typeface="Calibri" panose="020F0502020204030204" pitchFamily="34" charset="0"/>
              </a:rPr>
              <a:t> 3:14-15 </a:t>
            </a:r>
            <a:r>
              <a:rPr lang="en-US" sz="2400" cap="small" dirty="0">
                <a:effectLst/>
                <a:latin typeface="Calibri" panose="020F0502020204030204" pitchFamily="34" charset="0"/>
                <a:ea typeface="Calibri" panose="020F0502020204030204" pitchFamily="34" charset="0"/>
                <a:cs typeface="Calibri" panose="020F0502020204030204" pitchFamily="34" charset="0"/>
              </a:rPr>
              <a:t>I am</a:t>
            </a:r>
            <a:r>
              <a:rPr lang="en-US" sz="2400" dirty="0">
                <a:effectLst/>
                <a:latin typeface="Calibri" panose="020F0502020204030204" pitchFamily="34" charset="0"/>
                <a:ea typeface="Calibri" panose="020F0502020204030204" pitchFamily="34" charset="0"/>
                <a:cs typeface="Calibri" panose="020F0502020204030204" pitchFamily="34" charset="0"/>
              </a:rPr>
              <a:t> has sent me to you. ” God also said to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Moses</a:t>
            </a:r>
            <a:r>
              <a:rPr lang="en-US" sz="2400" dirty="0">
                <a:effectLst/>
                <a:latin typeface="Calibri" panose="020F0502020204030204" pitchFamily="34" charset="0"/>
                <a:ea typeface="Calibri" panose="020F0502020204030204" pitchFamily="34" charset="0"/>
                <a:cs typeface="Calibri" panose="020F0502020204030204" pitchFamily="34" charset="0"/>
              </a:rPr>
              <a:t>, “Say to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Israelites,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the God of your fathers—the God of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Abraham</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God of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Isaac</a:t>
            </a:r>
            <a:r>
              <a:rPr lang="en-US" sz="2400" dirty="0">
                <a:effectLst/>
                <a:latin typeface="Calibri" panose="020F0502020204030204" pitchFamily="34" charset="0"/>
                <a:ea typeface="Calibri" panose="020F0502020204030204" pitchFamily="34" charset="0"/>
                <a:cs typeface="Calibri" panose="020F0502020204030204" pitchFamily="34" charset="0"/>
              </a:rPr>
              <a:t> and the God of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Jacob</a:t>
            </a:r>
            <a:r>
              <a:rPr lang="en-US" sz="2400" dirty="0">
                <a:effectLst/>
                <a:latin typeface="Calibri" panose="020F0502020204030204" pitchFamily="34" charset="0"/>
                <a:ea typeface="Calibri" panose="020F0502020204030204" pitchFamily="34" charset="0"/>
                <a:cs typeface="Calibri" panose="020F0502020204030204" pitchFamily="34" charset="0"/>
              </a:rPr>
              <a:t>—has sent me to you.’</a:t>
            </a:r>
          </a:p>
          <a:p>
            <a:pPr marL="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Calibri" panose="020F0502020204030204" pitchFamily="34" charset="0"/>
              </a:rPr>
              <a:t>Isa 51:2  Look to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Abraham</a:t>
            </a:r>
            <a:r>
              <a:rPr lang="en-US" sz="2400" dirty="0">
                <a:latin typeface="Calibri" panose="020F0502020204030204" pitchFamily="34" charset="0"/>
                <a:ea typeface="Calibri" panose="020F0502020204030204" pitchFamily="34" charset="0"/>
                <a:cs typeface="Calibri" panose="020F0502020204030204" pitchFamily="34" charset="0"/>
              </a:rPr>
              <a:t> your father, and to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Sarah</a:t>
            </a:r>
            <a:r>
              <a:rPr lang="en-US" sz="2400" dirty="0">
                <a:latin typeface="Calibri" panose="020F0502020204030204" pitchFamily="34" charset="0"/>
                <a:ea typeface="Calibri" panose="020F0502020204030204" pitchFamily="34" charset="0"/>
                <a:cs typeface="Calibri" panose="020F0502020204030204" pitchFamily="34" charset="0"/>
              </a:rPr>
              <a:t> who bore you.</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2400" dirty="0" err="1">
                <a:effectLst/>
                <a:latin typeface="Calibri" panose="020F0502020204030204" pitchFamily="34" charset="0"/>
                <a:ea typeface="Calibri" panose="020F0502020204030204" pitchFamily="34" charset="0"/>
                <a:cs typeface="Calibri" panose="020F0502020204030204" pitchFamily="34" charset="0"/>
              </a:rPr>
              <a:t>Neh</a:t>
            </a:r>
            <a:r>
              <a:rPr lang="en-US" sz="2400" dirty="0">
                <a:effectLst/>
                <a:latin typeface="Calibri" panose="020F0502020204030204" pitchFamily="34" charset="0"/>
                <a:ea typeface="Calibri" panose="020F0502020204030204" pitchFamily="34" charset="0"/>
                <a:cs typeface="Calibri" panose="020F0502020204030204" pitchFamily="34" charset="0"/>
              </a:rPr>
              <a:t> 9:7 You are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God, who chose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Abram</a:t>
            </a:r>
            <a:r>
              <a:rPr lang="en-US" sz="2400" dirty="0">
                <a:effectLst/>
                <a:latin typeface="Calibri" panose="020F0502020204030204" pitchFamily="34" charset="0"/>
                <a:ea typeface="Calibri" panose="020F0502020204030204" pitchFamily="34" charset="0"/>
                <a:cs typeface="Calibri" panose="020F0502020204030204" pitchFamily="34" charset="0"/>
              </a:rPr>
              <a:t> and brought him out of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Ur of the Chaldeans and named him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Abraham</a:t>
            </a:r>
            <a:endPar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Neh</a:t>
            </a:r>
            <a:r>
              <a:rPr lang="en-US" sz="2400" dirty="0">
                <a:effectLst/>
                <a:latin typeface="Calibri" panose="020F0502020204030204" pitchFamily="34" charset="0"/>
                <a:ea typeface="Calibri" panose="020F0502020204030204" pitchFamily="34" charset="0"/>
                <a:cs typeface="Calibri" panose="020F0502020204030204" pitchFamily="34" charset="0"/>
              </a:rPr>
              <a:t> 13:1 On that day the Book of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Moses</a:t>
            </a:r>
            <a:r>
              <a:rPr lang="en-US" sz="2400" dirty="0">
                <a:effectLst/>
                <a:latin typeface="Calibri" panose="020F0502020204030204" pitchFamily="34" charset="0"/>
                <a:ea typeface="Calibri" panose="020F0502020204030204" pitchFamily="34" charset="0"/>
                <a:cs typeface="Calibri" panose="020F0502020204030204" pitchFamily="34" charset="0"/>
              </a:rPr>
              <a:t> was read aloud in the hearing of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people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
        <p:nvSpPr>
          <p:cNvPr id="4" name="Title 1">
            <a:extLst>
              <a:ext uri="{FF2B5EF4-FFF2-40B4-BE49-F238E27FC236}">
                <a16:creationId xmlns:a16="http://schemas.microsoft.com/office/drawing/2014/main" id="{6E8BD5F1-9BAD-4D0A-73B3-BF27D95ED206}"/>
              </a:ext>
            </a:extLst>
          </p:cNvPr>
          <p:cNvSpPr>
            <a:spLocks noGrp="1"/>
          </p:cNvSpPr>
          <p:nvPr>
            <p:ph type="title"/>
          </p:nvPr>
        </p:nvSpPr>
        <p:spPr>
          <a:xfrm>
            <a:off x="646111" y="452718"/>
            <a:ext cx="10750022" cy="1400530"/>
          </a:xfrm>
        </p:spPr>
        <p:txBody>
          <a:bodyPr/>
          <a:lstStyle/>
          <a:p>
            <a:r>
              <a:rPr lang="en-US" sz="2800" b="1" dirty="0">
                <a:effectLst/>
                <a:latin typeface="Calibri" panose="020F0502020204030204" pitchFamily="34" charset="0"/>
                <a:ea typeface="Calibri" panose="020F0502020204030204" pitchFamily="34" charset="0"/>
                <a:cs typeface="Arial" panose="020B0604020202020204" pitchFamily="34" charset="0"/>
              </a:rPr>
              <a:t>1.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personal names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to titles only Prov 1:1;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10:1…)</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endParaRPr lang="en-US" sz="5400" dirty="0"/>
          </a:p>
        </p:txBody>
      </p:sp>
    </p:spTree>
    <p:extLst>
      <p:ext uri="{BB962C8B-B14F-4D97-AF65-F5344CB8AC3E}">
        <p14:creationId xmlns:p14="http://schemas.microsoft.com/office/powerpoint/2010/main" val="850237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0E7EA3-1767-219E-1B44-D73C997701FB}"/>
              </a:ext>
            </a:extLst>
          </p:cNvPr>
          <p:cNvSpPr>
            <a:spLocks noGrp="1"/>
          </p:cNvSpPr>
          <p:nvPr>
            <p:ph idx="1"/>
          </p:nvPr>
        </p:nvSpPr>
        <p:spPr>
          <a:xfrm>
            <a:off x="745068" y="2052918"/>
            <a:ext cx="10972800" cy="4568015"/>
          </a:xfrm>
        </p:spPr>
        <p:txBody>
          <a:bodyPr>
            <a:norm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Psalms: yes in titles: Ps 51: </a:t>
            </a:r>
            <a:r>
              <a:rPr lang="en-US" sz="2400" i="1" dirty="0">
                <a:effectLst/>
                <a:latin typeface="Calibri" panose="020F0502020204030204" pitchFamily="34" charset="0"/>
                <a:ea typeface="Calibri" panose="020F0502020204030204" pitchFamily="34" charset="0"/>
                <a:cs typeface="Calibri" panose="020F0502020204030204" pitchFamily="34" charset="0"/>
              </a:rPr>
              <a:t>For the director of music. A psalm of </a:t>
            </a:r>
            <a:r>
              <a:rPr lang="en-US" sz="2400" b="1" i="1" dirty="0">
                <a:effectLst/>
                <a:latin typeface="Calibri" panose="020F0502020204030204" pitchFamily="34" charset="0"/>
                <a:ea typeface="Calibri" panose="020F0502020204030204" pitchFamily="34" charset="0"/>
                <a:cs typeface="Calibri" panose="020F0502020204030204" pitchFamily="34" charset="0"/>
              </a:rPr>
              <a:t>David</a:t>
            </a:r>
            <a:r>
              <a:rPr lang="en-US" sz="2400" i="1" dirty="0">
                <a:effectLst/>
                <a:latin typeface="Calibri" panose="020F0502020204030204" pitchFamily="34" charset="0"/>
                <a:ea typeface="Calibri" panose="020F0502020204030204" pitchFamily="34" charset="0"/>
                <a:cs typeface="Calibri" panose="020F0502020204030204" pitchFamily="34" charset="0"/>
              </a:rPr>
              <a:t>.</a:t>
            </a:r>
            <a:br>
              <a:rPr lang="en-US" sz="2400" i="1" dirty="0">
                <a:effectLst/>
                <a:latin typeface="Calibri" panose="020F0502020204030204" pitchFamily="34" charset="0"/>
                <a:ea typeface="Calibri" panose="020F0502020204030204" pitchFamily="34" charset="0"/>
                <a:cs typeface="Calibri" panose="020F0502020204030204" pitchFamily="34" charset="0"/>
              </a:rPr>
            </a:br>
            <a:r>
              <a:rPr lang="en-US" sz="2400" i="1" dirty="0">
                <a:effectLst/>
                <a:latin typeface="Calibri" panose="020F0502020204030204" pitchFamily="34" charset="0"/>
                <a:ea typeface="Calibri" panose="020F0502020204030204" pitchFamily="34" charset="0"/>
                <a:cs typeface="Calibri" panose="020F0502020204030204" pitchFamily="34" charset="0"/>
              </a:rPr>
              <a:t> 			 When the prophet </a:t>
            </a:r>
            <a:r>
              <a:rPr lang="en-US" sz="24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Nathan</a:t>
            </a:r>
            <a:r>
              <a:rPr lang="en-US" sz="2400" i="1" dirty="0">
                <a:effectLst/>
                <a:latin typeface="Calibri" panose="020F0502020204030204" pitchFamily="34" charset="0"/>
                <a:ea typeface="Calibri" panose="020F0502020204030204" pitchFamily="34" charset="0"/>
                <a:cs typeface="Calibri" panose="020F0502020204030204" pitchFamily="34" charset="0"/>
              </a:rPr>
              <a:t> came to him after </a:t>
            </a:r>
            <a:r>
              <a:rPr lang="en-US" sz="24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David</a:t>
            </a:r>
            <a:r>
              <a:rPr lang="en-US" sz="2400" i="1" dirty="0">
                <a:effectLst/>
                <a:latin typeface="Calibri" panose="020F0502020204030204" pitchFamily="34" charset="0"/>
                <a:ea typeface="Calibri" panose="020F0502020204030204" pitchFamily="34" charset="0"/>
                <a:cs typeface="Calibri" panose="020F0502020204030204" pitchFamily="34" charset="0"/>
              </a:rPr>
              <a:t> had committed </a:t>
            </a:r>
            <a:br>
              <a:rPr lang="en-US" sz="2400" i="1" dirty="0">
                <a:effectLst/>
                <a:latin typeface="Calibri" panose="020F0502020204030204" pitchFamily="34" charset="0"/>
                <a:ea typeface="Calibri" panose="020F0502020204030204" pitchFamily="34" charset="0"/>
                <a:cs typeface="Calibri" panose="020F0502020204030204" pitchFamily="34" charset="0"/>
              </a:rPr>
            </a:br>
            <a:r>
              <a:rPr lang="en-US" sz="2400" i="1" dirty="0">
                <a:effectLst/>
                <a:latin typeface="Calibri" panose="020F0502020204030204" pitchFamily="34" charset="0"/>
                <a:ea typeface="Calibri" panose="020F0502020204030204" pitchFamily="34" charset="0"/>
                <a:cs typeface="Calibri" panose="020F0502020204030204" pitchFamily="34" charset="0"/>
              </a:rPr>
              <a:t> 			adultery with </a:t>
            </a:r>
            <a:r>
              <a:rPr lang="en-US" sz="2400" b="1"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Bathsheba</a:t>
            </a:r>
            <a:endPar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b="1" i="1"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But also in the Psalm itself:  Ps 105:26:  He sent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Moses</a:t>
            </a:r>
            <a:r>
              <a:rPr lang="en-US" sz="2400" dirty="0">
                <a:effectLst/>
                <a:latin typeface="Calibri" panose="020F0502020204030204" pitchFamily="34" charset="0"/>
                <a:ea typeface="Calibri" panose="020F0502020204030204" pitchFamily="34" charset="0"/>
                <a:cs typeface="Calibri" panose="020F0502020204030204" pitchFamily="34" charset="0"/>
              </a:rPr>
              <a:t>, his servant, and</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Aaron</a:t>
            </a:r>
            <a:r>
              <a:rPr lang="en-US" sz="2400" dirty="0">
                <a:effectLst/>
                <a:latin typeface="Calibri" panose="020F0502020204030204" pitchFamily="34" charset="0"/>
                <a:ea typeface="Calibri" panose="020F0502020204030204" pitchFamily="34" charset="0"/>
                <a:cs typeface="Calibri" panose="020F0502020204030204" pitchFamily="34" charset="0"/>
              </a:rPr>
              <a:t>, whom he had chosen.  … 105:9,42 the covenant that he made with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Abraham</a:t>
            </a:r>
            <a:r>
              <a:rPr lang="en-US" sz="2400" dirty="0">
                <a:effectLst/>
                <a:latin typeface="Calibri" panose="020F0502020204030204" pitchFamily="34" charset="0"/>
                <a:ea typeface="Calibri" panose="020F0502020204030204" pitchFamily="34" charset="0"/>
                <a:cs typeface="Calibri" panose="020F0502020204030204" pitchFamily="34" charset="0"/>
              </a:rPr>
              <a:t>… 105:17:  he had sent a man ahead of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Joseph</a:t>
            </a:r>
            <a:r>
              <a:rPr lang="en-US" sz="2400" dirty="0">
                <a:effectLst/>
                <a:latin typeface="Calibri" panose="020F0502020204030204" pitchFamily="34" charset="0"/>
                <a:ea typeface="Calibri" panose="020F0502020204030204" pitchFamily="34" charset="0"/>
                <a:cs typeface="Calibri" panose="020F0502020204030204" pitchFamily="34" charset="0"/>
              </a:rPr>
              <a:t>, who was sold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as a slave. Ps 106:30 then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Phinehas</a:t>
            </a:r>
            <a:r>
              <a:rPr lang="en-US" sz="2400" dirty="0">
                <a:effectLst/>
                <a:latin typeface="Calibri" panose="020F0502020204030204" pitchFamily="34" charset="0"/>
                <a:ea typeface="Calibri" panose="020F0502020204030204" pitchFamily="34" charset="0"/>
                <a:cs typeface="Calibri" panose="020F0502020204030204" pitchFamily="34" charset="0"/>
              </a:rPr>
              <a:t> stood up and intervened…</a:t>
            </a:r>
            <a:endParaRPr lang="en-US" sz="2400" b="1" dirty="0">
              <a:latin typeface="Calibri" panose="020F0502020204030204" pitchFamily="34" charset="0"/>
              <a:ea typeface="Calibri" panose="020F0502020204030204" pitchFamily="34" charset="0"/>
              <a:cs typeface="Arial" panose="020B0604020202020204" pitchFamily="34" charset="0"/>
            </a:endParaRPr>
          </a:p>
          <a:p>
            <a:r>
              <a:rPr lang="en-US" sz="2400" b="1" dirty="0">
                <a:effectLst/>
                <a:latin typeface="Calibri" panose="020F0502020204030204" pitchFamily="34" charset="0"/>
                <a:ea typeface="Calibri" panose="020F0502020204030204" pitchFamily="34" charset="0"/>
                <a:cs typeface="Arial" panose="020B0604020202020204" pitchFamily="34" charset="0"/>
              </a:rPr>
              <a:t>—No personal names in Proverbs [outside titles] whereas in the rest of the OT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personal names are ubiquitous.  Proverbs is different. </a:t>
            </a:r>
            <a:endParaRPr lang="en-US" sz="2800" dirty="0"/>
          </a:p>
        </p:txBody>
      </p:sp>
      <p:sp>
        <p:nvSpPr>
          <p:cNvPr id="4" name="Title 1">
            <a:extLst>
              <a:ext uri="{FF2B5EF4-FFF2-40B4-BE49-F238E27FC236}">
                <a16:creationId xmlns:a16="http://schemas.microsoft.com/office/drawing/2014/main" id="{B4705713-89F8-43E1-5A80-01B5F25C2065}"/>
              </a:ext>
            </a:extLst>
          </p:cNvPr>
          <p:cNvSpPr>
            <a:spLocks noGrp="1"/>
          </p:cNvSpPr>
          <p:nvPr>
            <p:ph type="title"/>
          </p:nvPr>
        </p:nvSpPr>
        <p:spPr>
          <a:xfrm>
            <a:off x="646111" y="452718"/>
            <a:ext cx="10750022" cy="1400530"/>
          </a:xfrm>
        </p:spPr>
        <p:txBody>
          <a:bodyPr/>
          <a:lstStyle/>
          <a:p>
            <a:r>
              <a:rPr lang="en-US" sz="2800" b="1" dirty="0">
                <a:effectLst/>
                <a:latin typeface="Calibri" panose="020F0502020204030204" pitchFamily="34" charset="0"/>
                <a:ea typeface="Calibri" panose="020F0502020204030204" pitchFamily="34" charset="0"/>
                <a:cs typeface="Arial" panose="020B0604020202020204" pitchFamily="34" charset="0"/>
              </a:rPr>
              <a:t>1.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personal names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to titles only Prov 1:1;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10:1…)</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endParaRPr lang="en-US" sz="5400" dirty="0"/>
          </a:p>
        </p:txBody>
      </p:sp>
    </p:spTree>
    <p:extLst>
      <p:ext uri="{BB962C8B-B14F-4D97-AF65-F5344CB8AC3E}">
        <p14:creationId xmlns:p14="http://schemas.microsoft.com/office/powerpoint/2010/main" val="4251739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7C81B4-B6A6-4168-623E-896C48266D00}"/>
              </a:ext>
            </a:extLst>
          </p:cNvPr>
          <p:cNvSpPr>
            <a:spLocks noGrp="1"/>
          </p:cNvSpPr>
          <p:nvPr>
            <p:ph idx="1"/>
          </p:nvPr>
        </p:nvSpPr>
        <p:spPr>
          <a:xfrm>
            <a:off x="1103312" y="2052918"/>
            <a:ext cx="9674755" cy="4195481"/>
          </a:xfrm>
        </p:spPr>
        <p:txBody>
          <a:bodyPr>
            <a:normAutofit/>
          </a:bodyPr>
          <a:lstStyle/>
          <a:p>
            <a:pPr marL="28575"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Common tribal groups mentioned in OT outside of Proverbs:</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Moab(</a:t>
            </a:r>
            <a:r>
              <a:rPr lang="en-US" sz="2800" b="1" dirty="0" err="1">
                <a:solidFill>
                  <a:srgbClr val="FFFF00"/>
                </a:solidFill>
                <a:effectLst/>
                <a:latin typeface="Calibri" panose="020F0502020204030204" pitchFamily="34" charset="0"/>
                <a:ea typeface="Calibri" panose="020F0502020204030204" pitchFamily="34" charset="0"/>
                <a:cs typeface="Arial" panose="020B0604020202020204" pitchFamily="34" charset="0"/>
              </a:rPr>
              <a:t>ites</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Ammon(</a:t>
            </a:r>
            <a:r>
              <a:rPr lang="en-US" sz="2800" b="1" dirty="0" err="1">
                <a:solidFill>
                  <a:srgbClr val="FFFF00"/>
                </a:solidFill>
                <a:effectLst/>
                <a:latin typeface="Calibri" panose="020F0502020204030204" pitchFamily="34" charset="0"/>
                <a:ea typeface="Calibri" panose="020F0502020204030204" pitchFamily="34" charset="0"/>
                <a:cs typeface="Arial" panose="020B0604020202020204" pitchFamily="34" charset="0"/>
              </a:rPr>
              <a:t>ites</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 Edom(</a:t>
            </a:r>
            <a:r>
              <a:rPr lang="en-US" sz="2800" b="1" dirty="0" err="1">
                <a:solidFill>
                  <a:srgbClr val="FFFF00"/>
                </a:solidFill>
                <a:effectLst/>
                <a:latin typeface="Calibri" panose="020F0502020204030204" pitchFamily="34" charset="0"/>
                <a:ea typeface="Calibri" panose="020F0502020204030204" pitchFamily="34" charset="0"/>
                <a:cs typeface="Arial" panose="020B0604020202020204" pitchFamily="34" charset="0"/>
              </a:rPr>
              <a:t>ites</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 Israel, Philistines</a:t>
            </a:r>
            <a:r>
              <a:rPr lang="en-US" sz="2800" dirty="0">
                <a:effectLst/>
                <a:latin typeface="Calibri" panose="020F0502020204030204" pitchFamily="34" charset="0"/>
                <a:ea typeface="Calibri" panose="020F0502020204030204" pitchFamily="34" charset="0"/>
                <a:cs typeface="Arial" panose="020B0604020202020204" pitchFamily="34" charset="0"/>
              </a:rPr>
              <a:t>, Egyptians, Chaldeans, Amorites, Amalekites,</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Arameans,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Assyrians, Babylonians</a:t>
            </a:r>
            <a:r>
              <a:rPr lang="en-US" sz="2800" dirty="0">
                <a:effectLst/>
                <a:latin typeface="Calibri" panose="020F050202020403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800"/>
              </a:spcAft>
            </a:pPr>
            <a:r>
              <a:rPr lang="en-US" sz="2800" b="1" dirty="0">
                <a:solidFill>
                  <a:srgbClr val="FFFF00"/>
                </a:solidFill>
                <a:latin typeface="Calibri" panose="020F0502020204030204" pitchFamily="34" charset="0"/>
                <a:ea typeface="Calibri" panose="020F0502020204030204" pitchFamily="34" charset="0"/>
                <a:cs typeface="Arial" panose="020B0604020202020204" pitchFamily="34" charset="0"/>
              </a:rPr>
              <a:t>T</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ribes of Israel</a:t>
            </a:r>
            <a:r>
              <a:rPr lang="en-US" sz="2800" dirty="0">
                <a:effectLst/>
                <a:latin typeface="Calibri" panose="020F0502020204030204" pitchFamily="34" charset="0"/>
                <a:ea typeface="Calibri" panose="020F0502020204030204" pitchFamily="34" charset="0"/>
                <a:cs typeface="Arial" panose="020B0604020202020204" pitchFamily="34" charset="0"/>
              </a:rPr>
              <a:t>: Ephraim, Judah, Benjamin, Dan, …</a:t>
            </a:r>
          </a:p>
          <a:p>
            <a:endParaRPr lang="en-US" sz="3200" dirty="0"/>
          </a:p>
        </p:txBody>
      </p:sp>
      <p:sp>
        <p:nvSpPr>
          <p:cNvPr id="4" name="Title 1">
            <a:extLst>
              <a:ext uri="{FF2B5EF4-FFF2-40B4-BE49-F238E27FC236}">
                <a16:creationId xmlns:a16="http://schemas.microsoft.com/office/drawing/2014/main" id="{2BCF5A54-FD15-91E3-7E4A-48FCBE931941}"/>
              </a:ext>
            </a:extLst>
          </p:cNvPr>
          <p:cNvSpPr>
            <a:spLocks noGrp="1"/>
          </p:cNvSpPr>
          <p:nvPr>
            <p:ph type="title"/>
          </p:nvPr>
        </p:nvSpPr>
        <p:spPr>
          <a:xfrm>
            <a:off x="468311" y="452718"/>
            <a:ext cx="11723689" cy="1400530"/>
          </a:xfrm>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2.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tribal groups or nations named</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only 2 and both in titles—Israel 1:1, Judah 25:1; Egyptian linens 7:16) Proverbs is different.</a:t>
            </a:r>
            <a:endParaRPr lang="en-US" sz="7200" dirty="0"/>
          </a:p>
        </p:txBody>
      </p:sp>
    </p:spTree>
    <p:extLst>
      <p:ext uri="{BB962C8B-B14F-4D97-AF65-F5344CB8AC3E}">
        <p14:creationId xmlns:p14="http://schemas.microsoft.com/office/powerpoint/2010/main" val="1925154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B6A815-B74B-2E61-A74B-5CA386A841A2}"/>
              </a:ext>
            </a:extLst>
          </p:cNvPr>
          <p:cNvSpPr>
            <a:spLocks noGrp="1"/>
          </p:cNvSpPr>
          <p:nvPr>
            <p:ph idx="1"/>
          </p:nvPr>
        </p:nvSpPr>
        <p:spPr>
          <a:xfrm>
            <a:off x="1103312" y="2052918"/>
            <a:ext cx="10343621" cy="4483349"/>
          </a:xfrm>
        </p:spPr>
        <p:txBody>
          <a:bodyPr>
            <a:normAutofit lnSpcReduction="10000"/>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err="1">
                <a:effectLst/>
                <a:latin typeface="Calibri" panose="020F0502020204030204" pitchFamily="34" charset="0"/>
                <a:ea typeface="Calibri" panose="020F0502020204030204" pitchFamily="34" charset="0"/>
                <a:cs typeface="Arial" panose="020B0604020202020204" pitchFamily="34" charset="0"/>
              </a:rPr>
              <a:t>Exod</a:t>
            </a:r>
            <a:r>
              <a:rPr lang="en-US" sz="2800" b="1" dirty="0">
                <a:effectLst/>
                <a:latin typeface="Calibri" panose="020F0502020204030204" pitchFamily="34" charset="0"/>
                <a:ea typeface="Calibri" panose="020F0502020204030204" pitchFamily="34" charset="0"/>
                <a:cs typeface="Arial" panose="020B0604020202020204" pitchFamily="34" charset="0"/>
              </a:rPr>
              <a:t> 3:8 [cf. 15]</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a:effectLst/>
                <a:latin typeface="Calibri" panose="020F0502020204030204" pitchFamily="34" charset="0"/>
                <a:ea typeface="Calibri" panose="020F0502020204030204" pitchFamily="34" charset="0"/>
                <a:cs typeface="Calibri" panose="020F0502020204030204" pitchFamily="34" charset="0"/>
              </a:rPr>
              <a:t>So I have come down to rescue them from the hand of the Egyptians and to bring them up out of that land into a good and spacious land, a land flowing with milk and honey—the home of the</a:t>
            </a:r>
            <a:r>
              <a:rPr lang="en-US" sz="2800" b="1" dirty="0">
                <a:effectLst/>
                <a:latin typeface="Calibri" panose="020F0502020204030204" pitchFamily="34" charset="0"/>
                <a:ea typeface="Calibri" panose="020F0502020204030204" pitchFamily="34" charset="0"/>
                <a:cs typeface="Calibri" panose="020F0502020204030204" pitchFamily="34" charset="0"/>
              </a:rPr>
              <a:t> </a:t>
            </a:r>
            <a:r>
              <a:rPr lang="en-US" sz="28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Canaanites, Hittites, Amorites, Perizzites, Hivites and Jebusites</a:t>
            </a:r>
            <a:r>
              <a:rPr lang="en-US" sz="2800" dirty="0">
                <a:effectLst/>
                <a:latin typeface="Calibri" panose="020F0502020204030204" pitchFamily="34" charset="0"/>
                <a:ea typeface="Calibri" panose="020F0502020204030204" pitchFamily="34" charset="0"/>
                <a:cs typeface="Calibri" panose="020F0502020204030204" pitchFamily="34" charset="0"/>
              </a:rPr>
              <a:t>. [cf. Ex 23:23; 32:2; 34:11; Deut. 7:1; </a:t>
            </a:r>
            <a:br>
              <a:rPr lang="en-US" sz="2800" dirty="0">
                <a:effectLst/>
                <a:latin typeface="Calibri" panose="020F0502020204030204" pitchFamily="34" charset="0"/>
                <a:ea typeface="Calibri" panose="020F0502020204030204" pitchFamily="34" charset="0"/>
                <a:cs typeface="Calibri" panose="020F0502020204030204" pitchFamily="34" charset="0"/>
              </a:rPr>
            </a:br>
            <a:r>
              <a:rPr lang="en-US" sz="2800" dirty="0">
                <a:effectLst/>
                <a:latin typeface="Calibri" panose="020F0502020204030204" pitchFamily="34" charset="0"/>
                <a:ea typeface="Calibri" panose="020F0502020204030204" pitchFamily="34" charset="0"/>
                <a:cs typeface="Calibri" panose="020F0502020204030204" pitchFamily="34" charset="0"/>
              </a:rPr>
              <a:t> 			Josh 3:10; 12:8; </a:t>
            </a:r>
            <a:r>
              <a:rPr lang="en-US" sz="2800" dirty="0" err="1">
                <a:effectLst/>
                <a:latin typeface="Calibri" panose="020F0502020204030204" pitchFamily="34" charset="0"/>
                <a:ea typeface="Calibri" panose="020F0502020204030204" pitchFamily="34" charset="0"/>
                <a:cs typeface="Calibri" panose="020F0502020204030204" pitchFamily="34" charset="0"/>
              </a:rPr>
              <a:t>Judg</a:t>
            </a:r>
            <a:r>
              <a:rPr lang="en-US" sz="2800" dirty="0">
                <a:effectLst/>
                <a:latin typeface="Calibri" panose="020F0502020204030204" pitchFamily="34" charset="0"/>
                <a:ea typeface="Calibri" panose="020F0502020204030204" pitchFamily="34" charset="0"/>
                <a:cs typeface="Calibri" panose="020F0502020204030204" pitchFamily="34" charset="0"/>
              </a:rPr>
              <a:t> 3:5; 1 Kgs 9:20; Ezra 9:1</a:t>
            </a:r>
            <a:r>
              <a:rPr lang="en-US" sz="2800" dirty="0">
                <a:effectLst/>
                <a:latin typeface="Calibri" panose="020F0502020204030204" pitchFamily="34" charset="0"/>
                <a:ea typeface="Calibri" panose="020F0502020204030204" pitchFamily="34" charset="0"/>
                <a:cs typeface="Arial" panose="020B0604020202020204" pitchFamily="34" charset="0"/>
              </a:rPr>
              <a:t>  </a:t>
            </a:r>
          </a:p>
          <a:p>
            <a:r>
              <a:rPr lang="en-US" sz="2600" b="1" dirty="0">
                <a:effectLst/>
                <a:latin typeface="Calibri" panose="020F0502020204030204" pitchFamily="34" charset="0"/>
                <a:ea typeface="Calibri" panose="020F0502020204030204" pitchFamily="34" charset="0"/>
                <a:cs typeface="Arial" panose="020B0604020202020204" pitchFamily="34" charset="0"/>
              </a:rPr>
              <a:t>Ezra 9:1</a:t>
            </a:r>
            <a:r>
              <a:rPr lang="en-US" sz="2600" dirty="0">
                <a:effectLst/>
                <a:latin typeface="Calibri" panose="020F0502020204030204" pitchFamily="34" charset="0"/>
                <a:ea typeface="Calibri" panose="020F0502020204030204" pitchFamily="34" charset="0"/>
                <a:cs typeface="Arial" panose="020B0604020202020204" pitchFamily="34" charset="0"/>
              </a:rPr>
              <a:t> [cf. 8] </a:t>
            </a:r>
            <a:r>
              <a:rPr lang="en-US" sz="2600" dirty="0">
                <a:effectLst/>
                <a:latin typeface="Calibri" panose="020F0502020204030204" pitchFamily="34" charset="0"/>
                <a:ea typeface="Calibri" panose="020F0502020204030204" pitchFamily="34" charset="0"/>
                <a:cs typeface="Calibri" panose="020F0502020204030204" pitchFamily="34" charset="0"/>
              </a:rPr>
              <a:t>After these things had been done, the leaders came to me and said, “The people of Israel, including the priests and the Levites, have not kept themselves separate from the neighboring peoples with their detestable practices, like those of the </a:t>
            </a:r>
            <a:r>
              <a:rPr lang="en-US" sz="2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Canaanites, Hittites, Perizzites, Jebusites, Ammonites, Moabites, Egyptians and Amorites</a:t>
            </a:r>
            <a:r>
              <a:rPr lang="en-US" sz="26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endParaRPr lang="en-US" sz="26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
        <p:nvSpPr>
          <p:cNvPr id="4" name="Title 1">
            <a:extLst>
              <a:ext uri="{FF2B5EF4-FFF2-40B4-BE49-F238E27FC236}">
                <a16:creationId xmlns:a16="http://schemas.microsoft.com/office/drawing/2014/main" id="{0A61A719-C040-8BFD-244A-2D4158CC42FC}"/>
              </a:ext>
            </a:extLst>
          </p:cNvPr>
          <p:cNvSpPr>
            <a:spLocks noGrp="1"/>
          </p:cNvSpPr>
          <p:nvPr>
            <p:ph type="title"/>
          </p:nvPr>
        </p:nvSpPr>
        <p:spPr>
          <a:xfrm>
            <a:off x="468311" y="452718"/>
            <a:ext cx="11723689" cy="1400530"/>
          </a:xfrm>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2.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tribal groups or nations named</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only 2 and both in titles—Israel 1:1, Judah 25:1; Egyptian linens 7:16) Proverbs is different.</a:t>
            </a:r>
            <a:endParaRPr lang="en-US" sz="7200" dirty="0"/>
          </a:p>
        </p:txBody>
      </p:sp>
    </p:spTree>
    <p:extLst>
      <p:ext uri="{BB962C8B-B14F-4D97-AF65-F5344CB8AC3E}">
        <p14:creationId xmlns:p14="http://schemas.microsoft.com/office/powerpoint/2010/main" val="381650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CB0051-7A0B-9F9D-E5E6-8EA7C81996C7}"/>
              </a:ext>
            </a:extLst>
          </p:cNvPr>
          <p:cNvSpPr>
            <a:spLocks noGrp="1"/>
          </p:cNvSpPr>
          <p:nvPr>
            <p:ph idx="1"/>
          </p:nvPr>
        </p:nvSpPr>
        <p:spPr>
          <a:xfrm>
            <a:off x="874712" y="2209801"/>
            <a:ext cx="10140421" cy="4195481"/>
          </a:xfrm>
        </p:spPr>
        <p:txBody>
          <a:bodyPr>
            <a:normAutofit/>
          </a:bodyPr>
          <a:lstStyle/>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Judges 1:21 </a:t>
            </a:r>
            <a:r>
              <a:rPr lang="en-US" sz="2400" dirty="0">
                <a:effectLst/>
                <a:latin typeface="Calibri" panose="020F0502020204030204" pitchFamily="34" charset="0"/>
                <a:ea typeface="Calibri" panose="020F0502020204030204" pitchFamily="34" charset="0"/>
                <a:cs typeface="Calibri" panose="020F0502020204030204" pitchFamily="34" charset="0"/>
              </a:rPr>
              <a:t>The </a:t>
            </a:r>
            <a:r>
              <a:rPr lang="en-US" sz="24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Benjamites</a:t>
            </a:r>
            <a:r>
              <a:rPr lang="en-US" sz="2400" dirty="0">
                <a:effectLst/>
                <a:latin typeface="Calibri" panose="020F0502020204030204" pitchFamily="34" charset="0"/>
                <a:ea typeface="Calibri" panose="020F0502020204030204" pitchFamily="34" charset="0"/>
                <a:cs typeface="Calibri" panose="020F0502020204030204" pitchFamily="34" charset="0"/>
              </a:rPr>
              <a:t>, however, did not drive out the </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Jebusites</a:t>
            </a:r>
            <a:r>
              <a:rPr lang="en-US" sz="2400" dirty="0">
                <a:effectLst/>
                <a:latin typeface="Calibri" panose="020F0502020204030204" pitchFamily="34" charset="0"/>
                <a:ea typeface="Calibri" panose="020F0502020204030204" pitchFamily="34" charset="0"/>
                <a:cs typeface="Calibri" panose="020F0502020204030204" pitchFamily="34" charset="0"/>
              </a:rPr>
              <a:t>, who</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were living in Jerusalem; to this day the </a:t>
            </a:r>
            <a:r>
              <a:rPr lang="en-US" sz="2400" b="1" dirty="0">
                <a:effectLst/>
                <a:latin typeface="Calibri" panose="020F0502020204030204" pitchFamily="34" charset="0"/>
                <a:ea typeface="Calibri" panose="020F0502020204030204" pitchFamily="34" charset="0"/>
                <a:cs typeface="Calibri" panose="020F0502020204030204" pitchFamily="34" charset="0"/>
              </a:rPr>
              <a:t>Jebusites</a:t>
            </a:r>
            <a:r>
              <a:rPr lang="en-US" sz="2400" dirty="0">
                <a:effectLst/>
                <a:latin typeface="Calibri" panose="020F0502020204030204" pitchFamily="34" charset="0"/>
                <a:ea typeface="Calibri" panose="020F0502020204030204" pitchFamily="34" charset="0"/>
                <a:cs typeface="Calibri" panose="020F0502020204030204" pitchFamily="34" charset="0"/>
              </a:rPr>
              <a:t> live there with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Benjamites</a:t>
            </a:r>
            <a:endPar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Calibri" panose="020F0502020204030204" pitchFamily="34" charset="0"/>
                <a:ea typeface="Calibri" panose="020F0502020204030204" pitchFamily="34" charset="0"/>
                <a:cs typeface="Calibri" panose="020F0502020204030204" pitchFamily="34" charset="0"/>
              </a:rPr>
              <a:t>Tribes of Israel</a:t>
            </a:r>
            <a:r>
              <a:rPr lang="en-US" sz="2400" dirty="0">
                <a:effectLst/>
                <a:latin typeface="Calibri" panose="020F0502020204030204" pitchFamily="34" charset="0"/>
                <a:ea typeface="Calibri" panose="020F0502020204030204" pitchFamily="34" charset="0"/>
                <a:cs typeface="Calibri" panose="020F0502020204030204" pitchFamily="34" charset="0"/>
              </a:rPr>
              <a:t>:  Josh 15ff many chapters describing the tribal boundaries.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Later on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Judah</a:t>
            </a:r>
            <a:r>
              <a:rPr lang="en-US" sz="2400" dirty="0">
                <a:effectLst/>
                <a:latin typeface="Calibri" panose="020F0502020204030204" pitchFamily="34" charset="0"/>
                <a:ea typeface="Calibri" panose="020F0502020204030204" pitchFamily="34" charset="0"/>
                <a:cs typeface="Calibri" panose="020F0502020204030204" pitchFamily="34" charset="0"/>
              </a:rPr>
              <a:t> and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Ephraim</a:t>
            </a:r>
            <a:r>
              <a:rPr lang="en-US" sz="2400" dirty="0">
                <a:effectLst/>
                <a:latin typeface="Calibri" panose="020F0502020204030204" pitchFamily="34" charset="0"/>
                <a:ea typeface="Calibri" panose="020F0502020204030204" pitchFamily="34" charset="0"/>
                <a:cs typeface="Calibri" panose="020F0502020204030204" pitchFamily="34" charset="0"/>
              </a:rPr>
              <a:t> conflicts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Judges 12:4  </a:t>
            </a:r>
            <a:r>
              <a:rPr lang="en-US" sz="2400" dirty="0">
                <a:effectLst/>
                <a:latin typeface="Calibri" panose="020F0502020204030204" pitchFamily="34" charset="0"/>
                <a:ea typeface="Calibri" panose="020F0502020204030204" pitchFamily="34" charset="0"/>
                <a:cs typeface="Calibri" panose="020F0502020204030204" pitchFamily="34" charset="0"/>
              </a:rPr>
              <a:t>Jephthah then called together the men of Gilead and fought against Ephraim. The </a:t>
            </a:r>
            <a:r>
              <a:rPr lang="en-US" sz="24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Gileadites</a:t>
            </a:r>
            <a:r>
              <a:rPr lang="en-US" sz="2400" dirty="0">
                <a:effectLst/>
                <a:latin typeface="Calibri" panose="020F0502020204030204" pitchFamily="34" charset="0"/>
                <a:ea typeface="Calibri" panose="020F0502020204030204" pitchFamily="34" charset="0"/>
                <a:cs typeface="Calibri" panose="020F0502020204030204" pitchFamily="34" charset="0"/>
              </a:rPr>
              <a:t> struck them down because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Ephraimites</a:t>
            </a:r>
            <a:r>
              <a:rPr lang="en-US" sz="2400" dirty="0">
                <a:effectLst/>
                <a:latin typeface="Calibri" panose="020F0502020204030204" pitchFamily="34" charset="0"/>
                <a:ea typeface="Calibri" panose="020F0502020204030204" pitchFamily="34" charset="0"/>
                <a:cs typeface="Calibri" panose="020F0502020204030204" pitchFamily="34" charset="0"/>
              </a:rPr>
              <a:t> had said, “You </a:t>
            </a:r>
            <a:r>
              <a:rPr lang="en-US" sz="24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Gileadites</a:t>
            </a:r>
            <a:r>
              <a:rPr lang="en-US" sz="2400" dirty="0">
                <a:effectLst/>
                <a:latin typeface="Calibri" panose="020F0502020204030204" pitchFamily="34" charset="0"/>
                <a:ea typeface="Calibri" panose="020F0502020204030204" pitchFamily="34" charset="0"/>
                <a:cs typeface="Calibri" panose="020F0502020204030204" pitchFamily="34" charset="0"/>
              </a:rPr>
              <a:t> are renegades from Ephraim and Manasseh.”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
        <p:nvSpPr>
          <p:cNvPr id="4" name="Title 1">
            <a:extLst>
              <a:ext uri="{FF2B5EF4-FFF2-40B4-BE49-F238E27FC236}">
                <a16:creationId xmlns:a16="http://schemas.microsoft.com/office/drawing/2014/main" id="{1C4D5D10-C595-061E-3E1C-7E2FD28160DE}"/>
              </a:ext>
            </a:extLst>
          </p:cNvPr>
          <p:cNvSpPr>
            <a:spLocks noGrp="1"/>
          </p:cNvSpPr>
          <p:nvPr>
            <p:ph type="title"/>
          </p:nvPr>
        </p:nvSpPr>
        <p:spPr>
          <a:xfrm>
            <a:off x="468311" y="452718"/>
            <a:ext cx="11723689" cy="1400530"/>
          </a:xfrm>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2.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tribal groups or nations named</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only 2 and both in titles—Israel 1:1, Judah 25:1; Egyptian linens 7:16) Proverbs is different.</a:t>
            </a:r>
            <a:endParaRPr lang="en-US" sz="7200" dirty="0"/>
          </a:p>
        </p:txBody>
      </p:sp>
    </p:spTree>
    <p:extLst>
      <p:ext uri="{BB962C8B-B14F-4D97-AF65-F5344CB8AC3E}">
        <p14:creationId xmlns:p14="http://schemas.microsoft.com/office/powerpoint/2010/main" val="385358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8235E3-6BC3-A6C4-BA4B-28D9D4EBD794}"/>
              </a:ext>
            </a:extLst>
          </p:cNvPr>
          <p:cNvSpPr>
            <a:spLocks noGrp="1"/>
          </p:cNvSpPr>
          <p:nvPr>
            <p:ph idx="1"/>
          </p:nvPr>
        </p:nvSpPr>
        <p:spPr>
          <a:xfrm>
            <a:off x="584201" y="2137585"/>
            <a:ext cx="10795000" cy="4195481"/>
          </a:xfrm>
        </p:spPr>
        <p:txBody>
          <a:bodyPr>
            <a:normAutofit fontScale="92500"/>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Edomites</a:t>
            </a:r>
            <a:r>
              <a:rPr lang="en-US" sz="2400" dirty="0">
                <a:effectLst/>
                <a:latin typeface="Calibri" panose="020F0502020204030204" pitchFamily="34" charset="0"/>
                <a:ea typeface="Calibri" panose="020F0502020204030204" pitchFamily="34" charset="0"/>
                <a:cs typeface="Calibri" panose="020F0502020204030204" pitchFamily="34" charset="0"/>
              </a:rPr>
              <a:t> [Esau’s descendants]: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Deuteronomy 23:7 </a:t>
            </a:r>
            <a:r>
              <a:rPr lang="en-US" sz="2400" dirty="0">
                <a:effectLst/>
                <a:latin typeface="Calibri" panose="020F0502020204030204" pitchFamily="34" charset="0"/>
                <a:ea typeface="Calibri" panose="020F0502020204030204" pitchFamily="34" charset="0"/>
                <a:cs typeface="Calibri" panose="020F0502020204030204" pitchFamily="34" charset="0"/>
              </a:rPr>
              <a:t>Do not despise an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Edomite</a:t>
            </a:r>
            <a:r>
              <a:rPr lang="en-US" sz="2400" dirty="0">
                <a:effectLst/>
                <a:latin typeface="Calibri" panose="020F0502020204030204" pitchFamily="34" charset="0"/>
                <a:ea typeface="Calibri" panose="020F0502020204030204" pitchFamily="34" charset="0"/>
                <a:cs typeface="Calibri" panose="020F0502020204030204" pitchFamily="34" charset="0"/>
              </a:rPr>
              <a:t>, for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Edomites</a:t>
            </a:r>
            <a:r>
              <a:rPr lang="en-US" sz="2400" dirty="0">
                <a:effectLst/>
                <a:latin typeface="Calibri" panose="020F0502020204030204" pitchFamily="34" charset="0"/>
                <a:ea typeface="Calibri" panose="020F0502020204030204" pitchFamily="34" charset="0"/>
                <a:cs typeface="Calibri" panose="020F0502020204030204" pitchFamily="34" charset="0"/>
              </a:rPr>
              <a:t> are related to you.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Do not despise an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Egyptian</a:t>
            </a:r>
            <a:r>
              <a:rPr lang="en-US" sz="2400" dirty="0">
                <a:effectLst/>
                <a:latin typeface="Calibri" panose="020F0502020204030204" pitchFamily="34" charset="0"/>
                <a:ea typeface="Calibri" panose="020F0502020204030204" pitchFamily="34" charset="0"/>
                <a:cs typeface="Calibri" panose="020F0502020204030204" pitchFamily="34" charset="0"/>
              </a:rPr>
              <a:t>, because you resided as foreigners in their country.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Calibri" panose="020F0502020204030204" pitchFamily="34" charset="0"/>
              </a:rPr>
              <a:t>1 Samuel 21:7 </a:t>
            </a:r>
            <a:r>
              <a:rPr lang="en-US" sz="2400" dirty="0">
                <a:effectLst/>
                <a:latin typeface="Calibri" panose="020F0502020204030204" pitchFamily="34" charset="0"/>
                <a:ea typeface="Calibri" panose="020F0502020204030204" pitchFamily="34" charset="0"/>
                <a:cs typeface="Calibri" panose="020F0502020204030204" pitchFamily="34" charset="0"/>
              </a:rPr>
              <a:t>Now one of Saul’s servants was there that day, detained 	before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he was </a:t>
            </a:r>
            <a:r>
              <a:rPr lang="en-US" sz="2400" dirty="0" err="1">
                <a:effectLst/>
                <a:latin typeface="Calibri" panose="020F0502020204030204" pitchFamily="34" charset="0"/>
                <a:ea typeface="Calibri" panose="020F0502020204030204" pitchFamily="34" charset="0"/>
                <a:cs typeface="Calibri" panose="020F0502020204030204" pitchFamily="34" charset="0"/>
              </a:rPr>
              <a:t>Doeg</a:t>
            </a:r>
            <a:r>
              <a:rPr lang="en-US" sz="2400" dirty="0">
                <a:effectLst/>
                <a:latin typeface="Calibri" panose="020F0502020204030204" pitchFamily="34" charset="0"/>
                <a:ea typeface="Calibri" panose="020F0502020204030204" pitchFamily="34" charset="0"/>
                <a:cs typeface="Calibri" panose="020F0502020204030204" pitchFamily="34" charset="0"/>
              </a:rPr>
              <a:t>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Edomite</a:t>
            </a:r>
            <a:r>
              <a:rPr lang="en-US" sz="2400" dirty="0">
                <a:effectLst/>
                <a:latin typeface="Calibri" panose="020F0502020204030204" pitchFamily="34" charset="0"/>
                <a:ea typeface="Calibri" panose="020F0502020204030204" pitchFamily="34" charset="0"/>
                <a:cs typeface="Calibri" panose="020F0502020204030204" pitchFamily="34" charset="0"/>
              </a:rPr>
              <a:t>, Saul’s chief shepherd.</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Whole chapters on Edomites</a:t>
            </a:r>
            <a:r>
              <a:rPr lang="en-US" sz="2400" dirty="0">
                <a:effectLst/>
                <a:latin typeface="Calibri" panose="020F0502020204030204" pitchFamily="34" charset="0"/>
                <a:ea typeface="Calibri" panose="020F0502020204030204" pitchFamily="34" charset="0"/>
                <a:cs typeface="Calibri" panose="020F0502020204030204" pitchFamily="34" charset="0"/>
              </a:rPr>
              <a:t>: Gen. 36; </a:t>
            </a:r>
            <a:r>
              <a:rPr lang="en-US" sz="2400" dirty="0" err="1">
                <a:effectLst/>
                <a:latin typeface="Calibri" panose="020F0502020204030204" pitchFamily="34" charset="0"/>
                <a:ea typeface="Calibri" panose="020F0502020204030204" pitchFamily="34" charset="0"/>
                <a:cs typeface="Calibri" panose="020F0502020204030204" pitchFamily="34" charset="0"/>
              </a:rPr>
              <a:t>Jer</a:t>
            </a:r>
            <a:r>
              <a:rPr lang="en-US" sz="2400" dirty="0">
                <a:effectLst/>
                <a:latin typeface="Calibri" panose="020F0502020204030204" pitchFamily="34" charset="0"/>
                <a:ea typeface="Calibri" panose="020F0502020204030204" pitchFamily="34" charset="0"/>
                <a:cs typeface="Calibri" panose="020F0502020204030204" pitchFamily="34" charset="0"/>
              </a:rPr>
              <a:t> 49 cf. Obad. contra Edom; </a:t>
            </a:r>
          </a:p>
          <a:p>
            <a:pPr marL="0" marR="0">
              <a:lnSpc>
                <a:spcPct val="107000"/>
              </a:lnSpc>
              <a:spcBef>
                <a:spcPts val="1200"/>
              </a:spcBef>
              <a:spcAft>
                <a:spcPts val="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Psalm 137:7 </a:t>
            </a:r>
            <a:r>
              <a:rPr lang="en-US" sz="2400" dirty="0">
                <a:effectLst/>
                <a:latin typeface="Calibri" panose="020F0502020204030204" pitchFamily="34" charset="0"/>
                <a:ea typeface="Calibri" panose="020F0502020204030204" pitchFamily="34" charset="0"/>
                <a:cs typeface="Calibri" panose="020F0502020204030204" pitchFamily="34" charset="0"/>
              </a:rPr>
              <a:t>-- Remember,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what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Edomites</a:t>
            </a:r>
            <a:r>
              <a:rPr lang="en-US" sz="2400" dirty="0">
                <a:effectLst/>
                <a:latin typeface="Calibri" panose="020F0502020204030204" pitchFamily="34" charset="0"/>
                <a:ea typeface="Calibri" panose="020F0502020204030204" pitchFamily="34" charset="0"/>
                <a:cs typeface="Calibri" panose="020F0502020204030204" pitchFamily="34" charset="0"/>
              </a:rPr>
              <a:t> did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on the day Jerusalem fell. “Tear it down,” they cried,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
        <p:nvSpPr>
          <p:cNvPr id="4" name="Title 1">
            <a:extLst>
              <a:ext uri="{FF2B5EF4-FFF2-40B4-BE49-F238E27FC236}">
                <a16:creationId xmlns:a16="http://schemas.microsoft.com/office/drawing/2014/main" id="{6E60B1BB-A0D9-DB74-E5FD-F06B1C1301FB}"/>
              </a:ext>
            </a:extLst>
          </p:cNvPr>
          <p:cNvSpPr>
            <a:spLocks noGrp="1"/>
          </p:cNvSpPr>
          <p:nvPr>
            <p:ph type="title"/>
          </p:nvPr>
        </p:nvSpPr>
        <p:spPr>
          <a:xfrm>
            <a:off x="468311" y="452718"/>
            <a:ext cx="11723689" cy="1400530"/>
          </a:xfrm>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2.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tribal groups or nations named</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only 2 and both in titles—Israel 1:1, Judah 25:1; Egyptian linens 7:16) Proverbs is different.</a:t>
            </a:r>
            <a:endParaRPr lang="en-US" sz="7200" dirty="0"/>
          </a:p>
        </p:txBody>
      </p:sp>
    </p:spTree>
    <p:extLst>
      <p:ext uri="{BB962C8B-B14F-4D97-AF65-F5344CB8AC3E}">
        <p14:creationId xmlns:p14="http://schemas.microsoft.com/office/powerpoint/2010/main" val="2476968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5448D-9678-25A0-B5FF-996510197E11}"/>
              </a:ext>
            </a:extLst>
          </p:cNvPr>
          <p:cNvSpPr>
            <a:spLocks noGrp="1"/>
          </p:cNvSpPr>
          <p:nvPr>
            <p:ph type="title"/>
          </p:nvPr>
        </p:nvSpPr>
        <p:spPr/>
        <p:txBody>
          <a:bodyPr/>
          <a:lstStyle/>
          <a:p>
            <a:r>
              <a:rPr lang="en-US" dirty="0"/>
              <a:t>Importance of Genre</a:t>
            </a:r>
          </a:p>
        </p:txBody>
      </p:sp>
      <p:sp>
        <p:nvSpPr>
          <p:cNvPr id="3" name="Content Placeholder 2">
            <a:extLst>
              <a:ext uri="{FF2B5EF4-FFF2-40B4-BE49-F238E27FC236}">
                <a16:creationId xmlns:a16="http://schemas.microsoft.com/office/drawing/2014/main" id="{3B1C44A7-687E-24DF-0B91-6CE387056767}"/>
              </a:ext>
            </a:extLst>
          </p:cNvPr>
          <p:cNvSpPr>
            <a:spLocks noGrp="1"/>
          </p:cNvSpPr>
          <p:nvPr>
            <p:ph idx="1"/>
          </p:nvPr>
        </p:nvSpPr>
        <p:spPr>
          <a:xfrm>
            <a:off x="1104293" y="1532467"/>
            <a:ext cx="10139440" cy="5156199"/>
          </a:xfrm>
        </p:spPr>
        <p:txBody>
          <a:bodyPr>
            <a:normAutofit fontScale="92500"/>
          </a:bodyPr>
          <a:lstStyle/>
          <a:p>
            <a:r>
              <a:rPr lang="en-US" sz="3200" b="1" dirty="0">
                <a:effectLst/>
                <a:latin typeface="Calibri" panose="020F0502020204030204" pitchFamily="34" charset="0"/>
                <a:ea typeface="Calibri" panose="020F0502020204030204" pitchFamily="34" charset="0"/>
                <a:cs typeface="Arial" panose="020B0604020202020204" pitchFamily="34" charset="0"/>
              </a:rPr>
              <a:t>E.g. Newspaper [front page, opinion page, obituaries, cartoons, classified ads] </a:t>
            </a:r>
          </a:p>
          <a:p>
            <a:r>
              <a:rPr lang="en-US" sz="3200" b="1" dirty="0">
                <a:latin typeface="Calibri" panose="020F0502020204030204" pitchFamily="34" charset="0"/>
                <a:cs typeface="Arial" panose="020B0604020202020204" pitchFamily="34" charset="0"/>
              </a:rPr>
              <a:t>Books: history, mystery, sci-fi, biography, mythology, poetry anthology, dictionary, thesaurus, atlas, encyclopedia</a:t>
            </a:r>
          </a:p>
          <a:p>
            <a:r>
              <a:rPr lang="en-US" sz="3200" b="1" dirty="0">
                <a:latin typeface="Calibri" panose="020F0502020204030204" pitchFamily="34" charset="0"/>
                <a:cs typeface="Arial" panose="020B0604020202020204" pitchFamily="34" charset="0"/>
              </a:rPr>
              <a:t>Music: classical, rock, country, rap, elevator, instrumental </a:t>
            </a:r>
          </a:p>
          <a:p>
            <a:r>
              <a:rPr lang="en-US" sz="3200" b="1" dirty="0">
                <a:latin typeface="Calibri" panose="020F0502020204030204" pitchFamily="34" charset="0"/>
                <a:cs typeface="Arial" panose="020B0604020202020204" pitchFamily="34" charset="0"/>
              </a:rPr>
              <a:t>Internet: searches, ads, spam, click bait, videos, audios, wikis, </a:t>
            </a:r>
          </a:p>
          <a:p>
            <a:r>
              <a:rPr lang="en-US" sz="3200" b="1" dirty="0">
                <a:effectLst/>
                <a:latin typeface="Calibri" panose="020F0502020204030204" pitchFamily="34" charset="0"/>
                <a:ea typeface="Calibri" panose="020F0502020204030204" pitchFamily="34" charset="0"/>
                <a:cs typeface="Arial" panose="020B0604020202020204" pitchFamily="34" charset="0"/>
              </a:rPr>
              <a:t>Initial Questions: Is Proverbs to be read like the rest of the OT? How is it different?	</a:t>
            </a:r>
            <a:endParaRPr lang="en-US" sz="3200" b="1" dirty="0">
              <a:latin typeface="Calibri" panose="020F0502020204030204" pitchFamily="34" charset="0"/>
              <a:cs typeface="Arial" panose="020B0604020202020204" pitchFamily="34" charset="0"/>
            </a:endParaRPr>
          </a:p>
          <a:p>
            <a:endParaRPr lang="en-US" sz="3600" dirty="0"/>
          </a:p>
        </p:txBody>
      </p:sp>
    </p:spTree>
    <p:extLst>
      <p:ext uri="{BB962C8B-B14F-4D97-AF65-F5344CB8AC3E}">
        <p14:creationId xmlns:p14="http://schemas.microsoft.com/office/powerpoint/2010/main" val="618193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83E47F-18FA-5FBC-00AC-C1411E1E81BD}"/>
              </a:ext>
            </a:extLst>
          </p:cNvPr>
          <p:cNvSpPr>
            <a:spLocks noGrp="1"/>
          </p:cNvSpPr>
          <p:nvPr>
            <p:ph idx="1"/>
          </p:nvPr>
        </p:nvSpPr>
        <p:spPr>
          <a:xfrm>
            <a:off x="713846" y="2146051"/>
            <a:ext cx="9945688" cy="4635749"/>
          </a:xfrm>
        </p:spPr>
        <p:txBody>
          <a:bodyPr>
            <a:normAutofit/>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Moabites</a:t>
            </a:r>
            <a:r>
              <a:rPr lang="en-US" sz="2400" dirty="0">
                <a:effectLst/>
                <a:latin typeface="Calibri" panose="020F0502020204030204" pitchFamily="34" charset="0"/>
                <a:ea typeface="Calibri" panose="020F0502020204030204" pitchFamily="34" charset="0"/>
                <a:cs typeface="Calibri" panose="020F0502020204030204" pitchFamily="34" charset="0"/>
              </a:rPr>
              <a:t>:  origin Gen. 19:37 – Lot’s son with his daughter</a:t>
            </a:r>
          </a:p>
          <a:p>
            <a:pPr marL="0" marR="0">
              <a:lnSpc>
                <a:spcPct val="107000"/>
              </a:lnSpc>
              <a:spcBef>
                <a:spcPts val="120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Exodus 15:15   </a:t>
            </a:r>
            <a:r>
              <a:rPr lang="en-US" sz="2400" dirty="0">
                <a:effectLst/>
                <a:latin typeface="Calibri" panose="020F0502020204030204" pitchFamily="34" charset="0"/>
                <a:ea typeface="Calibri" panose="020F0502020204030204" pitchFamily="34" charset="0"/>
                <a:cs typeface="Calibri" panose="020F0502020204030204" pitchFamily="34" charset="0"/>
              </a:rPr>
              <a:t>The chiefs of Edom will be terrified, the leaders of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Moab</a:t>
            </a:r>
            <a:r>
              <a:rPr lang="en-US" sz="2400" dirty="0">
                <a:effectLst/>
                <a:latin typeface="Calibri" panose="020F0502020204030204" pitchFamily="34" charset="0"/>
                <a:ea typeface="Calibri" panose="020F0502020204030204" pitchFamily="34" charset="0"/>
                <a:cs typeface="Calibri" panose="020F0502020204030204" pitchFamily="34" charset="0"/>
              </a:rPr>
              <a:t> will be seized with trembling, 	the people of Canaan will melt away;</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err="1">
                <a:effectLst/>
                <a:latin typeface="Calibri" panose="020F0502020204030204" pitchFamily="34" charset="0"/>
                <a:ea typeface="Calibri" panose="020F0502020204030204" pitchFamily="34" charset="0"/>
                <a:cs typeface="Calibri" panose="020F0502020204030204" pitchFamily="34" charset="0"/>
              </a:rPr>
              <a:t>Balak</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king of Moab </a:t>
            </a:r>
            <a:r>
              <a:rPr lang="en-US" sz="2400" dirty="0">
                <a:effectLst/>
                <a:latin typeface="Calibri" panose="020F0502020204030204" pitchFamily="34" charset="0"/>
                <a:ea typeface="Calibri" panose="020F0502020204030204" pitchFamily="34" charset="0"/>
                <a:cs typeface="Calibri" panose="020F0502020204030204" pitchFamily="34" charset="0"/>
              </a:rPr>
              <a:t>hired Balaam in Numb. 22-24 to curse Israel.</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Deuteronomy 2:9  </a:t>
            </a:r>
            <a:r>
              <a:rPr lang="en-US" sz="2400" dirty="0">
                <a:effectLst/>
                <a:latin typeface="Calibri" panose="020F0502020204030204" pitchFamily="34" charset="0"/>
                <a:ea typeface="Calibri" panose="020F0502020204030204" pitchFamily="34" charset="0"/>
                <a:cs typeface="Calibri" panose="020F0502020204030204" pitchFamily="34" charset="0"/>
              </a:rPr>
              <a:t>Then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said to me, “Do not harass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Moabites</a:t>
            </a:r>
            <a:r>
              <a:rPr lang="en-US" sz="2400" dirty="0">
                <a:effectLst/>
                <a:latin typeface="Calibri" panose="020F0502020204030204" pitchFamily="34" charset="0"/>
                <a:ea typeface="Calibri" panose="020F0502020204030204" pitchFamily="34" charset="0"/>
                <a:cs typeface="Calibri" panose="020F0502020204030204" pitchFamily="34" charset="0"/>
              </a:rPr>
              <a:t> or provoke them to war, for I will not give you any part of their land.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2 Samuel 8:2  </a:t>
            </a:r>
            <a:r>
              <a:rPr lang="en-US" sz="2400" dirty="0">
                <a:effectLst/>
                <a:latin typeface="Calibri" panose="020F0502020204030204" pitchFamily="34" charset="0"/>
                <a:ea typeface="Calibri" panose="020F0502020204030204" pitchFamily="34" charset="0"/>
                <a:cs typeface="Calibri" panose="020F0502020204030204" pitchFamily="34" charset="0"/>
              </a:rPr>
              <a:t>David also defeated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Moabites</a:t>
            </a:r>
            <a:r>
              <a:rPr lang="en-US" sz="2400" dirty="0">
                <a:effectLst/>
                <a:latin typeface="Calibri" panose="020F0502020204030204" pitchFamily="34" charset="0"/>
                <a:ea typeface="Calibri" panose="020F0502020204030204" pitchFamily="34"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99A209DD-B818-5771-4B58-FFB1A2A45B6E}"/>
              </a:ext>
            </a:extLst>
          </p:cNvPr>
          <p:cNvSpPr>
            <a:spLocks noGrp="1"/>
          </p:cNvSpPr>
          <p:nvPr>
            <p:ph type="title"/>
          </p:nvPr>
        </p:nvSpPr>
        <p:spPr>
          <a:xfrm>
            <a:off x="468311" y="452718"/>
            <a:ext cx="11723689" cy="1400530"/>
          </a:xfrm>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2.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tribal groups or nations named</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only 2 and both in titles—Israel 1:1, Judah 25:1; Egyptian linens 7:16) Proverbs is different.</a:t>
            </a:r>
            <a:endParaRPr lang="en-US" sz="7200" dirty="0"/>
          </a:p>
        </p:txBody>
      </p:sp>
    </p:spTree>
    <p:extLst>
      <p:ext uri="{BB962C8B-B14F-4D97-AF65-F5344CB8AC3E}">
        <p14:creationId xmlns:p14="http://schemas.microsoft.com/office/powerpoint/2010/main" val="3526419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457375-5654-F2B2-3FDB-91DF5DCB42ED}"/>
              </a:ext>
            </a:extLst>
          </p:cNvPr>
          <p:cNvSpPr>
            <a:spLocks noGrp="1"/>
          </p:cNvSpPr>
          <p:nvPr>
            <p:ph idx="1"/>
          </p:nvPr>
        </p:nvSpPr>
        <p:spPr/>
        <p:txBody>
          <a:bodyPr>
            <a:normAutofit/>
          </a:bodyPr>
          <a:lstStyle/>
          <a:p>
            <a:pPr marL="0" marR="0">
              <a:lnSpc>
                <a:spcPct val="107000"/>
              </a:lnSpc>
              <a:spcBef>
                <a:spcPts val="120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1 Kings 11:1  </a:t>
            </a:r>
            <a:r>
              <a:rPr lang="en-US" sz="2400" dirty="0">
                <a:effectLst/>
                <a:latin typeface="Calibri" panose="020F0502020204030204" pitchFamily="34" charset="0"/>
                <a:ea typeface="Calibri" panose="020F0502020204030204" pitchFamily="34" charset="0"/>
                <a:cs typeface="Calibri" panose="020F0502020204030204" pitchFamily="34" charset="0"/>
              </a:rPr>
              <a:t>King Solomon, however, loved many foreign women besides Pharaoh’s daughter—</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Moabites, Ammonites, Edomites, Sidonians and Hittites.</a:t>
            </a:r>
            <a:endPar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Isaiah 16:7  </a:t>
            </a:r>
            <a:r>
              <a:rPr lang="en-US" sz="2400" dirty="0">
                <a:effectLst/>
                <a:latin typeface="Calibri" panose="020F0502020204030204" pitchFamily="34" charset="0"/>
                <a:ea typeface="Calibri" panose="020F0502020204030204" pitchFamily="34" charset="0"/>
                <a:cs typeface="Calibri" panose="020F0502020204030204" pitchFamily="34" charset="0"/>
              </a:rPr>
              <a:t>Therefore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Moabites</a:t>
            </a:r>
            <a:r>
              <a:rPr lang="en-US" sz="2400" dirty="0">
                <a:effectLst/>
                <a:latin typeface="Calibri" panose="020F0502020204030204" pitchFamily="34" charset="0"/>
                <a:ea typeface="Calibri" panose="020F0502020204030204" pitchFamily="34" charset="0"/>
                <a:cs typeface="Calibri" panose="020F0502020204030204" pitchFamily="34" charset="0"/>
              </a:rPr>
              <a:t> wail, they wail together for Moab.</a:t>
            </a:r>
          </a:p>
          <a:p>
            <a:pPr marL="0" marR="0">
              <a:lnSpc>
                <a:spcPct val="107000"/>
              </a:lnSpc>
              <a:spcBef>
                <a:spcPts val="1200"/>
              </a:spcBef>
              <a:spcAft>
                <a:spcPts val="800"/>
              </a:spcAft>
            </a:pPr>
            <a:r>
              <a:rPr lang="en-US" sz="2400" dirty="0">
                <a:latin typeface="Calibri" panose="020F0502020204030204" pitchFamily="34" charset="0"/>
                <a:ea typeface="Calibri" panose="020F0502020204030204" pitchFamily="34" charset="0"/>
                <a:cs typeface="Calibri" panose="020F0502020204030204" pitchFamily="34" charset="0"/>
              </a:rPr>
              <a:t>Ruth the </a:t>
            </a: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Moabitess</a:t>
            </a:r>
            <a:r>
              <a:rPr lang="en-US" sz="2400" dirty="0">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
        <p:nvSpPr>
          <p:cNvPr id="4" name="Title 1">
            <a:extLst>
              <a:ext uri="{FF2B5EF4-FFF2-40B4-BE49-F238E27FC236}">
                <a16:creationId xmlns:a16="http://schemas.microsoft.com/office/drawing/2014/main" id="{A08F484B-4D75-A007-4BC1-25964FA2E82A}"/>
              </a:ext>
            </a:extLst>
          </p:cNvPr>
          <p:cNvSpPr>
            <a:spLocks noGrp="1"/>
          </p:cNvSpPr>
          <p:nvPr>
            <p:ph type="title"/>
          </p:nvPr>
        </p:nvSpPr>
        <p:spPr>
          <a:xfrm>
            <a:off x="468311" y="452718"/>
            <a:ext cx="11723689" cy="1400530"/>
          </a:xfrm>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2.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tribal groups or nations named</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only 2 and both in titles—Israel 1:1, Judah 25:1; Egyptian linens 7:16) Proverbs is different.</a:t>
            </a:r>
            <a:endParaRPr lang="en-US" sz="7200" dirty="0"/>
          </a:p>
        </p:txBody>
      </p:sp>
    </p:spTree>
    <p:extLst>
      <p:ext uri="{BB962C8B-B14F-4D97-AF65-F5344CB8AC3E}">
        <p14:creationId xmlns:p14="http://schemas.microsoft.com/office/powerpoint/2010/main" val="3753693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635930-5FF3-0AA5-D3EE-740F240053C0}"/>
              </a:ext>
            </a:extLst>
          </p:cNvPr>
          <p:cNvSpPr>
            <a:spLocks noGrp="1"/>
          </p:cNvSpPr>
          <p:nvPr>
            <p:ph idx="1"/>
          </p:nvPr>
        </p:nvSpPr>
        <p:spPr>
          <a:xfrm>
            <a:off x="1103312" y="2052918"/>
            <a:ext cx="9649355" cy="4195481"/>
          </a:xfrm>
        </p:spPr>
        <p:txBody>
          <a:bodyPr>
            <a:normAutofit/>
          </a:bodyPr>
          <a:lstStyle/>
          <a:p>
            <a:pPr marL="0" marR="0">
              <a:lnSpc>
                <a:spcPct val="107000"/>
              </a:lnSpc>
              <a:spcBef>
                <a:spcPts val="1200"/>
              </a:spcBef>
              <a:spcAft>
                <a:spcPts val="800"/>
              </a:spcAft>
            </a:pP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b="1" dirty="0">
                <a:effectLst/>
                <a:latin typeface="Calibri" panose="020F0502020204030204" pitchFamily="34" charset="0"/>
                <a:ea typeface="Calibri" panose="020F0502020204030204" pitchFamily="34" charset="0"/>
                <a:cs typeface="Calibri" panose="020F0502020204030204" pitchFamily="34" charset="0"/>
              </a:rPr>
              <a:t>Ammonites</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b="1" dirty="0">
                <a:effectLst/>
                <a:latin typeface="Source Sans Pro" panose="020B0503030403020204" pitchFamily="34" charset="0"/>
                <a:ea typeface="Calibri" panose="020F0502020204030204" pitchFamily="34" charset="0"/>
                <a:cs typeface="Source Sans Pro" panose="020B0503030403020204" pitchFamily="34" charset="0"/>
              </a:rPr>
              <a:t>Genesis 19:38 </a:t>
            </a:r>
            <a:r>
              <a:rPr lang="en-US" dirty="0">
                <a:effectLst/>
                <a:latin typeface="Calibri" panose="020F0502020204030204" pitchFamily="34" charset="0"/>
                <a:ea typeface="Calibri" panose="020F0502020204030204" pitchFamily="34" charset="0"/>
                <a:cs typeface="Calibri" panose="020F0502020204030204" pitchFamily="34" charset="0"/>
              </a:rPr>
              <a:t>The younger daughter also had a son, and she named </a:t>
            </a:r>
            <a:br>
              <a:rPr lang="en-US" dirty="0">
                <a:effectLst/>
                <a:latin typeface="Calibri" panose="020F0502020204030204" pitchFamily="34" charset="0"/>
                <a:ea typeface="Calibri" panose="020F0502020204030204" pitchFamily="34" charset="0"/>
                <a:cs typeface="Calibri" panose="020F0502020204030204" pitchFamily="34" charset="0"/>
              </a:rPr>
            </a:br>
            <a:r>
              <a:rPr lang="en-US" dirty="0">
                <a:effectLst/>
                <a:latin typeface="Calibri" panose="020F0502020204030204" pitchFamily="34" charset="0"/>
                <a:ea typeface="Calibri" panose="020F0502020204030204" pitchFamily="34" charset="0"/>
                <a:cs typeface="Calibri" panose="020F0502020204030204" pitchFamily="34" charset="0"/>
              </a:rPr>
              <a:t> 			him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Ben-Ammi</a:t>
            </a:r>
            <a:r>
              <a:rPr lang="en-US" dirty="0">
                <a:effectLst/>
                <a:latin typeface="Calibri" panose="020F0502020204030204" pitchFamily="34" charset="0"/>
                <a:ea typeface="Calibri" panose="020F0502020204030204" pitchFamily="34" charset="0"/>
                <a:cs typeface="Calibri" panose="020F0502020204030204" pitchFamily="34" charset="0"/>
              </a:rPr>
              <a:t>; he is the father of the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Ammonites</a:t>
            </a:r>
            <a:r>
              <a:rPr lang="en-US" dirty="0">
                <a:effectLst/>
                <a:latin typeface="Calibri" panose="020F0502020204030204" pitchFamily="34" charset="0"/>
                <a:ea typeface="Calibri" panose="020F0502020204030204" pitchFamily="34" charset="0"/>
                <a:cs typeface="Calibri" panose="020F0502020204030204" pitchFamily="34" charset="0"/>
              </a:rPr>
              <a:t> of today.</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b="1" dirty="0">
                <a:effectLst/>
                <a:latin typeface="Source Sans Pro" panose="020B0503030403020204" pitchFamily="34" charset="0"/>
                <a:ea typeface="Calibri" panose="020F0502020204030204" pitchFamily="34" charset="0"/>
                <a:cs typeface="Source Sans Pro" panose="020B0503030403020204" pitchFamily="34" charset="0"/>
              </a:rPr>
              <a:t>Deuteronomy 2:37 </a:t>
            </a:r>
            <a:r>
              <a:rPr lang="en-US" dirty="0">
                <a:effectLst/>
                <a:latin typeface="Calibri" panose="020F0502020204030204" pitchFamily="34" charset="0"/>
                <a:ea typeface="Calibri" panose="020F0502020204030204" pitchFamily="34" charset="0"/>
                <a:cs typeface="Calibri" panose="020F0502020204030204" pitchFamily="34" charset="0"/>
              </a:rPr>
              <a:t>But in accordance with the command of the </a:t>
            </a:r>
            <a:r>
              <a:rPr lang="en-US" cap="small" dirty="0">
                <a:effectLst/>
                <a:latin typeface="Calibri" panose="020F0502020204030204" pitchFamily="34" charset="0"/>
                <a:ea typeface="Calibri" panose="020F0502020204030204" pitchFamily="34" charset="0"/>
                <a:cs typeface="Calibri" panose="020F0502020204030204" pitchFamily="34" charset="0"/>
              </a:rPr>
              <a:t>Lord</a:t>
            </a:r>
            <a:r>
              <a:rPr lang="en-US" dirty="0">
                <a:effectLst/>
                <a:latin typeface="Calibri" panose="020F0502020204030204" pitchFamily="34" charset="0"/>
                <a:ea typeface="Calibri" panose="020F0502020204030204" pitchFamily="34" charset="0"/>
                <a:cs typeface="Calibri" panose="020F0502020204030204" pitchFamily="34" charset="0"/>
              </a:rPr>
              <a:t> our God, you </a:t>
            </a:r>
            <a:br>
              <a:rPr lang="en-US" dirty="0">
                <a:effectLst/>
                <a:latin typeface="Calibri" panose="020F0502020204030204" pitchFamily="34" charset="0"/>
                <a:ea typeface="Calibri" panose="020F0502020204030204" pitchFamily="34" charset="0"/>
                <a:cs typeface="Calibri" panose="020F0502020204030204" pitchFamily="34" charset="0"/>
              </a:rPr>
            </a:br>
            <a:r>
              <a:rPr lang="en-US" dirty="0">
                <a:effectLst/>
                <a:latin typeface="Calibri" panose="020F0502020204030204" pitchFamily="34" charset="0"/>
                <a:ea typeface="Calibri" panose="020F0502020204030204" pitchFamily="34" charset="0"/>
                <a:cs typeface="Calibri" panose="020F0502020204030204" pitchFamily="34" charset="0"/>
              </a:rPr>
              <a:t> 			did not encroach on any of the land of the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Ammonites</a:t>
            </a:r>
            <a:r>
              <a:rPr lang="en-US" dirty="0">
                <a:effectLst/>
                <a:latin typeface="Calibri" panose="020F0502020204030204" pitchFamily="34" charset="0"/>
                <a:ea typeface="Calibri" panose="020F0502020204030204" pitchFamily="34" charset="0"/>
                <a:cs typeface="Calibri" panose="020F0502020204030204" pitchFamily="34" charset="0"/>
              </a:rPr>
              <a:t>, neither the land </a:t>
            </a:r>
            <a:br>
              <a:rPr lang="en-US" dirty="0">
                <a:effectLst/>
                <a:latin typeface="Calibri" panose="020F0502020204030204" pitchFamily="34" charset="0"/>
                <a:ea typeface="Calibri" panose="020F0502020204030204" pitchFamily="34" charset="0"/>
                <a:cs typeface="Calibri" panose="020F0502020204030204" pitchFamily="34" charset="0"/>
              </a:rPr>
            </a:br>
            <a:r>
              <a:rPr lang="en-US" dirty="0">
                <a:effectLst/>
                <a:latin typeface="Calibri" panose="020F0502020204030204" pitchFamily="34" charset="0"/>
                <a:ea typeface="Calibri" panose="020F0502020204030204" pitchFamily="34" charset="0"/>
                <a:cs typeface="Calibri" panose="020F0502020204030204" pitchFamily="34" charset="0"/>
              </a:rPr>
              <a:t> 			along the course of the Jabbok nor that around the towns in the hills.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b="1" dirty="0">
                <a:effectLst/>
                <a:latin typeface="Source Sans Pro" panose="020B0503030403020204" pitchFamily="34" charset="0"/>
                <a:ea typeface="Calibri" panose="020F0502020204030204" pitchFamily="34" charset="0"/>
                <a:cs typeface="Source Sans Pro" panose="020B0503030403020204" pitchFamily="34" charset="0"/>
              </a:rPr>
              <a:t>Judges 3:13 </a:t>
            </a:r>
            <a:r>
              <a:rPr lang="en-US" dirty="0">
                <a:effectLst/>
                <a:latin typeface="Calibri" panose="020F0502020204030204" pitchFamily="34" charset="0"/>
                <a:ea typeface="Calibri" panose="020F0502020204030204" pitchFamily="34" charset="0"/>
                <a:cs typeface="Calibri" panose="020F0502020204030204" pitchFamily="34" charset="0"/>
              </a:rPr>
              <a:t>Getting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the Ammonites and Amalekites </a:t>
            </a:r>
            <a:r>
              <a:rPr lang="en-US" dirty="0">
                <a:effectLst/>
                <a:latin typeface="Calibri" panose="020F0502020204030204" pitchFamily="34" charset="0"/>
                <a:ea typeface="Calibri" panose="020F0502020204030204" pitchFamily="34" charset="0"/>
                <a:cs typeface="Calibri" panose="020F0502020204030204" pitchFamily="34" charset="0"/>
              </a:rPr>
              <a:t>to join him, </a:t>
            </a:r>
            <a:r>
              <a:rPr lang="en-US" dirty="0" err="1">
                <a:effectLst/>
                <a:latin typeface="Calibri" panose="020F0502020204030204" pitchFamily="34" charset="0"/>
                <a:ea typeface="Calibri" panose="020F0502020204030204" pitchFamily="34" charset="0"/>
                <a:cs typeface="Calibri" panose="020F0502020204030204" pitchFamily="34" charset="0"/>
              </a:rPr>
              <a:t>Eglon</a:t>
            </a:r>
            <a:r>
              <a:rPr lang="en-US" dirty="0">
                <a:effectLst/>
                <a:latin typeface="Calibri" panose="020F0502020204030204" pitchFamily="34" charset="0"/>
                <a:ea typeface="Calibri" panose="020F0502020204030204" pitchFamily="34" charset="0"/>
                <a:cs typeface="Calibri" panose="020F0502020204030204" pitchFamily="34" charset="0"/>
              </a:rPr>
              <a:t> came and </a:t>
            </a:r>
            <a:br>
              <a:rPr lang="en-US" dirty="0">
                <a:effectLst/>
                <a:latin typeface="Calibri" panose="020F0502020204030204" pitchFamily="34" charset="0"/>
                <a:ea typeface="Calibri" panose="020F0502020204030204" pitchFamily="34" charset="0"/>
                <a:cs typeface="Calibri" panose="020F0502020204030204" pitchFamily="34" charset="0"/>
              </a:rPr>
            </a:br>
            <a:r>
              <a:rPr lang="en-US" dirty="0">
                <a:effectLst/>
                <a:latin typeface="Calibri" panose="020F0502020204030204" pitchFamily="34" charset="0"/>
                <a:ea typeface="Calibri" panose="020F0502020204030204" pitchFamily="34" charset="0"/>
                <a:cs typeface="Calibri" panose="020F0502020204030204" pitchFamily="34" charset="0"/>
              </a:rPr>
              <a:t> 			attacked Israel, and they took possession of the City of Palms.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b="1" dirty="0">
                <a:effectLst/>
                <a:latin typeface="Source Sans Pro" panose="020B0503030403020204" pitchFamily="34" charset="0"/>
                <a:ea typeface="Calibri" panose="020F0502020204030204" pitchFamily="34" charset="0"/>
                <a:cs typeface="Source Sans Pro" panose="020B0503030403020204" pitchFamily="34" charset="0"/>
              </a:rPr>
              <a:t> 	Judges 10:7 Jephthah  </a:t>
            </a:r>
            <a:r>
              <a:rPr lang="en-US" dirty="0">
                <a:effectLst/>
                <a:latin typeface="Calibri" panose="020F0502020204030204" pitchFamily="34" charset="0"/>
                <a:ea typeface="Calibri" panose="020F0502020204030204" pitchFamily="34" charset="0"/>
                <a:cs typeface="Calibri" panose="020F0502020204030204" pitchFamily="34" charset="0"/>
              </a:rPr>
              <a:t>he became angry with them. He sold them into the hands of </a:t>
            </a:r>
            <a:br>
              <a:rPr lang="en-US" dirty="0">
                <a:effectLst/>
                <a:latin typeface="Calibri" panose="020F0502020204030204" pitchFamily="34" charset="0"/>
                <a:ea typeface="Calibri" panose="020F0502020204030204" pitchFamily="34" charset="0"/>
                <a:cs typeface="Calibri" panose="020F0502020204030204" pitchFamily="34" charset="0"/>
              </a:rPr>
            </a:br>
            <a:r>
              <a:rPr lang="en-US" dirty="0">
                <a:effectLst/>
                <a:latin typeface="Calibri" panose="020F0502020204030204" pitchFamily="34" charset="0"/>
                <a:ea typeface="Calibri" panose="020F0502020204030204" pitchFamily="34" charset="0"/>
                <a:cs typeface="Calibri" panose="020F0502020204030204" pitchFamily="34" charset="0"/>
              </a:rPr>
              <a:t> 			the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Philistines and the Ammonites</a:t>
            </a:r>
            <a:endParaRPr lang="en-US" b="1"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
        <p:nvSpPr>
          <p:cNvPr id="4" name="Title 1">
            <a:extLst>
              <a:ext uri="{FF2B5EF4-FFF2-40B4-BE49-F238E27FC236}">
                <a16:creationId xmlns:a16="http://schemas.microsoft.com/office/drawing/2014/main" id="{FB78A530-C57C-1777-70A4-DA36F60A0FE6}"/>
              </a:ext>
            </a:extLst>
          </p:cNvPr>
          <p:cNvSpPr>
            <a:spLocks noGrp="1"/>
          </p:cNvSpPr>
          <p:nvPr>
            <p:ph type="title"/>
          </p:nvPr>
        </p:nvSpPr>
        <p:spPr>
          <a:xfrm>
            <a:off x="468311" y="452718"/>
            <a:ext cx="11723689" cy="1400530"/>
          </a:xfrm>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2.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tribal groups or nations named</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only 2 and both in titles—Israel 1:1, Judah 25:1; Egyptian linens 7:16) Proverbs is different.</a:t>
            </a:r>
            <a:endParaRPr lang="en-US" sz="7200" dirty="0"/>
          </a:p>
        </p:txBody>
      </p:sp>
    </p:spTree>
    <p:extLst>
      <p:ext uri="{BB962C8B-B14F-4D97-AF65-F5344CB8AC3E}">
        <p14:creationId xmlns:p14="http://schemas.microsoft.com/office/powerpoint/2010/main" val="2916672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342AD9-1340-49C3-C7EE-9518331A12DD}"/>
              </a:ext>
            </a:extLst>
          </p:cNvPr>
          <p:cNvSpPr>
            <a:spLocks noGrp="1"/>
          </p:cNvSpPr>
          <p:nvPr>
            <p:ph idx="1"/>
          </p:nvPr>
        </p:nvSpPr>
        <p:spPr>
          <a:xfrm>
            <a:off x="660400" y="2052918"/>
            <a:ext cx="10397067" cy="4195481"/>
          </a:xfrm>
        </p:spPr>
        <p:txBody>
          <a:bodyPr>
            <a:normAutofit fontScale="92500"/>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1 Samuel 14:47 </a:t>
            </a:r>
            <a:r>
              <a:rPr lang="en-US" sz="2400" dirty="0">
                <a:effectLst/>
                <a:latin typeface="Calibri" panose="020F0502020204030204" pitchFamily="34" charset="0"/>
                <a:ea typeface="Calibri" panose="020F0502020204030204" pitchFamily="34" charset="0"/>
                <a:cs typeface="Calibri" panose="020F0502020204030204" pitchFamily="34" charset="0"/>
              </a:rPr>
              <a:t>After Saul had assumed rule over Israel, he fought against their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enemies on every side: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Moab, the Ammonites, Edom</a:t>
            </a:r>
            <a:r>
              <a:rPr lang="en-US" sz="2400" dirty="0">
                <a:effectLst/>
                <a:latin typeface="Calibri" panose="020F0502020204030204" pitchFamily="34" charset="0"/>
                <a:ea typeface="Calibri" panose="020F0502020204030204" pitchFamily="34" charset="0"/>
                <a:cs typeface="Calibri" panose="020F0502020204030204" pitchFamily="34" charset="0"/>
              </a:rPr>
              <a:t>, the kings of </a:t>
            </a:r>
            <a:r>
              <a:rPr lang="en-US" sz="2400" dirty="0" err="1">
                <a:effectLst/>
                <a:latin typeface="Calibri" panose="020F0502020204030204" pitchFamily="34" charset="0"/>
                <a:ea typeface="Calibri" panose="020F0502020204030204" pitchFamily="34" charset="0"/>
                <a:cs typeface="Calibri" panose="020F0502020204030204" pitchFamily="34" charset="0"/>
              </a:rPr>
              <a:t>Zobah</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and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Philistines</a:t>
            </a:r>
            <a:r>
              <a:rPr lang="en-US" sz="2400" dirty="0">
                <a:effectLst/>
                <a:latin typeface="Calibri" panose="020F0502020204030204" pitchFamily="34" charset="0"/>
                <a:ea typeface="Calibri" panose="020F0502020204030204" pitchFamily="34" charset="0"/>
                <a:cs typeface="Calibri" panose="020F0502020204030204" pitchFamily="34" charset="0"/>
              </a:rPr>
              <a:t>. Wherever he turned, he inflicted punishment on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them.</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Jeremiah 49:1 </a:t>
            </a:r>
            <a:r>
              <a:rPr lang="en-US" sz="2400" dirty="0">
                <a:effectLst/>
                <a:latin typeface="Calibri" panose="020F0502020204030204" pitchFamily="34" charset="0"/>
                <a:ea typeface="Calibri" panose="020F0502020204030204" pitchFamily="34" charset="0"/>
                <a:cs typeface="Calibri" panose="020F0502020204030204" pitchFamily="34" charset="0"/>
              </a:rPr>
              <a:t>Concerning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Ammonites</a:t>
            </a:r>
            <a:r>
              <a:rPr lang="en-US" sz="2400" dirty="0">
                <a:effectLst/>
                <a:latin typeface="Calibri" panose="020F0502020204030204" pitchFamily="34" charset="0"/>
                <a:ea typeface="Calibri" panose="020F0502020204030204" pitchFamily="34" charset="0"/>
                <a:cs typeface="Calibri" panose="020F0502020204030204" pitchFamily="34" charset="0"/>
              </a:rPr>
              <a:t>: This is what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says: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Zephaniah 2:9  </a:t>
            </a:r>
            <a:r>
              <a:rPr lang="en-US" sz="2400" dirty="0">
                <a:effectLst/>
                <a:latin typeface="Calibri" panose="020F0502020204030204" pitchFamily="34" charset="0"/>
                <a:ea typeface="Calibri" panose="020F0502020204030204" pitchFamily="34" charset="0"/>
                <a:cs typeface="Calibri" panose="020F0502020204030204" pitchFamily="34" charset="0"/>
              </a:rPr>
              <a:t>Therefore, as surely as I live,” declares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Almighty,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God of Israel, “surely Moab will become like Sodom,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Ammonites</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like Gomorrah— a place of weeds and salt pits, a wasteland forever.</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
        <p:nvSpPr>
          <p:cNvPr id="4" name="Title 1">
            <a:extLst>
              <a:ext uri="{FF2B5EF4-FFF2-40B4-BE49-F238E27FC236}">
                <a16:creationId xmlns:a16="http://schemas.microsoft.com/office/drawing/2014/main" id="{FC1AF359-1D3C-4FD5-26E2-CD03B1E7CD48}"/>
              </a:ext>
            </a:extLst>
          </p:cNvPr>
          <p:cNvSpPr>
            <a:spLocks noGrp="1"/>
          </p:cNvSpPr>
          <p:nvPr>
            <p:ph type="title"/>
          </p:nvPr>
        </p:nvSpPr>
        <p:spPr>
          <a:xfrm>
            <a:off x="468311" y="452718"/>
            <a:ext cx="11723689" cy="1400530"/>
          </a:xfrm>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2.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tribal groups or nations named</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only 2 and both in titles—Israel 1:1, Judah 25:1; Egyptian linens 7:16) Proverbs is different.</a:t>
            </a:r>
            <a:endParaRPr lang="en-US" sz="7200" dirty="0"/>
          </a:p>
        </p:txBody>
      </p:sp>
    </p:spTree>
    <p:extLst>
      <p:ext uri="{BB962C8B-B14F-4D97-AF65-F5344CB8AC3E}">
        <p14:creationId xmlns:p14="http://schemas.microsoft.com/office/powerpoint/2010/main" val="1980579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C442CE-AC4B-9D7D-F984-9B08B5FF0A72}"/>
              </a:ext>
            </a:extLst>
          </p:cNvPr>
          <p:cNvSpPr>
            <a:spLocks noGrp="1"/>
          </p:cNvSpPr>
          <p:nvPr>
            <p:ph idx="1"/>
          </p:nvPr>
        </p:nvSpPr>
        <p:spPr>
          <a:xfrm>
            <a:off x="762000" y="2052918"/>
            <a:ext cx="10405533" cy="4695015"/>
          </a:xfrm>
        </p:spPr>
        <p:txBody>
          <a:bodyPr>
            <a:normAutofit fontScale="92500"/>
          </a:bodyPr>
          <a:lstStyle/>
          <a:p>
            <a:pPr marL="0" marR="0">
              <a:lnSpc>
                <a:spcPct val="107000"/>
              </a:lnSpc>
              <a:spcBef>
                <a:spcPts val="1200"/>
              </a:spcBef>
              <a:spcAft>
                <a:spcPts val="8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Philistines: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Genesis 26:1 </a:t>
            </a:r>
            <a:r>
              <a:rPr lang="en-US" sz="2400" dirty="0">
                <a:effectLst/>
                <a:latin typeface="Calibri" panose="020F0502020204030204" pitchFamily="34" charset="0"/>
                <a:ea typeface="Calibri" panose="020F0502020204030204" pitchFamily="34" charset="0"/>
                <a:cs typeface="Calibri" panose="020F0502020204030204" pitchFamily="34" charset="0"/>
              </a:rPr>
              <a:t>Now there was a famine in the land—besides the previous famine in… 	Abraham’s time—and Isaac went to </a:t>
            </a:r>
            <a:r>
              <a:rPr lang="en-US" sz="24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Abimelek</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king of the Philistines </a:t>
            </a:r>
            <a:r>
              <a:rPr lang="en-US" sz="2400" dirty="0">
                <a:effectLst/>
                <a:latin typeface="Calibri" panose="020F0502020204030204" pitchFamily="34" charset="0"/>
                <a:ea typeface="Calibri" panose="020F0502020204030204" pitchFamily="34" charset="0"/>
                <a:cs typeface="Calibri" panose="020F0502020204030204" pitchFamily="34" charset="0"/>
              </a:rPr>
              <a:t>in </a:t>
            </a:r>
            <a:r>
              <a:rPr lang="en-US" sz="2400" dirty="0" err="1">
                <a:effectLst/>
                <a:latin typeface="Calibri" panose="020F0502020204030204" pitchFamily="34" charset="0"/>
                <a:ea typeface="Calibri" panose="020F0502020204030204" pitchFamily="34" charset="0"/>
                <a:cs typeface="Calibri" panose="020F0502020204030204" pitchFamily="34" charset="0"/>
              </a:rPr>
              <a:t>Gerar</a:t>
            </a:r>
            <a:r>
              <a:rPr lang="en-US" sz="24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120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Judges 10:6 </a:t>
            </a:r>
            <a:r>
              <a:rPr lang="en-US" sz="2400" dirty="0">
                <a:effectLst/>
                <a:latin typeface="Calibri" panose="020F0502020204030204" pitchFamily="34" charset="0"/>
                <a:ea typeface="Calibri" panose="020F0502020204030204" pitchFamily="34" charset="0"/>
                <a:cs typeface="Calibri" panose="020F0502020204030204" pitchFamily="34" charset="0"/>
              </a:rPr>
              <a:t>Again the Israelites did evil in the eyes of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They served the Baals and the </a:t>
            </a:r>
            <a:r>
              <a:rPr lang="en-US" sz="2400" dirty="0" err="1">
                <a:effectLst/>
                <a:latin typeface="Calibri" panose="020F0502020204030204" pitchFamily="34" charset="0"/>
                <a:ea typeface="Calibri" panose="020F0502020204030204" pitchFamily="34" charset="0"/>
                <a:cs typeface="Calibri" panose="020F0502020204030204" pitchFamily="34" charset="0"/>
              </a:rPr>
              <a:t>Ashtoreths</a:t>
            </a:r>
            <a:r>
              <a:rPr lang="en-US" sz="2400" dirty="0">
                <a:effectLst/>
                <a:latin typeface="Calibri" panose="020F0502020204030204" pitchFamily="34" charset="0"/>
                <a:ea typeface="Calibri" panose="020F0502020204030204" pitchFamily="34" charset="0"/>
                <a:cs typeface="Calibri" panose="020F0502020204030204" pitchFamily="34" charset="0"/>
              </a:rPr>
              <a:t>, and the gods of Aram, the gods of Sidon, the gods of Moab, the gods of the Ammonites and the gods of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Philistines</a:t>
            </a:r>
            <a:r>
              <a:rPr lang="en-US" sz="2400" dirty="0">
                <a:effectLst/>
                <a:latin typeface="Calibri" panose="020F0502020204030204" pitchFamily="34" charset="0"/>
                <a:ea typeface="Calibri" panose="020F0502020204030204" pitchFamily="34" charset="0"/>
                <a:cs typeface="Calibri" panose="020F0502020204030204" pitchFamily="34" charset="0"/>
              </a:rPr>
              <a:t>. And because the Israelites forsook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and no longer served him,</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Judg. 14:4 (His parents [Samson’s parents] did not know that this was from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who was seeking an occasion to confront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Philistines</a:t>
            </a:r>
            <a:r>
              <a:rPr lang="en-US" sz="2400" dirty="0">
                <a:effectLst/>
                <a:latin typeface="Calibri" panose="020F0502020204030204" pitchFamily="34" charset="0"/>
                <a:ea typeface="Calibri" panose="020F0502020204030204" pitchFamily="34" charset="0"/>
                <a:cs typeface="Calibri" panose="020F0502020204030204" pitchFamily="34" charset="0"/>
              </a:rPr>
              <a:t>; for at that time they were ruling over Israel.)</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1 Samuel:  Eli, Samuel, Saul, Jonathan, David fight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Philistines</a:t>
            </a:r>
            <a:r>
              <a:rPr lang="en-US" sz="2400" dirty="0">
                <a:effectLst/>
                <a:latin typeface="Calibri" panose="020F0502020204030204" pitchFamily="34" charset="0"/>
                <a:ea typeface="Calibri" panose="020F0502020204030204" pitchFamily="34" charset="0"/>
                <a:cs typeface="Calibri" panose="020F0502020204030204" pitchFamily="34" charset="0"/>
              </a:rPr>
              <a:t>: </a:t>
            </a:r>
          </a:p>
        </p:txBody>
      </p:sp>
      <p:sp>
        <p:nvSpPr>
          <p:cNvPr id="6" name="Title 1">
            <a:extLst>
              <a:ext uri="{FF2B5EF4-FFF2-40B4-BE49-F238E27FC236}">
                <a16:creationId xmlns:a16="http://schemas.microsoft.com/office/drawing/2014/main" id="{19BC0778-990A-4464-9EFC-2A3121219236}"/>
              </a:ext>
            </a:extLst>
          </p:cNvPr>
          <p:cNvSpPr>
            <a:spLocks noGrp="1"/>
          </p:cNvSpPr>
          <p:nvPr>
            <p:ph type="title"/>
          </p:nvPr>
        </p:nvSpPr>
        <p:spPr>
          <a:xfrm>
            <a:off x="468311" y="452718"/>
            <a:ext cx="11723689" cy="1400530"/>
          </a:xfrm>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2.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tribal groups or nations named</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only 2 and both in titles—Israel 1:1, Judah 25:1; Egyptian linens 7:16) Proverbs is different.</a:t>
            </a:r>
            <a:endParaRPr lang="en-US" sz="7200" dirty="0"/>
          </a:p>
        </p:txBody>
      </p:sp>
    </p:spTree>
    <p:extLst>
      <p:ext uri="{BB962C8B-B14F-4D97-AF65-F5344CB8AC3E}">
        <p14:creationId xmlns:p14="http://schemas.microsoft.com/office/powerpoint/2010/main" val="3750151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EDCB39-8A0D-DBB2-7B0B-20A13A98B267}"/>
              </a:ext>
            </a:extLst>
          </p:cNvPr>
          <p:cNvSpPr>
            <a:spLocks noGrp="1"/>
          </p:cNvSpPr>
          <p:nvPr>
            <p:ph idx="1"/>
          </p:nvPr>
        </p:nvSpPr>
        <p:spPr>
          <a:xfrm>
            <a:off x="651933" y="2052918"/>
            <a:ext cx="11049000" cy="4601882"/>
          </a:xfrm>
        </p:spPr>
        <p:txBody>
          <a:bodyPr>
            <a:normAutofit/>
          </a:bodyPr>
          <a:lstStyle/>
          <a:p>
            <a:pPr marL="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1 Samuel 17:51 </a:t>
            </a:r>
            <a:r>
              <a:rPr lang="en-US" sz="2400" dirty="0">
                <a:effectLst/>
                <a:latin typeface="Calibri" panose="020F0502020204030204" pitchFamily="34" charset="0"/>
                <a:ea typeface="Calibri" panose="020F0502020204030204" pitchFamily="34" charset="0"/>
                <a:cs typeface="Calibri" panose="020F0502020204030204" pitchFamily="34" charset="0"/>
              </a:rPr>
              <a:t>David ran and stood over him. He took hold of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Philistine’s</a:t>
            </a:r>
            <a:r>
              <a:rPr lang="en-US" sz="2400" dirty="0">
                <a:effectLst/>
                <a:latin typeface="Calibri" panose="020F0502020204030204" pitchFamily="34" charset="0"/>
                <a:ea typeface="Calibri" panose="020F0502020204030204" pitchFamily="34" charset="0"/>
                <a:cs typeface="Calibri" panose="020F0502020204030204" pitchFamily="34" charset="0"/>
              </a:rPr>
              <a:t> sword and drew it from the sheath. After he killed him, he cut off his head with the sword. When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Philistines</a:t>
            </a:r>
            <a:r>
              <a:rPr lang="en-US" sz="2400" dirty="0">
                <a:effectLst/>
                <a:latin typeface="Calibri" panose="020F0502020204030204" pitchFamily="34" charset="0"/>
                <a:ea typeface="Calibri" panose="020F0502020204030204" pitchFamily="34" charset="0"/>
                <a:cs typeface="Calibri" panose="020F0502020204030204" pitchFamily="34" charset="0"/>
              </a:rPr>
              <a:t> saw that their hero was dead, they turned and ran.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Isaiah 9:12 </a:t>
            </a:r>
            <a:r>
              <a:rPr lang="en-US" sz="2400" dirty="0">
                <a:effectLst/>
                <a:latin typeface="Calibri" panose="020F0502020204030204" pitchFamily="34" charset="0"/>
                <a:ea typeface="Calibri" panose="020F0502020204030204" pitchFamily="34" charset="0"/>
                <a:cs typeface="Calibri" panose="020F0502020204030204" pitchFamily="34" charset="0"/>
              </a:rPr>
              <a:t>Arameans from the east and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Philistines</a:t>
            </a:r>
            <a:r>
              <a:rPr lang="en-US" sz="2400" dirty="0">
                <a:effectLst/>
                <a:latin typeface="Calibri" panose="020F0502020204030204" pitchFamily="34" charset="0"/>
                <a:ea typeface="Calibri" panose="020F0502020204030204" pitchFamily="34" charset="0"/>
                <a:cs typeface="Calibri" panose="020F0502020204030204" pitchFamily="34" charset="0"/>
              </a:rPr>
              <a:t> from the west have devoured Israel with open mouth.</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Jeremiah 47:4 </a:t>
            </a:r>
            <a:r>
              <a:rPr lang="en-US" sz="2400" dirty="0">
                <a:effectLst/>
                <a:latin typeface="Calibri" panose="020F0502020204030204" pitchFamily="34" charset="0"/>
                <a:ea typeface="Calibri" panose="020F0502020204030204" pitchFamily="34" charset="0"/>
                <a:cs typeface="Calibri" panose="020F0502020204030204" pitchFamily="34" charset="0"/>
              </a:rPr>
              <a:t>For the day has come to destroy all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Philistines</a:t>
            </a:r>
            <a:endPar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Calibri" panose="020F0502020204030204" pitchFamily="34" charset="0"/>
              </a:rPr>
              <a:t>Amos 1:8 </a:t>
            </a:r>
            <a:r>
              <a:rPr lang="en-US" sz="2400" dirty="0">
                <a:effectLst/>
                <a:latin typeface="Calibri" panose="020F0502020204030204" pitchFamily="34" charset="0"/>
                <a:ea typeface="Calibri" panose="020F0502020204030204" pitchFamily="34" charset="0"/>
                <a:cs typeface="Calibri" panose="020F0502020204030204" pitchFamily="34" charset="0"/>
              </a:rPr>
              <a:t>I will destroy the king of Ashdod and the one who holds the scepter in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Ashkelon. I will turn my hand against </a:t>
            </a:r>
            <a:r>
              <a:rPr lang="en-US" sz="2400" dirty="0" err="1">
                <a:effectLst/>
                <a:latin typeface="Calibri" panose="020F0502020204030204" pitchFamily="34" charset="0"/>
                <a:ea typeface="Calibri" panose="020F0502020204030204" pitchFamily="34" charset="0"/>
                <a:cs typeface="Calibri" panose="020F0502020204030204" pitchFamily="34" charset="0"/>
              </a:rPr>
              <a:t>Ekron</a:t>
            </a:r>
            <a:r>
              <a:rPr lang="en-US" sz="2400" dirty="0">
                <a:effectLst/>
                <a:latin typeface="Calibri" panose="020F0502020204030204" pitchFamily="34" charset="0"/>
                <a:ea typeface="Calibri" panose="020F0502020204030204" pitchFamily="34" charset="0"/>
                <a:cs typeface="Calibri" panose="020F0502020204030204" pitchFamily="34" charset="0"/>
              </a:rPr>
              <a:t>, till the last of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Philistines</a:t>
            </a:r>
            <a:r>
              <a:rPr lang="en-US" sz="2400" dirty="0">
                <a:effectLst/>
                <a:latin typeface="Calibri" panose="020F0502020204030204" pitchFamily="34" charset="0"/>
                <a:ea typeface="Calibri" panose="020F0502020204030204" pitchFamily="34" charset="0"/>
                <a:cs typeface="Calibri" panose="020F0502020204030204" pitchFamily="34" charset="0"/>
              </a:rPr>
              <a:t> are dead,”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Philistine Pentapolis</a:t>
            </a:r>
            <a:r>
              <a:rPr lang="en-US" sz="2400" dirty="0">
                <a:effectLst/>
                <a:latin typeface="Calibri" panose="020F0502020204030204" pitchFamily="34" charset="0"/>
                <a:ea typeface="Calibri" panose="020F0502020204030204" pitchFamily="34" charset="0"/>
                <a:cs typeface="Calibri" panose="020F0502020204030204" pitchFamily="34" charset="0"/>
              </a:rPr>
              <a:t>:  Ashdod, </a:t>
            </a:r>
            <a:r>
              <a:rPr lang="en-US" sz="2400" dirty="0" err="1">
                <a:effectLst/>
                <a:latin typeface="Calibri" panose="020F0502020204030204" pitchFamily="34" charset="0"/>
                <a:ea typeface="Calibri" panose="020F0502020204030204" pitchFamily="34" charset="0"/>
                <a:cs typeface="Calibri" panose="020F0502020204030204" pitchFamily="34" charset="0"/>
              </a:rPr>
              <a:t>Ekron</a:t>
            </a:r>
            <a:r>
              <a:rPr lang="en-US" sz="2400" dirty="0">
                <a:effectLst/>
                <a:latin typeface="Calibri" panose="020F0502020204030204" pitchFamily="34" charset="0"/>
                <a:ea typeface="Calibri" panose="020F0502020204030204" pitchFamily="34" charset="0"/>
                <a:cs typeface="Calibri" panose="020F0502020204030204" pitchFamily="34" charset="0"/>
              </a:rPr>
              <a:t>, Gath, Gaza, Ashkelon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
        <p:nvSpPr>
          <p:cNvPr id="4" name="Title 1">
            <a:extLst>
              <a:ext uri="{FF2B5EF4-FFF2-40B4-BE49-F238E27FC236}">
                <a16:creationId xmlns:a16="http://schemas.microsoft.com/office/drawing/2014/main" id="{B563C8DE-3209-6B46-8DEE-23092FFD8024}"/>
              </a:ext>
            </a:extLst>
          </p:cNvPr>
          <p:cNvSpPr>
            <a:spLocks noGrp="1"/>
          </p:cNvSpPr>
          <p:nvPr>
            <p:ph type="title"/>
          </p:nvPr>
        </p:nvSpPr>
        <p:spPr>
          <a:xfrm>
            <a:off x="468311" y="452718"/>
            <a:ext cx="11723689" cy="1400530"/>
          </a:xfrm>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2.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tribal groups or nations named</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only 2 and both in titles—Israel 1:1, Judah 25:1; Egyptian linens 7:16) Proverbs is different.</a:t>
            </a:r>
            <a:endParaRPr lang="en-US" sz="7200" dirty="0"/>
          </a:p>
        </p:txBody>
      </p:sp>
    </p:spTree>
    <p:extLst>
      <p:ext uri="{BB962C8B-B14F-4D97-AF65-F5344CB8AC3E}">
        <p14:creationId xmlns:p14="http://schemas.microsoft.com/office/powerpoint/2010/main" val="1041904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C4F151-3059-5840-9541-F9F8E304E46A}"/>
              </a:ext>
            </a:extLst>
          </p:cNvPr>
          <p:cNvSpPr>
            <a:spLocks noGrp="1"/>
          </p:cNvSpPr>
          <p:nvPr>
            <p:ph idx="1"/>
          </p:nvPr>
        </p:nvSpPr>
        <p:spPr>
          <a:xfrm>
            <a:off x="468311" y="2052918"/>
            <a:ext cx="10877021" cy="4737349"/>
          </a:xfrm>
        </p:spPr>
        <p:txBody>
          <a:bodyPr>
            <a:normAutofit fontScale="85000" lnSpcReduction="20000"/>
          </a:bodyPr>
          <a:lstStyle/>
          <a:p>
            <a:pPr marL="228600" marR="0" indent="228600">
              <a:lnSpc>
                <a:spcPct val="107000"/>
              </a:lnSpc>
              <a:spcBef>
                <a:spcPts val="1200"/>
              </a:spcBef>
              <a:spcAft>
                <a:spcPts val="8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No major nations:</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Egypt [except 1x]  Assyria, Aram, Babylon </a:t>
            </a:r>
            <a:r>
              <a:rPr lang="en-US" sz="2400" dirty="0">
                <a:effectLst/>
                <a:latin typeface="Calibri" panose="020F0502020204030204" pitchFamily="34" charset="0"/>
                <a:ea typeface="Calibri" panose="020F0502020204030204" pitchFamily="34" charset="0"/>
                <a:cs typeface="Calibri" panose="020F0502020204030204" pitchFamily="34" charset="0"/>
              </a:rPr>
              <a:t>mentioned all over in Scripture.</a:t>
            </a:r>
          </a:p>
          <a:p>
            <a:pPr marL="228600" marR="0" indent="228600">
              <a:lnSpc>
                <a:spcPct val="107000"/>
              </a:lnSpc>
              <a:spcBef>
                <a:spcPts val="1200"/>
              </a:spcBef>
              <a:spcAft>
                <a:spcPts val="800"/>
              </a:spcAft>
            </a:pP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Egypt</a:t>
            </a:r>
            <a:r>
              <a:rPr lang="en-US" sz="2400" b="1" dirty="0">
                <a:effectLst/>
                <a:latin typeface="Calibri" panose="020F0502020204030204" pitchFamily="34" charset="0"/>
                <a:ea typeface="Calibri" panose="020F0502020204030204" pitchFamily="34" charset="0"/>
                <a:cs typeface="Calibri" panose="020F0502020204030204" pitchFamily="34" charset="0"/>
              </a:rPr>
              <a:t>:  </a:t>
            </a:r>
          </a:p>
          <a:p>
            <a:pPr marL="228600" marR="0" indent="228600">
              <a:lnSpc>
                <a:spcPct val="107000"/>
              </a:lnSpc>
              <a:spcBef>
                <a:spcPts val="120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Genesis 12:10  </a:t>
            </a:r>
            <a:r>
              <a:rPr lang="en-US" sz="2400" dirty="0">
                <a:effectLst/>
                <a:latin typeface="Calibri" panose="020F0502020204030204" pitchFamily="34" charset="0"/>
                <a:ea typeface="Calibri" panose="020F0502020204030204" pitchFamily="34" charset="0"/>
                <a:cs typeface="Calibri" panose="020F0502020204030204" pitchFamily="34" charset="0"/>
              </a:rPr>
              <a:t>Now there was a famine in the land, and Abram went down to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Egypt</a:t>
            </a:r>
            <a:r>
              <a:rPr lang="en-US" sz="2400" dirty="0">
                <a:effectLst/>
                <a:latin typeface="Calibri" panose="020F0502020204030204" pitchFamily="34" charset="0"/>
                <a:ea typeface="Calibri" panose="020F0502020204030204" pitchFamily="34" charset="0"/>
                <a:cs typeface="Calibri" panose="020F0502020204030204" pitchFamily="34" charset="0"/>
              </a:rPr>
              <a:t> to live there</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for a while because the famine was severe</a:t>
            </a:r>
          </a:p>
          <a:p>
            <a:pPr marL="228600" marR="0" indent="228600">
              <a:lnSpc>
                <a:spcPct val="107000"/>
              </a:lnSpc>
              <a:spcBef>
                <a:spcPts val="120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Genesis 39:1  </a:t>
            </a:r>
            <a:r>
              <a:rPr lang="en-US" sz="2400" dirty="0">
                <a:effectLst/>
                <a:latin typeface="Calibri" panose="020F0502020204030204" pitchFamily="34" charset="0"/>
                <a:ea typeface="Calibri" panose="020F0502020204030204" pitchFamily="34" charset="0"/>
                <a:cs typeface="Calibri" panose="020F0502020204030204" pitchFamily="34" charset="0"/>
              </a:rPr>
              <a:t>Now Joseph had been taken down to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Egypt</a:t>
            </a:r>
            <a:r>
              <a:rPr lang="en-US" sz="2400" dirty="0">
                <a:effectLst/>
                <a:latin typeface="Calibri" panose="020F0502020204030204" pitchFamily="34" charset="0"/>
                <a:ea typeface="Calibri" panose="020F0502020204030204" pitchFamily="34" charset="0"/>
                <a:cs typeface="Calibri" panose="020F0502020204030204" pitchFamily="34" charset="0"/>
              </a:rPr>
              <a:t>.</a:t>
            </a:r>
          </a:p>
          <a:p>
            <a:pPr marL="228600" marR="0" indent="228600">
              <a:lnSpc>
                <a:spcPct val="107000"/>
              </a:lnSpc>
              <a:spcBef>
                <a:spcPts val="120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Exodus 1:8 </a:t>
            </a:r>
            <a:r>
              <a:rPr lang="en-US" sz="2400" dirty="0">
                <a:effectLst/>
                <a:latin typeface="Calibri" panose="020F0502020204030204" pitchFamily="34" charset="0"/>
                <a:ea typeface="Calibri" panose="020F0502020204030204" pitchFamily="34" charset="0"/>
                <a:cs typeface="Calibri" panose="020F0502020204030204" pitchFamily="34" charset="0"/>
              </a:rPr>
              <a:t>Then a new king, to whom Joseph meant nothing, came to power in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Egypt</a:t>
            </a:r>
            <a:r>
              <a:rPr lang="en-US" sz="2400" dirty="0">
                <a:effectLst/>
                <a:latin typeface="Calibri" panose="020F0502020204030204" pitchFamily="34" charset="0"/>
                <a:ea typeface="Calibri" panose="020F0502020204030204" pitchFamily="34" charset="0"/>
                <a:cs typeface="Calibri" panose="020F0502020204030204" pitchFamily="34" charset="0"/>
              </a:rPr>
              <a:t>.—whole early chapters of Exodus Pharaoh/Moses in Egypt, Exodus out of Egypt (Ex. 14-15) – Passover</a:t>
            </a:r>
          </a:p>
          <a:p>
            <a:pPr marL="228600" marR="0" indent="228600">
              <a:lnSpc>
                <a:spcPct val="107000"/>
              </a:lnSpc>
              <a:spcBef>
                <a:spcPts val="120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Joshua 24:6  </a:t>
            </a:r>
            <a:r>
              <a:rPr lang="en-US" sz="2400" dirty="0">
                <a:effectLst/>
                <a:latin typeface="Calibri" panose="020F0502020204030204" pitchFamily="34" charset="0"/>
                <a:ea typeface="Calibri" panose="020F0502020204030204" pitchFamily="34" charset="0"/>
                <a:cs typeface="Calibri" panose="020F0502020204030204" pitchFamily="34" charset="0"/>
              </a:rPr>
              <a:t>When I brought your people out of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Egypt</a:t>
            </a:r>
            <a:r>
              <a:rPr lang="en-US" sz="2400" dirty="0">
                <a:effectLst/>
                <a:latin typeface="Calibri" panose="020F0502020204030204" pitchFamily="34" charset="0"/>
                <a:ea typeface="Calibri" panose="020F0502020204030204" pitchFamily="34" charset="0"/>
                <a:cs typeface="Calibri" panose="020F0502020204030204" pitchFamily="34" charset="0"/>
              </a:rPr>
              <a:t>, you came to the sea, and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Egyptians</a:t>
            </a:r>
            <a:r>
              <a:rPr lang="en-US" sz="2400" dirty="0">
                <a:effectLst/>
                <a:latin typeface="Calibri" panose="020F0502020204030204" pitchFamily="34" charset="0"/>
                <a:ea typeface="Calibri" panose="020F0502020204030204" pitchFamily="34" charset="0"/>
                <a:cs typeface="Calibri" panose="020F0502020204030204" pitchFamily="34" charset="0"/>
              </a:rPr>
              <a:t> pursued them with chariots and horsemen as far as the Red Sea – later rehearsals of Exodus motif</a:t>
            </a:r>
          </a:p>
          <a:p>
            <a:pPr marL="228600" marR="0" indent="22860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Ju</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dges 6:8   </a:t>
            </a:r>
            <a:r>
              <a:rPr lang="en-US" sz="2400" dirty="0">
                <a:effectLst/>
                <a:latin typeface="Calibri" panose="020F0502020204030204" pitchFamily="34" charset="0"/>
                <a:ea typeface="Calibri" panose="020F0502020204030204" pitchFamily="34" charset="0"/>
                <a:cs typeface="Calibri" panose="020F0502020204030204" pitchFamily="34" charset="0"/>
              </a:rPr>
              <a:t>he sent them a prophet, who said, “This is what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the God of Israel, says: I brought you up out of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Egypt</a:t>
            </a:r>
            <a:r>
              <a:rPr lang="en-US" sz="2400" dirty="0">
                <a:effectLst/>
                <a:latin typeface="Calibri" panose="020F0502020204030204" pitchFamily="34" charset="0"/>
                <a:ea typeface="Calibri" panose="020F0502020204030204" pitchFamily="34" charset="0"/>
                <a:cs typeface="Calibri" panose="020F0502020204030204" pitchFamily="34" charset="0"/>
              </a:rPr>
              <a:t>, out of the land of slavery.</a:t>
            </a:r>
            <a:endParaRPr lang="en-US" sz="2400" dirty="0"/>
          </a:p>
        </p:txBody>
      </p:sp>
      <p:sp>
        <p:nvSpPr>
          <p:cNvPr id="4" name="Title 1">
            <a:extLst>
              <a:ext uri="{FF2B5EF4-FFF2-40B4-BE49-F238E27FC236}">
                <a16:creationId xmlns:a16="http://schemas.microsoft.com/office/drawing/2014/main" id="{8B5EF2B1-D268-1DE1-E4C2-E8AEC5C9BC2F}"/>
              </a:ext>
            </a:extLst>
          </p:cNvPr>
          <p:cNvSpPr>
            <a:spLocks noGrp="1"/>
          </p:cNvSpPr>
          <p:nvPr>
            <p:ph type="title"/>
          </p:nvPr>
        </p:nvSpPr>
        <p:spPr>
          <a:xfrm>
            <a:off x="468311" y="452718"/>
            <a:ext cx="11723689" cy="1400530"/>
          </a:xfrm>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2.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tribal groups or nations named</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only 2 and both in titles—Israel 1:1, Judah 25:1; Egyptian linens 7:16) Proverbs is different.</a:t>
            </a:r>
            <a:endParaRPr lang="en-US" sz="7200" dirty="0"/>
          </a:p>
        </p:txBody>
      </p:sp>
    </p:spTree>
    <p:extLst>
      <p:ext uri="{BB962C8B-B14F-4D97-AF65-F5344CB8AC3E}">
        <p14:creationId xmlns:p14="http://schemas.microsoft.com/office/powerpoint/2010/main" val="3825114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7A9875-819A-DFB8-F9EB-3950732B26CB}"/>
              </a:ext>
            </a:extLst>
          </p:cNvPr>
          <p:cNvSpPr>
            <a:spLocks noGrp="1"/>
          </p:cNvSpPr>
          <p:nvPr>
            <p:ph idx="1"/>
          </p:nvPr>
        </p:nvSpPr>
        <p:spPr>
          <a:xfrm>
            <a:off x="550333" y="2052918"/>
            <a:ext cx="11176000" cy="4534149"/>
          </a:xfrm>
        </p:spPr>
        <p:txBody>
          <a:bodyPr>
            <a:normAutofit fontScale="92500" lnSpcReduction="10000"/>
          </a:bodyPr>
          <a:lstStyle/>
          <a:p>
            <a:pPr marL="228600" marR="0" indent="228600">
              <a:lnSpc>
                <a:spcPct val="107000"/>
              </a:lnSpc>
              <a:spcBef>
                <a:spcPts val="1200"/>
              </a:spcBef>
              <a:spcAft>
                <a:spcPts val="800"/>
              </a:spcAft>
            </a:pP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b="1" dirty="0">
                <a:effectLst/>
                <a:latin typeface="Source Sans Pro" panose="020B0503030403020204" pitchFamily="34" charset="0"/>
                <a:ea typeface="Calibri" panose="020F0502020204030204" pitchFamily="34" charset="0"/>
                <a:cs typeface="Source Sans Pro" panose="020B0503030403020204" pitchFamily="34" charset="0"/>
              </a:rPr>
              <a:t>1 Samuel 15:2  </a:t>
            </a:r>
            <a:r>
              <a:rPr lang="en-US" dirty="0">
                <a:effectLst/>
                <a:latin typeface="Calibri" panose="020F0502020204030204" pitchFamily="34" charset="0"/>
                <a:ea typeface="Calibri" panose="020F0502020204030204" pitchFamily="34" charset="0"/>
                <a:cs typeface="Calibri" panose="020F0502020204030204" pitchFamily="34" charset="0"/>
              </a:rPr>
              <a:t>This is what the </a:t>
            </a:r>
            <a:r>
              <a:rPr lang="en-US" cap="small" dirty="0">
                <a:effectLst/>
                <a:latin typeface="Calibri" panose="020F0502020204030204" pitchFamily="34" charset="0"/>
                <a:ea typeface="Calibri" panose="020F0502020204030204" pitchFamily="34" charset="0"/>
                <a:cs typeface="Calibri" panose="020F0502020204030204" pitchFamily="34" charset="0"/>
              </a:rPr>
              <a:t>Lord</a:t>
            </a:r>
            <a:r>
              <a:rPr lang="en-US" dirty="0">
                <a:effectLst/>
                <a:latin typeface="Calibri" panose="020F0502020204030204" pitchFamily="34" charset="0"/>
                <a:ea typeface="Calibri" panose="020F0502020204030204" pitchFamily="34" charset="0"/>
                <a:cs typeface="Calibri" panose="020F0502020204030204" pitchFamily="34" charset="0"/>
              </a:rPr>
              <a:t> Almighty says: ‘I will punish the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Amalekites</a:t>
            </a:r>
            <a:r>
              <a:rPr lang="en-US" dirty="0">
                <a:effectLst/>
                <a:latin typeface="Calibri" panose="020F0502020204030204" pitchFamily="34" charset="0"/>
                <a:ea typeface="Calibri" panose="020F0502020204030204" pitchFamily="34" charset="0"/>
                <a:cs typeface="Calibri" panose="020F0502020204030204" pitchFamily="34" charset="0"/>
              </a:rPr>
              <a:t> for what they did to Israel when they waylaid them as they came up from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Egypt</a:t>
            </a:r>
          </a:p>
          <a:p>
            <a:pPr marL="228600" marR="0" indent="228600">
              <a:lnSpc>
                <a:spcPct val="107000"/>
              </a:lnSpc>
              <a:spcBef>
                <a:spcPts val="1200"/>
              </a:spcBef>
              <a:spcAft>
                <a:spcPts val="800"/>
              </a:spcAft>
            </a:pPr>
            <a:r>
              <a:rPr lang="en-US" dirty="0">
                <a:effectLst/>
                <a:latin typeface="Calibri" panose="020F0502020204030204" pitchFamily="34" charset="0"/>
                <a:ea typeface="Calibri" panose="020F0502020204030204" pitchFamily="34" charset="0"/>
                <a:cs typeface="Calibri" panose="020F0502020204030204" pitchFamily="34" charset="0"/>
              </a:rPr>
              <a:t>1 </a:t>
            </a:r>
            <a:r>
              <a:rPr lang="en-US" b="1" dirty="0">
                <a:effectLst/>
                <a:latin typeface="Source Sans Pro" panose="020B0503030403020204" pitchFamily="34" charset="0"/>
                <a:ea typeface="Calibri" panose="020F0502020204030204" pitchFamily="34" charset="0"/>
                <a:cs typeface="Source Sans Pro" panose="020B0503030403020204" pitchFamily="34" charset="0"/>
              </a:rPr>
              <a:t>Kings 4:30  </a:t>
            </a:r>
            <a:r>
              <a:rPr lang="en-US" dirty="0">
                <a:effectLst/>
                <a:latin typeface="Calibri" panose="020F0502020204030204" pitchFamily="34" charset="0"/>
                <a:ea typeface="Calibri" panose="020F0502020204030204" pitchFamily="34" charset="0"/>
                <a:cs typeface="Calibri" panose="020F0502020204030204" pitchFamily="34" charset="0"/>
              </a:rPr>
              <a:t>Solomon’s wisdom was greater than the wisdom of all the people of the East, and greater than all the wisdom of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Egypt</a:t>
            </a:r>
            <a:r>
              <a:rPr lang="en-US" dirty="0">
                <a:effectLst/>
                <a:latin typeface="Calibri" panose="020F0502020204030204" pitchFamily="34" charset="0"/>
                <a:ea typeface="Calibri" panose="020F0502020204030204" pitchFamily="34" charset="0"/>
                <a:cs typeface="Calibri" panose="020F0502020204030204" pitchFamily="34" charset="0"/>
              </a:rPr>
              <a:t>.</a:t>
            </a:r>
          </a:p>
          <a:p>
            <a:pPr marL="228600" marR="0" indent="228600">
              <a:lnSpc>
                <a:spcPct val="107000"/>
              </a:lnSpc>
              <a:spcBef>
                <a:spcPts val="1200"/>
              </a:spcBef>
              <a:spcAft>
                <a:spcPts val="800"/>
              </a:spcAft>
            </a:pPr>
            <a:r>
              <a:rPr lang="en-US" b="1" dirty="0">
                <a:effectLst/>
                <a:latin typeface="Source Sans Pro" panose="020B0503030403020204" pitchFamily="34" charset="0"/>
                <a:ea typeface="Calibri" panose="020F0502020204030204" pitchFamily="34" charset="0"/>
                <a:cs typeface="Source Sans Pro" panose="020B0503030403020204" pitchFamily="34" charset="0"/>
              </a:rPr>
              <a:t>Nehemiah 9:18 </a:t>
            </a:r>
            <a:r>
              <a:rPr lang="en-US" dirty="0">
                <a:effectLst/>
                <a:latin typeface="Calibri" panose="020F0502020204030204" pitchFamily="34" charset="0"/>
                <a:ea typeface="Calibri" panose="020F0502020204030204" pitchFamily="34" charset="0"/>
                <a:cs typeface="Calibri" panose="020F0502020204030204" pitchFamily="34" charset="0"/>
              </a:rPr>
              <a:t>even when they cast for themselves an image of a calf and said, ‘This is your god, who brought you up out of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Egypt</a:t>
            </a:r>
            <a:r>
              <a:rPr lang="en-US" dirty="0">
                <a:effectLst/>
                <a:latin typeface="Calibri" panose="020F0502020204030204" pitchFamily="34" charset="0"/>
                <a:ea typeface="Calibri" panose="020F0502020204030204" pitchFamily="34" charset="0"/>
                <a:cs typeface="Calibri" panose="020F0502020204030204" pitchFamily="34" charset="0"/>
              </a:rPr>
              <a:t>,’ or when they committed awful blasphemies.</a:t>
            </a:r>
          </a:p>
          <a:p>
            <a:pPr marL="228600" marR="0" indent="228600">
              <a:lnSpc>
                <a:spcPct val="107000"/>
              </a:lnSpc>
              <a:spcBef>
                <a:spcPts val="1200"/>
              </a:spcBef>
              <a:spcAft>
                <a:spcPts val="800"/>
              </a:spcAft>
            </a:pPr>
            <a:r>
              <a:rPr lang="en-US" b="1" dirty="0">
                <a:effectLst/>
                <a:latin typeface="Source Sans Pro" panose="020B0503030403020204" pitchFamily="34" charset="0"/>
                <a:ea typeface="Calibri" panose="020F0502020204030204" pitchFamily="34" charset="0"/>
                <a:cs typeface="Source Sans Pro" panose="020B0503030403020204" pitchFamily="34" charset="0"/>
              </a:rPr>
              <a:t>Psalm 81:10 </a:t>
            </a:r>
            <a:r>
              <a:rPr lang="en-US" dirty="0">
                <a:effectLst/>
                <a:latin typeface="Calibri" panose="020F0502020204030204" pitchFamily="34" charset="0"/>
                <a:ea typeface="Calibri" panose="020F0502020204030204" pitchFamily="34" charset="0"/>
                <a:cs typeface="Calibri" panose="020F0502020204030204" pitchFamily="34" charset="0"/>
              </a:rPr>
              <a:t>I am the </a:t>
            </a:r>
            <a:r>
              <a:rPr lang="en-US" cap="small" dirty="0">
                <a:effectLst/>
                <a:latin typeface="Calibri" panose="020F0502020204030204" pitchFamily="34" charset="0"/>
                <a:ea typeface="Calibri" panose="020F0502020204030204" pitchFamily="34" charset="0"/>
                <a:cs typeface="Calibri" panose="020F0502020204030204" pitchFamily="34" charset="0"/>
              </a:rPr>
              <a:t>Lord</a:t>
            </a:r>
            <a:r>
              <a:rPr lang="en-US" dirty="0">
                <a:effectLst/>
                <a:latin typeface="Calibri" panose="020F0502020204030204" pitchFamily="34" charset="0"/>
                <a:ea typeface="Calibri" panose="020F0502020204030204" pitchFamily="34" charset="0"/>
                <a:cs typeface="Calibri" panose="020F0502020204030204" pitchFamily="34" charset="0"/>
              </a:rPr>
              <a:t> your God, who brought you up out of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Egypt</a:t>
            </a:r>
            <a:r>
              <a:rPr lang="en-US" dirty="0">
                <a:effectLst/>
                <a:latin typeface="Calibri" panose="020F0502020204030204" pitchFamily="34" charset="0"/>
                <a:ea typeface="Calibri" panose="020F0502020204030204" pitchFamily="34" charset="0"/>
                <a:cs typeface="Calibri" panose="020F0502020204030204" pitchFamily="34" charset="0"/>
              </a:rPr>
              <a:t>. </a:t>
            </a:r>
          </a:p>
          <a:p>
            <a:pPr marL="228600" marR="0" indent="228600">
              <a:lnSpc>
                <a:spcPct val="107000"/>
              </a:lnSpc>
              <a:spcBef>
                <a:spcPts val="1200"/>
              </a:spcBef>
              <a:spcAft>
                <a:spcPts val="800"/>
              </a:spcAft>
            </a:pPr>
            <a:r>
              <a:rPr lang="en-US" b="1" dirty="0">
                <a:effectLst/>
                <a:latin typeface="Source Sans Pro" panose="020B0503030403020204" pitchFamily="34" charset="0"/>
                <a:ea typeface="Calibri" panose="020F0502020204030204" pitchFamily="34" charset="0"/>
                <a:cs typeface="Source Sans Pro" panose="020B0503030403020204" pitchFamily="34" charset="0"/>
              </a:rPr>
              <a:t>Isaiah 11:11 </a:t>
            </a:r>
            <a:r>
              <a:rPr lang="en-US" dirty="0">
                <a:effectLst/>
                <a:latin typeface="Calibri" panose="020F0502020204030204" pitchFamily="34" charset="0"/>
                <a:ea typeface="Calibri" panose="020F0502020204030204" pitchFamily="34" charset="0"/>
                <a:cs typeface="Calibri" panose="020F0502020204030204" pitchFamily="34" charset="0"/>
              </a:rPr>
              <a:t>In that day the Lord will reach out his hand a second time to reclaim the surviving remnant of his people from Assyria, from Lower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Egypt</a:t>
            </a:r>
            <a:r>
              <a:rPr lang="en-US" dirty="0">
                <a:effectLst/>
                <a:latin typeface="Calibri" panose="020F0502020204030204" pitchFamily="34" charset="0"/>
                <a:ea typeface="Calibri" panose="020F0502020204030204" pitchFamily="34" charset="0"/>
                <a:cs typeface="Calibri" panose="020F0502020204030204" pitchFamily="34" charset="0"/>
              </a:rPr>
              <a:t>, from Upper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Egypt</a:t>
            </a:r>
            <a:r>
              <a:rPr lang="en-US" dirty="0">
                <a:effectLst/>
                <a:latin typeface="Calibri" panose="020F0502020204030204" pitchFamily="34" charset="0"/>
                <a:ea typeface="Calibri" panose="020F0502020204030204" pitchFamily="34" charset="0"/>
                <a:cs typeface="Calibri" panose="020F0502020204030204" pitchFamily="34" charset="0"/>
              </a:rPr>
              <a:t>, from Cush, from Elam, from Babylonia, from Hamath and from the islands of the Mediterranean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b="1" dirty="0">
                <a:effectLst/>
                <a:latin typeface="Source Sans Pro" panose="020B0503030403020204" pitchFamily="34" charset="0"/>
                <a:ea typeface="Calibri" panose="020F0502020204030204" pitchFamily="34" charset="0"/>
                <a:cs typeface="Source Sans Pro" panose="020B0503030403020204" pitchFamily="34" charset="0"/>
              </a:rPr>
              <a:t>Proverbs 7:16 </a:t>
            </a:r>
            <a:r>
              <a:rPr lang="en-US" dirty="0">
                <a:effectLst/>
                <a:latin typeface="Calibri" panose="020F0502020204030204" pitchFamily="34" charset="0"/>
                <a:ea typeface="Calibri" panose="020F0502020204030204" pitchFamily="34" charset="0"/>
                <a:cs typeface="Calibri" panose="020F0502020204030204" pitchFamily="34" charset="0"/>
              </a:rPr>
              <a:t>I have covered my bed with colored linens from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Egypt</a:t>
            </a:r>
            <a:r>
              <a:rPr lang="en-US" dirty="0">
                <a:effectLst/>
                <a:latin typeface="Calibri" panose="020F0502020204030204" pitchFamily="34" charset="0"/>
                <a:ea typeface="Calibri" panose="020F0502020204030204" pitchFamily="34" charset="0"/>
                <a:cs typeface="Calibri" panose="020F050202020403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23644C49-C5BF-7772-8B08-73225112CA5E}"/>
              </a:ext>
            </a:extLst>
          </p:cNvPr>
          <p:cNvSpPr>
            <a:spLocks noGrp="1"/>
          </p:cNvSpPr>
          <p:nvPr>
            <p:ph type="title"/>
          </p:nvPr>
        </p:nvSpPr>
        <p:spPr>
          <a:xfrm>
            <a:off x="468311" y="452718"/>
            <a:ext cx="11723689" cy="1400530"/>
          </a:xfrm>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2.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tribal groups or nations named</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only 2 and both in titles—Israel 1:1, Judah 25:1; Egyptian linens 7:16) Proverbs is different.</a:t>
            </a:r>
            <a:endParaRPr lang="en-US" sz="7200" dirty="0"/>
          </a:p>
        </p:txBody>
      </p:sp>
    </p:spTree>
    <p:extLst>
      <p:ext uri="{BB962C8B-B14F-4D97-AF65-F5344CB8AC3E}">
        <p14:creationId xmlns:p14="http://schemas.microsoft.com/office/powerpoint/2010/main" val="4032634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DD8F91-9911-26F6-9DF7-D853D32C2EBD}"/>
              </a:ext>
            </a:extLst>
          </p:cNvPr>
          <p:cNvSpPr>
            <a:spLocks noGrp="1"/>
          </p:cNvSpPr>
          <p:nvPr>
            <p:ph idx="1"/>
          </p:nvPr>
        </p:nvSpPr>
        <p:spPr>
          <a:xfrm>
            <a:off x="1128712" y="2209801"/>
            <a:ext cx="8946541" cy="4195481"/>
          </a:xfrm>
        </p:spPr>
        <p:txBody>
          <a:bodyPr>
            <a:normAutofit/>
          </a:bodyPr>
          <a:lstStyle/>
          <a:p>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Assyria</a:t>
            </a:r>
            <a:r>
              <a:rPr lang="en-US" sz="2400" dirty="0">
                <a:effectLst/>
                <a:latin typeface="Calibri" panose="020F0502020204030204" pitchFamily="34" charset="0"/>
                <a:ea typeface="Calibri" panose="020F0502020204030204" pitchFamily="34" charset="0"/>
                <a:cs typeface="Calibri" panose="020F0502020204030204" pitchFamily="34" charset="0"/>
              </a:rPr>
              <a:t>:  whole book of Nahum, Jonah contra Nineveh </a:t>
            </a:r>
          </a:p>
          <a:p>
            <a:pPr marL="0" indent="0">
              <a:buNone/>
            </a:pPr>
            <a:r>
              <a:rPr lang="en-US" sz="2400" dirty="0">
                <a:effectLst/>
                <a:latin typeface="Calibri" panose="020F0502020204030204" pitchFamily="34" charset="0"/>
                <a:ea typeface="Calibri" panose="020F0502020204030204" pitchFamily="34" charset="0"/>
                <a:cs typeface="Calibri" panose="020F0502020204030204" pitchFamily="34" charset="0"/>
              </a:rPr>
              <a:t>                      – 0 in Proverbs</a:t>
            </a:r>
          </a:p>
          <a:p>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Babylon</a:t>
            </a:r>
            <a:r>
              <a:rPr lang="en-US" sz="2400" dirty="0">
                <a:effectLst/>
                <a:latin typeface="Calibri" panose="020F0502020204030204" pitchFamily="34" charset="0"/>
                <a:ea typeface="Calibri" panose="020F0502020204030204" pitchFamily="34" charset="0"/>
                <a:cs typeface="Calibri" panose="020F0502020204030204" pitchFamily="34" charset="0"/>
              </a:rPr>
              <a:t>:  Jeremiah whole books about – 0 in Proverbs</a:t>
            </a:r>
          </a:p>
          <a:p>
            <a:r>
              <a:rPr lang="en-US" sz="2400" b="1" dirty="0">
                <a:effectLst/>
                <a:latin typeface="Calibri" panose="020F0502020204030204" pitchFamily="34" charset="0"/>
                <a:ea typeface="Calibri" panose="020F0502020204030204" pitchFamily="34" charset="0"/>
                <a:cs typeface="Arial" panose="020B0604020202020204" pitchFamily="34" charset="0"/>
              </a:rPr>
              <a:t>—No tribal or nations (except Egyptian linens – Prov 7:6) names in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Proverbs whereas in the rest of the OT tribal group names are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ubiquitous.  Proverbs is different.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
        <p:nvSpPr>
          <p:cNvPr id="4" name="Title 1">
            <a:extLst>
              <a:ext uri="{FF2B5EF4-FFF2-40B4-BE49-F238E27FC236}">
                <a16:creationId xmlns:a16="http://schemas.microsoft.com/office/drawing/2014/main" id="{7B2F4732-50F2-A795-5CBE-8C5AA91BA01E}"/>
              </a:ext>
            </a:extLst>
          </p:cNvPr>
          <p:cNvSpPr>
            <a:spLocks noGrp="1"/>
          </p:cNvSpPr>
          <p:nvPr>
            <p:ph type="title"/>
          </p:nvPr>
        </p:nvSpPr>
        <p:spPr>
          <a:xfrm>
            <a:off x="468311" y="452718"/>
            <a:ext cx="11723689" cy="1400530"/>
          </a:xfrm>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2.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tribal groups or nations named</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only 2 and both in titles—Israel 1:1, Judah 25:1; Egyptian linens 7:16) Proverbs is different.</a:t>
            </a:r>
            <a:endParaRPr lang="en-US" sz="7200" dirty="0"/>
          </a:p>
        </p:txBody>
      </p:sp>
    </p:spTree>
    <p:extLst>
      <p:ext uri="{BB962C8B-B14F-4D97-AF65-F5344CB8AC3E}">
        <p14:creationId xmlns:p14="http://schemas.microsoft.com/office/powerpoint/2010/main" val="32471513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660400" y="2052918"/>
            <a:ext cx="10811933" cy="4644215"/>
          </a:xfrm>
        </p:spPr>
        <p:txBody>
          <a:bodyPr>
            <a:normAutofit/>
          </a:bodyPr>
          <a:lstStyle/>
          <a:p>
            <a:pPr marL="685800" marR="0" indent="-457200">
              <a:lnSpc>
                <a:spcPct val="107000"/>
              </a:lnSpc>
              <a:spcBef>
                <a:spcPts val="0"/>
              </a:spcBef>
              <a:spcAft>
                <a:spcPts val="800"/>
              </a:spcAft>
            </a:pP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Jerusalem/Salem/Zion: </a:t>
            </a:r>
          </a:p>
          <a:p>
            <a:pPr marL="685800" marR="0" indent="-457200">
              <a:lnSpc>
                <a:spcPct val="107000"/>
              </a:lnSpc>
              <a:spcBef>
                <a:spcPts val="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Genesis 14:18  </a:t>
            </a:r>
            <a:r>
              <a:rPr lang="en-US" sz="2400" dirty="0">
                <a:effectLst/>
                <a:latin typeface="Calibri" panose="020F0502020204030204" pitchFamily="34" charset="0"/>
                <a:ea typeface="Calibri" panose="020F0502020204030204" pitchFamily="34" charset="0"/>
                <a:cs typeface="Calibri" panose="020F0502020204030204" pitchFamily="34" charset="0"/>
              </a:rPr>
              <a:t>Then Melchizedek king of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Salem</a:t>
            </a:r>
            <a:r>
              <a:rPr lang="en-US" sz="2400" dirty="0">
                <a:effectLst/>
                <a:latin typeface="Calibri" panose="020F0502020204030204" pitchFamily="34" charset="0"/>
                <a:ea typeface="Calibri" panose="020F0502020204030204" pitchFamily="34" charset="0"/>
                <a:cs typeface="Calibri" panose="020F0502020204030204" pitchFamily="34" charset="0"/>
              </a:rPr>
              <a:t> brought out bread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and wine. He was priest of God Most High</a:t>
            </a:r>
          </a:p>
          <a:p>
            <a:pPr marL="685800" marR="0" indent="-457200">
              <a:lnSpc>
                <a:spcPct val="107000"/>
              </a:lnSpc>
              <a:spcBef>
                <a:spcPts val="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Joshua 10:1 </a:t>
            </a:r>
            <a:r>
              <a:rPr lang="en-US" sz="2400" dirty="0">
                <a:effectLst/>
                <a:latin typeface="Calibri" panose="020F0502020204030204" pitchFamily="34" charset="0"/>
                <a:ea typeface="Calibri" panose="020F0502020204030204" pitchFamily="34" charset="0"/>
                <a:cs typeface="Calibri" panose="020F0502020204030204" pitchFamily="34" charset="0"/>
              </a:rPr>
              <a:t>Now </a:t>
            </a:r>
            <a:r>
              <a:rPr lang="en-US" sz="2400" dirty="0" err="1">
                <a:effectLst/>
                <a:latin typeface="Calibri" panose="020F0502020204030204" pitchFamily="34" charset="0"/>
                <a:ea typeface="Calibri" panose="020F0502020204030204" pitchFamily="34" charset="0"/>
                <a:cs typeface="Calibri" panose="020F0502020204030204" pitchFamily="34" charset="0"/>
              </a:rPr>
              <a:t>Adoni</a:t>
            </a:r>
            <a:r>
              <a:rPr lang="en-US" sz="2400" dirty="0">
                <a:effectLst/>
                <a:latin typeface="Calibri" panose="020F0502020204030204" pitchFamily="34" charset="0"/>
                <a:ea typeface="Calibri" panose="020F0502020204030204" pitchFamily="34" charset="0"/>
                <a:cs typeface="Calibri" panose="020F0502020204030204" pitchFamily="34" charset="0"/>
              </a:rPr>
              <a:t>-Zedek king of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Jerusalem</a:t>
            </a:r>
            <a:r>
              <a:rPr lang="en-US" sz="2400" dirty="0">
                <a:effectLst/>
                <a:latin typeface="Calibri" panose="020F0502020204030204" pitchFamily="34" charset="0"/>
                <a:ea typeface="Calibri" panose="020F0502020204030204" pitchFamily="34" charset="0"/>
                <a:cs typeface="Calibri" panose="020F0502020204030204" pitchFamily="34" charset="0"/>
              </a:rPr>
              <a:t> heard that Joshua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had taken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Ai</a:t>
            </a:r>
          </a:p>
          <a:p>
            <a:pPr marL="685800" marR="0" indent="-457200">
              <a:lnSpc>
                <a:spcPct val="107000"/>
              </a:lnSpc>
              <a:spcBef>
                <a:spcPts val="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Joshua 15:63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Judah</a:t>
            </a:r>
            <a:r>
              <a:rPr lang="en-US" sz="2400" dirty="0">
                <a:effectLst/>
                <a:latin typeface="Calibri" panose="020F0502020204030204" pitchFamily="34" charset="0"/>
                <a:ea typeface="Calibri" panose="020F0502020204030204" pitchFamily="34" charset="0"/>
                <a:cs typeface="Calibri" panose="020F0502020204030204" pitchFamily="34" charset="0"/>
              </a:rPr>
              <a:t> could not dislodge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Jebusites</a:t>
            </a:r>
            <a:r>
              <a:rPr lang="en-US" sz="2400" dirty="0">
                <a:effectLst/>
                <a:latin typeface="Calibri" panose="020F0502020204030204" pitchFamily="34" charset="0"/>
                <a:ea typeface="Calibri" panose="020F0502020204030204" pitchFamily="34" charset="0"/>
                <a:cs typeface="Calibri" panose="020F0502020204030204" pitchFamily="34" charset="0"/>
              </a:rPr>
              <a:t>, who were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rPr>
              <a:t> 					living in </a:t>
            </a:r>
            <a:r>
              <a:rPr lang="en-US" sz="2400" b="1" dirty="0">
                <a:solidFill>
                  <a:srgbClr val="FFFF00"/>
                </a:solidFill>
                <a:effectLst/>
                <a:latin typeface="Calibri" panose="020F0502020204030204" pitchFamily="34" charset="0"/>
                <a:ea typeface="Calibri" panose="020F0502020204030204" pitchFamily="34" charset="0"/>
              </a:rPr>
              <a:t>Jerusalem</a:t>
            </a:r>
            <a:r>
              <a:rPr lang="en-US" sz="2400" dirty="0">
                <a:effectLst/>
                <a:latin typeface="Calibri" panose="020F0502020204030204" pitchFamily="34" charset="0"/>
                <a:ea typeface="Calibri" panose="020F0502020204030204" pitchFamily="34" charset="0"/>
              </a:rPr>
              <a:t>; to this day the Jebusites</a:t>
            </a:r>
          </a:p>
          <a:p>
            <a:pPr marL="685800" marR="0" indent="-457200">
              <a:lnSpc>
                <a:spcPct val="107000"/>
              </a:lnSpc>
              <a:spcBef>
                <a:spcPts val="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Judges 19:10 </a:t>
            </a:r>
            <a:r>
              <a:rPr lang="en-US" sz="2400" dirty="0">
                <a:effectLst/>
                <a:latin typeface="Calibri" panose="020F0502020204030204" pitchFamily="34" charset="0"/>
                <a:ea typeface="Calibri" panose="020F0502020204030204" pitchFamily="34" charset="0"/>
              </a:rPr>
              <a:t>But, unwilling to stay another night, the man left and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went toward </a:t>
            </a:r>
            <a:r>
              <a:rPr lang="en-US" sz="2400" b="1" dirty="0">
                <a:solidFill>
                  <a:srgbClr val="FFFF00"/>
                </a:solidFill>
                <a:effectLst/>
                <a:latin typeface="Calibri" panose="020F0502020204030204" pitchFamily="34" charset="0"/>
                <a:ea typeface="Calibri" panose="020F0502020204030204" pitchFamily="34" charset="0"/>
              </a:rPr>
              <a:t>Jebus</a:t>
            </a:r>
            <a:r>
              <a:rPr lang="en-US" sz="2400" dirty="0">
                <a:effectLst/>
                <a:latin typeface="Calibri" panose="020F0502020204030204" pitchFamily="34" charset="0"/>
                <a:ea typeface="Calibri" panose="020F0502020204030204" pitchFamily="34" charset="0"/>
              </a:rPr>
              <a:t> (that is, </a:t>
            </a:r>
            <a:r>
              <a:rPr lang="en-US" sz="2400" b="1" dirty="0">
                <a:solidFill>
                  <a:srgbClr val="FFFF00"/>
                </a:solidFill>
                <a:effectLst/>
                <a:latin typeface="Calibri" panose="020F0502020204030204" pitchFamily="34" charset="0"/>
                <a:ea typeface="Calibri" panose="020F0502020204030204" pitchFamily="34" charset="0"/>
              </a:rPr>
              <a:t>Jerusalem</a:t>
            </a:r>
            <a:r>
              <a:rPr lang="en-US" sz="2400" dirty="0">
                <a:effectLst/>
                <a:latin typeface="Calibri" panose="020F0502020204030204" pitchFamily="34" charset="0"/>
                <a:ea typeface="Calibri" panose="020F0502020204030204" pitchFamily="34" charset="0"/>
              </a:rPr>
              <a:t>),</a:t>
            </a:r>
            <a:br>
              <a:rPr lang="en-US" sz="2400" dirty="0">
                <a:effectLst/>
                <a:latin typeface="Calibri" panose="020F0502020204030204" pitchFamily="34" charset="0"/>
                <a:ea typeface="Calibri" panose="020F0502020204030204" pitchFamily="34" charset="0"/>
              </a:rPr>
            </a:br>
            <a:endParaRPr lang="en-US" sz="2800" dirty="0"/>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3</a:t>
            </a:r>
            <a:r>
              <a:rPr lang="en-US" sz="2800" b="1" dirty="0">
                <a:effectLst/>
                <a:latin typeface="Calibri" panose="020F0502020204030204" pitchFamily="34" charset="0"/>
                <a:ea typeface="Calibri" panose="020F0502020204030204" pitchFamily="34" charset="0"/>
                <a:cs typeface="Arial" panose="020B0604020202020204" pitchFamily="34" charset="0"/>
              </a:rPr>
              <a:t>. No cities/places [tribal boundaries] which are ubiquitous in the rest of the OT but not 	except in Proverbs titles (Prov 1:1 Jerusalem; 25:1 Judah)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93594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19ACD-242B-63D9-FBFD-060D340837F4}"/>
              </a:ext>
            </a:extLst>
          </p:cNvPr>
          <p:cNvSpPr>
            <a:spLocks noGrp="1"/>
          </p:cNvSpPr>
          <p:nvPr>
            <p:ph type="title"/>
          </p:nvPr>
        </p:nvSpPr>
        <p:spPr/>
        <p:txBody>
          <a:bodyPr/>
          <a:lstStyle/>
          <a:p>
            <a:r>
              <a:rPr lang="en-US" dirty="0"/>
              <a:t>Thesis:</a:t>
            </a:r>
          </a:p>
        </p:txBody>
      </p:sp>
      <p:sp>
        <p:nvSpPr>
          <p:cNvPr id="3" name="Content Placeholder 2">
            <a:extLst>
              <a:ext uri="{FF2B5EF4-FFF2-40B4-BE49-F238E27FC236}">
                <a16:creationId xmlns:a16="http://schemas.microsoft.com/office/drawing/2014/main" id="{E84AD6C0-D982-0100-E38C-6BBFA7CFE2C2}"/>
              </a:ext>
            </a:extLst>
          </p:cNvPr>
          <p:cNvSpPr>
            <a:spLocks noGrp="1"/>
          </p:cNvSpPr>
          <p:nvPr>
            <p:ph idx="1"/>
          </p:nvPr>
        </p:nvSpPr>
        <p:spPr>
          <a:xfrm>
            <a:off x="1103312" y="2052918"/>
            <a:ext cx="9759421" cy="4195481"/>
          </a:xfrm>
        </p:spPr>
        <p:txBody>
          <a:bodyPr>
            <a:normAutofit/>
          </a:bodyPr>
          <a:lstStyle/>
          <a:p>
            <a:r>
              <a:rPr lang="en-US" sz="3200" b="1" dirty="0">
                <a:effectLst/>
                <a:latin typeface="Calibri" panose="020F0502020204030204" pitchFamily="34" charset="0"/>
                <a:ea typeface="Calibri" panose="020F0502020204030204" pitchFamily="34" charset="0"/>
                <a:cs typeface="Arial" panose="020B0604020202020204" pitchFamily="34" charset="0"/>
              </a:rPr>
              <a:t>Proverbs is not the same as Torah, Historical Books, Psalms, or Prophets.  It is different and therefore must be understood and read differently. </a:t>
            </a:r>
            <a:br>
              <a:rPr lang="en-US" sz="3200" b="1" dirty="0">
                <a:effectLst/>
                <a:latin typeface="Calibri" panose="020F0502020204030204" pitchFamily="34" charset="0"/>
                <a:ea typeface="Calibri" panose="020F0502020204030204" pitchFamily="34" charset="0"/>
                <a:cs typeface="Arial" panose="020B0604020202020204" pitchFamily="34" charset="0"/>
              </a:rPr>
            </a:br>
            <a:endParaRPr lang="en-US" sz="3600" dirty="0"/>
          </a:p>
        </p:txBody>
      </p:sp>
    </p:spTree>
    <p:extLst>
      <p:ext uri="{BB962C8B-B14F-4D97-AF65-F5344CB8AC3E}">
        <p14:creationId xmlns:p14="http://schemas.microsoft.com/office/powerpoint/2010/main" val="15485975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00579" y="1993651"/>
            <a:ext cx="10936288" cy="4627282"/>
          </a:xfrm>
        </p:spPr>
        <p:txBody>
          <a:bodyPr>
            <a:normAutofit/>
          </a:bodyPr>
          <a:lstStyle/>
          <a:p>
            <a:pPr marL="685800" marR="0" indent="-457200">
              <a:lnSpc>
                <a:spcPct val="107000"/>
              </a:lnSpc>
              <a:spcBef>
                <a:spcPts val="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1 Samuel 17:54 </a:t>
            </a:r>
            <a:r>
              <a:rPr lang="en-US" sz="2400" dirty="0">
                <a:effectLst/>
                <a:latin typeface="Calibri" panose="020F0502020204030204" pitchFamily="34" charset="0"/>
                <a:ea typeface="Calibri" panose="020F0502020204030204" pitchFamily="34" charset="0"/>
              </a:rPr>
              <a:t>David took the Philistine’s head and brought it to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rPr>
              <a:t>Jerusalem</a:t>
            </a:r>
            <a:r>
              <a:rPr lang="en-US" sz="2400" dirty="0">
                <a:effectLst/>
                <a:latin typeface="Calibri" panose="020F0502020204030204" pitchFamily="34" charset="0"/>
                <a:ea typeface="Calibri" panose="020F0502020204030204" pitchFamily="34" charset="0"/>
              </a:rPr>
              <a:t>; he put the Philistine’s weapons in his own tent.</a:t>
            </a:r>
          </a:p>
          <a:p>
            <a:pPr marL="685800" marR="0" indent="-457200">
              <a:lnSpc>
                <a:spcPct val="107000"/>
              </a:lnSpc>
              <a:spcBef>
                <a:spcPts val="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2 Samuel 5:5 </a:t>
            </a:r>
            <a:r>
              <a:rPr lang="en-US" sz="2400" dirty="0">
                <a:effectLst/>
                <a:latin typeface="Calibri" panose="020F0502020204030204" pitchFamily="34" charset="0"/>
                <a:ea typeface="Calibri" panose="020F0502020204030204" pitchFamily="34" charset="0"/>
              </a:rPr>
              <a:t>In </a:t>
            </a:r>
            <a:r>
              <a:rPr lang="en-US" sz="2400" b="1" dirty="0">
                <a:solidFill>
                  <a:srgbClr val="FFFF00"/>
                </a:solidFill>
                <a:effectLst/>
                <a:latin typeface="Calibri" panose="020F0502020204030204" pitchFamily="34" charset="0"/>
                <a:ea typeface="Calibri" panose="020F0502020204030204" pitchFamily="34" charset="0"/>
              </a:rPr>
              <a:t>Hebron</a:t>
            </a:r>
            <a:r>
              <a:rPr lang="en-US" sz="2400" dirty="0">
                <a:effectLst/>
                <a:latin typeface="Calibri" panose="020F0502020204030204" pitchFamily="34" charset="0"/>
                <a:ea typeface="Calibri" panose="020F0502020204030204" pitchFamily="34" charset="0"/>
              </a:rPr>
              <a:t> he reigned over Judah seven years and six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months, and in </a:t>
            </a:r>
            <a:r>
              <a:rPr lang="en-US" sz="2400" b="1" dirty="0">
                <a:solidFill>
                  <a:srgbClr val="FFFF00"/>
                </a:solidFill>
                <a:effectLst/>
                <a:latin typeface="Calibri" panose="020F0502020204030204" pitchFamily="34" charset="0"/>
                <a:ea typeface="Calibri" panose="020F0502020204030204" pitchFamily="34" charset="0"/>
              </a:rPr>
              <a:t>Jerusalem</a:t>
            </a:r>
            <a:r>
              <a:rPr lang="en-US" sz="2400" dirty="0">
                <a:effectLst/>
                <a:latin typeface="Calibri" panose="020F0502020204030204" pitchFamily="34" charset="0"/>
                <a:ea typeface="Calibri" panose="020F0502020204030204" pitchFamily="34" charset="0"/>
              </a:rPr>
              <a:t> he reigned over all Israel and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Judah thirty-three years. </a:t>
            </a:r>
          </a:p>
          <a:p>
            <a:pPr marL="685800" marR="0" indent="-457200">
              <a:lnSpc>
                <a:spcPct val="107000"/>
              </a:lnSpc>
              <a:spcBef>
                <a:spcPts val="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1 Kings 2:41 </a:t>
            </a:r>
            <a:r>
              <a:rPr lang="en-US" sz="2400" dirty="0">
                <a:effectLst/>
                <a:latin typeface="Calibri" panose="020F0502020204030204" pitchFamily="34" charset="0"/>
                <a:ea typeface="Calibri" panose="020F0502020204030204" pitchFamily="34" charset="0"/>
              </a:rPr>
              <a:t>When Solomon was told that Shimei had gone from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rPr>
              <a:t>Jerusalem</a:t>
            </a:r>
            <a:r>
              <a:rPr lang="en-US" sz="2400" dirty="0">
                <a:effectLst/>
                <a:latin typeface="Calibri" panose="020F0502020204030204" pitchFamily="34" charset="0"/>
                <a:ea typeface="Calibri" panose="020F0502020204030204" pitchFamily="34" charset="0"/>
              </a:rPr>
              <a:t> to </a:t>
            </a:r>
            <a:r>
              <a:rPr lang="en-US" sz="2400" b="1" dirty="0">
                <a:solidFill>
                  <a:srgbClr val="FFFF00"/>
                </a:solidFill>
                <a:effectLst/>
                <a:latin typeface="Calibri" panose="020F0502020204030204" pitchFamily="34" charset="0"/>
                <a:ea typeface="Calibri" panose="020F0502020204030204" pitchFamily="34" charset="0"/>
              </a:rPr>
              <a:t>Gath</a:t>
            </a:r>
            <a:r>
              <a:rPr lang="en-US" sz="2400" dirty="0">
                <a:effectLst/>
                <a:latin typeface="Calibri" panose="020F0502020204030204" pitchFamily="34" charset="0"/>
                <a:ea typeface="Calibri" panose="020F0502020204030204" pitchFamily="34" charset="0"/>
              </a:rPr>
              <a:t> and had returned,</a:t>
            </a:r>
          </a:p>
          <a:p>
            <a:pPr marL="685800" marR="0" indent="-457200">
              <a:lnSpc>
                <a:spcPct val="107000"/>
              </a:lnSpc>
              <a:spcBef>
                <a:spcPts val="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1 Kings 9:15 </a:t>
            </a:r>
            <a:r>
              <a:rPr lang="en-US" sz="2400" dirty="0">
                <a:effectLst/>
                <a:latin typeface="Calibri" panose="020F0502020204030204" pitchFamily="34" charset="0"/>
                <a:ea typeface="Calibri" panose="020F0502020204030204" pitchFamily="34" charset="0"/>
              </a:rPr>
              <a:t>Here is the account of the forced labor King Solomon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conscripted to build the </a:t>
            </a:r>
            <a:r>
              <a:rPr lang="en-US" sz="2400" cap="small" dirty="0">
                <a:effectLst/>
                <a:latin typeface="Calibri" panose="020F0502020204030204" pitchFamily="34" charset="0"/>
                <a:ea typeface="Calibri" panose="020F0502020204030204" pitchFamily="34" charset="0"/>
              </a:rPr>
              <a:t>Lord</a:t>
            </a:r>
            <a:r>
              <a:rPr lang="en-US" sz="2400" dirty="0">
                <a:effectLst/>
                <a:latin typeface="Calibri" panose="020F0502020204030204" pitchFamily="34" charset="0"/>
                <a:ea typeface="Calibri" panose="020F0502020204030204" pitchFamily="34" charset="0"/>
              </a:rPr>
              <a:t>’s temple, his own palace, the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terraces, the wall of </a:t>
            </a:r>
            <a:r>
              <a:rPr lang="en-US" sz="2400" b="1" dirty="0">
                <a:solidFill>
                  <a:srgbClr val="FFFF00"/>
                </a:solidFill>
                <a:effectLst/>
                <a:latin typeface="Calibri" panose="020F0502020204030204" pitchFamily="34" charset="0"/>
                <a:ea typeface="Calibri" panose="020F0502020204030204" pitchFamily="34" charset="0"/>
              </a:rPr>
              <a:t>Jerusalem</a:t>
            </a:r>
            <a:r>
              <a:rPr lang="en-US" sz="2400" dirty="0">
                <a:effectLst/>
                <a:latin typeface="Calibri" panose="020F0502020204030204" pitchFamily="34" charset="0"/>
                <a:ea typeface="Calibri" panose="020F0502020204030204" pitchFamily="34" charset="0"/>
              </a:rPr>
              <a:t>, and </a:t>
            </a:r>
            <a:r>
              <a:rPr lang="en-US" sz="2400" b="1" dirty="0">
                <a:solidFill>
                  <a:srgbClr val="FFFF00"/>
                </a:solidFill>
                <a:effectLst/>
                <a:latin typeface="Calibri" panose="020F0502020204030204" pitchFamily="34" charset="0"/>
                <a:ea typeface="Calibri" panose="020F0502020204030204" pitchFamily="34" charset="0"/>
              </a:rPr>
              <a:t>Hazor, Megiddo and Gezer</a:t>
            </a:r>
            <a:r>
              <a:rPr lang="en-US" sz="2400" dirty="0">
                <a:effectLst/>
                <a:latin typeface="Calibri" panose="020F0502020204030204" pitchFamily="34" charset="0"/>
                <a:ea typeface="Calibri" panose="020F0502020204030204" pitchFamily="34" charset="0"/>
              </a:rPr>
              <a:t>.</a:t>
            </a:r>
            <a:endParaRPr lang="en-US" sz="2800" dirty="0"/>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3</a:t>
            </a:r>
            <a:r>
              <a:rPr lang="en-US" sz="2800" b="1" dirty="0">
                <a:effectLst/>
                <a:latin typeface="Calibri" panose="020F0502020204030204" pitchFamily="34" charset="0"/>
                <a:ea typeface="Calibri" panose="020F0502020204030204" pitchFamily="34" charset="0"/>
                <a:cs typeface="Arial" panose="020B0604020202020204" pitchFamily="34" charset="0"/>
              </a:rPr>
              <a:t>. No cities/places [tribal boundaries] which are ubiquitous in the rest of the OT but not 	except in Proverbs titles (Prov 1:1 Jerusalem; 25:1 Judah)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803695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1103312" y="2052918"/>
            <a:ext cx="9683221" cy="4195481"/>
          </a:xfrm>
        </p:spPr>
        <p:txBody>
          <a:bodyPr>
            <a:normAutofit/>
          </a:bodyPr>
          <a:lstStyle/>
          <a:p>
            <a:pPr marL="685800" marR="0" indent="-457200">
              <a:lnSpc>
                <a:spcPct val="107000"/>
              </a:lnSpc>
              <a:spcBef>
                <a:spcPts val="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Psalm 51:18 </a:t>
            </a:r>
            <a:r>
              <a:rPr lang="en-US" sz="2400" dirty="0">
                <a:effectLst/>
                <a:latin typeface="Calibri" panose="020F0502020204030204" pitchFamily="34" charset="0"/>
                <a:ea typeface="Calibri" panose="020F0502020204030204" pitchFamily="34" charset="0"/>
                <a:cs typeface="Calibri" panose="020F0502020204030204" pitchFamily="34" charset="0"/>
              </a:rPr>
              <a:t>May it please you to prosper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Zion</a:t>
            </a:r>
            <a:r>
              <a:rPr lang="en-US" sz="2400" dirty="0">
                <a:effectLst/>
                <a:latin typeface="Calibri" panose="020F0502020204030204" pitchFamily="34" charset="0"/>
                <a:ea typeface="Calibri" panose="020F0502020204030204" pitchFamily="34" charset="0"/>
                <a:cs typeface="Calibri" panose="020F0502020204030204" pitchFamily="34" charset="0"/>
              </a:rPr>
              <a:t>, to build up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walls of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Jerusalem</a:t>
            </a:r>
            <a:r>
              <a:rPr lang="en-US" sz="2400" dirty="0">
                <a:effectLst/>
                <a:latin typeface="Calibri" panose="020F0502020204030204" pitchFamily="34" charset="0"/>
                <a:ea typeface="Calibri" panose="020F0502020204030204" pitchFamily="34" charset="0"/>
                <a:cs typeface="Calibri" panose="020F0502020204030204" pitchFamily="34" charset="0"/>
              </a:rPr>
              <a:t>. </a:t>
            </a:r>
          </a:p>
          <a:p>
            <a:pPr marL="685800" marR="0" indent="-457200">
              <a:lnSpc>
                <a:spcPct val="107000"/>
              </a:lnSpc>
              <a:spcBef>
                <a:spcPts val="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Psalm 137:1 </a:t>
            </a:r>
            <a:r>
              <a:rPr lang="en-US" sz="2400" dirty="0">
                <a:effectLst/>
                <a:latin typeface="Calibri" panose="020F0502020204030204" pitchFamily="34" charset="0"/>
                <a:ea typeface="Calibri" panose="020F0502020204030204" pitchFamily="34" charset="0"/>
                <a:cs typeface="Calibri" panose="020F0502020204030204" pitchFamily="34" charset="0"/>
              </a:rPr>
              <a:t>By the rivers of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Babylon</a:t>
            </a:r>
            <a:r>
              <a:rPr lang="en-US" sz="2400" dirty="0">
                <a:effectLst/>
                <a:latin typeface="Calibri" panose="020F0502020204030204" pitchFamily="34" charset="0"/>
                <a:ea typeface="Calibri" panose="020F0502020204030204" pitchFamily="34" charset="0"/>
                <a:cs typeface="Calibri" panose="020F0502020204030204" pitchFamily="34" charset="0"/>
              </a:rPr>
              <a:t> we sat and wept when we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remembered Zion. There on the poplars we hung our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harps, for there our captors asked us for songs,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our tormentors demanded songs of joy;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they said, “Sing us one of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songs of Zion</a:t>
            </a: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3</a:t>
            </a:r>
            <a:r>
              <a:rPr lang="en-US" sz="2800" b="1" dirty="0">
                <a:effectLst/>
                <a:latin typeface="Calibri" panose="020F0502020204030204" pitchFamily="34" charset="0"/>
                <a:ea typeface="Calibri" panose="020F0502020204030204" pitchFamily="34" charset="0"/>
                <a:cs typeface="Arial" panose="020B0604020202020204" pitchFamily="34" charset="0"/>
              </a:rPr>
              <a:t>. No cities/places [tribal boundaries] which are ubiquitous in the rest of the OT but not 	except in Proverbs titles (Prov 1:1 Jerusalem; 25:1 Judah)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369923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p:txBody>
          <a:bodyPr>
            <a:normAutofit/>
          </a:bodyPr>
          <a:lstStyle/>
          <a:p>
            <a:pPr marL="0" marR="0">
              <a:lnSpc>
                <a:spcPct val="107000"/>
              </a:lnSpc>
              <a:spcBef>
                <a:spcPts val="0"/>
              </a:spcBef>
              <a:spcAft>
                <a:spcPts val="800"/>
              </a:spcAft>
            </a:pP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Sinai: </a:t>
            </a:r>
            <a:endPar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Exodus 19:20 </a:t>
            </a:r>
            <a:r>
              <a:rPr lang="en-US" sz="2400" dirty="0">
                <a:effectLst/>
                <a:latin typeface="Calibri" panose="020F0502020204030204" pitchFamily="34" charset="0"/>
                <a:ea typeface="Calibri" panose="020F0502020204030204" pitchFamily="34" charset="0"/>
              </a:rPr>
              <a:t>The </a:t>
            </a:r>
            <a:r>
              <a:rPr lang="en-US" sz="2400" cap="small" dirty="0">
                <a:effectLst/>
                <a:latin typeface="Calibri" panose="020F0502020204030204" pitchFamily="34" charset="0"/>
                <a:ea typeface="Calibri" panose="020F0502020204030204" pitchFamily="34" charset="0"/>
              </a:rPr>
              <a:t>Lord</a:t>
            </a:r>
            <a:r>
              <a:rPr lang="en-US" sz="2400" dirty="0">
                <a:effectLst/>
                <a:latin typeface="Calibri" panose="020F0502020204030204" pitchFamily="34" charset="0"/>
                <a:ea typeface="Calibri" panose="020F0502020204030204" pitchFamily="34" charset="0"/>
              </a:rPr>
              <a:t> descended to the top of </a:t>
            </a:r>
            <a:r>
              <a:rPr lang="en-US" sz="2400" b="1" dirty="0">
                <a:solidFill>
                  <a:srgbClr val="FFFF00"/>
                </a:solidFill>
                <a:effectLst/>
                <a:latin typeface="Calibri" panose="020F0502020204030204" pitchFamily="34" charset="0"/>
                <a:ea typeface="Calibri" panose="020F0502020204030204" pitchFamily="34" charset="0"/>
              </a:rPr>
              <a:t>Mount Sinai </a:t>
            </a:r>
            <a:r>
              <a:rPr lang="en-US" sz="2400" dirty="0">
                <a:effectLst/>
                <a:latin typeface="Calibri" panose="020F0502020204030204" pitchFamily="34" charset="0"/>
                <a:ea typeface="Calibri" panose="020F0502020204030204" pitchFamily="34" charset="0"/>
              </a:rPr>
              <a:t>and called Moses to the top of the mountain. So Moses went up </a:t>
            </a:r>
          </a:p>
          <a:p>
            <a:r>
              <a:rPr lang="en-US" sz="2400" b="1" dirty="0">
                <a:effectLst/>
                <a:latin typeface="Source Sans Pro" panose="020B0503030403020204" pitchFamily="34" charset="0"/>
                <a:ea typeface="Calibri" panose="020F0502020204030204" pitchFamily="34" charset="0"/>
                <a:cs typeface="Calibri" panose="020F0502020204030204" pitchFamily="34" charset="0"/>
              </a:rPr>
              <a:t>Exodus 19:23 </a:t>
            </a:r>
            <a:r>
              <a:rPr lang="en-US" sz="2400" dirty="0">
                <a:effectLst/>
                <a:latin typeface="Calibri" panose="020F0502020204030204" pitchFamily="34" charset="0"/>
                <a:ea typeface="Calibri" panose="020F0502020204030204" pitchFamily="34" charset="0"/>
              </a:rPr>
              <a:t>Moses said to the </a:t>
            </a:r>
            <a:r>
              <a:rPr lang="en-US" sz="2400" cap="small" dirty="0">
                <a:effectLst/>
                <a:latin typeface="Calibri" panose="020F0502020204030204" pitchFamily="34" charset="0"/>
                <a:ea typeface="Calibri" panose="020F0502020204030204" pitchFamily="34" charset="0"/>
              </a:rPr>
              <a:t>Lord</a:t>
            </a:r>
            <a:r>
              <a:rPr lang="en-US" sz="2400" dirty="0">
                <a:effectLst/>
                <a:latin typeface="Calibri" panose="020F0502020204030204" pitchFamily="34" charset="0"/>
                <a:ea typeface="Calibri" panose="020F0502020204030204" pitchFamily="34" charset="0"/>
              </a:rPr>
              <a:t>, “The people cannot come up </a:t>
            </a:r>
            <a:r>
              <a:rPr lang="en-US" sz="2400" b="1" dirty="0">
                <a:solidFill>
                  <a:srgbClr val="FFFF00"/>
                </a:solidFill>
                <a:effectLst/>
                <a:latin typeface="Calibri" panose="020F0502020204030204" pitchFamily="34" charset="0"/>
                <a:ea typeface="Calibri" panose="020F0502020204030204" pitchFamily="34" charset="0"/>
              </a:rPr>
              <a:t>Mount	Sinai</a:t>
            </a:r>
            <a:r>
              <a:rPr lang="en-US" sz="2400" dirty="0">
                <a:effectLst/>
                <a:latin typeface="Calibri" panose="020F0502020204030204" pitchFamily="34" charset="0"/>
                <a:ea typeface="Calibri" panose="020F0502020204030204" pitchFamily="34" charset="0"/>
              </a:rPr>
              <a:t>, because you yourself warned us, ‘Put limits around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the mountain and set it apart as holy.’ ”</a:t>
            </a:r>
            <a:br>
              <a:rPr lang="en-US" sz="2400" dirty="0">
                <a:effectLst/>
                <a:latin typeface="Calibri" panose="020F0502020204030204" pitchFamily="34" charset="0"/>
                <a:ea typeface="Calibri" panose="020F0502020204030204" pitchFamily="34" charset="0"/>
              </a:rPr>
            </a:b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3</a:t>
            </a:r>
            <a:r>
              <a:rPr lang="en-US" sz="2800" b="1" dirty="0">
                <a:effectLst/>
                <a:latin typeface="Calibri" panose="020F0502020204030204" pitchFamily="34" charset="0"/>
                <a:ea typeface="Calibri" panose="020F0502020204030204" pitchFamily="34" charset="0"/>
                <a:cs typeface="Arial" panose="020B0604020202020204" pitchFamily="34" charset="0"/>
              </a:rPr>
              <a:t>. No cities/places [tribal boundaries] which are ubiquitous in the rest of the OT but not 	except in Proverbs titles (Prov 1:1 Jerusalem; 25:1 Judah)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13744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1103312" y="2052918"/>
            <a:ext cx="9979555" cy="4195481"/>
          </a:xfrm>
        </p:spPr>
        <p:txBody>
          <a:bodyPr>
            <a:normAutofit/>
          </a:bodyPr>
          <a:lstStyle/>
          <a:p>
            <a:pPr marL="0" marR="0">
              <a:lnSpc>
                <a:spcPct val="107000"/>
              </a:lnSpc>
              <a:spcBef>
                <a:spcPts val="120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Deuteronomy 33:2 H</a:t>
            </a:r>
            <a:r>
              <a:rPr lang="en-US" sz="2400" dirty="0">
                <a:effectLst/>
                <a:latin typeface="Calibri" panose="020F0502020204030204" pitchFamily="34" charset="0"/>
                <a:ea typeface="Calibri" panose="020F0502020204030204" pitchFamily="34" charset="0"/>
                <a:cs typeface="Calibri" panose="020F0502020204030204" pitchFamily="34" charset="0"/>
              </a:rPr>
              <a:t>e said: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came from Sinai </a:t>
            </a:r>
            <a:r>
              <a:rPr lang="en-US" sz="2400" dirty="0">
                <a:effectLst/>
                <a:latin typeface="Calibri" panose="020F0502020204030204" pitchFamily="34" charset="0"/>
                <a:ea typeface="Calibri" panose="020F0502020204030204" pitchFamily="34" charset="0"/>
                <a:cs typeface="Calibri" panose="020F0502020204030204" pitchFamily="34" charset="0"/>
              </a:rPr>
              <a:t>and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dawned over them from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Seir</a:t>
            </a:r>
            <a:r>
              <a:rPr lang="en-US" sz="2400" dirty="0">
                <a:effectLst/>
                <a:latin typeface="Calibri" panose="020F0502020204030204" pitchFamily="34" charset="0"/>
                <a:ea typeface="Calibri" panose="020F0502020204030204" pitchFamily="34" charset="0"/>
                <a:cs typeface="Calibri" panose="020F0502020204030204" pitchFamily="34" charset="0"/>
              </a:rPr>
              <a:t>; he shone forth from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Mount </a:t>
            </a:r>
            <a:r>
              <a:rPr lang="en-US" sz="24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Paran</a:t>
            </a:r>
            <a:r>
              <a:rPr lang="en-US" sz="2400" dirty="0">
                <a:effectLst/>
                <a:latin typeface="Calibri" panose="020F0502020204030204" pitchFamily="34" charset="0"/>
                <a:ea typeface="Calibri" panose="020F0502020204030204" pitchFamily="34" charset="0"/>
                <a:cs typeface="Calibri" panose="020F0502020204030204" pitchFamily="34" charset="0"/>
              </a:rPr>
              <a:t>.</a:t>
            </a:r>
          </a:p>
          <a:p>
            <a:pPr marL="0" marR="0">
              <a:lnSpc>
                <a:spcPct val="107000"/>
              </a:lnSpc>
              <a:spcBef>
                <a:spcPts val="120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Judges 5:5 </a:t>
            </a:r>
            <a:r>
              <a:rPr lang="en-US" sz="2400" dirty="0">
                <a:effectLst/>
                <a:latin typeface="Calibri" panose="020F0502020204030204" pitchFamily="34" charset="0"/>
                <a:ea typeface="Calibri" panose="020F0502020204030204" pitchFamily="34" charset="0"/>
                <a:cs typeface="Calibri" panose="020F0502020204030204" pitchFamily="34" charset="0"/>
              </a:rPr>
              <a:t>The mountains quaked before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the One of Sinai</a:t>
            </a:r>
            <a:r>
              <a:rPr lang="en-US" sz="2400" dirty="0">
                <a:effectLst/>
                <a:latin typeface="Calibri" panose="020F0502020204030204" pitchFamily="34" charset="0"/>
                <a:ea typeface="Calibri" panose="020F0502020204030204" pitchFamily="34" charset="0"/>
                <a:cs typeface="Calibri" panose="020F0502020204030204" pitchFamily="34" charset="0"/>
              </a:rPr>
              <a:t>,</a:t>
            </a:r>
          </a:p>
          <a:p>
            <a:pPr marL="0" marR="0">
              <a:lnSpc>
                <a:spcPct val="107000"/>
              </a:lnSpc>
              <a:spcBef>
                <a:spcPts val="120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Psalm 68:8 </a:t>
            </a:r>
            <a:r>
              <a:rPr lang="en-US" sz="2400" dirty="0">
                <a:effectLst/>
                <a:latin typeface="Calibri" panose="020F0502020204030204" pitchFamily="34" charset="0"/>
                <a:ea typeface="Calibri" panose="020F0502020204030204" pitchFamily="34" charset="0"/>
                <a:cs typeface="Calibri" panose="020F0502020204030204" pitchFamily="34" charset="0"/>
              </a:rPr>
              <a:t>the earth shook, the heavens poured down rain,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before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God, the One of Sinai</a:t>
            </a: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3</a:t>
            </a:r>
            <a:r>
              <a:rPr lang="en-US" sz="2800" b="1" dirty="0">
                <a:effectLst/>
                <a:latin typeface="Calibri" panose="020F0502020204030204" pitchFamily="34" charset="0"/>
                <a:ea typeface="Calibri" panose="020F0502020204030204" pitchFamily="34" charset="0"/>
                <a:cs typeface="Arial" panose="020B0604020202020204" pitchFamily="34" charset="0"/>
              </a:rPr>
              <a:t>. No cities/places [tribal boundaries] which are ubiquitous in the rest of the OT but not 	except in Proverbs titles (Prov 1:1 Jerusalem; 25:1 Judah)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542925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702734" y="2052918"/>
            <a:ext cx="10414000" cy="4195481"/>
          </a:xfrm>
        </p:spPr>
        <p:txBody>
          <a:bodyPr>
            <a:normAutofit fontScale="92500" lnSpcReduction="10000"/>
          </a:bodyPr>
          <a:lstStyle/>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Jordan</a:t>
            </a:r>
            <a:endPar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Genesis 13:11 </a:t>
            </a:r>
            <a:r>
              <a:rPr lang="en-US" sz="2400" dirty="0">
                <a:effectLst/>
                <a:latin typeface="Calibri" panose="020F0502020204030204" pitchFamily="34" charset="0"/>
                <a:ea typeface="Calibri" panose="020F0502020204030204" pitchFamily="34" charset="0"/>
              </a:rPr>
              <a:t>So Lot chose for himself the whole plain of the </a:t>
            </a:r>
            <a:r>
              <a:rPr lang="en-US" sz="2400" b="1" dirty="0">
                <a:solidFill>
                  <a:srgbClr val="FFFF00"/>
                </a:solidFill>
                <a:effectLst/>
                <a:latin typeface="Calibri" panose="020F0502020204030204" pitchFamily="34" charset="0"/>
                <a:ea typeface="Calibri" panose="020F0502020204030204" pitchFamily="34" charset="0"/>
              </a:rPr>
              <a:t>Jordan</a:t>
            </a:r>
            <a:r>
              <a:rPr lang="en-US" sz="2400" dirty="0">
                <a:effectLst/>
                <a:latin typeface="Calibri" panose="020F0502020204030204" pitchFamily="34" charset="0"/>
                <a:ea typeface="Calibri" panose="020F0502020204030204" pitchFamily="34" charset="0"/>
              </a:rPr>
              <a:t> and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set out toward the east. The two men parted company: </a:t>
            </a:r>
          </a:p>
          <a:p>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Numbers 22:1 </a:t>
            </a:r>
            <a:r>
              <a:rPr lang="en-US" sz="2400" dirty="0">
                <a:effectLst/>
                <a:latin typeface="Calibri" panose="020F0502020204030204" pitchFamily="34" charset="0"/>
                <a:ea typeface="Calibri" panose="020F0502020204030204" pitchFamily="34" charset="0"/>
              </a:rPr>
              <a:t>Then the Israelites traveled to the plains of Moab and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camped along the </a:t>
            </a:r>
            <a:r>
              <a:rPr lang="en-US" sz="2400" b="1" dirty="0">
                <a:solidFill>
                  <a:srgbClr val="FFFF00"/>
                </a:solidFill>
                <a:effectLst/>
                <a:latin typeface="Calibri" panose="020F0502020204030204" pitchFamily="34" charset="0"/>
                <a:ea typeface="Calibri" panose="020F0502020204030204" pitchFamily="34" charset="0"/>
              </a:rPr>
              <a:t>Jordan across from Jericho</a:t>
            </a:r>
            <a:r>
              <a:rPr lang="en-US" sz="2400" dirty="0">
                <a:effectLst/>
                <a:latin typeface="Calibri" panose="020F0502020204030204" pitchFamily="34" charset="0"/>
                <a:ea typeface="Calibri" panose="020F0502020204030204" pitchFamily="34" charset="0"/>
              </a:rPr>
              <a:t>.</a:t>
            </a:r>
          </a:p>
          <a:p>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Deuteronomy 1:5 </a:t>
            </a:r>
            <a:r>
              <a:rPr lang="en-US" sz="2400" b="1" dirty="0">
                <a:solidFill>
                  <a:srgbClr val="FFFF00"/>
                </a:solidFill>
                <a:effectLst/>
                <a:latin typeface="Calibri" panose="020F0502020204030204" pitchFamily="34" charset="0"/>
                <a:ea typeface="Calibri" panose="020F0502020204030204" pitchFamily="34" charset="0"/>
              </a:rPr>
              <a:t>East of the Jordan </a:t>
            </a:r>
            <a:r>
              <a:rPr lang="en-US" sz="2400" dirty="0">
                <a:effectLst/>
                <a:latin typeface="Calibri" panose="020F0502020204030204" pitchFamily="34" charset="0"/>
                <a:ea typeface="Calibri" panose="020F0502020204030204" pitchFamily="34" charset="0"/>
              </a:rPr>
              <a:t>in the territory of Moab, Moses began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to expound this law, saying: -- couldn’t cross into Promised land</a:t>
            </a:r>
          </a:p>
          <a:p>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Joshua 3:13 </a:t>
            </a:r>
            <a:r>
              <a:rPr lang="en-US" sz="2400" dirty="0">
                <a:effectLst/>
                <a:latin typeface="Calibri" panose="020F0502020204030204" pitchFamily="34" charset="0"/>
                <a:ea typeface="Calibri" panose="020F0502020204030204" pitchFamily="34" charset="0"/>
              </a:rPr>
              <a:t>And as soon as the priests who carry the ark of the </a:t>
            </a:r>
            <a:r>
              <a:rPr lang="en-US" sz="2400" cap="small" dirty="0">
                <a:effectLst/>
                <a:latin typeface="Calibri" panose="020F0502020204030204" pitchFamily="34" charset="0"/>
                <a:ea typeface="Calibri" panose="020F0502020204030204" pitchFamily="34" charset="0"/>
              </a:rPr>
              <a:t>Lord</a:t>
            </a:r>
            <a:r>
              <a:rPr lang="en-US" sz="2400" dirty="0">
                <a:effectLst/>
                <a:latin typeface="Calibri" panose="020F0502020204030204" pitchFamily="34" charset="0"/>
                <a:ea typeface="Calibri" panose="020F0502020204030204" pitchFamily="34" charset="0"/>
              </a:rPr>
              <a:t>—the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Lord of all the earth—set foot </a:t>
            </a:r>
            <a:r>
              <a:rPr lang="en-US" sz="2400" b="1" dirty="0">
                <a:solidFill>
                  <a:srgbClr val="FFFF00"/>
                </a:solidFill>
                <a:effectLst/>
                <a:latin typeface="Calibri" panose="020F0502020204030204" pitchFamily="34" charset="0"/>
                <a:ea typeface="Calibri" panose="020F0502020204030204" pitchFamily="34" charset="0"/>
              </a:rPr>
              <a:t>in the Jordan</a:t>
            </a:r>
            <a:r>
              <a:rPr lang="en-US" sz="2400" dirty="0">
                <a:effectLst/>
                <a:latin typeface="Calibri" panose="020F0502020204030204" pitchFamily="34" charset="0"/>
                <a:ea typeface="Calibri" panose="020F0502020204030204" pitchFamily="34" charset="0"/>
              </a:rPr>
              <a:t>, its waters flowing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downstream will be cut off and stand up in a heap.”</a:t>
            </a:r>
            <a:br>
              <a:rPr lang="en-US" sz="2400" dirty="0">
                <a:effectLst/>
                <a:latin typeface="Calibri" panose="020F0502020204030204" pitchFamily="34" charset="0"/>
                <a:ea typeface="Calibri" panose="020F0502020204030204" pitchFamily="34" charset="0"/>
              </a:rPr>
            </a:b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3</a:t>
            </a:r>
            <a:r>
              <a:rPr lang="en-US" sz="2800" b="1" dirty="0">
                <a:effectLst/>
                <a:latin typeface="Calibri" panose="020F0502020204030204" pitchFamily="34" charset="0"/>
                <a:ea typeface="Calibri" panose="020F0502020204030204" pitchFamily="34" charset="0"/>
                <a:cs typeface="Arial" panose="020B0604020202020204" pitchFamily="34" charset="0"/>
              </a:rPr>
              <a:t>. No cities/places [tribal boundaries] which are ubiquitous in the rest of the OT but not 	except in Proverbs titles (Prov 1:1 Jerusalem; 25:1 Judah)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24747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1103312" y="2052918"/>
            <a:ext cx="10216621" cy="4551082"/>
          </a:xfrm>
        </p:spPr>
        <p:txBody>
          <a:bodyPr>
            <a:normAutofit lnSpcReduction="10000"/>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Judges 12:6 </a:t>
            </a:r>
            <a:r>
              <a:rPr lang="en-US" sz="2400" dirty="0">
                <a:effectLst/>
                <a:latin typeface="Calibri" panose="020F0502020204030204" pitchFamily="34" charset="0"/>
                <a:ea typeface="Calibri" panose="020F0502020204030204" pitchFamily="34" charset="0"/>
              </a:rPr>
              <a:t>they said, “All right, say ‘Shibboleth.’ ” If he said, “</a:t>
            </a:r>
            <a:r>
              <a:rPr lang="en-US" sz="2400" dirty="0" err="1">
                <a:effectLst/>
                <a:latin typeface="Calibri" panose="020F0502020204030204" pitchFamily="34" charset="0"/>
                <a:ea typeface="Calibri" panose="020F0502020204030204" pitchFamily="34" charset="0"/>
              </a:rPr>
              <a:t>Sibboleth</a:t>
            </a:r>
            <a:r>
              <a:rPr lang="en-US" sz="2400" dirty="0">
                <a:effectLst/>
                <a:latin typeface="Calibri" panose="020F0502020204030204" pitchFamily="34" charset="0"/>
                <a:ea typeface="Calibri" panose="020F0502020204030204" pitchFamily="34" charset="0"/>
              </a:rPr>
              <a:t>,”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because he could not pronounce the word correctly, they seized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him and killed him </a:t>
            </a:r>
            <a:r>
              <a:rPr lang="en-US" sz="2400" b="1" dirty="0">
                <a:solidFill>
                  <a:srgbClr val="FFFF00"/>
                </a:solidFill>
                <a:effectLst/>
                <a:latin typeface="Calibri" panose="020F0502020204030204" pitchFamily="34" charset="0"/>
                <a:ea typeface="Calibri" panose="020F0502020204030204" pitchFamily="34" charset="0"/>
              </a:rPr>
              <a:t>at the fords of the Jordan</a:t>
            </a:r>
          </a:p>
          <a:p>
            <a:pPr marL="0" marR="0">
              <a:lnSpc>
                <a:spcPct val="107000"/>
              </a:lnSpc>
              <a:spcBef>
                <a:spcPts val="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2 Samuel 19:15 </a:t>
            </a:r>
            <a:r>
              <a:rPr lang="en-US" sz="2400" dirty="0">
                <a:effectLst/>
                <a:latin typeface="Calibri" panose="020F0502020204030204" pitchFamily="34" charset="0"/>
                <a:ea typeface="Calibri" panose="020F0502020204030204" pitchFamily="34" charset="0"/>
              </a:rPr>
              <a:t>Then the king returned and went as far as the </a:t>
            </a:r>
            <a:r>
              <a:rPr lang="en-US" sz="2400" b="1" dirty="0">
                <a:solidFill>
                  <a:srgbClr val="FFFF00"/>
                </a:solidFill>
                <a:effectLst/>
                <a:latin typeface="Calibri" panose="020F0502020204030204" pitchFamily="34" charset="0"/>
                <a:ea typeface="Calibri" panose="020F0502020204030204" pitchFamily="34" charset="0"/>
              </a:rPr>
              <a:t>Jordan</a:t>
            </a:r>
            <a:r>
              <a:rPr lang="en-US" sz="2400" dirty="0">
                <a:effectLst/>
                <a:latin typeface="Calibri" panose="020F0502020204030204" pitchFamily="34" charset="0"/>
                <a:ea typeface="Calibri" panose="020F0502020204030204" pitchFamily="34" charset="0"/>
              </a:rPr>
              <a:t>.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Now the men of Judah had come to </a:t>
            </a:r>
            <a:r>
              <a:rPr lang="en-US" sz="2400" b="1" dirty="0">
                <a:solidFill>
                  <a:srgbClr val="FFFF00"/>
                </a:solidFill>
                <a:effectLst/>
                <a:latin typeface="Calibri" panose="020F0502020204030204" pitchFamily="34" charset="0"/>
                <a:ea typeface="Calibri" panose="020F0502020204030204" pitchFamily="34" charset="0"/>
              </a:rPr>
              <a:t>Gilgal</a:t>
            </a:r>
            <a:r>
              <a:rPr lang="en-US" sz="2400" dirty="0">
                <a:effectLst/>
                <a:latin typeface="Calibri" panose="020F0502020204030204" pitchFamily="34" charset="0"/>
                <a:ea typeface="Calibri" panose="020F0502020204030204" pitchFamily="34" charset="0"/>
              </a:rPr>
              <a:t> to go out and meet the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king and bring him across the Jordan.</a:t>
            </a:r>
          </a:p>
          <a:p>
            <a:pPr marL="0" marR="0">
              <a:lnSpc>
                <a:spcPct val="107000"/>
              </a:lnSpc>
              <a:spcBef>
                <a:spcPts val="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2 Kings 2:6 </a:t>
            </a:r>
            <a:r>
              <a:rPr lang="en-US" sz="2400" dirty="0">
                <a:effectLst/>
                <a:latin typeface="Calibri" panose="020F0502020204030204" pitchFamily="34" charset="0"/>
                <a:ea typeface="Calibri" panose="020F0502020204030204" pitchFamily="34" charset="0"/>
              </a:rPr>
              <a:t>Then Elijah said to him, “Stay here; the </a:t>
            </a:r>
            <a:r>
              <a:rPr lang="en-US" sz="2400" cap="small" dirty="0">
                <a:effectLst/>
                <a:latin typeface="Calibri" panose="020F0502020204030204" pitchFamily="34" charset="0"/>
                <a:ea typeface="Calibri" panose="020F0502020204030204" pitchFamily="34" charset="0"/>
              </a:rPr>
              <a:t>Lord</a:t>
            </a:r>
            <a:r>
              <a:rPr lang="en-US" sz="2400" dirty="0">
                <a:effectLst/>
                <a:latin typeface="Calibri" panose="020F0502020204030204" pitchFamily="34" charset="0"/>
                <a:ea typeface="Calibri" panose="020F0502020204030204" pitchFamily="34" charset="0"/>
              </a:rPr>
              <a:t> has sent me to the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rPr>
              <a:t>Jordan</a:t>
            </a:r>
            <a:r>
              <a:rPr lang="en-US" sz="2400" dirty="0">
                <a:effectLst/>
                <a:latin typeface="Calibri" panose="020F0502020204030204" pitchFamily="34" charset="0"/>
                <a:ea typeface="Calibri" panose="020F0502020204030204" pitchFamily="34" charset="0"/>
              </a:rPr>
              <a:t>.” And he replied, “As surely as the </a:t>
            </a:r>
            <a:r>
              <a:rPr lang="en-US" sz="2400" cap="small" dirty="0">
                <a:effectLst/>
                <a:latin typeface="Calibri" panose="020F0502020204030204" pitchFamily="34" charset="0"/>
                <a:ea typeface="Calibri" panose="020F0502020204030204" pitchFamily="34" charset="0"/>
              </a:rPr>
              <a:t>Lord</a:t>
            </a:r>
            <a:r>
              <a:rPr lang="en-US" sz="2400" dirty="0">
                <a:effectLst/>
                <a:latin typeface="Calibri" panose="020F0502020204030204" pitchFamily="34" charset="0"/>
                <a:ea typeface="Calibri" panose="020F0502020204030204" pitchFamily="34" charset="0"/>
              </a:rPr>
              <a:t> lives and as you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live, I will not leave you.” So the two of them walked on.</a:t>
            </a:r>
          </a:p>
          <a:p>
            <a:pPr marL="0" marR="0">
              <a:lnSpc>
                <a:spcPct val="107000"/>
              </a:lnSpc>
              <a:spcBef>
                <a:spcPts val="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Psalm 114:3 </a:t>
            </a:r>
            <a:r>
              <a:rPr lang="en-US" sz="2400" dirty="0">
                <a:effectLst/>
                <a:latin typeface="Calibri" panose="020F0502020204030204" pitchFamily="34" charset="0"/>
                <a:ea typeface="Calibri" panose="020F0502020204030204" pitchFamily="34" charset="0"/>
              </a:rPr>
              <a:t>The sea looked and fled, the </a:t>
            </a:r>
            <a:r>
              <a:rPr lang="en-US" sz="2400" b="1" dirty="0">
                <a:solidFill>
                  <a:srgbClr val="FFFF00"/>
                </a:solidFill>
                <a:effectLst/>
                <a:latin typeface="Calibri" panose="020F0502020204030204" pitchFamily="34" charset="0"/>
                <a:ea typeface="Calibri" panose="020F0502020204030204" pitchFamily="34" charset="0"/>
              </a:rPr>
              <a:t>Jordan</a:t>
            </a:r>
            <a:r>
              <a:rPr lang="en-US" sz="2400" dirty="0">
                <a:effectLst/>
                <a:latin typeface="Calibri" panose="020F0502020204030204" pitchFamily="34" charset="0"/>
                <a:ea typeface="Calibri" panose="020F0502020204030204" pitchFamily="34" charset="0"/>
              </a:rPr>
              <a:t> turned back; </a:t>
            </a:r>
            <a:br>
              <a:rPr lang="en-US" sz="2400" dirty="0">
                <a:effectLst/>
                <a:latin typeface="Calibri" panose="020F0502020204030204" pitchFamily="34" charset="0"/>
                <a:ea typeface="Calibri" panose="020F0502020204030204" pitchFamily="34" charset="0"/>
              </a:rPr>
            </a:b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3</a:t>
            </a:r>
            <a:r>
              <a:rPr lang="en-US" sz="2800" b="1" dirty="0">
                <a:effectLst/>
                <a:latin typeface="Calibri" panose="020F0502020204030204" pitchFamily="34" charset="0"/>
                <a:ea typeface="Calibri" panose="020F0502020204030204" pitchFamily="34" charset="0"/>
                <a:cs typeface="Arial" panose="020B0604020202020204" pitchFamily="34" charset="0"/>
              </a:rPr>
              <a:t>. No cities/places [tribal boundaries] which are ubiquitous in the rest of the OT but not 	except in Proverbs titles (Prov 1:1 Jerusalem; 25:1 Judah)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941517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1027112" y="2209801"/>
            <a:ext cx="9911821" cy="4195481"/>
          </a:xfrm>
        </p:spPr>
        <p:txBody>
          <a:bodyPr>
            <a:normAutofit/>
          </a:bodyPr>
          <a:lstStyle/>
          <a:p>
            <a:pPr marL="0" marR="0">
              <a:lnSpc>
                <a:spcPct val="107000"/>
              </a:lnSpc>
              <a:spcBef>
                <a:spcPts val="120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Jeremiah 12:5 </a:t>
            </a:r>
            <a:r>
              <a:rPr lang="en-US" sz="2400" dirty="0">
                <a:effectLst/>
                <a:latin typeface="Calibri" panose="020F0502020204030204" pitchFamily="34" charset="0"/>
                <a:ea typeface="Calibri" panose="020F0502020204030204" pitchFamily="34" charset="0"/>
                <a:cs typeface="Calibri" panose="020F0502020204030204" pitchFamily="34" charset="0"/>
              </a:rPr>
              <a:t>“If you have raced with men on foot and they have worn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you out, how can you compete with horses? If you stumble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in safe country, how will you manage in the thickets by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Jordan</a:t>
            </a:r>
            <a:r>
              <a:rPr lang="en-US" sz="24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Even Jesus baptized in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Jordan River </a:t>
            </a:r>
            <a:r>
              <a:rPr lang="en-US" sz="2400" dirty="0">
                <a:effectLst/>
                <a:latin typeface="Calibri" panose="020F0502020204030204" pitchFamily="34" charset="0"/>
                <a:ea typeface="Calibri" panose="020F0502020204030204" pitchFamily="34" charset="0"/>
                <a:cs typeface="Calibri" panose="020F0502020204030204" pitchFamily="34" charset="0"/>
              </a:rPr>
              <a:t>(Matt. 3)</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3</a:t>
            </a:r>
            <a:r>
              <a:rPr lang="en-US" sz="2800" b="1" dirty="0">
                <a:effectLst/>
                <a:latin typeface="Calibri" panose="020F0502020204030204" pitchFamily="34" charset="0"/>
                <a:ea typeface="Calibri" panose="020F0502020204030204" pitchFamily="34" charset="0"/>
                <a:cs typeface="Arial" panose="020B0604020202020204" pitchFamily="34" charset="0"/>
              </a:rPr>
              <a:t>. No cities/places [tribal boundaries] which are ubiquitous in the rest of the OT but not 	except in Proverbs titles (Prov 1:1 Jerusalem; 25:1 Judah)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25055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372533" y="2052918"/>
            <a:ext cx="11286067" cy="4195481"/>
          </a:xfrm>
        </p:spPr>
        <p:txBody>
          <a:bodyPr>
            <a:normAutofit fontScale="85000" lnSpcReduction="10000"/>
          </a:bodyPr>
          <a:lstStyle/>
          <a:p>
            <a:pPr marL="0" marR="0">
              <a:lnSpc>
                <a:spcPct val="107000"/>
              </a:lnSpc>
              <a:spcBef>
                <a:spcPts val="120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Bethel</a:t>
            </a:r>
            <a:r>
              <a:rPr lang="en-US" sz="2800" dirty="0">
                <a:effectLst/>
                <a:latin typeface="Calibri" panose="020F0502020204030204" pitchFamily="34" charset="0"/>
                <a:ea typeface="Calibri" panose="020F0502020204030204" pitchFamily="34" charset="0"/>
                <a:cs typeface="Arial" panose="020B0604020202020204" pitchFamily="34" charset="0"/>
              </a:rPr>
              <a:t> -- Jacob’s Ladder dream there, returns there, golden calf (Jeroboam)</a:t>
            </a:r>
          </a:p>
          <a:p>
            <a:pPr marL="0" marR="0">
              <a:lnSpc>
                <a:spcPct val="107000"/>
              </a:lnSpc>
              <a:spcBef>
                <a:spcPts val="120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Hebron</a:t>
            </a:r>
            <a:r>
              <a:rPr lang="en-US" sz="2800" dirty="0">
                <a:effectLst/>
                <a:latin typeface="Calibri" panose="020F0502020204030204" pitchFamily="34" charset="0"/>
                <a:ea typeface="Calibri" panose="020F0502020204030204" pitchFamily="34" charset="0"/>
                <a:cs typeface="Arial" panose="020B0604020202020204" pitchFamily="34" charset="0"/>
              </a:rPr>
              <a:t> -- Patriarchs buried there, David king there 7 years </a:t>
            </a:r>
          </a:p>
          <a:p>
            <a:pPr marL="0" marR="0">
              <a:lnSpc>
                <a:spcPct val="107000"/>
              </a:lnSpc>
              <a:spcBef>
                <a:spcPts val="120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Beersheba</a:t>
            </a:r>
            <a:r>
              <a:rPr lang="en-US" sz="2800" dirty="0">
                <a:effectLst/>
                <a:latin typeface="Calibri" panose="020F0502020204030204" pitchFamily="34" charset="0"/>
                <a:ea typeface="Calibri" panose="020F0502020204030204" pitchFamily="34" charset="0"/>
                <a:cs typeface="Arial" panose="020B0604020202020204" pitchFamily="34" charset="0"/>
              </a:rPr>
              <a:t>  -- Abraham’s well there, Dan to </a:t>
            </a:r>
            <a:r>
              <a:rPr lang="en-US" sz="2800" dirty="0" err="1">
                <a:effectLst/>
                <a:latin typeface="Calibri" panose="020F0502020204030204" pitchFamily="34" charset="0"/>
                <a:ea typeface="Calibri" panose="020F0502020204030204" pitchFamily="34" charset="0"/>
                <a:cs typeface="Arial" panose="020B0604020202020204" pitchFamily="34" charset="0"/>
              </a:rPr>
              <a:t>Beersheva</a:t>
            </a:r>
            <a:r>
              <a:rPr lang="en-US" sz="2800" dirty="0">
                <a:effectLst/>
                <a:latin typeface="Calibri" panose="020F0502020204030204" pitchFamily="34" charset="0"/>
                <a:ea typeface="Calibri" panose="020F0502020204030204" pitchFamily="34" charset="0"/>
                <a:cs typeface="Arial" panose="020B0604020202020204" pitchFamily="34" charset="0"/>
              </a:rPr>
              <a:t> </a:t>
            </a:r>
          </a:p>
          <a:p>
            <a:pPr marL="0" marR="0">
              <a:lnSpc>
                <a:spcPct val="107000"/>
              </a:lnSpc>
              <a:spcBef>
                <a:spcPts val="120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Dan</a:t>
            </a:r>
            <a:r>
              <a:rPr lang="en-US" sz="2800" dirty="0">
                <a:effectLst/>
                <a:latin typeface="Calibri" panose="020F0502020204030204" pitchFamily="34" charset="0"/>
                <a:ea typeface="Calibri" panose="020F0502020204030204" pitchFamily="34" charset="0"/>
                <a:cs typeface="Arial" panose="020B0604020202020204" pitchFamily="34" charset="0"/>
              </a:rPr>
              <a:t> – Whole tribe moves north to settle city of </a:t>
            </a:r>
            <a:r>
              <a:rPr lang="en-US" sz="2800" dirty="0" err="1">
                <a:effectLst/>
                <a:latin typeface="Calibri" panose="020F0502020204030204" pitchFamily="34" charset="0"/>
                <a:ea typeface="Calibri" panose="020F0502020204030204" pitchFamily="34" charset="0"/>
                <a:cs typeface="Arial" panose="020B0604020202020204" pitchFamily="34" charset="0"/>
              </a:rPr>
              <a:t>Laish</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a:t>
            </a:r>
            <a:r>
              <a:rPr lang="en-US" sz="2800" dirty="0">
                <a:effectLst/>
                <a:latin typeface="Calibri" panose="020F0502020204030204" pitchFamily="34" charset="0"/>
                <a:ea typeface="Calibri" panose="020F0502020204030204" pitchFamily="34" charset="0"/>
                <a:cs typeface="Arial" panose="020B0604020202020204" pitchFamily="34" charset="0"/>
              </a:rPr>
              <a:t> called Dan</a:t>
            </a:r>
          </a:p>
          <a:p>
            <a:pPr marL="0" marR="0">
              <a:lnSpc>
                <a:spcPct val="107000"/>
              </a:lnSpc>
              <a:spcBef>
                <a:spcPts val="120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solidFill>
                  <a:srgbClr val="FFFF00"/>
                </a:solidFill>
                <a:latin typeface="Calibri" panose="020F0502020204030204" pitchFamily="34" charset="0"/>
                <a:ea typeface="Calibri" panose="020F0502020204030204" pitchFamily="34" charset="0"/>
                <a:cs typeface="Arial" panose="020B0604020202020204" pitchFamily="34" charset="0"/>
              </a:rPr>
              <a:t>Jericho</a:t>
            </a:r>
            <a:r>
              <a:rPr lang="en-US" sz="2800" dirty="0">
                <a:solidFill>
                  <a:srgbClr val="FFFF00"/>
                </a:solidFill>
                <a:latin typeface="Calibri" panose="020F0502020204030204" pitchFamily="34" charset="0"/>
                <a:ea typeface="Calibri" panose="020F0502020204030204" pitchFamily="34" charset="0"/>
                <a:cs typeface="Arial" panose="020B0604020202020204" pitchFamily="34" charset="0"/>
              </a:rPr>
              <a:t>,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Gilgal, Shiloh, Samaria, Shechem, Megiddo, Hazor, Beit-Shan</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800" dirty="0">
                <a:effectLst/>
                <a:latin typeface="Calibri" panose="020F0502020204030204" pitchFamily="34" charset="0"/>
                <a:ea typeface="Calibri" panose="020F0502020204030204" pitchFamily="34" charset="0"/>
                <a:cs typeface="Arial" panose="020B0604020202020204" pitchFamily="34" charset="0"/>
              </a:rPr>
              <a:t>all famous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cities in Israel</a:t>
            </a:r>
          </a:p>
          <a:p>
            <a:pPr marL="0" marR="0">
              <a:lnSpc>
                <a:spcPct val="107000"/>
              </a:lnSpc>
              <a:spcBef>
                <a:spcPts val="120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err="1">
                <a:solidFill>
                  <a:srgbClr val="FFFF00"/>
                </a:solidFill>
                <a:effectLst/>
                <a:latin typeface="Calibri" panose="020F0502020204030204" pitchFamily="34" charset="0"/>
                <a:ea typeface="Calibri" panose="020F0502020204030204" pitchFamily="34" charset="0"/>
                <a:cs typeface="Arial" panose="020B0604020202020204" pitchFamily="34" charset="0"/>
              </a:rPr>
              <a:t>Ekron</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 Gath, Ashdod, </a:t>
            </a:r>
            <a:r>
              <a:rPr lang="en-US" sz="2800" b="1" dirty="0" err="1">
                <a:solidFill>
                  <a:srgbClr val="FFFF00"/>
                </a:solidFill>
                <a:effectLst/>
                <a:latin typeface="Calibri" panose="020F0502020204030204" pitchFamily="34" charset="0"/>
                <a:ea typeface="Calibri" panose="020F0502020204030204" pitchFamily="34" charset="0"/>
                <a:cs typeface="Arial" panose="020B0604020202020204" pitchFamily="34" charset="0"/>
              </a:rPr>
              <a:t>Askelon</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 Gaza</a:t>
            </a:r>
            <a:r>
              <a:rPr lang="en-US" sz="2800" dirty="0">
                <a:effectLst/>
                <a:latin typeface="Calibri" panose="020F0502020204030204" pitchFamily="34" charset="0"/>
                <a:ea typeface="Calibri" panose="020F0502020204030204" pitchFamily="34" charset="0"/>
                <a:cs typeface="Arial" panose="020B0604020202020204" pitchFamily="34" charset="0"/>
              </a:rPr>
              <a:t>:  Philistine Pentapolis never mentioned</a:t>
            </a: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3</a:t>
            </a:r>
            <a:r>
              <a:rPr lang="en-US" sz="2800" b="1" dirty="0">
                <a:effectLst/>
                <a:latin typeface="Calibri" panose="020F0502020204030204" pitchFamily="34" charset="0"/>
                <a:ea typeface="Calibri" panose="020F0502020204030204" pitchFamily="34" charset="0"/>
                <a:cs typeface="Arial" panose="020B0604020202020204" pitchFamily="34" charset="0"/>
              </a:rPr>
              <a:t>. No cities/places [tribal boundaries] which are ubiquitous in the rest of the OT but not 	except in Proverbs titles (Prov 1:1 Jerusalem; 25:1 Judah)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778735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1103311" y="2052918"/>
            <a:ext cx="10411355" cy="4711949"/>
          </a:xfrm>
        </p:spPr>
        <p:txBody>
          <a:bodyPr>
            <a:normAutofit/>
          </a:bodyPr>
          <a:lstStyle/>
          <a:p>
            <a:pPr marL="0" marR="0">
              <a:lnSpc>
                <a:spcPct val="107000"/>
              </a:lnSpc>
              <a:spcBef>
                <a:spcPts val="1200"/>
              </a:spcBef>
              <a:spcAft>
                <a:spcPts val="0"/>
              </a:spcAft>
            </a:pP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Levitical cities</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rPr>
              <a:t>(48, ) and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cities of refuge</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rPr>
              <a:t>(6) – never mentioned </a:t>
            </a: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Numbers 35:6  </a:t>
            </a:r>
            <a:r>
              <a:rPr lang="en-US" sz="2400" dirty="0">
                <a:effectLst/>
                <a:latin typeface="Calibri" panose="020F0502020204030204" pitchFamily="34" charset="0"/>
                <a:ea typeface="Calibri" panose="020F0502020204030204" pitchFamily="34" charset="0"/>
                <a:cs typeface="Calibri" panose="020F0502020204030204" pitchFamily="34" charset="0"/>
              </a:rPr>
              <a:t>“Six of the towns you give the Levites will be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cities of refuge</a:t>
            </a:r>
            <a:r>
              <a:rPr lang="en-US" sz="2400" dirty="0">
                <a:effectLst/>
                <a:latin typeface="Calibri" panose="020F0502020204030204" pitchFamily="34" charset="0"/>
                <a:ea typeface="Calibri" panose="020F0502020204030204" pitchFamily="34" charset="0"/>
                <a:cs typeface="Calibri" panose="020F0502020204030204" pitchFamily="34" charset="0"/>
              </a:rPr>
              <a:t>,</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to which a person who has killed someone may flee. In addition, give them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forty-two other towns.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Calibri" panose="020F0502020204030204" pitchFamily="34" charset="0"/>
              </a:rPr>
              <a:t>Numbers 35:7 </a:t>
            </a:r>
            <a:r>
              <a:rPr lang="en-US" sz="2400" dirty="0">
                <a:effectLst/>
                <a:latin typeface="Calibri" panose="020F0502020204030204" pitchFamily="34" charset="0"/>
                <a:ea typeface="Calibri" panose="020F0502020204030204" pitchFamily="34" charset="0"/>
                <a:cs typeface="Calibri" panose="020F0502020204030204" pitchFamily="34" charset="0"/>
              </a:rPr>
              <a:t>In all you must give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the Levites forty-eight towns</a:t>
            </a:r>
            <a:r>
              <a:rPr lang="en-US" sz="2400" dirty="0">
                <a:effectLst/>
                <a:latin typeface="Calibri" panose="020F0502020204030204" pitchFamily="34" charset="0"/>
                <a:ea typeface="Calibri" panose="020F0502020204030204" pitchFamily="34" charset="0"/>
                <a:cs typeface="Calibri" panose="020F0502020204030204" pitchFamily="34" charset="0"/>
              </a:rPr>
              <a:t>, together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with their pasturelands.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—No cities, rivers or tribal boundaries names mentioned in Proverbs [except in title-Jerusalem, Judah] whereas in the rest of the OT city locations are ubiquitous.  Proverbs is different.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3</a:t>
            </a:r>
            <a:r>
              <a:rPr lang="en-US" sz="2800" b="1" dirty="0">
                <a:effectLst/>
                <a:latin typeface="Calibri" panose="020F0502020204030204" pitchFamily="34" charset="0"/>
                <a:ea typeface="Calibri" panose="020F0502020204030204" pitchFamily="34" charset="0"/>
                <a:cs typeface="Arial" panose="020B0604020202020204" pitchFamily="34" charset="0"/>
              </a:rPr>
              <a:t>. No cities/places [tribal boundaries] which are ubiquitous in the rest of the OT but not 	except in Proverbs titles (Prov 1:1 Jerusalem; 25:1 Judah)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07771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1103311" y="1430868"/>
            <a:ext cx="10665356" cy="5334000"/>
          </a:xfrm>
        </p:spPr>
        <p:txBody>
          <a:bodyPr>
            <a:normAutofit/>
          </a:bodyPr>
          <a:lstStyle/>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Calibri" panose="020F0502020204030204" pitchFamily="34"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	Verses 	</a:t>
            </a:r>
            <a:r>
              <a:rPr lang="en-US" sz="1800" dirty="0" err="1">
                <a:effectLst/>
                <a:latin typeface="Calibri" panose="020F0502020204030204" pitchFamily="34" charset="0"/>
                <a:ea typeface="Calibri" panose="020F0502020204030204" pitchFamily="34" charset="0"/>
                <a:cs typeface="Arial" panose="020B0604020202020204" pitchFamily="34" charset="0"/>
              </a:rPr>
              <a:t>Chapts</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Personal Names 		Place Names	 	Tribal/National Names </a:t>
            </a:r>
            <a:r>
              <a:rPr lang="en-US" sz="1800" dirty="0">
                <a:effectLst/>
                <a:latin typeface="Calibri" panose="020F0502020204030204" pitchFamily="34" charset="0"/>
                <a:ea typeface="Calibri" panose="020F0502020204030204" pitchFamily="34" charset="0"/>
                <a:cs typeface="Arial" panose="020B0604020202020204" pitchFamily="34" charset="0"/>
              </a:rPr>
              <a:t>	Proper N’s-YHWH</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Gen.    	1533	50	802 [.523] </a:t>
            </a:r>
            <a:r>
              <a:rPr lang="en-US" sz="1800" dirty="0">
                <a:solidFill>
                  <a:schemeClr val="bg1"/>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52%</a:t>
            </a:r>
            <a:r>
              <a:rPr lang="en-US" sz="1800" dirty="0">
                <a:effectLst/>
                <a:latin typeface="Calibri" panose="020F0502020204030204" pitchFamily="34" charset="0"/>
                <a:ea typeface="Calibri" panose="020F0502020204030204" pitchFamily="34" charset="0"/>
                <a:cs typeface="Arial" panose="020B0604020202020204" pitchFamily="34" charset="0"/>
              </a:rPr>
              <a:t>		240 [.157] </a:t>
            </a:r>
            <a:r>
              <a:rPr lang="en-US" sz="1800" dirty="0">
                <a:solidFill>
                  <a:schemeClr val="bg1"/>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16%</a:t>
            </a:r>
            <a:r>
              <a:rPr lang="en-US" sz="1800" dirty="0">
                <a:effectLst/>
                <a:latin typeface="Calibri" panose="020F0502020204030204" pitchFamily="34" charset="0"/>
                <a:ea typeface="Calibri" panose="020F0502020204030204" pitchFamily="34" charset="0"/>
                <a:cs typeface="Arial" panose="020B0604020202020204" pitchFamily="34" charset="0"/>
              </a:rPr>
              <a:t>		26+ [.017] </a:t>
            </a:r>
            <a:r>
              <a:rPr lang="en-US" sz="1800" dirty="0">
                <a:solidFill>
                  <a:schemeClr val="bg1"/>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17%</a:t>
            </a:r>
            <a:r>
              <a:rPr lang="en-US" sz="1800" dirty="0">
                <a:effectLst/>
                <a:latin typeface="Calibri" panose="020F0502020204030204" pitchFamily="34" charset="0"/>
                <a:ea typeface="Calibri" panose="020F0502020204030204" pitchFamily="34" charset="0"/>
                <a:cs typeface="Arial" panose="020B0604020202020204" pitchFamily="34" charset="0"/>
              </a:rPr>
              <a:t>	2314 [1.509] </a:t>
            </a:r>
            <a:r>
              <a:rPr lang="en-US" sz="1800" dirty="0">
                <a:solidFill>
                  <a:schemeClr val="bg1"/>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1.5</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Deut.	959  		34	152 [.158] </a:t>
            </a:r>
            <a:r>
              <a:rPr lang="en-US" sz="1800" dirty="0">
                <a:solidFill>
                  <a:schemeClr val="bg1"/>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16%</a:t>
            </a:r>
            <a:r>
              <a:rPr lang="en-US" sz="1800" dirty="0">
                <a:effectLst/>
                <a:latin typeface="Calibri" panose="020F0502020204030204" pitchFamily="34" charset="0"/>
                <a:ea typeface="Calibri" panose="020F0502020204030204" pitchFamily="34" charset="0"/>
                <a:cs typeface="Arial" panose="020B0604020202020204" pitchFamily="34" charset="0"/>
              </a:rPr>
              <a:t>	 	254 [.265] </a:t>
            </a:r>
            <a:r>
              <a:rPr lang="en-US" sz="1800" dirty="0">
                <a:solidFill>
                  <a:schemeClr val="bg1"/>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26%</a:t>
            </a:r>
            <a:r>
              <a:rPr lang="en-US" sz="1800" dirty="0">
                <a:effectLst/>
                <a:latin typeface="Calibri" panose="020F0502020204030204" pitchFamily="34" charset="0"/>
                <a:ea typeface="Calibri" panose="020F0502020204030204" pitchFamily="34" charset="0"/>
                <a:cs typeface="Arial" panose="020B0604020202020204" pitchFamily="34" charset="0"/>
              </a:rPr>
              <a:t>		124 [.129] </a:t>
            </a:r>
            <a:r>
              <a:rPr lang="en-US" sz="1800" dirty="0">
                <a:solidFill>
                  <a:schemeClr val="bg1"/>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13%</a:t>
            </a:r>
            <a:r>
              <a:rPr lang="en-US" sz="1800" dirty="0">
                <a:effectLst/>
                <a:latin typeface="Calibri" panose="020F0502020204030204" pitchFamily="34" charset="0"/>
                <a:ea typeface="Calibri" panose="020F0502020204030204" pitchFamily="34" charset="0"/>
                <a:cs typeface="Arial" panose="020B0604020202020204" pitchFamily="34" charset="0"/>
              </a:rPr>
              <a:t>	510 [0.531] </a:t>
            </a:r>
            <a:r>
              <a:rPr lang="en-US" sz="1800" dirty="0">
                <a:solidFill>
                  <a:schemeClr val="bg1"/>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53%</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Prov 	915		31	9 [.0098]   </a:t>
            </a:r>
            <a:r>
              <a:rPr lang="en-US" sz="1800" dirty="0">
                <a:solidFill>
                  <a:schemeClr val="bg1"/>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1%</a:t>
            </a:r>
            <a:r>
              <a:rPr lang="en-US" sz="1800" dirty="0">
                <a:effectLst/>
                <a:latin typeface="Calibri" panose="020F0502020204030204" pitchFamily="34" charset="0"/>
                <a:ea typeface="Calibri" panose="020F0502020204030204" pitchFamily="34" charset="0"/>
                <a:cs typeface="Arial" panose="020B0604020202020204" pitchFamily="34" charset="0"/>
              </a:rPr>
              <a:t>		 	0 [0.00]    </a:t>
            </a:r>
            <a:r>
              <a:rPr lang="en-US" sz="1800" dirty="0">
                <a:solidFill>
                  <a:schemeClr val="bg1"/>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0%</a:t>
            </a:r>
            <a:r>
              <a:rPr lang="en-US" sz="1800" dirty="0">
                <a:effectLst/>
                <a:latin typeface="Calibri" panose="020F0502020204030204" pitchFamily="34" charset="0"/>
                <a:ea typeface="Calibri" panose="020F0502020204030204" pitchFamily="34" charset="0"/>
                <a:cs typeface="Arial" panose="020B0604020202020204" pitchFamily="34" charset="0"/>
              </a:rPr>
              <a:t>		 	3 [.0032]  </a:t>
            </a:r>
            <a:r>
              <a:rPr lang="en-US" sz="1800" dirty="0">
                <a:solidFill>
                  <a:schemeClr val="bg1"/>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.3% 	</a:t>
            </a:r>
            <a:r>
              <a:rPr lang="en-US" sz="1800" dirty="0">
                <a:effectLst/>
                <a:latin typeface="Calibri" panose="020F0502020204030204" pitchFamily="34" charset="0"/>
                <a:ea typeface="Calibri" panose="020F0502020204030204" pitchFamily="34" charset="0"/>
                <a:cs typeface="Arial" panose="020B0604020202020204" pitchFamily="34" charset="0"/>
              </a:rPr>
              <a:t>	12 [0.0131] </a:t>
            </a:r>
            <a:r>
              <a:rPr lang="en-US" sz="1800" dirty="0">
                <a:solidFill>
                  <a:schemeClr val="bg1"/>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1%</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 			Outside titles only 2:  Lemuel (31:4) and Egyptian linen (Prov 7:2) 0.00229</a:t>
            </a: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1 Sam 	810 		31					 										1577 [1.947] </a:t>
            </a:r>
            <a:r>
              <a:rPr lang="en-US" sz="1800" dirty="0">
                <a:solidFill>
                  <a:schemeClr val="bg1"/>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1.9</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Isa		1292	66															822 [.636] </a:t>
            </a:r>
            <a:r>
              <a:rPr lang="en-US" sz="1800" dirty="0">
                <a:solidFill>
                  <a:schemeClr val="bg1"/>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63%</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err="1">
                <a:effectLst/>
                <a:latin typeface="Calibri" panose="020F0502020204030204" pitchFamily="34" charset="0"/>
                <a:ea typeface="Calibri" panose="020F0502020204030204" pitchFamily="34" charset="0"/>
                <a:cs typeface="Arial" panose="020B0604020202020204" pitchFamily="34" charset="0"/>
              </a:rPr>
              <a:t>Jer</a:t>
            </a:r>
            <a:r>
              <a:rPr lang="en-US" sz="1800" dirty="0">
                <a:effectLst/>
                <a:latin typeface="Calibri" panose="020F0502020204030204" pitchFamily="34" charset="0"/>
                <a:ea typeface="Calibri" panose="020F0502020204030204" pitchFamily="34" charset="0"/>
                <a:cs typeface="Arial" panose="020B0604020202020204" pitchFamily="34" charset="0"/>
              </a:rPr>
              <a:t> 		1364 	52															1674 [1.227] </a:t>
            </a:r>
            <a:r>
              <a:rPr lang="en-US" sz="1800" dirty="0">
                <a:solidFill>
                  <a:schemeClr val="bg1"/>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1.3</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800" dirty="0" err="1">
                <a:effectLst/>
                <a:latin typeface="Calibri" panose="020F0502020204030204" pitchFamily="34" charset="0"/>
                <a:ea typeface="Calibri" panose="020F0502020204030204" pitchFamily="34" charset="0"/>
                <a:cs typeface="Arial" panose="020B0604020202020204" pitchFamily="34" charset="0"/>
              </a:rPr>
              <a:t>Pss</a:t>
            </a:r>
            <a:r>
              <a:rPr lang="en-US" sz="1800" dirty="0">
                <a:effectLst/>
                <a:latin typeface="Calibri" panose="020F0502020204030204" pitchFamily="34" charset="0"/>
                <a:ea typeface="Calibri" panose="020F0502020204030204" pitchFamily="34" charset="0"/>
                <a:cs typeface="Arial" panose="020B0604020202020204" pitchFamily="34" charset="0"/>
              </a:rPr>
              <a:t>		2461 	150															433 [0.176]  </a:t>
            </a:r>
            <a:r>
              <a:rPr lang="en-US" sz="1800" dirty="0">
                <a:solidFill>
                  <a:schemeClr val="bg1"/>
                </a:solidFill>
                <a:effectLst/>
                <a:highlight>
                  <a:srgbClr val="FFFF00"/>
                </a:highlight>
                <a:latin typeface="Calibri" panose="020F0502020204030204" pitchFamily="34" charset="0"/>
                <a:ea typeface="Calibri" panose="020F0502020204030204" pitchFamily="34" charset="0"/>
                <a:cs typeface="Arial" panose="020B0604020202020204" pitchFamily="34" charset="0"/>
              </a:rPr>
              <a:t>18%</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                 Numeric confirmation of Proverbs being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65409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28444-88AC-16D2-4E59-210D495D4244}"/>
              </a:ext>
            </a:extLst>
          </p:cNvPr>
          <p:cNvSpPr>
            <a:spLocks noGrp="1"/>
          </p:cNvSpPr>
          <p:nvPr>
            <p:ph type="title"/>
          </p:nvPr>
        </p:nvSpPr>
        <p:spPr>
          <a:xfrm>
            <a:off x="315911" y="393451"/>
            <a:ext cx="11114089" cy="1400530"/>
          </a:xfrm>
        </p:spPr>
        <p:txBody>
          <a:bodyPr/>
          <a:lstStyle/>
          <a:p>
            <a:r>
              <a:rPr lang="en-US" dirty="0"/>
              <a:t>Preview: Proverbs is different because--</a:t>
            </a:r>
          </a:p>
        </p:txBody>
      </p:sp>
      <p:sp>
        <p:nvSpPr>
          <p:cNvPr id="3" name="Content Placeholder 2">
            <a:extLst>
              <a:ext uri="{FF2B5EF4-FFF2-40B4-BE49-F238E27FC236}">
                <a16:creationId xmlns:a16="http://schemas.microsoft.com/office/drawing/2014/main" id="{4A564FA1-B40A-F7F0-8F64-9F94C42A726A}"/>
              </a:ext>
            </a:extLst>
          </p:cNvPr>
          <p:cNvSpPr>
            <a:spLocks noGrp="1"/>
          </p:cNvSpPr>
          <p:nvPr>
            <p:ph idx="1"/>
          </p:nvPr>
        </p:nvSpPr>
        <p:spPr>
          <a:xfrm>
            <a:off x="762000" y="1634068"/>
            <a:ext cx="10549467" cy="4614332"/>
          </a:xfrm>
        </p:spPr>
        <p:txBody>
          <a:bodyPr>
            <a:normAutofit lnSpcReduction="10000"/>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1.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personal names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to titles only Prov 1:1; 10:1…)</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2.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tribal groups or nations named</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only 2 and both in 	titles—Israel 1:1, Judah 25:1; Egyptian linens 7:16) Proverbs is different.</a:t>
            </a:r>
          </a:p>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3</a:t>
            </a:r>
            <a:r>
              <a:rPr lang="en-US" sz="2800" b="1" dirty="0">
                <a:effectLst/>
                <a:latin typeface="Calibri" panose="020F0502020204030204" pitchFamily="34" charset="0"/>
                <a:ea typeface="Calibri" panose="020F0502020204030204" pitchFamily="34" charset="0"/>
                <a:cs typeface="Arial" panose="020B0604020202020204" pitchFamily="34" charset="0"/>
              </a:rPr>
              <a:t>.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cities/places [tribal boundaries]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except in Proverbs titles (Prov 1:1 Israel; 25:1 Judah)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4223170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541867" y="2052918"/>
            <a:ext cx="10828865" cy="4195481"/>
          </a:xfrm>
        </p:spPr>
        <p:txBody>
          <a:bodyPr>
            <a:normAutofit/>
          </a:bodyPr>
          <a:lstStyle/>
          <a:p>
            <a:pPr marL="0" marR="0">
              <a:lnSpc>
                <a:spcPct val="107000"/>
              </a:lnSpc>
              <a:spcBef>
                <a:spcPts val="1200"/>
              </a:spcBef>
              <a:spcAft>
                <a:spcPts val="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Abraham</a:t>
            </a:r>
            <a:r>
              <a:rPr lang="en-US" sz="2400" dirty="0">
                <a:effectLst/>
                <a:latin typeface="Calibri" panose="020F0502020204030204" pitchFamily="34" charset="0"/>
                <a:ea typeface="Calibri" panose="020F0502020204030204" pitchFamily="34" charset="0"/>
                <a:cs typeface="Arial" panose="020B0604020202020204" pitchFamily="34" charset="0"/>
              </a:rPr>
              <a:t> Gen. 12:1 </a:t>
            </a:r>
            <a:r>
              <a:rPr lang="en-US" sz="2400" dirty="0">
                <a:effectLst/>
                <a:latin typeface="Calibri" panose="020F0502020204030204" pitchFamily="34" charset="0"/>
                <a:ea typeface="Calibri" panose="020F0502020204030204" pitchFamily="34" charset="0"/>
              </a:rPr>
              <a:t>The </a:t>
            </a:r>
            <a:r>
              <a:rPr lang="en-US" sz="2400" cap="small" dirty="0">
                <a:effectLst/>
                <a:latin typeface="Calibri" panose="020F0502020204030204" pitchFamily="34" charset="0"/>
                <a:ea typeface="Calibri" panose="020F0502020204030204" pitchFamily="34" charset="0"/>
              </a:rPr>
              <a:t>Lord</a:t>
            </a:r>
            <a:r>
              <a:rPr lang="en-US" sz="2400" dirty="0">
                <a:effectLst/>
                <a:latin typeface="Calibri" panose="020F0502020204030204" pitchFamily="34" charset="0"/>
                <a:ea typeface="Calibri" panose="020F0502020204030204" pitchFamily="34" charset="0"/>
              </a:rPr>
              <a:t> had said to Abram, “Go from your country, your</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people and your father’s household to the land I will show you. </a:t>
            </a:r>
          </a:p>
          <a:p>
            <a:pPr marL="0" marR="0">
              <a:lnSpc>
                <a:spcPct val="107000"/>
              </a:lnSpc>
              <a:spcBef>
                <a:spcPts val="1200"/>
              </a:spcBef>
              <a:spcAft>
                <a:spcPts val="0"/>
              </a:spcAft>
            </a:pP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Moses</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Exod</a:t>
            </a:r>
            <a:r>
              <a:rPr lang="en-US" sz="2400" dirty="0">
                <a:effectLst/>
                <a:latin typeface="Calibri" panose="020F0502020204030204" pitchFamily="34" charset="0"/>
                <a:ea typeface="Calibri" panose="020F0502020204030204" pitchFamily="34" charset="0"/>
                <a:cs typeface="Arial" panose="020B0604020202020204" pitchFamily="34" charset="0"/>
              </a:rPr>
              <a:t> 39-10, </a:t>
            </a:r>
            <a:r>
              <a:rPr lang="en-US" sz="2400" dirty="0">
                <a:effectLst/>
                <a:latin typeface="Calibri" panose="020F0502020204030204" pitchFamily="34" charset="0"/>
                <a:ea typeface="Calibri" panose="020F0502020204030204" pitchFamily="34" charset="0"/>
              </a:rPr>
              <a:t>So now, go. I am sending you to Pharaoh to bring my people the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Israelites out of Egypt.” – from the burning bush</a:t>
            </a:r>
            <a:r>
              <a:rPr lang="en-US" sz="2400" dirty="0">
                <a:effectLst/>
                <a:latin typeface="Calibri" panose="020F0502020204030204" pitchFamily="34" charset="0"/>
                <a:ea typeface="Calibri" panose="020F0502020204030204" pitchFamily="34" charset="0"/>
                <a:cs typeface="Arial" panose="020B0604020202020204" pitchFamily="34" charset="0"/>
              </a:rPr>
              <a:t> </a:t>
            </a:r>
          </a:p>
          <a:p>
            <a:pPr marL="0" marR="0">
              <a:lnSpc>
                <a:spcPct val="107000"/>
              </a:lnSpc>
              <a:spcBef>
                <a:spcPts val="1200"/>
              </a:spcBef>
              <a:spcAft>
                <a:spcPts val="0"/>
              </a:spcAft>
            </a:pP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Gideon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Judg</a:t>
            </a:r>
            <a:r>
              <a:rPr lang="en-US" sz="2400" dirty="0">
                <a:effectLst/>
                <a:latin typeface="Calibri" panose="020F0502020204030204" pitchFamily="34" charset="0"/>
                <a:ea typeface="Calibri" panose="020F0502020204030204" pitchFamily="34" charset="0"/>
                <a:cs typeface="Arial" panose="020B0604020202020204" pitchFamily="34" charset="0"/>
              </a:rPr>
              <a:t> 6:11-12  </a:t>
            </a:r>
            <a:r>
              <a:rPr lang="en-US" sz="2400" dirty="0">
                <a:effectLst/>
                <a:latin typeface="Calibri" panose="020F0502020204030204" pitchFamily="34" charset="0"/>
                <a:ea typeface="Calibri" panose="020F0502020204030204" pitchFamily="34" charset="0"/>
              </a:rPr>
              <a:t> When the angel of the </a:t>
            </a:r>
            <a:r>
              <a:rPr lang="en-US" sz="2400" cap="small" dirty="0">
                <a:effectLst/>
                <a:latin typeface="Calibri" panose="020F0502020204030204" pitchFamily="34" charset="0"/>
                <a:ea typeface="Calibri" panose="020F0502020204030204" pitchFamily="34" charset="0"/>
              </a:rPr>
              <a:t>Lord</a:t>
            </a:r>
            <a:r>
              <a:rPr lang="en-US" sz="2400" dirty="0">
                <a:effectLst/>
                <a:latin typeface="Calibri" panose="020F0502020204030204" pitchFamily="34" charset="0"/>
                <a:ea typeface="Calibri" panose="020F0502020204030204" pitchFamily="34" charset="0"/>
              </a:rPr>
              <a:t> appeared to Gideon, he said,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“The </a:t>
            </a:r>
            <a:r>
              <a:rPr lang="en-US" sz="2400" cap="small" dirty="0">
                <a:effectLst/>
                <a:latin typeface="Calibri" panose="020F0502020204030204" pitchFamily="34" charset="0"/>
                <a:ea typeface="Calibri" panose="020F0502020204030204" pitchFamily="34" charset="0"/>
              </a:rPr>
              <a:t>Lord</a:t>
            </a:r>
            <a:r>
              <a:rPr lang="en-US" sz="2400" dirty="0">
                <a:effectLst/>
                <a:latin typeface="Calibri" panose="020F0502020204030204" pitchFamily="34" charset="0"/>
                <a:ea typeface="Calibri" panose="020F0502020204030204" pitchFamily="34" charset="0"/>
              </a:rPr>
              <a:t> is with you, mighty warrior.”</a:t>
            </a:r>
            <a:r>
              <a:rPr lang="en-US" sz="2400" dirty="0">
                <a:effectLst/>
                <a:latin typeface="Calibri" panose="020F0502020204030204" pitchFamily="34" charset="0"/>
                <a:ea typeface="Calibri" panose="020F0502020204030204" pitchFamily="34" charset="0"/>
                <a:cs typeface="Arial" panose="020B0604020202020204" pitchFamily="34" charset="0"/>
              </a:rPr>
              <a:t> </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4. No call / vocation of particular individuals which are sprinkled in the OT narratives but not 	in Proverbs. Proverbs is different.</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59825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668868" y="2052918"/>
            <a:ext cx="10693400" cy="4195481"/>
          </a:xfrm>
        </p:spPr>
        <p:txBody>
          <a:bodyPr>
            <a:normAutofit/>
          </a:bodyPr>
          <a:lstStyle/>
          <a:p>
            <a:pPr marL="0" marR="0">
              <a:lnSpc>
                <a:spcPct val="107000"/>
              </a:lnSpc>
              <a:spcBef>
                <a:spcPts val="1200"/>
              </a:spcBef>
              <a:spcAft>
                <a:spcPts val="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Samuel:</a:t>
            </a:r>
            <a:r>
              <a:rPr lang="en-US" sz="2400" dirty="0">
                <a:effectLst/>
                <a:latin typeface="Calibri" panose="020F0502020204030204" pitchFamily="34" charset="0"/>
                <a:ea typeface="Calibri" panose="020F0502020204030204" pitchFamily="34" charset="0"/>
                <a:cs typeface="Arial" panose="020B0604020202020204" pitchFamily="34" charset="0"/>
              </a:rPr>
              <a:t> 1 Sam. 3:10 </a:t>
            </a:r>
            <a:r>
              <a:rPr lang="en-US" sz="2400" dirty="0">
                <a:effectLst/>
                <a:latin typeface="Calibri" panose="020F0502020204030204" pitchFamily="34" charset="0"/>
                <a:ea typeface="Calibri" panose="020F0502020204030204" pitchFamily="34" charset="0"/>
                <a:cs typeface="Calibri" panose="020F0502020204030204" pitchFamily="34" charset="0"/>
              </a:rPr>
              <a:t>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came and stood there, calling as at the other times [Eli],“Samuel! Samuel!” Then Samuel said, “Speak, for your servant is listening.”</a:t>
            </a:r>
          </a:p>
          <a:p>
            <a:pPr marL="0" marR="0">
              <a:lnSpc>
                <a:spcPct val="107000"/>
              </a:lnSpc>
              <a:spcBef>
                <a:spcPts val="1200"/>
              </a:spcBef>
              <a:spcAft>
                <a:spcPts val="0"/>
              </a:spcAft>
            </a:pP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Saul</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a:t>
            </a:r>
            <a:r>
              <a:rPr lang="en-US" sz="2400" dirty="0">
                <a:effectLst/>
                <a:latin typeface="Calibri" panose="020F0502020204030204" pitchFamily="34" charset="0"/>
                <a:ea typeface="Calibri" panose="020F0502020204030204" pitchFamily="34" charset="0"/>
                <a:cs typeface="Arial" panose="020B0604020202020204" pitchFamily="34" charset="0"/>
              </a:rPr>
              <a:t>  11:14-15 </a:t>
            </a:r>
            <a:r>
              <a:rPr lang="en-US" sz="2400" dirty="0">
                <a:effectLst/>
                <a:latin typeface="Calibri" panose="020F0502020204030204" pitchFamily="34" charset="0"/>
                <a:ea typeface="Calibri" panose="020F0502020204030204" pitchFamily="34" charset="0"/>
                <a:cs typeface="Calibri" panose="020F0502020204030204" pitchFamily="34" charset="0"/>
              </a:rPr>
              <a:t>Then Samuel said to the people, “Come, let us go to Gilgal and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there renew the kingship.” So all the people went to Gilgal and made Saul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king in the presence of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4. No call / vocation of particular individuals which are sprinkled in the OT narratives but not 	in Proverbs. Proverbs is different.</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56271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1667933"/>
            <a:ext cx="11427355" cy="5190067"/>
          </a:xfrm>
        </p:spPr>
        <p:txBody>
          <a:bodyPr>
            <a:no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David 1 Sam 16:6-7, 12-13 </a:t>
            </a:r>
            <a:r>
              <a:rPr lang="en-US" sz="2400" dirty="0">
                <a:effectLst/>
                <a:latin typeface="Calibri" panose="020F0502020204030204" pitchFamily="34" charset="0"/>
                <a:ea typeface="Calibri" panose="020F0502020204030204" pitchFamily="34" charset="0"/>
                <a:cs typeface="Calibri" panose="020F0502020204030204" pitchFamily="34" charset="0"/>
              </a:rPr>
              <a:t>When they arrived, Samuel saw Eliab and thought, “Surely</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’s anointed stands here before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But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said to Samuel,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“Do not consider his appearance or his height, for I have rejected him.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does not look at the things people look at</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People look at the outward appearance, </a:t>
            </a:r>
            <a:b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but the </a:t>
            </a:r>
            <a:r>
              <a:rPr lang="en-US" sz="2400"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looks at the heart.” </a:t>
            </a:r>
            <a:r>
              <a:rPr lang="en-US" sz="2400" dirty="0">
                <a:effectLst/>
                <a:latin typeface="Calibri" panose="020F0502020204030204" pitchFamily="34" charset="0"/>
                <a:ea typeface="Calibri" panose="020F0502020204030204" pitchFamily="34" charset="0"/>
                <a:cs typeface="Calibri" panose="020F0502020204030204" pitchFamily="34" charset="0"/>
              </a:rPr>
              <a:t>Then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said, “Rise and anoint him; this is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one.” … So </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Samuel took the horn of oil and anointed him </a:t>
            </a:r>
            <a:r>
              <a:rPr lang="en-US" sz="2400" dirty="0">
                <a:effectLst/>
                <a:latin typeface="Calibri" panose="020F0502020204030204" pitchFamily="34" charset="0"/>
                <a:ea typeface="Calibri" panose="020F0502020204030204" pitchFamily="34" charset="0"/>
                <a:cs typeface="Calibri" panose="020F0502020204030204" pitchFamily="34" charset="0"/>
              </a:rPr>
              <a:t>in the presence of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his brothers, and from that day on the </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Spirit of the </a:t>
            </a:r>
            <a:r>
              <a:rPr lang="en-US" sz="2400"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came powerfully </a:t>
            </a:r>
            <a:b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upon David</a:t>
            </a:r>
            <a:r>
              <a:rPr lang="en-US" sz="2400" dirty="0">
                <a:effectLst/>
                <a:latin typeface="Calibri" panose="020F0502020204030204" pitchFamily="34" charset="0"/>
                <a:ea typeface="Calibri" panose="020F0502020204030204" pitchFamily="34" charset="0"/>
                <a:cs typeface="Calibri" panose="020F0502020204030204" pitchFamily="34" charset="0"/>
              </a:rPr>
              <a:t>. Samuel then went to Ramah.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r>
              <a:rPr lang="en-US" sz="2400" dirty="0">
                <a:effectLst/>
                <a:latin typeface="Calibri" panose="020F0502020204030204" pitchFamily="34" charset="0"/>
                <a:ea typeface="Calibri" panose="020F0502020204030204" pitchFamily="34" charset="0"/>
                <a:cs typeface="Arial" panose="020B0604020202020204" pitchFamily="34" charset="0"/>
              </a:rPr>
              <a:t> 	Solomon 1 Kgs 3:5, 9  </a:t>
            </a:r>
            <a:r>
              <a:rPr lang="en-US" sz="2400" dirty="0">
                <a:effectLst/>
                <a:latin typeface="Calibri" panose="020F0502020204030204" pitchFamily="34" charset="0"/>
                <a:ea typeface="Calibri" panose="020F0502020204030204" pitchFamily="34" charset="0"/>
              </a:rPr>
              <a:t>At </a:t>
            </a:r>
            <a:r>
              <a:rPr lang="en-US" sz="2400" dirty="0">
                <a:solidFill>
                  <a:srgbClr val="FFFF00"/>
                </a:solidFill>
                <a:effectLst/>
                <a:latin typeface="Calibri" panose="020F0502020204030204" pitchFamily="34" charset="0"/>
                <a:ea typeface="Calibri" panose="020F0502020204030204" pitchFamily="34" charset="0"/>
              </a:rPr>
              <a:t>Gibeon the </a:t>
            </a:r>
            <a:r>
              <a:rPr lang="en-US" sz="2400" cap="small" dirty="0">
                <a:solidFill>
                  <a:srgbClr val="FFFF00"/>
                </a:solidFill>
                <a:effectLst/>
                <a:latin typeface="Calibri" panose="020F0502020204030204" pitchFamily="34" charset="0"/>
                <a:ea typeface="Calibri" panose="020F0502020204030204" pitchFamily="34" charset="0"/>
              </a:rPr>
              <a:t>Lord</a:t>
            </a:r>
            <a:r>
              <a:rPr lang="en-US" sz="2400" dirty="0">
                <a:solidFill>
                  <a:srgbClr val="FFFF00"/>
                </a:solidFill>
                <a:effectLst/>
                <a:latin typeface="Calibri" panose="020F0502020204030204" pitchFamily="34" charset="0"/>
                <a:ea typeface="Calibri" panose="020F0502020204030204" pitchFamily="34" charset="0"/>
              </a:rPr>
              <a:t> appeared to Solomon </a:t>
            </a:r>
            <a:r>
              <a:rPr lang="en-US" sz="2400" dirty="0">
                <a:effectLst/>
                <a:latin typeface="Calibri" panose="020F0502020204030204" pitchFamily="34" charset="0"/>
                <a:ea typeface="Calibri" panose="020F0502020204030204" pitchFamily="34" charset="0"/>
              </a:rPr>
              <a:t>during the night in a dream, and  God said, </a:t>
            </a:r>
            <a:r>
              <a:rPr lang="en-US" sz="2400" dirty="0">
                <a:solidFill>
                  <a:srgbClr val="FFFF00"/>
                </a:solidFill>
                <a:effectLst/>
                <a:latin typeface="Calibri" panose="020F0502020204030204" pitchFamily="34" charset="0"/>
                <a:ea typeface="Calibri" panose="020F0502020204030204" pitchFamily="34" charset="0"/>
              </a:rPr>
              <a:t>“Ask for whatever you want me to give you.” </a:t>
            </a:r>
            <a:r>
              <a:rPr lang="en-US" sz="2400" dirty="0">
                <a:effectLst/>
                <a:latin typeface="Calibri" panose="020F0502020204030204" pitchFamily="34" charset="0"/>
                <a:ea typeface="Calibri" panose="020F0502020204030204" pitchFamily="34" charset="0"/>
              </a:rPr>
              <a:t>… So give your servant a discerning heart to govern your people and to distinguish between right and wrong</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4. No call / vocation of particular individuals which are sprinkled in the OT narratives but not 	in Proverbs. Proverbs is different.</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77399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626533" y="2052918"/>
            <a:ext cx="11082867" cy="4584949"/>
          </a:xfrm>
        </p:spPr>
        <p:txBody>
          <a:bodyPr>
            <a:no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Isaiah – Isa 6:2-3, 8 </a:t>
            </a:r>
            <a:r>
              <a:rPr lang="en-US" sz="2400" dirty="0">
                <a:effectLst/>
                <a:latin typeface="Calibri" panose="020F0502020204030204" pitchFamily="34" charset="0"/>
                <a:ea typeface="Calibri" panose="020F0502020204030204" pitchFamily="34" charset="0"/>
                <a:cs typeface="Calibri" panose="020F0502020204030204" pitchFamily="34" charset="0"/>
              </a:rPr>
              <a:t>Above him were seraphim, each with six wings: With two wings</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they covered their faces, with two they covered their feet, and with two they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were flying. And they were calling to one another: </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“Holy, holy, holy is the </a:t>
            </a:r>
            <a:r>
              <a:rPr lang="en-US" sz="2400"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Almighty; the whole earth is full of his glory….Then I heard the voice of the Lord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saying,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“Whom shall I send? And who will go for us?” And I said, “Here am I. </a:t>
            </a:r>
            <a:b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Send me!”</a:t>
            </a:r>
            <a:b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Jeremiah – </a:t>
            </a:r>
            <a:r>
              <a:rPr lang="en-US" sz="2400" dirty="0" err="1">
                <a:effectLst/>
                <a:latin typeface="Calibri" panose="020F0502020204030204" pitchFamily="34" charset="0"/>
                <a:ea typeface="Calibri" panose="020F0502020204030204" pitchFamily="34" charset="0"/>
                <a:cs typeface="Arial" panose="020B0604020202020204" pitchFamily="34" charset="0"/>
              </a:rPr>
              <a:t>Jer</a:t>
            </a:r>
            <a:r>
              <a:rPr lang="en-US" sz="2400" dirty="0">
                <a:effectLst/>
                <a:latin typeface="Calibri" panose="020F0502020204030204" pitchFamily="34" charset="0"/>
                <a:ea typeface="Calibri" panose="020F0502020204030204" pitchFamily="34" charset="0"/>
                <a:cs typeface="Arial" panose="020B0604020202020204" pitchFamily="34" charset="0"/>
              </a:rPr>
              <a:t> 1:4-6 </a:t>
            </a:r>
            <a:r>
              <a:rPr lang="en-US" sz="2400" dirty="0">
                <a:effectLst/>
                <a:latin typeface="Calibri" panose="020F0502020204030204" pitchFamily="34" charset="0"/>
                <a:ea typeface="Calibri" panose="020F0502020204030204" pitchFamily="34" charset="0"/>
                <a:cs typeface="Calibri" panose="020F0502020204030204" pitchFamily="34" charset="0"/>
              </a:rPr>
              <a:t>The word of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came to me, saying,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“Before I formed you </a:t>
            </a:r>
            <a:b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in the womb I knew you, before you were born I set you apart</a:t>
            </a:r>
            <a:r>
              <a:rPr lang="en-US" sz="2400" dirty="0">
                <a:effectLst/>
                <a:latin typeface="Calibri" panose="020F0502020204030204" pitchFamily="34" charset="0"/>
                <a:ea typeface="Calibri" panose="020F0502020204030204" pitchFamily="34" charset="0"/>
                <a:cs typeface="Calibri" panose="020F0502020204030204" pitchFamily="34" charset="0"/>
              </a:rPr>
              <a:t>; I appointed you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as a prophet to the nations.” “Alas, Sovereign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I said, “I do not know how to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speak; I am too young.</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4. No call / vocation of particular individuals which are sprinkled in the OT narratives but not 	in Proverbs. Proverbs is different.</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77459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1103312" y="2052918"/>
            <a:ext cx="10699221" cy="4195481"/>
          </a:xfrm>
        </p:spPr>
        <p:txBody>
          <a:bodyPr>
            <a:no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Jonah</a:t>
            </a:r>
            <a:r>
              <a:rPr lang="en-US" sz="2400" dirty="0">
                <a:effectLst/>
                <a:latin typeface="Calibri" panose="020F0502020204030204" pitchFamily="34" charset="0"/>
                <a:ea typeface="Calibri" panose="020F0502020204030204" pitchFamily="34" charset="0"/>
                <a:cs typeface="Arial" panose="020B0604020202020204" pitchFamily="34" charset="0"/>
              </a:rPr>
              <a:t> -- Jonah 1:1 </a:t>
            </a:r>
            <a:r>
              <a:rPr lang="en-US" sz="2400" dirty="0">
                <a:effectLst/>
                <a:latin typeface="Calibri" panose="020F0502020204030204" pitchFamily="34" charset="0"/>
                <a:ea typeface="Calibri" panose="020F0502020204030204" pitchFamily="34" charset="0"/>
                <a:cs typeface="Calibri" panose="020F0502020204030204" pitchFamily="34" charset="0"/>
              </a:rPr>
              <a:t>The word of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came to Jonah son of </a:t>
            </a:r>
            <a:r>
              <a:rPr lang="en-US" sz="2400" dirty="0" err="1">
                <a:effectLst/>
                <a:latin typeface="Calibri" panose="020F0502020204030204" pitchFamily="34" charset="0"/>
                <a:ea typeface="Calibri" panose="020F0502020204030204" pitchFamily="34" charset="0"/>
                <a:cs typeface="Calibri" panose="020F0502020204030204" pitchFamily="34" charset="0"/>
              </a:rPr>
              <a:t>Amittai</a:t>
            </a:r>
            <a:r>
              <a:rPr lang="en-US" sz="2400" dirty="0">
                <a:effectLst/>
                <a:latin typeface="Calibri" panose="020F0502020204030204" pitchFamily="34" charset="0"/>
                <a:ea typeface="Calibri" panose="020F0502020204030204" pitchFamily="34" charset="0"/>
                <a:cs typeface="Calibri" panose="020F0502020204030204" pitchFamily="34" charset="0"/>
              </a:rPr>
              <a:t>: “Go to the great city of Nineveh and preach against it, because its wickedness has come up before me.”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Amos</a:t>
            </a:r>
            <a:r>
              <a:rPr lang="en-US" sz="2400" dirty="0">
                <a:effectLst/>
                <a:latin typeface="Calibri" panose="020F0502020204030204" pitchFamily="34" charset="0"/>
                <a:ea typeface="Calibri" panose="020F0502020204030204" pitchFamily="34" charset="0"/>
                <a:cs typeface="Arial" panose="020B0604020202020204" pitchFamily="34" charset="0"/>
              </a:rPr>
              <a:t> – Amos 7:14  </a:t>
            </a:r>
            <a:r>
              <a:rPr lang="en-US" sz="2400" dirty="0">
                <a:effectLst/>
                <a:latin typeface="Calibri" panose="020F0502020204030204" pitchFamily="34" charset="0"/>
                <a:ea typeface="Calibri" panose="020F0502020204030204" pitchFamily="34" charset="0"/>
                <a:cs typeface="Calibri" panose="020F0502020204030204" pitchFamily="34" charset="0"/>
              </a:rPr>
              <a:t>Amos answered Amaziah, “I was neither a prophet nor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son of a prophet, but I was a shepherd, and I also took care of sycamore-fig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trees. But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took me from tending the flock and said to me, ‘Go,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prophesy to my people Israel.’ Now then, hear the word of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	—No vocational calling of any individual in Proverbs whereas in the rest of the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OT there are many vocational calls of leaders.  Proverbs is different.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4. No call / vocation of particular individuals which are sprinkled in the OT narratives but not 	in Proverbs. Proverbs is different.</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29478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787400" y="1752600"/>
            <a:ext cx="10888133" cy="4859867"/>
          </a:xfrm>
        </p:spPr>
        <p:txBody>
          <a:bodyPr>
            <a:no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G. K. Beale:  The Temple and the Church’s Mission:  A biblical theology of the dwelling place of God 	Tabernacle:  </a:t>
            </a:r>
          </a:p>
          <a:p>
            <a:pPr marL="0" marR="0">
              <a:lnSpc>
                <a:spcPct val="107000"/>
              </a:lnSpc>
              <a:spcBef>
                <a:spcPts val="0"/>
              </a:spcBef>
              <a:spcAft>
                <a:spcPts val="800"/>
              </a:spcAft>
            </a:pP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Exod. 25-30 and 35-40 in tabernacle </a:t>
            </a:r>
            <a:r>
              <a:rPr lang="en-US" sz="2400" dirty="0">
                <a:effectLst/>
                <a:latin typeface="Calibri" panose="020F0502020204030204" pitchFamily="34" charset="0"/>
                <a:ea typeface="Calibri" panose="020F0502020204030204" pitchFamily="34" charset="0"/>
                <a:cs typeface="Arial" panose="020B0604020202020204" pitchFamily="34" charset="0"/>
              </a:rPr>
              <a:t>in the Sinai Wilderness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Shiloh</a:t>
            </a:r>
            <a:r>
              <a:rPr lang="en-US" sz="2400" dirty="0">
                <a:effectLst/>
                <a:latin typeface="Calibri" panose="020F0502020204030204" pitchFamily="34" charset="0"/>
                <a:ea typeface="Calibri" panose="020F0502020204030204" pitchFamily="34" charset="0"/>
                <a:cs typeface="Arial" panose="020B0604020202020204" pitchFamily="34" charset="0"/>
              </a:rPr>
              <a:t> later (1 Sam 1-4; Jer. 7:14)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Jerusalem</a:t>
            </a:r>
            <a:r>
              <a:rPr lang="en-US" sz="2400" dirty="0">
                <a:effectLst/>
                <a:latin typeface="Calibri" panose="020F0502020204030204" pitchFamily="34" charset="0"/>
                <a:ea typeface="Calibri" panose="020F0502020204030204" pitchFamily="34" charset="0"/>
                <a:cs typeface="Arial" panose="020B0604020202020204" pitchFamily="34" charset="0"/>
              </a:rPr>
              <a:t> [David prepared; Solomon built one of the greatest achievements</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of his life 1 Kgs 8-9</a:t>
            </a:r>
          </a:p>
          <a:p>
            <a:pPr marL="0" marR="0" indent="0">
              <a:lnSpc>
                <a:spcPct val="107000"/>
              </a:lnSpc>
              <a:spcBef>
                <a:spcPts val="0"/>
              </a:spcBef>
              <a:spcAft>
                <a:spcPts val="800"/>
              </a:spcAft>
              <a:buNone/>
            </a:pP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Jesus temple </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cleansing</a:t>
            </a:r>
            <a:r>
              <a:rPr lang="en-US" sz="2400" dirty="0">
                <a:effectLst/>
                <a:latin typeface="Calibri" panose="020F0502020204030204" pitchFamily="34" charset="0"/>
                <a:ea typeface="Calibri" panose="020F0502020204030204" pitchFamily="34" charset="0"/>
                <a:cs typeface="Arial" panose="020B0604020202020204" pitchFamily="34" charset="0"/>
              </a:rPr>
              <a:t>, destroy this temple and in 3 days I will raise it.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Apocalyptically</a:t>
            </a:r>
            <a:r>
              <a:rPr lang="en-US" sz="2400" dirty="0">
                <a:effectLst/>
                <a:latin typeface="Calibri" panose="020F0502020204030204" pitchFamily="34" charset="0"/>
                <a:ea typeface="Calibri" panose="020F0502020204030204" pitchFamily="34" charset="0"/>
                <a:cs typeface="Arial" panose="020B0604020202020204" pitchFamily="34" charset="0"/>
              </a:rPr>
              <a:t> Ezek. 40-48 [Rev. 21-22] 	</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Psalms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Psalm 5:7 </a:t>
            </a:r>
            <a:r>
              <a:rPr lang="en-US" sz="2400" dirty="0">
                <a:effectLst/>
                <a:latin typeface="Calibri" panose="020F0502020204030204" pitchFamily="34" charset="0"/>
                <a:ea typeface="Calibri" panose="020F0502020204030204" pitchFamily="34" charset="0"/>
              </a:rPr>
              <a:t>But I, by your great love, can come into your house; in reverence I bow down toward </a:t>
            </a:r>
            <a:r>
              <a:rPr lang="en-US" sz="2400" b="1" dirty="0">
                <a:solidFill>
                  <a:srgbClr val="FFFF00"/>
                </a:solidFill>
                <a:effectLst/>
                <a:latin typeface="Calibri" panose="020F0502020204030204" pitchFamily="34" charset="0"/>
                <a:ea typeface="Calibri" panose="020F0502020204030204" pitchFamily="34" charset="0"/>
              </a:rPr>
              <a:t>your holy temple</a:t>
            </a:r>
            <a:r>
              <a:rPr lang="en-US" sz="2400" dirty="0">
                <a:effectLst/>
                <a:latin typeface="Calibri" panose="020F0502020204030204" pitchFamily="34" charset="0"/>
                <a:ea typeface="Calibri" panose="020F0502020204030204" pitchFamily="34" charset="0"/>
              </a:rPr>
              <a:t>. – major focus on temple/Zion in Psalms</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5. No temple / house of the Lord focus which is found many times in OT but not in Proverbs, minor impact of cult in Proverbs.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22566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p:txBody>
          <a:bodyPr>
            <a:norm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Psalm 122:1ff  I rejoiced with those who said to me, “Let us go to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the house of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Our feet are standing in your gates, Jerusalem.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Isaiah 44:28 </a:t>
            </a:r>
            <a:r>
              <a:rPr lang="en-US" sz="2400" dirty="0">
                <a:effectLst/>
                <a:latin typeface="Calibri" panose="020F0502020204030204" pitchFamily="34" charset="0"/>
                <a:ea typeface="Calibri" panose="020F0502020204030204" pitchFamily="34" charset="0"/>
                <a:cs typeface="Calibri" panose="020F0502020204030204" pitchFamily="34" charset="0"/>
              </a:rPr>
              <a:t>who says of Cyrus, ‘He is my shepherd and will accomplish all that I please; he will say of Jerusalem, “Let it be rebuilt,” and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of the temple</a:t>
            </a:r>
            <a:r>
              <a:rPr lang="en-US" sz="2400" dirty="0">
                <a:effectLst/>
                <a:latin typeface="Calibri" panose="020F0502020204030204" pitchFamily="34" charset="0"/>
                <a:ea typeface="Calibri" panose="020F0502020204030204" pitchFamily="34" charset="0"/>
                <a:cs typeface="Calibri" panose="020F0502020204030204" pitchFamily="34" charset="0"/>
              </a:rPr>
              <a:t>, “Let its foundations be laid.” ’</a:t>
            </a:r>
          </a:p>
          <a:p>
            <a:pPr marL="0" marR="0">
              <a:lnSpc>
                <a:spcPct val="107000"/>
              </a:lnSpc>
              <a:spcBef>
                <a:spcPts val="120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Ezra rebuilds=second temple </a:t>
            </a:r>
            <a:r>
              <a:rPr lang="en-US" sz="2400" dirty="0">
                <a:effectLst/>
                <a:latin typeface="Calibri" panose="020F0502020204030204" pitchFamily="34" charset="0"/>
                <a:ea typeface="Calibri" panose="020F0502020204030204" pitchFamily="34" charset="0"/>
                <a:cs typeface="Calibri" panose="020F0502020204030204" pitchFamily="34" charset="0"/>
              </a:rPr>
              <a:t>[Jesus comes into it;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cleansing, rebuild this temple in 3 days]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5. No temple / house of the Lord focus which is found many times in OT but not in Proverbs, minor impact of cult in Proverbs.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549301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939800" y="2052918"/>
            <a:ext cx="11133667" cy="4457949"/>
          </a:xfrm>
        </p:spPr>
        <p:txBody>
          <a:bodyPr>
            <a:noAutofit/>
          </a:bodyPr>
          <a:lstStyle/>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Ezra 3:12 </a:t>
            </a:r>
            <a:r>
              <a:rPr lang="en-US" sz="2400" dirty="0">
                <a:effectLst/>
                <a:latin typeface="Calibri" panose="020F0502020204030204" pitchFamily="34" charset="0"/>
                <a:ea typeface="Calibri" panose="020F0502020204030204" pitchFamily="34" charset="0"/>
                <a:cs typeface="Calibri" panose="020F0502020204030204" pitchFamily="34" charset="0"/>
              </a:rPr>
              <a:t>But many of the older priests and Levites and family heads, who had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seen the former temple,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wept aloud when they saw the foundation of this </a:t>
            </a:r>
            <a:b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temple being laid</a:t>
            </a:r>
            <a:r>
              <a:rPr lang="en-US" sz="2400" dirty="0">
                <a:effectLst/>
                <a:latin typeface="Calibri" panose="020F0502020204030204" pitchFamily="34" charset="0"/>
                <a:ea typeface="Calibri" panose="020F0502020204030204" pitchFamily="34" charset="0"/>
                <a:cs typeface="Calibri" panose="020F0502020204030204" pitchFamily="34" charset="0"/>
              </a:rPr>
              <a:t>, while many others shouted for joy.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Ezra 6:14 </a:t>
            </a:r>
            <a:r>
              <a:rPr lang="en-US" sz="2400" dirty="0">
                <a:effectLst/>
                <a:latin typeface="Calibri" panose="020F0502020204030204" pitchFamily="34" charset="0"/>
                <a:ea typeface="Calibri" panose="020F0502020204030204" pitchFamily="34" charset="0"/>
                <a:cs typeface="Calibri" panose="020F0502020204030204" pitchFamily="34" charset="0"/>
              </a:rPr>
              <a:t>So the elders of the Jews continued to build and prosper under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preaching of Haggai the prophet and Zechariah, a descendant of </a:t>
            </a:r>
            <a:r>
              <a:rPr lang="en-US" sz="2400" dirty="0" err="1">
                <a:effectLst/>
                <a:latin typeface="Calibri" panose="020F0502020204030204" pitchFamily="34" charset="0"/>
                <a:ea typeface="Calibri" panose="020F0502020204030204" pitchFamily="34" charset="0"/>
                <a:cs typeface="Calibri" panose="020F0502020204030204" pitchFamily="34" charset="0"/>
              </a:rPr>
              <a:t>Iddo</a:t>
            </a:r>
            <a:r>
              <a:rPr lang="en-US" sz="2400" dirty="0">
                <a:effectLst/>
                <a:latin typeface="Calibri" panose="020F0502020204030204" pitchFamily="34" charset="0"/>
                <a:ea typeface="Calibri" panose="020F0502020204030204" pitchFamily="34" charset="0"/>
                <a:cs typeface="Calibri" panose="020F0502020204030204" pitchFamily="34" charset="0"/>
              </a:rPr>
              <a:t>. They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finished building the temple </a:t>
            </a:r>
            <a:r>
              <a:rPr lang="en-US" sz="2400" dirty="0">
                <a:effectLst/>
                <a:latin typeface="Calibri" panose="020F0502020204030204" pitchFamily="34" charset="0"/>
                <a:ea typeface="Calibri" panose="020F0502020204030204" pitchFamily="34" charset="0"/>
                <a:cs typeface="Calibri" panose="020F0502020204030204" pitchFamily="34" charset="0"/>
              </a:rPr>
              <a:t>according to the command of the God of Israel and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decrees of Cyrus, Darius and Artaxerxes, kings of Persia.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  —No mention of temple [Solomon’s greatest achievement] in Proverbs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whereas in the rest of the OT there are many references to the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Tabernacle/temple.  Proverbs is different.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5. No temple / house of the Lord focus which is found many times in OT but not in Proverbs, minor impact of cult in Proverbs.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333714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focus on kings but never by name </a:t>
            </a:r>
            <a:r>
              <a:rPr lang="en-US" sz="2400" dirty="0">
                <a:effectLst/>
                <a:latin typeface="Calibri" panose="020F0502020204030204" pitchFamily="34" charset="0"/>
                <a:ea typeface="Calibri" panose="020F0502020204030204" pitchFamily="34" charset="0"/>
                <a:cs typeface="Arial" panose="020B0604020202020204" pitchFamily="34" charset="0"/>
              </a:rPr>
              <a:t>(accept in titles:  Prov 1:1 Solomon, David;  10:1 Solomon; 25:1 Hezekiah/Solomon; 31:1 King Lemuel (foreign king) – Prov 16 section on guidance for kings.</a:t>
            </a:r>
          </a:p>
          <a:p>
            <a:pPr marL="0" marR="0">
              <a:lnSpc>
                <a:spcPct val="107000"/>
              </a:lnSpc>
              <a:spcBef>
                <a:spcPts val="120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Priests</a:t>
            </a:r>
            <a:r>
              <a:rPr lang="en-US" sz="2400" b="1" dirty="0">
                <a:effectLst/>
                <a:latin typeface="Calibri" panose="020F0502020204030204" pitchFamily="34" charset="0"/>
                <a:ea typeface="Calibri" panose="020F0502020204030204" pitchFamily="34" charset="0"/>
                <a:cs typeface="Arial" panose="020B0604020202020204" pitchFamily="34" charset="0"/>
              </a:rPr>
              <a:t>: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Named priest</a:t>
            </a:r>
            <a:r>
              <a:rPr lang="en-US" sz="2400" b="1" dirty="0">
                <a:effectLst/>
                <a:latin typeface="Calibri" panose="020F0502020204030204" pitchFamily="34" charset="0"/>
                <a:ea typeface="Calibri" panose="020F0502020204030204" pitchFamily="34" charset="0"/>
                <a:cs typeface="Arial" panose="020B0604020202020204" pitchFamily="34" charset="0"/>
              </a:rPr>
              <a:t>: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Calibri" panose="020F0502020204030204" pitchFamily="34" charset="0"/>
                <a:ea typeface="Calibri" panose="020F0502020204030204" pitchFamily="34" charset="0"/>
                <a:cs typeface="Arial" panose="020B0604020202020204" pitchFamily="34" charset="0"/>
              </a:rPr>
              <a:t>Melchizedek</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Genesis 14:18 </a:t>
            </a:r>
            <a:r>
              <a:rPr lang="en-US" sz="2400" dirty="0">
                <a:effectLst/>
                <a:latin typeface="Calibri" panose="020F0502020204030204" pitchFamily="34" charset="0"/>
                <a:ea typeface="Calibri" panose="020F0502020204030204" pitchFamily="34" charset="0"/>
                <a:cs typeface="Calibri" panose="020F0502020204030204" pitchFamily="34" charset="0"/>
              </a:rPr>
              <a:t>Then Melchizedek king of Salem brought out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bread and wine. He was priest of God Most High,</a:t>
            </a: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Aaron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Leviticus 1:7  </a:t>
            </a:r>
            <a:r>
              <a:rPr lang="en-US" sz="2400" dirty="0">
                <a:effectLst/>
                <a:latin typeface="Calibri" panose="020F0502020204030204" pitchFamily="34" charset="0"/>
                <a:ea typeface="Calibri" panose="020F0502020204030204" pitchFamily="34" charset="0"/>
                <a:cs typeface="Calibri" panose="020F0502020204030204" pitchFamily="34" charset="0"/>
              </a:rPr>
              <a:t>The sons of Aaron the priest are to put fire on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altar and arrange wood on the fire.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6. No </a:t>
            </a:r>
            <a:r>
              <a:rPr lang="en-US" sz="2800" b="1" dirty="0">
                <a:effectLst/>
                <a:latin typeface="Calibri" panose="020F0502020204030204" pitchFamily="34" charset="0"/>
                <a:ea typeface="Calibri" panose="020F0502020204030204" pitchFamily="34" charset="0"/>
                <a:cs typeface="Arial" panose="020B0604020202020204" pitchFamily="34" charset="0"/>
              </a:rPr>
              <a:t>Institutions-- priests, prophets, judge figures (Samuel, Gideon, …)</a:t>
            </a:r>
            <a:r>
              <a:rPr lang="en-US" sz="2800" dirty="0">
                <a:effectLst/>
                <a:latin typeface="Calibri" panose="020F0502020204030204" pitchFamily="34" charset="0"/>
                <a:ea typeface="Calibri" panose="020F0502020204030204" pitchFamily="34" charset="0"/>
                <a:cs typeface="Arial" panose="020B0604020202020204" pitchFamily="34" charset="0"/>
              </a:rPr>
              <a:t>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found throughout the  OT but not in Proverbs (kings, yes but unnamed, ).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0486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09044" y="2209801"/>
            <a:ext cx="11164889" cy="4195481"/>
          </a:xfrm>
        </p:spPr>
        <p:txBody>
          <a:bodyPr>
            <a:noAutofit/>
          </a:bodyPr>
          <a:lstStyle/>
          <a:p>
            <a:pPr marL="0" marR="0">
              <a:lnSpc>
                <a:spcPct val="107000"/>
              </a:lnSpc>
              <a:spcBef>
                <a:spcPts val="1200"/>
              </a:spcBef>
              <a:spcAft>
                <a:spcPts val="0"/>
              </a:spcAft>
            </a:pPr>
            <a:r>
              <a:rPr lang="en-US" sz="1800" b="1" dirty="0">
                <a:solidFill>
                  <a:srgbClr val="8C8C8C"/>
                </a:solidFill>
                <a:effectLst/>
                <a:latin typeface="Source Sans Pro" panose="020B0503030403020204" pitchFamily="34" charset="0"/>
                <a:ea typeface="Calibri" panose="020F0502020204030204" pitchFamily="34" charset="0"/>
                <a:cs typeface="Source Sans Pro" panose="020B050303040302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Joshua 21:13  </a:t>
            </a:r>
            <a:r>
              <a:rPr lang="en-US" sz="2400" dirty="0">
                <a:effectLst/>
                <a:latin typeface="Calibri" panose="020F0502020204030204" pitchFamily="34" charset="0"/>
                <a:ea typeface="Calibri" panose="020F0502020204030204" pitchFamily="34" charset="0"/>
                <a:cs typeface="Calibri" panose="020F0502020204030204" pitchFamily="34" charset="0"/>
              </a:rPr>
              <a:t>So to the descendants of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Aaron the priest </a:t>
            </a:r>
            <a:r>
              <a:rPr lang="en-US" sz="2400" dirty="0">
                <a:effectLst/>
                <a:latin typeface="Calibri" panose="020F0502020204030204" pitchFamily="34" charset="0"/>
                <a:ea typeface="Calibri" panose="020F0502020204030204" pitchFamily="34" charset="0"/>
                <a:cs typeface="Calibri" panose="020F0502020204030204" pitchFamily="34" charset="0"/>
              </a:rPr>
              <a:t>they gave Hebron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 city of refuge for one accused of murder)</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Psalm 99:6 </a:t>
            </a:r>
            <a:r>
              <a:rPr lang="en-US" sz="2400" dirty="0">
                <a:effectLst/>
                <a:latin typeface="Calibri" panose="020F0502020204030204" pitchFamily="34" charset="0"/>
                <a:ea typeface="Calibri" panose="020F0502020204030204" pitchFamily="34" charset="0"/>
                <a:cs typeface="Calibri" panose="020F0502020204030204" pitchFamily="34" charset="0"/>
              </a:rPr>
              <a:t>Moses and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Aaron were among his priests</a:t>
            </a:r>
            <a:r>
              <a:rPr lang="en-US" sz="2400" dirty="0">
                <a:effectLst/>
                <a:latin typeface="Calibri" panose="020F0502020204030204" pitchFamily="34" charset="0"/>
                <a:ea typeface="Calibri" panose="020F0502020204030204" pitchFamily="34" charset="0"/>
                <a:cs typeface="Calibri" panose="020F0502020204030204" pitchFamily="34" charset="0"/>
              </a:rPr>
              <a:t>, Samuel was among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those who called on his name; they called on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and he answered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them.</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Eleazar</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Numbers 3:32  </a:t>
            </a:r>
            <a:r>
              <a:rPr lang="en-US" sz="2400" dirty="0">
                <a:effectLst/>
                <a:latin typeface="Calibri" panose="020F0502020204030204" pitchFamily="34" charset="0"/>
                <a:ea typeface="Calibri" panose="020F0502020204030204" pitchFamily="34" charset="0"/>
                <a:cs typeface="Calibri" panose="020F0502020204030204" pitchFamily="34" charset="0"/>
              </a:rPr>
              <a:t>The chief leader of the Levites was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Eleazar son of </a:t>
            </a:r>
            <a:b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Aaron, the priest</a:t>
            </a:r>
            <a:endPar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6. No </a:t>
            </a:r>
            <a:r>
              <a:rPr lang="en-US" sz="2800" b="1" dirty="0">
                <a:effectLst/>
                <a:latin typeface="Calibri" panose="020F0502020204030204" pitchFamily="34" charset="0"/>
                <a:ea typeface="Calibri" panose="020F0502020204030204" pitchFamily="34" charset="0"/>
                <a:cs typeface="Arial" panose="020B0604020202020204" pitchFamily="34" charset="0"/>
              </a:rPr>
              <a:t>Institutions-- priests, prophets, judge figures (Samuel, Gideon, …)</a:t>
            </a:r>
            <a:r>
              <a:rPr lang="en-US" sz="2800" dirty="0">
                <a:effectLst/>
                <a:latin typeface="Calibri" panose="020F0502020204030204" pitchFamily="34" charset="0"/>
                <a:ea typeface="Calibri" panose="020F0502020204030204" pitchFamily="34" charset="0"/>
                <a:cs typeface="Arial" panose="020B0604020202020204" pitchFamily="34" charset="0"/>
              </a:rPr>
              <a:t>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found throughout the  OT but not in Proverbs (kings, yes but unnamed, ).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473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FC0856-F323-12B5-8937-D31BCF491B00}"/>
              </a:ext>
            </a:extLst>
          </p:cNvPr>
          <p:cNvSpPr>
            <a:spLocks noGrp="1"/>
          </p:cNvSpPr>
          <p:nvPr>
            <p:ph idx="1"/>
          </p:nvPr>
        </p:nvSpPr>
        <p:spPr>
          <a:xfrm>
            <a:off x="719668" y="2052918"/>
            <a:ext cx="10710332" cy="4195481"/>
          </a:xfrm>
        </p:spPr>
        <p:txBody>
          <a:bodyPr>
            <a:normAutofit lnSpcReduction="10000"/>
          </a:bodyPr>
          <a:lstStyle/>
          <a:p>
            <a:pPr marL="0" marR="0">
              <a:lnSpc>
                <a:spcPct val="107000"/>
              </a:lnSpc>
              <a:spcBef>
                <a:spcPts val="0"/>
              </a:spcBef>
              <a:spcAft>
                <a:spcPts val="800"/>
              </a:spcAft>
            </a:pP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4. No call / vocation of particular individuals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sprinkled in the OT narratives but not in Proverbs. Proverbs is different.</a:t>
            </a:r>
          </a:p>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5. No temple / house of the Lord focus </a:t>
            </a:r>
            <a:r>
              <a:rPr lang="en-US" sz="2800" b="1" dirty="0">
                <a:effectLst/>
                <a:latin typeface="Calibri" panose="020F0502020204030204" pitchFamily="34" charset="0"/>
                <a:ea typeface="Calibri" panose="020F0502020204030204" pitchFamily="34" charset="0"/>
                <a:cs typeface="Arial" panose="020B0604020202020204" pitchFamily="34" charset="0"/>
              </a:rPr>
              <a:t>which is found many times in OT but not in Proverbs minor impact of cult in Proverbs.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r>
              <a:rPr lang="en-US" sz="2800" dirty="0">
                <a:effectLst/>
                <a:latin typeface="Calibri" panose="020F0502020204030204" pitchFamily="34" charset="0"/>
                <a:ea typeface="Calibri" panose="020F0502020204030204" pitchFamily="34" charset="0"/>
                <a:cs typeface="Arial" panose="020B0604020202020204" pitchFamily="34" charset="0"/>
              </a:rPr>
              <a:t>6. </a:t>
            </a:r>
            <a:r>
              <a:rPr lang="en-US" sz="28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Institutions-- priests, prophets, judge figures </a:t>
            </a:r>
            <a:r>
              <a:rPr lang="en-US" sz="2800" b="1" dirty="0">
                <a:effectLst/>
                <a:latin typeface="Calibri" panose="020F0502020204030204" pitchFamily="34" charset="0"/>
                <a:ea typeface="Calibri" panose="020F0502020204030204" pitchFamily="34" charset="0"/>
                <a:cs typeface="Arial" panose="020B0604020202020204" pitchFamily="34" charset="0"/>
              </a:rPr>
              <a:t>(Samuel, Gideon, …)</a:t>
            </a:r>
            <a:r>
              <a:rPr lang="en-US" sz="2800" dirty="0">
                <a:effectLst/>
                <a:latin typeface="Calibri" panose="020F0502020204030204" pitchFamily="34" charset="0"/>
                <a:ea typeface="Calibri" panose="020F0502020204030204" pitchFamily="34" charset="0"/>
                <a:cs typeface="Arial" panose="020B0604020202020204" pitchFamily="34" charset="0"/>
              </a:rPr>
              <a:t> found throughout the 	OT but not in Proverbs (kings, yes but unnamed, ).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6" name="Title 1">
            <a:extLst>
              <a:ext uri="{FF2B5EF4-FFF2-40B4-BE49-F238E27FC236}">
                <a16:creationId xmlns:a16="http://schemas.microsoft.com/office/drawing/2014/main" id="{34C88AC5-0DC6-165D-EDF6-7FF1A80D706F}"/>
              </a:ext>
            </a:extLst>
          </p:cNvPr>
          <p:cNvSpPr txBox="1">
            <a:spLocks/>
          </p:cNvSpPr>
          <p:nvPr/>
        </p:nvSpPr>
        <p:spPr>
          <a:xfrm>
            <a:off x="315911" y="393451"/>
            <a:ext cx="11114089"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Preview: Proverbs is different because--</a:t>
            </a:r>
          </a:p>
        </p:txBody>
      </p:sp>
    </p:spTree>
    <p:extLst>
      <p:ext uri="{BB962C8B-B14F-4D97-AF65-F5344CB8AC3E}">
        <p14:creationId xmlns:p14="http://schemas.microsoft.com/office/powerpoint/2010/main" val="5719489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err="1">
                <a:solidFill>
                  <a:srgbClr val="FFFF00"/>
                </a:solidFill>
                <a:effectLst/>
                <a:latin typeface="Calibri" panose="020F0502020204030204" pitchFamily="34" charset="0"/>
                <a:ea typeface="Calibri" panose="020F0502020204030204" pitchFamily="34" charset="0"/>
                <a:cs typeface="Arial" panose="020B0604020202020204" pitchFamily="34" charset="0"/>
              </a:rPr>
              <a:t>Abiathar</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1 Samuel 23:9 </a:t>
            </a:r>
            <a:r>
              <a:rPr lang="en-US" sz="2400" dirty="0">
                <a:effectLst/>
                <a:latin typeface="Calibri" panose="020F0502020204030204" pitchFamily="34" charset="0"/>
                <a:ea typeface="Calibri" panose="020F0502020204030204" pitchFamily="34" charset="0"/>
                <a:cs typeface="Calibri" panose="020F0502020204030204" pitchFamily="34" charset="0"/>
              </a:rPr>
              <a:t>When David learned that Saul was plotting against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him, he said to </a:t>
            </a:r>
            <a:r>
              <a:rPr lang="en-US" sz="24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Abiathar</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the priest</a:t>
            </a:r>
            <a:r>
              <a:rPr lang="en-US" sz="2400" dirty="0">
                <a:effectLst/>
                <a:latin typeface="Calibri" panose="020F0502020204030204" pitchFamily="34" charset="0"/>
                <a:ea typeface="Calibri" panose="020F0502020204030204" pitchFamily="34" charset="0"/>
                <a:cs typeface="Calibri" panose="020F0502020204030204" pitchFamily="34" charset="0"/>
              </a:rPr>
              <a:t>, “Bring the ephod.”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a:t>
            </a:r>
            <a:r>
              <a:rPr lang="en-US" sz="2400" b="1" dirty="0">
                <a:solidFill>
                  <a:srgbClr val="FFFF00"/>
                </a:solidFill>
                <a:effectLst/>
                <a:latin typeface="Source Sans Pro" panose="020B0503030403020204" pitchFamily="34" charset="0"/>
                <a:ea typeface="Calibri" panose="020F0502020204030204" pitchFamily="34" charset="0"/>
                <a:cs typeface="Source Sans Pro" panose="020B0503030403020204" pitchFamily="34" charset="0"/>
              </a:rPr>
              <a:t>Jeremiah</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Jeremiah 1:1 </a:t>
            </a:r>
            <a:r>
              <a:rPr lang="en-US" sz="2400" dirty="0">
                <a:effectLst/>
                <a:latin typeface="Calibri" panose="020F0502020204030204" pitchFamily="34" charset="0"/>
                <a:ea typeface="Calibri" panose="020F0502020204030204" pitchFamily="34" charset="0"/>
                <a:cs typeface="Calibri" panose="020F0502020204030204" pitchFamily="34" charset="0"/>
              </a:rPr>
              <a:t>The words of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Jeremiah son of Hilkiah, one of the </a:t>
            </a:r>
            <a:b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priests at </a:t>
            </a:r>
            <a:r>
              <a:rPr lang="en-US" sz="24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Anathoth</a:t>
            </a:r>
            <a:r>
              <a:rPr lang="en-US" sz="2400" dirty="0">
                <a:effectLst/>
                <a:latin typeface="Calibri" panose="020F0502020204030204" pitchFamily="34" charset="0"/>
                <a:ea typeface="Calibri" panose="020F0502020204030204" pitchFamily="34" charset="0"/>
                <a:cs typeface="Calibri" panose="020F0502020204030204" pitchFamily="34" charset="0"/>
              </a:rPr>
              <a:t> in the territory of Benjamin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	Mention of priests (unnamed use of the term “priest(s)”: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Exodus 19:6 </a:t>
            </a:r>
            <a:r>
              <a:rPr lang="en-US" sz="2400" dirty="0">
                <a:effectLst/>
                <a:latin typeface="Calibri" panose="020F0502020204030204" pitchFamily="34" charset="0"/>
                <a:ea typeface="Calibri" panose="020F0502020204030204" pitchFamily="34" charset="0"/>
                <a:cs typeface="Calibri" panose="020F0502020204030204" pitchFamily="34" charset="0"/>
              </a:rPr>
              <a:t>you will be for me a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kingdom of priests </a:t>
            </a:r>
            <a:r>
              <a:rPr lang="en-US" sz="2400" dirty="0">
                <a:effectLst/>
                <a:latin typeface="Calibri" panose="020F0502020204030204" pitchFamily="34" charset="0"/>
                <a:ea typeface="Calibri" panose="020F0502020204030204" pitchFamily="34" charset="0"/>
                <a:cs typeface="Calibri" panose="020F0502020204030204" pitchFamily="34" charset="0"/>
              </a:rPr>
              <a:t>and a holy nation.’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These are the words you are to speak to the Israelites.”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6. No </a:t>
            </a:r>
            <a:r>
              <a:rPr lang="en-US" sz="2800" b="1" dirty="0">
                <a:effectLst/>
                <a:latin typeface="Calibri" panose="020F0502020204030204" pitchFamily="34" charset="0"/>
                <a:ea typeface="Calibri" panose="020F0502020204030204" pitchFamily="34" charset="0"/>
                <a:cs typeface="Arial" panose="020B0604020202020204" pitchFamily="34" charset="0"/>
              </a:rPr>
              <a:t>Institutions-- priests, prophets, judge figures (Samuel, Gideon, …)</a:t>
            </a:r>
            <a:r>
              <a:rPr lang="en-US" sz="2800" dirty="0">
                <a:effectLst/>
                <a:latin typeface="Calibri" panose="020F0502020204030204" pitchFamily="34" charset="0"/>
                <a:ea typeface="Calibri" panose="020F0502020204030204" pitchFamily="34" charset="0"/>
                <a:cs typeface="Arial" panose="020B0604020202020204" pitchFamily="34" charset="0"/>
              </a:rPr>
              <a:t>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found throughout the  OT but not in Proverbs (kings, yes but unnamed, ).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571846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Leviticus 22:15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The priests </a:t>
            </a:r>
            <a:r>
              <a:rPr lang="en-US" sz="2400" dirty="0">
                <a:effectLst/>
                <a:latin typeface="Calibri" panose="020F0502020204030204" pitchFamily="34" charset="0"/>
                <a:ea typeface="Calibri" panose="020F0502020204030204" pitchFamily="34" charset="0"/>
                <a:cs typeface="Calibri" panose="020F0502020204030204" pitchFamily="34" charset="0"/>
              </a:rPr>
              <a:t>must not desecrate the sacred offerings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Israelites present to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Joshua 3:14 </a:t>
            </a:r>
            <a:r>
              <a:rPr lang="en-US" sz="2400" dirty="0">
                <a:effectLst/>
                <a:latin typeface="Calibri" panose="020F0502020204030204" pitchFamily="34" charset="0"/>
                <a:ea typeface="Calibri" panose="020F0502020204030204" pitchFamily="34" charset="0"/>
                <a:cs typeface="Calibri" panose="020F0502020204030204" pitchFamily="34" charset="0"/>
              </a:rPr>
              <a:t>So when the people broke camp to cross the Jordan,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priests</a:t>
            </a:r>
            <a:r>
              <a:rPr lang="en-US" sz="2400" dirty="0">
                <a:effectLst/>
                <a:latin typeface="Calibri" panose="020F0502020204030204" pitchFamily="34" charset="0"/>
                <a:ea typeface="Calibri" panose="020F0502020204030204" pitchFamily="34" charset="0"/>
                <a:cs typeface="Calibri" panose="020F0502020204030204" pitchFamily="34" charset="0"/>
              </a:rPr>
              <a:t> carrying the ark of the covenant went ahead of them</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1 Samuel 22:18 </a:t>
            </a:r>
            <a:r>
              <a:rPr lang="en-US" sz="2400" dirty="0">
                <a:effectLst/>
                <a:latin typeface="Calibri" panose="020F0502020204030204" pitchFamily="34" charset="0"/>
                <a:ea typeface="Calibri" panose="020F0502020204030204" pitchFamily="34" charset="0"/>
                <a:cs typeface="Calibri" panose="020F0502020204030204" pitchFamily="34" charset="0"/>
              </a:rPr>
              <a:t>The king then ordered </a:t>
            </a:r>
            <a:r>
              <a:rPr lang="en-US" sz="2400" dirty="0" err="1">
                <a:effectLst/>
                <a:latin typeface="Calibri" panose="020F0502020204030204" pitchFamily="34" charset="0"/>
                <a:ea typeface="Calibri" panose="020F0502020204030204" pitchFamily="34" charset="0"/>
                <a:cs typeface="Calibri" panose="020F0502020204030204" pitchFamily="34" charset="0"/>
              </a:rPr>
              <a:t>Doeg</a:t>
            </a:r>
            <a:r>
              <a:rPr lang="en-US" sz="2400" dirty="0">
                <a:effectLst/>
                <a:latin typeface="Calibri" panose="020F0502020204030204" pitchFamily="34" charset="0"/>
                <a:ea typeface="Calibri" panose="020F0502020204030204" pitchFamily="34" charset="0"/>
                <a:cs typeface="Calibri" panose="020F0502020204030204" pitchFamily="34" charset="0"/>
              </a:rPr>
              <a:t>, “You turn and strike down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priests</a:t>
            </a:r>
            <a:r>
              <a:rPr lang="en-US" sz="2400" dirty="0">
                <a:effectLst/>
                <a:latin typeface="Calibri" panose="020F0502020204030204" pitchFamily="34" charset="0"/>
                <a:ea typeface="Calibri" panose="020F0502020204030204" pitchFamily="34" charset="0"/>
                <a:cs typeface="Calibri" panose="020F0502020204030204" pitchFamily="34" charset="0"/>
              </a:rPr>
              <a:t>.” So </a:t>
            </a:r>
            <a:r>
              <a:rPr lang="en-US" sz="24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Doeg</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the Edomite </a:t>
            </a:r>
            <a:r>
              <a:rPr lang="en-US" sz="2400" dirty="0">
                <a:effectLst/>
                <a:latin typeface="Calibri" panose="020F0502020204030204" pitchFamily="34" charset="0"/>
                <a:ea typeface="Calibri" panose="020F0502020204030204" pitchFamily="34" charset="0"/>
                <a:cs typeface="Calibri" panose="020F0502020204030204" pitchFamily="34" charset="0"/>
              </a:rPr>
              <a:t>turned and struck them down.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2 Samuel 19:11 </a:t>
            </a:r>
            <a:r>
              <a:rPr lang="en-US" sz="2400" dirty="0">
                <a:effectLst/>
                <a:latin typeface="Calibri" panose="020F0502020204030204" pitchFamily="34" charset="0"/>
                <a:ea typeface="Calibri" panose="020F0502020204030204" pitchFamily="34" charset="0"/>
                <a:cs typeface="Calibri" panose="020F0502020204030204" pitchFamily="34" charset="0"/>
              </a:rPr>
              <a:t>King David sent this message to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Zadok and </a:t>
            </a:r>
            <a:r>
              <a:rPr lang="en-US" sz="24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Abiathar</a:t>
            </a:r>
            <a:r>
              <a:rPr lang="en-US" sz="2400" dirty="0">
                <a:effectLst/>
                <a:latin typeface="Calibri" panose="020F0502020204030204" pitchFamily="34" charset="0"/>
                <a:ea typeface="Calibri" panose="020F0502020204030204" pitchFamily="34" charset="0"/>
                <a:cs typeface="Calibri" panose="020F0502020204030204" pitchFamily="34" charset="0"/>
              </a:rPr>
              <a:t>,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priests</a:t>
            </a:r>
            <a:endPar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6. No </a:t>
            </a:r>
            <a:r>
              <a:rPr lang="en-US" sz="2800" b="1" dirty="0">
                <a:effectLst/>
                <a:latin typeface="Calibri" panose="020F0502020204030204" pitchFamily="34" charset="0"/>
                <a:ea typeface="Calibri" panose="020F0502020204030204" pitchFamily="34" charset="0"/>
                <a:cs typeface="Arial" panose="020B0604020202020204" pitchFamily="34" charset="0"/>
              </a:rPr>
              <a:t>Institutions-- priests, prophets, judge figures (Samuel, Gideon, …)</a:t>
            </a:r>
            <a:r>
              <a:rPr lang="en-US" sz="2800" dirty="0">
                <a:effectLst/>
                <a:latin typeface="Calibri" panose="020F0502020204030204" pitchFamily="34" charset="0"/>
                <a:ea typeface="Calibri" panose="020F0502020204030204" pitchFamily="34" charset="0"/>
                <a:cs typeface="Arial" panose="020B0604020202020204" pitchFamily="34" charset="0"/>
              </a:rPr>
              <a:t>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found throughout the  OT but not in Proverbs (kings, yes but unnamed, ).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296461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Ezra 2:70 </a:t>
            </a:r>
            <a:r>
              <a:rPr lang="en-US" sz="2400" dirty="0">
                <a:effectLst/>
                <a:latin typeface="Calibri" panose="020F0502020204030204" pitchFamily="34" charset="0"/>
                <a:ea typeface="Calibri" panose="020F0502020204030204" pitchFamily="34" charset="0"/>
                <a:cs typeface="Calibri" panose="020F0502020204030204" pitchFamily="34" charset="0"/>
              </a:rPr>
              <a:t>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priests, the Levites</a:t>
            </a:r>
            <a:r>
              <a:rPr lang="en-US" sz="2400" dirty="0">
                <a:effectLst/>
                <a:latin typeface="Calibri" panose="020F0502020204030204" pitchFamily="34" charset="0"/>
                <a:ea typeface="Calibri" panose="020F0502020204030204" pitchFamily="34" charset="0"/>
                <a:cs typeface="Calibri" panose="020F0502020204030204" pitchFamily="34" charset="0"/>
              </a:rPr>
              <a:t>, the musicians, the gatekeepers and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temple servants settled in their own towns,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Jeremiah 2:8 </a:t>
            </a:r>
            <a:r>
              <a:rPr lang="en-US" sz="2400" dirty="0">
                <a:effectLst/>
                <a:latin typeface="Calibri" panose="020F0502020204030204" pitchFamily="34" charset="0"/>
                <a:ea typeface="Calibri" panose="020F0502020204030204" pitchFamily="34" charset="0"/>
                <a:cs typeface="Calibri" panose="020F0502020204030204" pitchFamily="34" charset="0"/>
              </a:rPr>
              <a:t>The </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priests</a:t>
            </a:r>
            <a:r>
              <a:rPr lang="en-US" sz="2400" dirty="0">
                <a:effectLst/>
                <a:latin typeface="Calibri" panose="020F0502020204030204" pitchFamily="34" charset="0"/>
                <a:ea typeface="Calibri" panose="020F0502020204030204" pitchFamily="34" charset="0"/>
                <a:cs typeface="Calibri" panose="020F0502020204030204" pitchFamily="34" charset="0"/>
              </a:rPr>
              <a:t> did not ask, ‘Where is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Those who deal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with the law did not know me;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1200"/>
              </a:spcBef>
              <a:spcAft>
                <a:spcPts val="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	—No mention of priest(s) named or unnamed in Proverbs whereas in the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rest of the OT there are ubiquitous references to the priests.  Proverbs is different.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6. No </a:t>
            </a:r>
            <a:r>
              <a:rPr lang="en-US" sz="2800" b="1" dirty="0">
                <a:effectLst/>
                <a:latin typeface="Calibri" panose="020F0502020204030204" pitchFamily="34" charset="0"/>
                <a:ea typeface="Calibri" panose="020F0502020204030204" pitchFamily="34" charset="0"/>
                <a:cs typeface="Arial" panose="020B0604020202020204" pitchFamily="34" charset="0"/>
              </a:rPr>
              <a:t>Institutions-- priests, prophets, judge figures (Samuel, Gideon, …)</a:t>
            </a:r>
            <a:r>
              <a:rPr lang="en-US" sz="2800" dirty="0">
                <a:effectLst/>
                <a:latin typeface="Calibri" panose="020F0502020204030204" pitchFamily="34" charset="0"/>
                <a:ea typeface="Calibri" panose="020F0502020204030204" pitchFamily="34" charset="0"/>
                <a:cs typeface="Arial" panose="020B0604020202020204" pitchFamily="34" charset="0"/>
              </a:rPr>
              <a:t>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found throughout the  OT but not in Proverbs (kings, yes but unnamed, ).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2744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Prophets: - named or unnamed</a:t>
            </a:r>
            <a:endPar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NAMED</a:t>
            </a:r>
            <a:r>
              <a:rPr lang="en-US" sz="2400" dirty="0">
                <a:effectLst/>
                <a:latin typeface="Calibri" panose="020F0502020204030204" pitchFamily="34" charset="0"/>
                <a:ea typeface="Calibri" panose="020F0502020204030204" pitchFamily="34" charset="0"/>
                <a:cs typeface="Arial" panose="020B0604020202020204" pitchFamily="34" charset="0"/>
              </a:rPr>
              <a:t>:</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Aaron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Exodus 7:1 </a:t>
            </a:r>
            <a:r>
              <a:rPr lang="en-US" sz="2400" dirty="0">
                <a:effectLst/>
                <a:latin typeface="Calibri" panose="020F0502020204030204" pitchFamily="34" charset="0"/>
                <a:ea typeface="Calibri" panose="020F0502020204030204" pitchFamily="34" charset="0"/>
                <a:cs typeface="Calibri" panose="020F0502020204030204" pitchFamily="34" charset="0"/>
              </a:rPr>
              <a:t>Then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said to Moses, “See, I have made you like God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to Pharaoh, and your brother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Aaron will be your prophet</a:t>
            </a:r>
            <a:r>
              <a:rPr lang="en-US" sz="2400" dirty="0">
                <a:effectLst/>
                <a:latin typeface="Calibri" panose="020F0502020204030204" pitchFamily="34" charset="0"/>
                <a:ea typeface="Calibri" panose="020F0502020204030204" pitchFamily="34"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Miriam</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Exodus 15:20 </a:t>
            </a:r>
            <a:r>
              <a:rPr lang="en-US" sz="2400" dirty="0">
                <a:effectLst/>
                <a:latin typeface="Calibri" panose="020F0502020204030204" pitchFamily="34" charset="0"/>
                <a:ea typeface="Calibri" panose="020F0502020204030204" pitchFamily="34" charset="0"/>
                <a:cs typeface="Calibri" panose="020F0502020204030204" pitchFamily="34" charset="0"/>
              </a:rPr>
              <a:t>Then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Miriam the prophet</a:t>
            </a:r>
            <a:r>
              <a:rPr lang="en-US" sz="2400" dirty="0">
                <a:effectLst/>
                <a:latin typeface="Calibri" panose="020F0502020204030204" pitchFamily="34" charset="0"/>
                <a:ea typeface="Calibri" panose="020F0502020204030204" pitchFamily="34" charset="0"/>
                <a:cs typeface="Calibri" panose="020F0502020204030204" pitchFamily="34" charset="0"/>
              </a:rPr>
              <a:t>, Aaron’s sister, took a timbrel in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her hand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Judges 4:4 </a:t>
            </a:r>
            <a:r>
              <a:rPr lang="en-US" sz="2400" dirty="0">
                <a:effectLst/>
                <a:latin typeface="Calibri" panose="020F0502020204030204" pitchFamily="34" charset="0"/>
                <a:ea typeface="Calibri" panose="020F0502020204030204" pitchFamily="34" charset="0"/>
                <a:cs typeface="Calibri" panose="020F0502020204030204" pitchFamily="34" charset="0"/>
              </a:rPr>
              <a:t>Now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Deborah</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 prophet</a:t>
            </a:r>
            <a:r>
              <a:rPr lang="en-US" sz="2400" dirty="0">
                <a:effectLst/>
                <a:latin typeface="Calibri" panose="020F0502020204030204" pitchFamily="34" charset="0"/>
                <a:ea typeface="Calibri" panose="020F0502020204030204" pitchFamily="34" charset="0"/>
                <a:cs typeface="Calibri" panose="020F0502020204030204" pitchFamily="34" charset="0"/>
              </a:rPr>
              <a:t>, the wife of </a:t>
            </a:r>
            <a:r>
              <a:rPr lang="en-US" sz="2400" dirty="0" err="1">
                <a:effectLst/>
                <a:latin typeface="Calibri" panose="020F0502020204030204" pitchFamily="34" charset="0"/>
                <a:ea typeface="Calibri" panose="020F0502020204030204" pitchFamily="34" charset="0"/>
                <a:cs typeface="Calibri" panose="020F0502020204030204" pitchFamily="34" charset="0"/>
              </a:rPr>
              <a:t>Lappidoth</a:t>
            </a:r>
            <a:r>
              <a:rPr lang="en-US" sz="2400" dirty="0">
                <a:effectLst/>
                <a:latin typeface="Calibri" panose="020F0502020204030204" pitchFamily="34" charset="0"/>
                <a:ea typeface="Calibri" panose="020F0502020204030204" pitchFamily="34" charset="0"/>
                <a:cs typeface="Calibri" panose="020F0502020204030204" pitchFamily="34" charset="0"/>
              </a:rPr>
              <a:t>, was leading Israel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that time.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6. No </a:t>
            </a:r>
            <a:r>
              <a:rPr lang="en-US" sz="2800" b="1" dirty="0">
                <a:effectLst/>
                <a:latin typeface="Calibri" panose="020F0502020204030204" pitchFamily="34" charset="0"/>
                <a:ea typeface="Calibri" panose="020F0502020204030204" pitchFamily="34" charset="0"/>
                <a:cs typeface="Arial" panose="020B0604020202020204" pitchFamily="34" charset="0"/>
              </a:rPr>
              <a:t>Institutions-- priests, prophets, judge figures (Samuel, Gideon, …)</a:t>
            </a:r>
            <a:r>
              <a:rPr lang="en-US" sz="2800" dirty="0">
                <a:effectLst/>
                <a:latin typeface="Calibri" panose="020F0502020204030204" pitchFamily="34" charset="0"/>
                <a:ea typeface="Calibri" panose="020F0502020204030204" pitchFamily="34" charset="0"/>
                <a:cs typeface="Arial" panose="020B0604020202020204" pitchFamily="34" charset="0"/>
              </a:rPr>
              <a:t>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found throughout the  OT but not in Proverbs (kings, yes but unnamed, ).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88232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1951318"/>
            <a:ext cx="11164889" cy="4906682"/>
          </a:xfrm>
        </p:spPr>
        <p:txBody>
          <a:bodyPr>
            <a:noAutofit/>
          </a:bodyPr>
          <a:lstStyle/>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1 Samuel 10:11 </a:t>
            </a:r>
            <a:r>
              <a:rPr lang="en-US" sz="2400" dirty="0">
                <a:effectLst/>
                <a:latin typeface="Calibri" panose="020F0502020204030204" pitchFamily="34" charset="0"/>
                <a:ea typeface="Calibri" panose="020F0502020204030204" pitchFamily="34" charset="0"/>
                <a:cs typeface="Calibri" panose="020F0502020204030204" pitchFamily="34" charset="0"/>
              </a:rPr>
              <a:t>When all those who had formerly known him saw him prophesying with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prophets</a:t>
            </a:r>
            <a:r>
              <a:rPr lang="en-US" sz="2400" dirty="0">
                <a:effectLst/>
                <a:latin typeface="Calibri" panose="020F0502020204030204" pitchFamily="34" charset="0"/>
                <a:ea typeface="Calibri" panose="020F0502020204030204" pitchFamily="34" charset="0"/>
                <a:cs typeface="Calibri" panose="020F0502020204030204" pitchFamily="34" charset="0"/>
              </a:rPr>
              <a:t>, they asked each other, “What is this that has happened to the son of Kish?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Is Saul also among the prophets</a:t>
            </a: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2 Samuel 7:2 </a:t>
            </a:r>
            <a:r>
              <a:rPr lang="en-US" sz="2400" dirty="0">
                <a:effectLst/>
                <a:latin typeface="Calibri" panose="020F0502020204030204" pitchFamily="34" charset="0"/>
                <a:ea typeface="Calibri" panose="020F0502020204030204" pitchFamily="34" charset="0"/>
                <a:cs typeface="Calibri" panose="020F0502020204030204" pitchFamily="34" charset="0"/>
              </a:rPr>
              <a:t>he said to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Nathan the prophet</a:t>
            </a:r>
            <a:r>
              <a:rPr lang="en-US" sz="2400" dirty="0">
                <a:effectLst/>
                <a:latin typeface="Calibri" panose="020F0502020204030204" pitchFamily="34" charset="0"/>
                <a:ea typeface="Calibri" panose="020F0502020204030204" pitchFamily="34" charset="0"/>
                <a:cs typeface="Calibri" panose="020F0502020204030204" pitchFamily="34" charset="0"/>
              </a:rPr>
              <a:t>, “Here I am, living in a house of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cedar, while the ark of God remains in a tent.”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1 Kings 1:34 </a:t>
            </a:r>
            <a:r>
              <a:rPr lang="en-US" sz="2400" dirty="0">
                <a:effectLst/>
                <a:latin typeface="Calibri" panose="020F0502020204030204" pitchFamily="34" charset="0"/>
                <a:ea typeface="Calibri" panose="020F0502020204030204" pitchFamily="34" charset="0"/>
                <a:cs typeface="Calibri" panose="020F0502020204030204" pitchFamily="34" charset="0"/>
              </a:rPr>
              <a:t>There have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Zadok the priest and Nathan the prophet </a:t>
            </a:r>
            <a:r>
              <a:rPr lang="en-US" sz="2400" dirty="0">
                <a:effectLst/>
                <a:latin typeface="Calibri" panose="020F0502020204030204" pitchFamily="34" charset="0"/>
                <a:ea typeface="Calibri" panose="020F0502020204030204" pitchFamily="34" charset="0"/>
                <a:cs typeface="Calibri" panose="020F0502020204030204" pitchFamily="34" charset="0"/>
              </a:rPr>
              <a:t>anoint him king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over Israel. Blow the trumpet and shout, ‘Long live King Solomon!’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1 Kings 18:36 </a:t>
            </a:r>
            <a:r>
              <a:rPr lang="en-US" sz="2400" dirty="0">
                <a:effectLst/>
                <a:latin typeface="Calibri" panose="020F0502020204030204" pitchFamily="34" charset="0"/>
                <a:ea typeface="Calibri" panose="020F0502020204030204" pitchFamily="34" charset="0"/>
                <a:cs typeface="Calibri" panose="020F0502020204030204" pitchFamily="34" charset="0"/>
              </a:rPr>
              <a:t>At the time of sacrifice,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prophet Elijah</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stepped forward and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prayed: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the God of Abraham, Isaac and Israel, let it be known today that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you are God in Israel and that I am your servant and have done all these things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your command.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6. No </a:t>
            </a:r>
            <a:r>
              <a:rPr lang="en-US" sz="2800" b="1" dirty="0">
                <a:effectLst/>
                <a:latin typeface="Calibri" panose="020F0502020204030204" pitchFamily="34" charset="0"/>
                <a:ea typeface="Calibri" panose="020F0502020204030204" pitchFamily="34" charset="0"/>
                <a:cs typeface="Arial" panose="020B0604020202020204" pitchFamily="34" charset="0"/>
              </a:rPr>
              <a:t>Institutions-- priests, prophets, judge figures (Samuel, Gideon, …)</a:t>
            </a:r>
            <a:r>
              <a:rPr lang="en-US" sz="2800" dirty="0">
                <a:effectLst/>
                <a:latin typeface="Calibri" panose="020F0502020204030204" pitchFamily="34" charset="0"/>
                <a:ea typeface="Calibri" panose="020F0502020204030204" pitchFamily="34" charset="0"/>
                <a:cs typeface="Arial" panose="020B0604020202020204" pitchFamily="34" charset="0"/>
              </a:rPr>
              <a:t>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found throughout the  OT but not in Proverbs (kings, yes but unnamed, ).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59460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2 Kings 9:1  </a:t>
            </a:r>
            <a:r>
              <a:rPr lang="en-US" sz="2400" dirty="0">
                <a:effectLst/>
                <a:latin typeface="Calibri" panose="020F0502020204030204" pitchFamily="34" charset="0"/>
                <a:ea typeface="Calibri" panose="020F0502020204030204" pitchFamily="34" charset="0"/>
                <a:cs typeface="Calibri" panose="020F0502020204030204" pitchFamily="34" charset="0"/>
              </a:rPr>
              <a:t>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prophet Elisha</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summoned a man from the company of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prophets and said to him</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2 Kings 19:2 </a:t>
            </a:r>
            <a:r>
              <a:rPr lang="en-US" sz="2400" dirty="0">
                <a:effectLst/>
                <a:latin typeface="Calibri" panose="020F0502020204030204" pitchFamily="34" charset="0"/>
                <a:ea typeface="Calibri" panose="020F0502020204030204" pitchFamily="34" charset="0"/>
                <a:cs typeface="Calibri" panose="020F0502020204030204" pitchFamily="34" charset="0"/>
              </a:rPr>
              <a:t>He sent Eliakim the palace administrator, Shebna the secretary and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leading priests, all wearing sackcloth, to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prophet Isaiah</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son of </a:t>
            </a:r>
            <a:r>
              <a:rPr lang="en-US" sz="2400" dirty="0" err="1">
                <a:effectLst/>
                <a:latin typeface="Calibri" panose="020F0502020204030204" pitchFamily="34" charset="0"/>
                <a:ea typeface="Calibri" panose="020F0502020204030204" pitchFamily="34" charset="0"/>
                <a:cs typeface="Calibri" panose="020F0502020204030204" pitchFamily="34" charset="0"/>
              </a:rPr>
              <a:t>Amoz</a:t>
            </a: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Ezra 5:1 </a:t>
            </a:r>
            <a:r>
              <a:rPr lang="en-US" sz="2400" dirty="0">
                <a:effectLst/>
                <a:latin typeface="Calibri" panose="020F0502020204030204" pitchFamily="34" charset="0"/>
                <a:ea typeface="Calibri" panose="020F0502020204030204" pitchFamily="34" charset="0"/>
                <a:cs typeface="Calibri" panose="020F0502020204030204" pitchFamily="34" charset="0"/>
              </a:rPr>
              <a:t>Now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Haggai the prophet and Zechariah the prophet</a:t>
            </a:r>
            <a:r>
              <a:rPr lang="en-US" sz="2400" b="1" dirty="0">
                <a:effectLst/>
                <a:latin typeface="Calibri" panose="020F0502020204030204" pitchFamily="34" charset="0"/>
                <a:ea typeface="Calibri" panose="020F0502020204030204" pitchFamily="34" charset="0"/>
                <a:cs typeface="Calibri" panose="020F0502020204030204" pitchFamily="34" charset="0"/>
              </a:rPr>
              <a:t>,</a:t>
            </a:r>
            <a:r>
              <a:rPr lang="en-US" sz="2400" dirty="0">
                <a:effectLst/>
                <a:latin typeface="Calibri" panose="020F0502020204030204" pitchFamily="34" charset="0"/>
                <a:ea typeface="Calibri" panose="020F0502020204030204" pitchFamily="34" charset="0"/>
                <a:cs typeface="Calibri" panose="020F0502020204030204" pitchFamily="34" charset="0"/>
              </a:rPr>
              <a:t> a descendant of</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Iddo</a:t>
            </a:r>
            <a:r>
              <a:rPr lang="en-US" sz="2400" dirty="0">
                <a:effectLst/>
                <a:latin typeface="Calibri" panose="020F0502020204030204" pitchFamily="34" charset="0"/>
                <a:ea typeface="Calibri" panose="020F0502020204030204" pitchFamily="34" charset="0"/>
                <a:cs typeface="Calibri" panose="020F0502020204030204" pitchFamily="34" charset="0"/>
              </a:rPr>
              <a:t>, prophesied to the Jews in Judah and Jerusalem in the name of the God of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Israel, who was over them.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Jeremiah 20:2 </a:t>
            </a:r>
            <a:r>
              <a:rPr lang="en-US" sz="2400" dirty="0">
                <a:effectLst/>
                <a:latin typeface="Calibri" panose="020F0502020204030204" pitchFamily="34" charset="0"/>
                <a:ea typeface="Calibri" panose="020F0502020204030204" pitchFamily="34" charset="0"/>
                <a:cs typeface="Calibri" panose="020F0502020204030204" pitchFamily="34" charset="0"/>
              </a:rPr>
              <a:t>he had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Jeremiah the prophet </a:t>
            </a:r>
            <a:r>
              <a:rPr lang="en-US" sz="2400" dirty="0">
                <a:effectLst/>
                <a:latin typeface="Calibri" panose="020F0502020204030204" pitchFamily="34" charset="0"/>
                <a:ea typeface="Calibri" panose="020F0502020204030204" pitchFamily="34" charset="0"/>
                <a:cs typeface="Calibri" panose="020F0502020204030204" pitchFamily="34" charset="0"/>
              </a:rPr>
              <a:t>beaten and put in the stocks at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Upper Gate of Benjamin at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’s temple.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6. No </a:t>
            </a:r>
            <a:r>
              <a:rPr lang="en-US" sz="2800" b="1" dirty="0">
                <a:effectLst/>
                <a:latin typeface="Calibri" panose="020F0502020204030204" pitchFamily="34" charset="0"/>
                <a:ea typeface="Calibri" panose="020F0502020204030204" pitchFamily="34" charset="0"/>
                <a:cs typeface="Arial" panose="020B0604020202020204" pitchFamily="34" charset="0"/>
              </a:rPr>
              <a:t>Institutions-- priests, prophets, judge figures (Samuel, Gideon, …)</a:t>
            </a:r>
            <a:r>
              <a:rPr lang="en-US" sz="2800" dirty="0">
                <a:effectLst/>
                <a:latin typeface="Calibri" panose="020F0502020204030204" pitchFamily="34" charset="0"/>
                <a:ea typeface="Calibri" panose="020F0502020204030204" pitchFamily="34" charset="0"/>
                <a:cs typeface="Arial" panose="020B0604020202020204" pitchFamily="34" charset="0"/>
              </a:rPr>
              <a:t>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found throughout the  OT but not in Proverbs (kings, yes but unnamed, ).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006484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Jeremiah 29:29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Zephaniah the priest</a:t>
            </a:r>
            <a:r>
              <a:rPr lang="en-US" sz="2400" dirty="0">
                <a:effectLst/>
                <a:latin typeface="Calibri" panose="020F0502020204030204" pitchFamily="34" charset="0"/>
                <a:ea typeface="Calibri" panose="020F0502020204030204" pitchFamily="34" charset="0"/>
                <a:cs typeface="Calibri" panose="020F0502020204030204" pitchFamily="34" charset="0"/>
              </a:rPr>
              <a:t>, however, read the letter to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Jeremiah the prophet</a:t>
            </a:r>
            <a:r>
              <a:rPr lang="en-US" sz="2400"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1200"/>
              </a:spcBef>
              <a:spcAft>
                <a:spcPts val="8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 	Unnamed use of the term “Prophet”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Deuteronomy 13:2 </a:t>
            </a:r>
            <a:r>
              <a:rPr lang="en-US" sz="2400" dirty="0">
                <a:effectLst/>
                <a:latin typeface="Calibri" panose="020F0502020204030204" pitchFamily="34" charset="0"/>
                <a:ea typeface="Calibri" panose="020F0502020204030204" pitchFamily="34" charset="0"/>
                <a:cs typeface="Calibri" panose="020F0502020204030204" pitchFamily="34" charset="0"/>
              </a:rPr>
              <a:t>and if the sign or wonder spoken of takes place, and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prophet</a:t>
            </a:r>
            <a:r>
              <a:rPr lang="en-US" sz="2400" dirty="0">
                <a:effectLst/>
                <a:latin typeface="Calibri" panose="020F0502020204030204" pitchFamily="34" charset="0"/>
                <a:ea typeface="Calibri" panose="020F0502020204030204" pitchFamily="34" charset="0"/>
                <a:cs typeface="Calibri" panose="020F0502020204030204" pitchFamily="34" charset="0"/>
              </a:rPr>
              <a:t> says, “Let us follow other gods” (gods you have not known) “and let us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worship them,”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6. No </a:t>
            </a:r>
            <a:r>
              <a:rPr lang="en-US" sz="2800" b="1" dirty="0">
                <a:effectLst/>
                <a:latin typeface="Calibri" panose="020F0502020204030204" pitchFamily="34" charset="0"/>
                <a:ea typeface="Calibri" panose="020F0502020204030204" pitchFamily="34" charset="0"/>
                <a:cs typeface="Arial" panose="020B0604020202020204" pitchFamily="34" charset="0"/>
              </a:rPr>
              <a:t>Institutions-- priests, prophets, judge figures (Samuel, Gideon, …)</a:t>
            </a:r>
            <a:r>
              <a:rPr lang="en-US" sz="2800" dirty="0">
                <a:effectLst/>
                <a:latin typeface="Calibri" panose="020F0502020204030204" pitchFamily="34" charset="0"/>
                <a:ea typeface="Calibri" panose="020F0502020204030204" pitchFamily="34" charset="0"/>
                <a:cs typeface="Arial" panose="020B0604020202020204" pitchFamily="34" charset="0"/>
              </a:rPr>
              <a:t>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found throughout the  OT but not in Proverbs (kings, yes but unnamed, ).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294095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503556" cy="4195481"/>
          </a:xfrm>
        </p:spPr>
        <p:txBody>
          <a:bodyPr>
            <a:noAutofit/>
          </a:bodyPr>
          <a:lstStyle/>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1 Samuel 9:9 </a:t>
            </a:r>
            <a:r>
              <a:rPr lang="en-US" sz="2400" dirty="0">
                <a:effectLst/>
                <a:latin typeface="Calibri" panose="020F0502020204030204" pitchFamily="34" charset="0"/>
                <a:ea typeface="Calibri" panose="020F0502020204030204" pitchFamily="34" charset="0"/>
                <a:cs typeface="Calibri" panose="020F0502020204030204" pitchFamily="34" charset="0"/>
              </a:rPr>
              <a:t>(Formerly in Israel, if someone went to inquire of God, they would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say, “Come, let us go to the seer,” because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prophet</a:t>
            </a:r>
            <a:r>
              <a:rPr lang="en-US" sz="2400" dirty="0">
                <a:effectLst/>
                <a:latin typeface="Calibri" panose="020F0502020204030204" pitchFamily="34" charset="0"/>
                <a:ea typeface="Calibri" panose="020F0502020204030204" pitchFamily="34" charset="0"/>
                <a:cs typeface="Calibri" panose="020F0502020204030204" pitchFamily="34" charset="0"/>
              </a:rPr>
              <a:t> of today used to be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called a seer.)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2 Kings 17:13 </a:t>
            </a:r>
            <a:r>
              <a:rPr lang="en-US" sz="2400" dirty="0">
                <a:effectLst/>
                <a:latin typeface="Calibri" panose="020F0502020204030204" pitchFamily="34" charset="0"/>
                <a:ea typeface="Calibri" panose="020F0502020204030204" pitchFamily="34" charset="0"/>
                <a:cs typeface="Calibri" panose="020F0502020204030204" pitchFamily="34" charset="0"/>
              </a:rPr>
              <a:t>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warned Israel and Judah through all his prophets and seers: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“Turn from your evil ways. Observe my commands and decrees, in accordance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with the entire Law that I commanded your ancestors to obey and that I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delivered to you through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my servants the prophets</a:t>
            </a: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Jeremiah 23:34  </a:t>
            </a:r>
            <a:r>
              <a:rPr lang="en-US" sz="2400" dirty="0">
                <a:effectLst/>
                <a:latin typeface="Calibri" panose="020F0502020204030204" pitchFamily="34" charset="0"/>
                <a:ea typeface="Calibri" panose="020F0502020204030204" pitchFamily="34" charset="0"/>
                <a:cs typeface="Calibri" panose="020F0502020204030204" pitchFamily="34" charset="0"/>
              </a:rPr>
              <a:t>If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 prophet or a priest </a:t>
            </a:r>
            <a:r>
              <a:rPr lang="en-US" sz="2400" dirty="0">
                <a:effectLst/>
                <a:latin typeface="Calibri" panose="020F0502020204030204" pitchFamily="34" charset="0"/>
                <a:ea typeface="Calibri" panose="020F0502020204030204" pitchFamily="34" charset="0"/>
                <a:cs typeface="Calibri" panose="020F0502020204030204" pitchFamily="34" charset="0"/>
              </a:rPr>
              <a:t>or anyone else claims, ‘This is a message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from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I will punish them and their household.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6. No </a:t>
            </a:r>
            <a:r>
              <a:rPr lang="en-US" sz="2800" b="1" dirty="0">
                <a:effectLst/>
                <a:latin typeface="Calibri" panose="020F0502020204030204" pitchFamily="34" charset="0"/>
                <a:ea typeface="Calibri" panose="020F0502020204030204" pitchFamily="34" charset="0"/>
                <a:cs typeface="Arial" panose="020B0604020202020204" pitchFamily="34" charset="0"/>
              </a:rPr>
              <a:t>Institutions-- priests, prophets, judge figures (Samuel, Gideon, …)</a:t>
            </a:r>
            <a:r>
              <a:rPr lang="en-US" sz="2800" dirty="0">
                <a:effectLst/>
                <a:latin typeface="Calibri" panose="020F0502020204030204" pitchFamily="34" charset="0"/>
                <a:ea typeface="Calibri" panose="020F0502020204030204" pitchFamily="34" charset="0"/>
                <a:cs typeface="Arial" panose="020B0604020202020204" pitchFamily="34" charset="0"/>
              </a:rPr>
              <a:t>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found throughout the  OT but not in Proverbs (kings, yes but unnamed, ).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247833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Jeremiah 29:19 </a:t>
            </a:r>
            <a:r>
              <a:rPr lang="en-US" sz="2400" dirty="0">
                <a:effectLst/>
                <a:latin typeface="Calibri" panose="020F0502020204030204" pitchFamily="34" charset="0"/>
                <a:ea typeface="Calibri" panose="020F0502020204030204" pitchFamily="34" charset="0"/>
                <a:cs typeface="Calibri" panose="020F0502020204030204" pitchFamily="34" charset="0"/>
              </a:rPr>
              <a:t>For they have not listened to my words,” declares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“words that I sent to them again and again by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my servants the prophets</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And you exiles have not listened either,” declares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Zechariah 1:6 </a:t>
            </a:r>
            <a:r>
              <a:rPr lang="en-US" sz="2400" dirty="0">
                <a:effectLst/>
                <a:latin typeface="Calibri" panose="020F0502020204030204" pitchFamily="34" charset="0"/>
                <a:ea typeface="Calibri" panose="020F0502020204030204" pitchFamily="34" charset="0"/>
                <a:cs typeface="Calibri" panose="020F0502020204030204" pitchFamily="34" charset="0"/>
              </a:rPr>
              <a:t>But did not my words and my decrees, which I commanded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my </a:t>
            </a:r>
            <a:b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servants the prophets</a:t>
            </a:r>
            <a:r>
              <a:rPr lang="en-US" sz="2400" dirty="0">
                <a:effectLst/>
                <a:latin typeface="Calibri" panose="020F0502020204030204" pitchFamily="34" charset="0"/>
                <a:ea typeface="Calibri" panose="020F0502020204030204" pitchFamily="34" charset="0"/>
                <a:cs typeface="Calibri" panose="020F0502020204030204" pitchFamily="34" charset="0"/>
              </a:rPr>
              <a:t>, overtake your ancestors?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	—No mention of prophet(s) named or unnamed in Proverbs whereas in the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rest of the OT there are ubiquitous references to the prophets.  Proverbs is different.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6. No </a:t>
            </a:r>
            <a:r>
              <a:rPr lang="en-US" sz="2800" b="1" dirty="0">
                <a:effectLst/>
                <a:latin typeface="Calibri" panose="020F0502020204030204" pitchFamily="34" charset="0"/>
                <a:ea typeface="Calibri" panose="020F0502020204030204" pitchFamily="34" charset="0"/>
                <a:cs typeface="Arial" panose="020B0604020202020204" pitchFamily="34" charset="0"/>
              </a:rPr>
              <a:t>Institutions-- priests, prophets, judge figures (Samuel, Gideon, …)</a:t>
            </a:r>
            <a:r>
              <a:rPr lang="en-US" sz="2800" dirty="0">
                <a:effectLst/>
                <a:latin typeface="Calibri" panose="020F0502020204030204" pitchFamily="34" charset="0"/>
                <a:ea typeface="Calibri" panose="020F0502020204030204" pitchFamily="34" charset="0"/>
                <a:cs typeface="Arial" panose="020B0604020202020204" pitchFamily="34" charset="0"/>
              </a:rPr>
              <a:t>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found throughout the  OT but not in Proverbs (kings, yes but unnamed, ).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938551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1200"/>
              </a:spcBef>
              <a:spcAft>
                <a:spcPts val="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Dreams: Abimelech</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rPr>
              <a:t>contra Abraham’s lie – she’s my sister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Genesis 20:3 </a:t>
            </a:r>
            <a:r>
              <a:rPr lang="en-US" sz="2400" dirty="0">
                <a:effectLst/>
                <a:latin typeface="Calibri" panose="020F0502020204030204" pitchFamily="34" charset="0"/>
                <a:ea typeface="Calibri" panose="020F0502020204030204" pitchFamily="34" charset="0"/>
                <a:cs typeface="Calibri" panose="020F0502020204030204" pitchFamily="34" charset="0"/>
              </a:rPr>
              <a:t>But God came to </a:t>
            </a:r>
            <a:r>
              <a:rPr lang="en-US" sz="2400" dirty="0" err="1">
                <a:effectLst/>
                <a:latin typeface="Calibri" panose="020F0502020204030204" pitchFamily="34" charset="0"/>
                <a:ea typeface="Calibri" panose="020F0502020204030204" pitchFamily="34" charset="0"/>
                <a:cs typeface="Calibri" panose="020F0502020204030204" pitchFamily="34" charset="0"/>
              </a:rPr>
              <a:t>Abimelek</a:t>
            </a:r>
            <a:r>
              <a:rPr lang="en-US" sz="2400" dirty="0">
                <a:effectLst/>
                <a:latin typeface="Calibri" panose="020F0502020204030204" pitchFamily="34" charset="0"/>
                <a:ea typeface="Calibri" panose="020F0502020204030204" pitchFamily="34" charset="0"/>
                <a:cs typeface="Calibri" panose="020F0502020204030204" pitchFamily="34" charset="0"/>
              </a:rPr>
              <a:t> in a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dream</a:t>
            </a:r>
            <a:r>
              <a:rPr lang="en-US" sz="2400" dirty="0">
                <a:effectLst/>
                <a:latin typeface="Calibri" panose="020F0502020204030204" pitchFamily="34" charset="0"/>
                <a:ea typeface="Calibri" panose="020F0502020204030204" pitchFamily="34" charset="0"/>
                <a:cs typeface="Calibri" panose="020F0502020204030204" pitchFamily="34" charset="0"/>
              </a:rPr>
              <a:t> one night and said to him,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“You are as good as dead because of the woman you have taken; she is a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married woman.” </a:t>
            </a:r>
          </a:p>
          <a:p>
            <a:pPr marL="0" marR="0">
              <a:lnSpc>
                <a:spcPct val="107000"/>
              </a:lnSpc>
              <a:spcBef>
                <a:spcPts val="1200"/>
              </a:spcBef>
              <a:spcAft>
                <a:spcPts val="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Dreams</a:t>
            </a:r>
            <a:r>
              <a:rPr lang="en-US" sz="2400" b="1" dirty="0">
                <a:effectLst/>
                <a:latin typeface="Calibri" panose="020F0502020204030204" pitchFamily="34" charset="0"/>
                <a:ea typeface="Calibri" panose="020F0502020204030204" pitchFamily="34" charset="0"/>
                <a:cs typeface="Arial" panose="020B0604020202020204" pitchFamily="34" charset="0"/>
              </a:rPr>
              <a:t>:  Jacob’s Ladder at Bethel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Genesis 28:12 </a:t>
            </a:r>
            <a:r>
              <a:rPr lang="en-US" sz="2400" dirty="0">
                <a:effectLst/>
                <a:latin typeface="Calibri" panose="020F0502020204030204" pitchFamily="34" charset="0"/>
                <a:ea typeface="Calibri" panose="020F0502020204030204" pitchFamily="34" charset="0"/>
                <a:cs typeface="Calibri" panose="020F0502020204030204" pitchFamily="34" charset="0"/>
              </a:rPr>
              <a:t>He had a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dream</a:t>
            </a:r>
            <a:r>
              <a:rPr lang="en-US" sz="2400" dirty="0">
                <a:effectLst/>
                <a:latin typeface="Calibri" panose="020F0502020204030204" pitchFamily="34" charset="0"/>
                <a:ea typeface="Calibri" panose="020F0502020204030204" pitchFamily="34" charset="0"/>
                <a:cs typeface="Calibri" panose="020F0502020204030204" pitchFamily="34" charset="0"/>
              </a:rPr>
              <a:t> in which he saw a stairway resting on the earth,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with its top reaching to heaven, and the angels of God were ascending and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descending on it.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7. No "thus saith the Lord", divine dreams which are frequent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in the rest of the OT but not in Proverbs.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84985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97CC5D-4B40-B972-C662-A6071A861B9C}"/>
              </a:ext>
            </a:extLst>
          </p:cNvPr>
          <p:cNvSpPr>
            <a:spLocks noGrp="1"/>
          </p:cNvSpPr>
          <p:nvPr>
            <p:ph idx="1"/>
          </p:nvPr>
        </p:nvSpPr>
        <p:spPr>
          <a:xfrm>
            <a:off x="440267" y="1642534"/>
            <a:ext cx="11328400" cy="4822016"/>
          </a:xfrm>
        </p:spPr>
        <p:txBody>
          <a:bodyPr>
            <a:normAutofit lnSpcReduction="10000"/>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7.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"thus saith the Lord", divine dreams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found in the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rest of the OT but not in Proverbs.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r>
              <a:rPr lang="en-US" sz="2800" b="1" dirty="0">
                <a:effectLst/>
                <a:latin typeface="Calibri" panose="020F0502020204030204" pitchFamily="34" charset="0"/>
                <a:ea typeface="Calibri" panose="020F0502020204030204" pitchFamily="34" charset="0"/>
                <a:cs typeface="Arial" panose="020B0604020202020204" pitchFamily="34" charset="0"/>
              </a:rPr>
              <a:t> 	8.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Theophanies, angels, angel of the Lord or miracles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sprinkled throughout the rest of the OT but not in Proverbs. Proverbs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is different.</a:t>
            </a:r>
          </a:p>
          <a:p>
            <a:r>
              <a:rPr lang="en-US" sz="2800" b="1" dirty="0">
                <a:effectLst/>
                <a:latin typeface="Calibri" panose="020F0502020204030204" pitchFamily="34" charset="0"/>
                <a:ea typeface="Calibri" panose="020F0502020204030204" pitchFamily="34" charset="0"/>
                <a:cs typeface="Arial" panose="020B0604020202020204" pitchFamily="34" charset="0"/>
              </a:rPr>
              <a:t> 	9.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Feasts of Israel, pilgrimage, Sabbath</a:t>
            </a:r>
            <a:r>
              <a:rPr lang="en-US" sz="2800" b="1" dirty="0">
                <a:effectLst/>
                <a:latin typeface="Calibri" panose="020F0502020204030204" pitchFamily="34" charset="0"/>
                <a:ea typeface="Calibri" panose="020F0502020204030204" pitchFamily="34" charset="0"/>
                <a:cs typeface="Arial" panose="020B0604020202020204" pitchFamily="34" charset="0"/>
              </a:rPr>
              <a:t>, Sabbatical year or Jubilee.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No Congregational meetings, fasting and processions which are</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found throughout the OT but not in Proverbs. Proverbs is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4" name="Title 1">
            <a:extLst>
              <a:ext uri="{FF2B5EF4-FFF2-40B4-BE49-F238E27FC236}">
                <a16:creationId xmlns:a16="http://schemas.microsoft.com/office/drawing/2014/main" id="{84512368-C5B5-9B48-56FC-37B1F2D2035D}"/>
              </a:ext>
            </a:extLst>
          </p:cNvPr>
          <p:cNvSpPr txBox="1">
            <a:spLocks/>
          </p:cNvSpPr>
          <p:nvPr/>
        </p:nvSpPr>
        <p:spPr>
          <a:xfrm>
            <a:off x="315911" y="393451"/>
            <a:ext cx="11114089"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Preview: Proverbs is different because--</a:t>
            </a:r>
          </a:p>
        </p:txBody>
      </p:sp>
    </p:spTree>
    <p:extLst>
      <p:ext uri="{BB962C8B-B14F-4D97-AF65-F5344CB8AC3E}">
        <p14:creationId xmlns:p14="http://schemas.microsoft.com/office/powerpoint/2010/main" val="30278542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Dreams: Abimelech</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rPr>
              <a:t>contra Abraham’s lie – she’s my sister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Genesis 20:3 </a:t>
            </a:r>
            <a:r>
              <a:rPr lang="en-US" sz="2400" dirty="0">
                <a:effectLst/>
                <a:latin typeface="Calibri" panose="020F0502020204030204" pitchFamily="34" charset="0"/>
                <a:ea typeface="Calibri" panose="020F0502020204030204" pitchFamily="34" charset="0"/>
                <a:cs typeface="Calibri" panose="020F0502020204030204" pitchFamily="34" charset="0"/>
              </a:rPr>
              <a:t>But God came to </a:t>
            </a:r>
            <a:r>
              <a:rPr lang="en-US" sz="2400" dirty="0" err="1">
                <a:effectLst/>
                <a:latin typeface="Calibri" panose="020F0502020204030204" pitchFamily="34" charset="0"/>
                <a:ea typeface="Calibri" panose="020F0502020204030204" pitchFamily="34" charset="0"/>
                <a:cs typeface="Calibri" panose="020F0502020204030204" pitchFamily="34" charset="0"/>
              </a:rPr>
              <a:t>Abimelek</a:t>
            </a:r>
            <a:r>
              <a:rPr lang="en-US" sz="2400" dirty="0">
                <a:effectLst/>
                <a:latin typeface="Calibri" panose="020F0502020204030204" pitchFamily="34" charset="0"/>
                <a:ea typeface="Calibri" panose="020F0502020204030204" pitchFamily="34" charset="0"/>
                <a:cs typeface="Calibri" panose="020F0502020204030204" pitchFamily="34" charset="0"/>
              </a:rPr>
              <a:t> in a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dream</a:t>
            </a:r>
            <a:r>
              <a:rPr lang="en-US" sz="2400" dirty="0">
                <a:effectLst/>
                <a:latin typeface="Calibri" panose="020F0502020204030204" pitchFamily="34" charset="0"/>
                <a:ea typeface="Calibri" panose="020F0502020204030204" pitchFamily="34" charset="0"/>
                <a:cs typeface="Calibri" panose="020F0502020204030204" pitchFamily="34" charset="0"/>
              </a:rPr>
              <a:t> one night and said to him,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“You are as good as dead because of the woman you have taken; she is a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married woman.”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Dreams:  Jacob’s Ladder at Bethel </a:t>
            </a:r>
            <a:b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Genesis 28:12 </a:t>
            </a:r>
            <a:r>
              <a:rPr lang="en-US" sz="2400" dirty="0">
                <a:effectLst/>
                <a:latin typeface="Calibri" panose="020F0502020204030204" pitchFamily="34" charset="0"/>
                <a:ea typeface="Calibri" panose="020F0502020204030204" pitchFamily="34" charset="0"/>
                <a:cs typeface="Calibri" panose="020F0502020204030204" pitchFamily="34" charset="0"/>
              </a:rPr>
              <a:t>He had a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dream</a:t>
            </a:r>
            <a:r>
              <a:rPr lang="en-US" sz="2400" dirty="0">
                <a:effectLst/>
                <a:latin typeface="Calibri" panose="020F0502020204030204" pitchFamily="34" charset="0"/>
                <a:ea typeface="Calibri" panose="020F0502020204030204" pitchFamily="34" charset="0"/>
                <a:cs typeface="Calibri" panose="020F0502020204030204" pitchFamily="34" charset="0"/>
              </a:rPr>
              <a:t> in which he saw a stairway resting on the earth,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with its top reaching to heaven, and the angels of God were ascending and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descending on it.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7. No "thus saith the Lord", divine dreams which are frequent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in the rest of the OT but not in Proverbs.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003155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376556" cy="4195481"/>
          </a:xfrm>
        </p:spPr>
        <p:txBody>
          <a:bodyPr>
            <a:noAutofit/>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Dreams:  Joseph</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Genesis 41:15 </a:t>
            </a:r>
            <a:r>
              <a:rPr lang="en-US" sz="2400" dirty="0">
                <a:effectLst/>
                <a:latin typeface="Calibri" panose="020F0502020204030204" pitchFamily="34" charset="0"/>
                <a:ea typeface="Calibri" panose="020F0502020204030204" pitchFamily="34" charset="0"/>
              </a:rPr>
              <a:t>Pharaoh said to Joseph, “I had a </a:t>
            </a:r>
            <a:r>
              <a:rPr lang="en-US" sz="2400" b="1" dirty="0">
                <a:solidFill>
                  <a:srgbClr val="FFFF00"/>
                </a:solidFill>
                <a:effectLst/>
                <a:latin typeface="Calibri" panose="020F0502020204030204" pitchFamily="34" charset="0"/>
                <a:ea typeface="Calibri" panose="020F0502020204030204" pitchFamily="34" charset="0"/>
              </a:rPr>
              <a:t>dream</a:t>
            </a:r>
            <a:r>
              <a:rPr lang="en-US" sz="2400" dirty="0">
                <a:effectLst/>
                <a:latin typeface="Calibri" panose="020F0502020204030204" pitchFamily="34" charset="0"/>
                <a:ea typeface="Calibri" panose="020F0502020204030204" pitchFamily="34" charset="0"/>
              </a:rPr>
              <a:t>, and no one can interpret it.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But I have heard it said of you that when you hear a dream you can interpret it.”</a:t>
            </a:r>
          </a:p>
          <a:p>
            <a:pPr marL="0" marR="0">
              <a:lnSpc>
                <a:spcPct val="107000"/>
              </a:lnSpc>
              <a:spcBef>
                <a:spcPts val="120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a:t>
            </a:r>
            <a:r>
              <a:rPr lang="en-US" sz="2400" b="1" dirty="0">
                <a:solidFill>
                  <a:srgbClr val="FFFF00"/>
                </a:solidFill>
                <a:effectLst/>
                <a:latin typeface="Source Sans Pro" panose="020B0503030403020204" pitchFamily="34" charset="0"/>
                <a:ea typeface="Calibri" panose="020F0502020204030204" pitchFamily="34" charset="0"/>
                <a:cs typeface="Source Sans Pro" panose="020B0503030403020204" pitchFamily="34" charset="0"/>
              </a:rPr>
              <a:t>Daniel 2:25 </a:t>
            </a:r>
            <a:r>
              <a:rPr lang="en-US" sz="2400" dirty="0">
                <a:effectLst/>
                <a:latin typeface="Calibri" panose="020F0502020204030204" pitchFamily="34" charset="0"/>
                <a:ea typeface="Calibri" panose="020F0502020204030204" pitchFamily="34" charset="0"/>
              </a:rPr>
              <a:t>Arioch took Daniel to the king at once and said, “I have found a man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among the exiles from Judah who can tell the king what his </a:t>
            </a:r>
            <a:r>
              <a:rPr lang="en-US" sz="2400" b="1" dirty="0">
                <a:solidFill>
                  <a:srgbClr val="FFFF00"/>
                </a:solidFill>
                <a:effectLst/>
                <a:latin typeface="Calibri" panose="020F0502020204030204" pitchFamily="34" charset="0"/>
                <a:ea typeface="Calibri" panose="020F0502020204030204" pitchFamily="34" charset="0"/>
              </a:rPr>
              <a:t>dream</a:t>
            </a:r>
            <a:r>
              <a:rPr lang="en-US" sz="2400" dirty="0">
                <a:effectLst/>
                <a:latin typeface="Calibri" panose="020F0502020204030204" pitchFamily="34" charset="0"/>
                <a:ea typeface="Calibri" panose="020F0502020204030204" pitchFamily="34" charset="0"/>
              </a:rPr>
              <a:t> means.”</a:t>
            </a:r>
          </a:p>
          <a:p>
            <a:pPr marL="0" marR="0">
              <a:lnSpc>
                <a:spcPct val="107000"/>
              </a:lnSpc>
              <a:spcBef>
                <a:spcPts val="120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God’s statement to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Moses:  Num 12:</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6</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Numbers 12:6 </a:t>
            </a:r>
            <a:r>
              <a:rPr lang="en-US" sz="2400" dirty="0">
                <a:effectLst/>
                <a:latin typeface="Calibri" panose="020F0502020204030204" pitchFamily="34" charset="0"/>
                <a:ea typeface="Calibri" panose="020F0502020204030204" pitchFamily="34" charset="0"/>
              </a:rPr>
              <a:t>he said, “Listen to my words: “When there is a prophet among you, </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I, the </a:t>
            </a:r>
            <a:r>
              <a:rPr lang="en-US" sz="2400" cap="small" dirty="0">
                <a:effectLst/>
                <a:latin typeface="Calibri" panose="020F0502020204030204" pitchFamily="34" charset="0"/>
                <a:ea typeface="Calibri" panose="020F0502020204030204" pitchFamily="34" charset="0"/>
              </a:rPr>
              <a:t>Lord</a:t>
            </a:r>
            <a:r>
              <a:rPr lang="en-US" sz="2400" dirty="0">
                <a:effectLst/>
                <a:latin typeface="Calibri" panose="020F0502020204030204" pitchFamily="34" charset="0"/>
                <a:ea typeface="Calibri" panose="020F0502020204030204" pitchFamily="34" charset="0"/>
              </a:rPr>
              <a:t>, reveal myself to them in visions, I speak to them in </a:t>
            </a:r>
            <a:r>
              <a:rPr lang="en-US" sz="2400" dirty="0">
                <a:solidFill>
                  <a:srgbClr val="FFFF00"/>
                </a:solidFill>
                <a:effectLst/>
                <a:latin typeface="Calibri" panose="020F0502020204030204" pitchFamily="34" charset="0"/>
                <a:ea typeface="Calibri" panose="020F0502020204030204" pitchFamily="34" charset="0"/>
              </a:rPr>
              <a:t>dreams</a:t>
            </a:r>
            <a:r>
              <a:rPr lang="en-US" sz="2400" dirty="0">
                <a:effectLst/>
                <a:latin typeface="Calibri" panose="020F0502020204030204" pitchFamily="34" charset="0"/>
                <a:ea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7. No "thus saith the Lord", divine dreams which are frequent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in the rest of the OT but not in Proverbs.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934623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a:t>
            </a:r>
            <a:r>
              <a:rPr lang="en-US" sz="2400" b="1" dirty="0">
                <a:solidFill>
                  <a:srgbClr val="FFFF00"/>
                </a:solidFill>
                <a:effectLst/>
                <a:latin typeface="Source Sans Pro" panose="020B0503030403020204" pitchFamily="34" charset="0"/>
                <a:ea typeface="Calibri" panose="020F0502020204030204" pitchFamily="34" charset="0"/>
                <a:cs typeface="Source Sans Pro" panose="020B0503030403020204" pitchFamily="34" charset="0"/>
              </a:rPr>
              <a:t>Deuteronomy 13:1 </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If a prophet</a:t>
            </a:r>
            <a:r>
              <a:rPr lang="en-US" sz="2400" dirty="0">
                <a:effectLst/>
                <a:latin typeface="Calibri" panose="020F0502020204030204" pitchFamily="34" charset="0"/>
                <a:ea typeface="Calibri" panose="020F0502020204030204" pitchFamily="34" charset="0"/>
                <a:cs typeface="Calibri" panose="020F0502020204030204" pitchFamily="34" charset="0"/>
              </a:rPr>
              <a:t>, or one who foretells by dreams, appears among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you and announces to you a sign or wonder,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Calibri" panose="020F0502020204030204" pitchFamily="34" charset="0"/>
              </a:rPr>
              <a:t> 	1 Samuel 28:6 </a:t>
            </a:r>
            <a:r>
              <a:rPr lang="en-US" sz="2400" dirty="0">
                <a:effectLst/>
                <a:latin typeface="Calibri" panose="020F0502020204030204" pitchFamily="34" charset="0"/>
                <a:ea typeface="Calibri" panose="020F0502020204030204" pitchFamily="34" charset="0"/>
                <a:cs typeface="Calibri" panose="020F0502020204030204" pitchFamily="34" charset="0"/>
              </a:rPr>
              <a:t>He inquired of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but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did not answer him by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dreams </a:t>
            </a:r>
            <a:b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or </a:t>
            </a:r>
            <a:r>
              <a:rPr lang="en-US" sz="24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Urim</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or prophets. </a:t>
            </a:r>
            <a:endPar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Jeremiah 23:32 </a:t>
            </a:r>
            <a:r>
              <a:rPr lang="en-US" sz="2400" dirty="0">
                <a:effectLst/>
                <a:latin typeface="Calibri" panose="020F0502020204030204" pitchFamily="34" charset="0"/>
                <a:ea typeface="Calibri" panose="020F0502020204030204" pitchFamily="34" charset="0"/>
                <a:cs typeface="Calibri" panose="020F0502020204030204" pitchFamily="34" charset="0"/>
              </a:rPr>
              <a:t>Indeed, I am against those who prophesy false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dreams</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declares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r>
              <a:rPr lang="en-US" sz="2400" b="1" dirty="0">
                <a:effectLst/>
                <a:latin typeface="Calibri" panose="020F0502020204030204" pitchFamily="34" charset="0"/>
                <a:ea typeface="Calibri" panose="020F0502020204030204" pitchFamily="34" charset="0"/>
                <a:cs typeface="Arial" panose="020B0604020202020204" pitchFamily="34" charset="0"/>
              </a:rPr>
              <a:t>No prophetic dreams in Proverbs yet found throughout the OT.  Proverbs is different</a:t>
            </a:r>
            <a:br>
              <a:rPr lang="en-US" sz="2400" b="1" dirty="0">
                <a:effectLst/>
                <a:latin typeface="Calibri" panose="020F0502020204030204" pitchFamily="34" charset="0"/>
                <a:ea typeface="Calibri" panose="020F0502020204030204" pitchFamily="34" charset="0"/>
                <a:cs typeface="Arial" panose="020B0604020202020204" pitchFamily="34" charset="0"/>
              </a:rPr>
            </a:b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7. No "thus saith the Lord", divine dreams which are frequent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in the rest of the OT but not in Proverbs.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281968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20422" y="1765051"/>
            <a:ext cx="11351156" cy="4813549"/>
          </a:xfrm>
        </p:spPr>
        <p:txBody>
          <a:bodyPr>
            <a:no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Thus Says the Lord”:  </a:t>
            </a:r>
            <a:endPar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Exodus 7:17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This is what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says: </a:t>
            </a:r>
            <a:r>
              <a:rPr lang="en-US" sz="2400" dirty="0">
                <a:effectLst/>
                <a:latin typeface="Calibri" panose="020F0502020204030204" pitchFamily="34" charset="0"/>
                <a:ea typeface="Calibri" panose="020F0502020204030204" pitchFamily="34" charset="0"/>
                <a:cs typeface="Calibri" panose="020F0502020204030204" pitchFamily="34" charset="0"/>
              </a:rPr>
              <a:t>By this you will know that I am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With the staff that is in my hand I will strike the water of the Nile, and it will be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changed into blood.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Exodus 10:3 </a:t>
            </a:r>
            <a:r>
              <a:rPr lang="en-US" sz="2400" dirty="0">
                <a:effectLst/>
                <a:latin typeface="Calibri" panose="020F0502020204030204" pitchFamily="34" charset="0"/>
                <a:ea typeface="Calibri" panose="020F0502020204030204" pitchFamily="34" charset="0"/>
                <a:cs typeface="Calibri" panose="020F0502020204030204" pitchFamily="34" charset="0"/>
              </a:rPr>
              <a:t>So Moses and Aaron went to Pharaoh and said to him,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This is what the </a:t>
            </a:r>
            <a:b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the God of the Hebrews, says:</a:t>
            </a: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Joshua 24:2 </a:t>
            </a:r>
            <a:r>
              <a:rPr lang="en-US" sz="2400" dirty="0">
                <a:effectLst/>
                <a:latin typeface="Calibri" panose="020F0502020204030204" pitchFamily="34" charset="0"/>
                <a:ea typeface="Calibri" panose="020F0502020204030204" pitchFamily="34" charset="0"/>
                <a:cs typeface="Calibri" panose="020F0502020204030204" pitchFamily="34" charset="0"/>
              </a:rPr>
              <a:t>Joshua said to all the people,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“This is what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the God of Israel,</a:t>
            </a:r>
            <a:b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says:</a:t>
            </a: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1 Samuel 2:27 </a:t>
            </a:r>
            <a:r>
              <a:rPr lang="en-US" sz="2400" dirty="0">
                <a:effectLst/>
                <a:latin typeface="Calibri" panose="020F0502020204030204" pitchFamily="34" charset="0"/>
                <a:ea typeface="Calibri" panose="020F0502020204030204" pitchFamily="34" charset="0"/>
                <a:cs typeface="Calibri" panose="020F0502020204030204" pitchFamily="34" charset="0"/>
              </a:rPr>
              <a:t>Now a man of God came to Eli and said to him,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“This is what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says:</a:t>
            </a:r>
            <a:endPar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7. No "thus saith the Lord", divine dreams which are frequent</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in the rest of the OT but not in Proverbs.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560747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2 Samuel 7:5 </a:t>
            </a:r>
            <a:r>
              <a:rPr lang="en-US" sz="2400" dirty="0">
                <a:effectLst/>
                <a:latin typeface="Calibri" panose="020F0502020204030204" pitchFamily="34" charset="0"/>
                <a:ea typeface="Calibri" panose="020F0502020204030204" pitchFamily="34" charset="0"/>
                <a:cs typeface="Calibri" panose="020F0502020204030204" pitchFamily="34" charset="0"/>
              </a:rPr>
              <a:t>“Go and tell my servant David,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This is what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says</a:t>
            </a:r>
            <a:r>
              <a:rPr lang="en-US" sz="2400" dirty="0">
                <a:effectLst/>
                <a:latin typeface="Calibri" panose="020F0502020204030204" pitchFamily="34" charset="0"/>
                <a:ea typeface="Calibri" panose="020F0502020204030204" pitchFamily="34" charset="0"/>
                <a:cs typeface="Calibri" panose="020F0502020204030204" pitchFamily="34" charset="0"/>
              </a:rPr>
              <a:t>: Are you</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one to build me a house to dwell in?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1 Kings 13:21 </a:t>
            </a:r>
            <a:r>
              <a:rPr lang="en-US" sz="2400" dirty="0">
                <a:effectLst/>
                <a:latin typeface="Calibri" panose="020F0502020204030204" pitchFamily="34" charset="0"/>
                <a:ea typeface="Calibri" panose="020F0502020204030204" pitchFamily="34" charset="0"/>
                <a:cs typeface="Calibri" panose="020F0502020204030204" pitchFamily="34" charset="0"/>
              </a:rPr>
              <a:t>He cried out to the man of God who had come from Judah,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“This is</a:t>
            </a:r>
            <a:b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what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says</a:t>
            </a:r>
            <a:r>
              <a:rPr lang="en-US" sz="2400" dirty="0">
                <a:effectLst/>
                <a:latin typeface="Calibri" panose="020F0502020204030204" pitchFamily="34" charset="0"/>
                <a:ea typeface="Calibri" panose="020F0502020204030204" pitchFamily="34" charset="0"/>
                <a:cs typeface="Calibri" panose="020F0502020204030204" pitchFamily="34" charset="0"/>
              </a:rPr>
              <a:t>: ‘You have defied the word of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and have not kept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Command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your God gave you.</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2 Kings 1:16 </a:t>
            </a:r>
            <a:r>
              <a:rPr lang="en-US" sz="2400" dirty="0">
                <a:effectLst/>
                <a:latin typeface="Calibri" panose="020F0502020204030204" pitchFamily="34" charset="0"/>
                <a:ea typeface="Calibri" panose="020F0502020204030204" pitchFamily="34" charset="0"/>
              </a:rPr>
              <a:t>He told the king, “</a:t>
            </a:r>
            <a:r>
              <a:rPr lang="en-US" sz="2400" b="1" dirty="0">
                <a:solidFill>
                  <a:srgbClr val="FFFF00"/>
                </a:solidFill>
                <a:effectLst/>
                <a:latin typeface="Calibri" panose="020F0502020204030204" pitchFamily="34" charset="0"/>
                <a:ea typeface="Calibri" panose="020F0502020204030204" pitchFamily="34" charset="0"/>
              </a:rPr>
              <a:t>This is what the </a:t>
            </a:r>
            <a:r>
              <a:rPr lang="en-US" sz="2400" b="1" cap="small" dirty="0">
                <a:solidFill>
                  <a:srgbClr val="FFFF00"/>
                </a:solidFill>
                <a:effectLst/>
                <a:latin typeface="Calibri" panose="020F0502020204030204" pitchFamily="34" charset="0"/>
                <a:ea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rPr>
              <a:t> says</a:t>
            </a:r>
            <a:r>
              <a:rPr lang="en-US" sz="2400" dirty="0">
                <a:effectLst/>
                <a:latin typeface="Calibri" panose="020F0502020204030204" pitchFamily="34" charset="0"/>
                <a:ea typeface="Calibri" panose="020F0502020204030204" pitchFamily="34" charset="0"/>
              </a:rPr>
              <a:t>: Is it because there is no</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God in Israel for you to consult that you have sent messengers to consult Baal-</a:t>
            </a:r>
            <a:br>
              <a:rPr lang="en-US" sz="2400" dirty="0">
                <a:effectLst/>
                <a:latin typeface="Calibri" panose="020F0502020204030204" pitchFamily="34" charset="0"/>
                <a:ea typeface="Calibri" panose="020F0502020204030204" pitchFamily="34" charset="0"/>
              </a:rPr>
            </a:b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Zebub</a:t>
            </a:r>
            <a:r>
              <a:rPr lang="en-US" sz="2400" dirty="0">
                <a:effectLst/>
                <a:latin typeface="Calibri" panose="020F0502020204030204" pitchFamily="34" charset="0"/>
                <a:ea typeface="Calibri" panose="020F0502020204030204" pitchFamily="34" charset="0"/>
              </a:rPr>
              <a:t>, the god of </a:t>
            </a:r>
            <a:r>
              <a:rPr lang="en-US" sz="2400" dirty="0" err="1">
                <a:effectLst/>
                <a:latin typeface="Calibri" panose="020F0502020204030204" pitchFamily="34" charset="0"/>
                <a:ea typeface="Calibri" panose="020F0502020204030204" pitchFamily="34" charset="0"/>
              </a:rPr>
              <a:t>Ekron</a:t>
            </a:r>
            <a:r>
              <a:rPr lang="en-US" sz="2400" dirty="0">
                <a:effectLst/>
                <a:latin typeface="Calibri" panose="020F0502020204030204" pitchFamily="34" charset="0"/>
                <a:ea typeface="Calibri" panose="020F0502020204030204" pitchFamily="34" charset="0"/>
              </a:rPr>
              <a:t>?</a:t>
            </a:r>
          </a:p>
          <a:p>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Psalm 91:14 </a:t>
            </a:r>
            <a:r>
              <a:rPr lang="en-US" sz="2400" dirty="0">
                <a:effectLst/>
                <a:latin typeface="Calibri" panose="020F0502020204030204" pitchFamily="34" charset="0"/>
                <a:ea typeface="Calibri" panose="020F0502020204030204" pitchFamily="34" charset="0"/>
                <a:cs typeface="Calibri" panose="020F0502020204030204" pitchFamily="34" charset="0"/>
              </a:rPr>
              <a:t>“Because he loves me,”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says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“I will rescue him; </a:t>
            </a:r>
            <a:br>
              <a:rPr lang="en-US" sz="2400" dirty="0">
                <a:effectLst/>
                <a:latin typeface="Calibri" panose="020F0502020204030204" pitchFamily="34" charset="0"/>
                <a:ea typeface="Calibri" panose="020F0502020204030204" pitchFamily="34" charset="0"/>
              </a:rPr>
            </a:b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7. No "thus saith the Lord", divine dreams which are frequent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in the rest of the OT but not in Proverbs.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522867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542615"/>
          </a:xfrm>
        </p:spPr>
        <p:txBody>
          <a:bodyPr>
            <a:noAutofit/>
          </a:bodyPr>
          <a:lstStyle/>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Isaiah 10:24 </a:t>
            </a:r>
            <a:r>
              <a:rPr lang="en-US" sz="2400" dirty="0">
                <a:effectLst/>
                <a:latin typeface="Calibri" panose="020F0502020204030204" pitchFamily="34" charset="0"/>
                <a:ea typeface="Calibri" panose="020F0502020204030204" pitchFamily="34" charset="0"/>
                <a:cs typeface="Calibri" panose="020F0502020204030204" pitchFamily="34" charset="0"/>
              </a:rPr>
              <a:t>Therefore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this is what the Lord,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Almighty, says</a:t>
            </a:r>
            <a:r>
              <a:rPr lang="en-US" sz="2400" dirty="0">
                <a:effectLst/>
                <a:latin typeface="Calibri" panose="020F0502020204030204" pitchFamily="34" charset="0"/>
                <a:ea typeface="Calibri" panose="020F0502020204030204" pitchFamily="34" charset="0"/>
                <a:cs typeface="Calibri" panose="020F0502020204030204" pitchFamily="34" charset="0"/>
              </a:rPr>
              <a:t>: “My people</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who live in Zion, do not be afraid of the Assyrians,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Isaiah 42:5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This is what God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says</a:t>
            </a:r>
            <a:r>
              <a:rPr lang="en-US" sz="2400" dirty="0">
                <a:effectLst/>
                <a:latin typeface="Calibri" panose="020F0502020204030204" pitchFamily="34" charset="0"/>
                <a:ea typeface="Calibri" panose="020F0502020204030204" pitchFamily="34" charset="0"/>
                <a:cs typeface="Calibri" panose="020F0502020204030204" pitchFamily="34" charset="0"/>
              </a:rPr>
              <a:t>— the Creator of the heavens, who</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stretches them out,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Jeremiah 2:5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This is what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says</a:t>
            </a:r>
            <a:r>
              <a:rPr lang="en-US" sz="2400" dirty="0">
                <a:effectLst/>
                <a:latin typeface="Calibri" panose="020F0502020204030204" pitchFamily="34" charset="0"/>
                <a:ea typeface="Calibri" panose="020F0502020204030204" pitchFamily="34" charset="0"/>
                <a:cs typeface="Calibri" panose="020F0502020204030204" pitchFamily="34" charset="0"/>
              </a:rPr>
              <a:t>: “What fault did your ancestors find in me,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that they strayed so far from me? They followed worthless idols and became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worthless themselves.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	No “Thus saith the Lord” in Proverbs yet frequently found in the OT elsewhere.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Proverbs is different. </a:t>
            </a:r>
            <a:br>
              <a:rPr lang="en-US" sz="2400" b="1" dirty="0">
                <a:effectLst/>
                <a:latin typeface="Calibri" panose="020F0502020204030204" pitchFamily="34" charset="0"/>
                <a:ea typeface="Calibri" panose="020F0502020204030204" pitchFamily="34" charset="0"/>
                <a:cs typeface="Arial" panose="020B0604020202020204" pitchFamily="34" charset="0"/>
              </a:rPr>
            </a:b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468311"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7. No "thus saith the Lord", divine dreams which are frequent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in the rest of the OT but not in Proverbs.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976510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1200"/>
              </a:spcBef>
              <a:spcAft>
                <a:spcPts val="800"/>
              </a:spcAft>
            </a:pP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	Theophanies</a:t>
            </a:r>
            <a:r>
              <a:rPr lang="en-US" sz="2400" b="1" dirty="0">
                <a:effectLst/>
                <a:latin typeface="Calibri" panose="020F0502020204030204" pitchFamily="34" charset="0"/>
                <a:ea typeface="Calibri" panose="020F0502020204030204" pitchFamily="34" charset="0"/>
                <a:cs typeface="Arial" panose="020B0604020202020204" pitchFamily="34" charset="0"/>
              </a:rPr>
              <a:t>:  </a:t>
            </a:r>
          </a:p>
          <a:p>
            <a:pPr marL="0" marR="0">
              <a:lnSpc>
                <a:spcPct val="107000"/>
              </a:lnSpc>
              <a:spcBef>
                <a:spcPts val="1200"/>
              </a:spcBef>
              <a:spcAft>
                <a:spcPts val="800"/>
              </a:spcAft>
            </a:pPr>
            <a:r>
              <a:rPr lang="en-US" sz="2400" b="1" dirty="0">
                <a:solidFill>
                  <a:srgbClr val="FFFF00"/>
                </a:solidFill>
                <a:effectLst/>
                <a:latin typeface="Source Sans Pro" panose="020B0503030403020204" pitchFamily="34" charset="0"/>
                <a:ea typeface="Calibri" panose="020F0502020204030204" pitchFamily="34" charset="0"/>
                <a:cs typeface="Source Sans Pro" panose="020B0503030403020204" pitchFamily="34" charset="0"/>
              </a:rPr>
              <a:t>Genesis 19:1 </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The two angels arrived at Sodom</a:t>
            </a:r>
            <a:r>
              <a:rPr lang="en-US" sz="2400" dirty="0">
                <a:effectLst/>
                <a:latin typeface="Calibri" panose="020F0502020204030204" pitchFamily="34" charset="0"/>
                <a:ea typeface="Calibri" panose="020F0502020204030204" pitchFamily="34" charset="0"/>
                <a:cs typeface="Calibri" panose="020F0502020204030204" pitchFamily="34" charset="0"/>
              </a:rPr>
              <a:t> in the evening, and Lot was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sitting in the gateway of the city. When he saw them, he got up to meet them and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bowed down with his face to the ground.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Genesis 32:30 </a:t>
            </a:r>
            <a:r>
              <a:rPr lang="en-US" sz="2400" dirty="0">
                <a:effectLst/>
                <a:latin typeface="Calibri" panose="020F0502020204030204" pitchFamily="34" charset="0"/>
                <a:ea typeface="Calibri" panose="020F0502020204030204" pitchFamily="34" charset="0"/>
                <a:cs typeface="Calibri" panose="020F0502020204030204" pitchFamily="34" charset="0"/>
              </a:rPr>
              <a:t>So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Jacob called the place Peniel</a:t>
            </a:r>
            <a:r>
              <a:rPr lang="en-US" sz="2400" dirty="0">
                <a:effectLst/>
                <a:latin typeface="Calibri" panose="020F0502020204030204" pitchFamily="34" charset="0"/>
                <a:ea typeface="Calibri" panose="020F0502020204030204" pitchFamily="34" charset="0"/>
                <a:cs typeface="Calibri" panose="020F0502020204030204" pitchFamily="34" charset="0"/>
              </a:rPr>
              <a:t>, saying, “It is because I saw God face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to face, and yet my life was spared.”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Exodus 3:4 </a:t>
            </a:r>
            <a:r>
              <a:rPr lang="en-US" sz="2400" dirty="0">
                <a:effectLst/>
                <a:latin typeface="Calibri" panose="020F0502020204030204" pitchFamily="34" charset="0"/>
                <a:ea typeface="Calibri" panose="020F0502020204030204" pitchFamily="34" charset="0"/>
                <a:cs typeface="Calibri" panose="020F0502020204030204" pitchFamily="34" charset="0"/>
              </a:rPr>
              <a:t>When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saw that he had gone over to look,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God called to him</a:t>
            </a:r>
            <a:b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from within the bush, </a:t>
            </a:r>
            <a:r>
              <a:rPr lang="en-US" sz="2400" dirty="0">
                <a:effectLst/>
                <a:latin typeface="Calibri" panose="020F0502020204030204" pitchFamily="34" charset="0"/>
                <a:ea typeface="Calibri" panose="020F0502020204030204" pitchFamily="34" charset="0"/>
                <a:cs typeface="Calibri" panose="020F0502020204030204" pitchFamily="34" charset="0"/>
              </a:rPr>
              <a:t>“Moses! Moses!” And Moses said, “Here I am.”</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8. No Theophanies, angels, angel of the Lord or miracles which are found</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in the rest of the OT but not in Proverbs. Proverbs is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085565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542615"/>
          </a:xfrm>
        </p:spPr>
        <p:txBody>
          <a:bodyPr>
            <a:noAutofit/>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Source Sans Pro" panose="020B0503030403020204" pitchFamily="34" charset="0"/>
                <a:ea typeface="Calibri" panose="020F0502020204030204" pitchFamily="34" charset="0"/>
                <a:cs typeface="Source Sans Pro" panose="020B0503030403020204" pitchFamily="34" charset="0"/>
              </a:rPr>
              <a:t>Exodus 13:21</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By day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went ahead of them in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 pillar of cloud </a:t>
            </a:r>
            <a:r>
              <a:rPr lang="en-US" sz="2400" dirty="0">
                <a:effectLst/>
                <a:latin typeface="Calibri" panose="020F0502020204030204" pitchFamily="34" charset="0"/>
                <a:ea typeface="Calibri" panose="020F0502020204030204" pitchFamily="34" charset="0"/>
                <a:cs typeface="Calibri" panose="020F0502020204030204" pitchFamily="34" charset="0"/>
              </a:rPr>
              <a:t>to guide them</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on their way and by night in a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pillar of fire </a:t>
            </a:r>
            <a:r>
              <a:rPr lang="en-US" sz="2400" dirty="0">
                <a:effectLst/>
                <a:latin typeface="Calibri" panose="020F0502020204030204" pitchFamily="34" charset="0"/>
                <a:ea typeface="Calibri" panose="020F0502020204030204" pitchFamily="34" charset="0"/>
                <a:cs typeface="Calibri" panose="020F0502020204030204" pitchFamily="34" charset="0"/>
              </a:rPr>
              <a:t>to give them light, so that they could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travel by day or night.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Deuteronomy 31:15 </a:t>
            </a:r>
            <a:r>
              <a:rPr lang="en-US" sz="2400" dirty="0">
                <a:effectLst/>
                <a:latin typeface="Calibri" panose="020F0502020204030204" pitchFamily="34" charset="0"/>
                <a:ea typeface="Calibri" panose="020F0502020204030204" pitchFamily="34" charset="0"/>
                <a:cs typeface="Calibri" panose="020F0502020204030204" pitchFamily="34" charset="0"/>
              </a:rPr>
              <a:t>Then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appeared at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tent in a pillar of cloud</a:t>
            </a:r>
            <a:r>
              <a:rPr lang="en-US" sz="2400" dirty="0">
                <a:effectLst/>
                <a:latin typeface="Calibri" panose="020F0502020204030204" pitchFamily="34" charset="0"/>
                <a:ea typeface="Calibri" panose="020F0502020204030204" pitchFamily="34" charset="0"/>
                <a:cs typeface="Calibri" panose="020F0502020204030204" pitchFamily="34" charset="0"/>
              </a:rPr>
              <a:t>, and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cloud stood over the entrance to the tent.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Nehemiah 9:12 </a:t>
            </a:r>
            <a:r>
              <a:rPr lang="en-US" sz="2400" dirty="0">
                <a:effectLst/>
                <a:latin typeface="Calibri" panose="020F0502020204030204" pitchFamily="34" charset="0"/>
                <a:ea typeface="Calibri" panose="020F0502020204030204" pitchFamily="34" charset="0"/>
                <a:cs typeface="Calibri" panose="020F0502020204030204" pitchFamily="34" charset="0"/>
              </a:rPr>
              <a:t>By day you led them with a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pillar of cloud</a:t>
            </a:r>
            <a:r>
              <a:rPr lang="en-US" sz="2400" dirty="0">
                <a:effectLst/>
                <a:latin typeface="Calibri" panose="020F0502020204030204" pitchFamily="34" charset="0"/>
                <a:ea typeface="Calibri" panose="020F0502020204030204" pitchFamily="34" charset="0"/>
                <a:cs typeface="Calibri" panose="020F0502020204030204" pitchFamily="34" charset="0"/>
              </a:rPr>
              <a:t>, and by night with a pillar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of fire to give them light on the way they were to take.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Psalm 99:7 </a:t>
            </a:r>
            <a:r>
              <a:rPr lang="en-US" sz="2400" dirty="0">
                <a:effectLst/>
                <a:latin typeface="Calibri" panose="020F0502020204030204" pitchFamily="34" charset="0"/>
                <a:ea typeface="Calibri" panose="020F0502020204030204" pitchFamily="34" charset="0"/>
                <a:cs typeface="Calibri" panose="020F0502020204030204" pitchFamily="34" charset="0"/>
              </a:rPr>
              <a:t>He spoke to them from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pillar of cloud</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they kept his statutes and the decrees he gave them.</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8. No Theophanies, angels, angel of the Lord or miracles which are found</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in the rest of the OT but not in Proverbs. Proverbs is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108350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308822" cy="4195481"/>
          </a:xfrm>
        </p:spPr>
        <p:txBody>
          <a:bodyPr>
            <a:noAutofit/>
          </a:bodyPr>
          <a:lstStyle/>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1 Kings 8:11 </a:t>
            </a:r>
            <a:r>
              <a:rPr lang="en-US" sz="2400" dirty="0">
                <a:effectLst/>
                <a:latin typeface="Calibri" panose="020F0502020204030204" pitchFamily="34" charset="0"/>
                <a:ea typeface="Calibri" panose="020F0502020204030204" pitchFamily="34" charset="0"/>
                <a:cs typeface="Calibri" panose="020F0502020204030204" pitchFamily="34" charset="0"/>
              </a:rPr>
              <a:t> 	And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priests</a:t>
            </a:r>
            <a:r>
              <a:rPr lang="en-US" sz="2400" dirty="0">
                <a:effectLst/>
                <a:latin typeface="Calibri" panose="020F0502020204030204" pitchFamily="34" charset="0"/>
                <a:ea typeface="Calibri" panose="020F0502020204030204" pitchFamily="34" charset="0"/>
                <a:cs typeface="Calibri" panose="020F0502020204030204" pitchFamily="34" charset="0"/>
              </a:rPr>
              <a:t> could not perform their service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because of the cloud, </a:t>
            </a:r>
            <a:b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for the glory of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filled his temple.</a:t>
            </a: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1 Kings 9:2-3  </a:t>
            </a:r>
            <a:r>
              <a:rPr lang="en-US" sz="2400" dirty="0">
                <a:effectLst/>
                <a:latin typeface="Calibri" panose="020F0502020204030204" pitchFamily="34" charset="0"/>
                <a:ea typeface="Calibri" panose="020F0502020204030204" pitchFamily="34" charset="0"/>
                <a:cs typeface="Calibri" panose="020F0502020204030204" pitchFamily="34" charset="0"/>
              </a:rPr>
              <a:t>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appeared to him [Solomon] a second time</a:t>
            </a:r>
            <a:r>
              <a:rPr lang="en-US" sz="2400" dirty="0">
                <a:effectLst/>
                <a:latin typeface="Calibri" panose="020F0502020204030204" pitchFamily="34" charset="0"/>
                <a:ea typeface="Calibri" panose="020F0502020204030204" pitchFamily="34" charset="0"/>
                <a:cs typeface="Calibri" panose="020F0502020204030204" pitchFamily="34" charset="0"/>
              </a:rPr>
              <a:t>, as he had appeared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to him at Gibeon.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said to him: “I have heard the prayer and plea you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have made before me; I have consecrated this temple, which you have built, by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putting my Name there forever. My eyes and my heart will always be there.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Psalm 29:9 </a:t>
            </a:r>
            <a:r>
              <a:rPr lang="en-US" sz="2400" dirty="0">
                <a:effectLst/>
                <a:latin typeface="Calibri" panose="020F0502020204030204" pitchFamily="34" charset="0"/>
                <a:ea typeface="Calibri" panose="020F0502020204030204" pitchFamily="34" charset="0"/>
                <a:cs typeface="Calibri" panose="020F0502020204030204" pitchFamily="34" charset="0"/>
              </a:rPr>
              <a:t>The voice of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twists the oaks and strips the forests bare.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And in his temple all cry, “Glory!”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8. No Theophanies, angels, angel of the Lord or miracles which are found</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in the rest of the OT but not in Proverbs. Proverbs is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975228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1200"/>
              </a:spcBef>
              <a:spcAft>
                <a:spcPts val="0"/>
              </a:spcAft>
            </a:pP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Angels: </a:t>
            </a: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Genesis 28:12 </a:t>
            </a:r>
            <a:r>
              <a:rPr lang="en-US" sz="2400" dirty="0">
                <a:effectLst/>
                <a:latin typeface="Calibri" panose="020F0502020204030204" pitchFamily="34" charset="0"/>
                <a:ea typeface="Calibri" panose="020F0502020204030204" pitchFamily="34" charset="0"/>
                <a:cs typeface="Calibri" panose="020F0502020204030204" pitchFamily="34" charset="0"/>
              </a:rPr>
              <a:t>He had a dream in which he saw a stairway resting on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earth, with its top reaching to heaven, and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the angels of God were </a:t>
            </a:r>
            <a:b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ascending and descending on it. </a:t>
            </a:r>
            <a:endPar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Psalm 8:5 </a:t>
            </a:r>
            <a:r>
              <a:rPr lang="en-US" sz="2400" dirty="0">
                <a:effectLst/>
                <a:latin typeface="Calibri" panose="020F0502020204030204" pitchFamily="34" charset="0"/>
                <a:ea typeface="Calibri" panose="020F0502020204030204" pitchFamily="34" charset="0"/>
                <a:cs typeface="Calibri" panose="020F0502020204030204" pitchFamily="34" charset="0"/>
              </a:rPr>
              <a:t>You have made them a little lower than the angels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8. No Theophanies, angels, angel of the Lord or miracles which are found</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in the rest of the OT but not in Proverbs. Proverbs is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63173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58FB84-F801-D04E-BBBC-5598AA04FFC7}"/>
              </a:ext>
            </a:extLst>
          </p:cNvPr>
          <p:cNvSpPr>
            <a:spLocks noGrp="1"/>
          </p:cNvSpPr>
          <p:nvPr>
            <p:ph idx="1"/>
          </p:nvPr>
        </p:nvSpPr>
        <p:spPr>
          <a:xfrm>
            <a:off x="762000" y="1680883"/>
            <a:ext cx="10583333" cy="4783666"/>
          </a:xfrm>
        </p:spPr>
        <p:txBody>
          <a:bodyPr>
            <a:normAutofit/>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10.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covenant human/divine relationship formalized (Abrahamic, Sinaitic, Davidic, New)</a:t>
            </a:r>
            <a:r>
              <a:rPr lang="en-US" sz="2800" b="1" dirty="0">
                <a:effectLst/>
                <a:latin typeface="Calibri" panose="020F0502020204030204" pitchFamily="34" charset="0"/>
                <a:ea typeface="Calibri" panose="020F0502020204030204" pitchFamily="34" charset="0"/>
                <a:cs typeface="Arial" panose="020B0604020202020204" pitchFamily="34" charset="0"/>
              </a:rPr>
              <a:t> – no land focus in Proverbs but covenant is huge principle in OT.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 	11.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mention of idolatry </a:t>
            </a:r>
            <a:r>
              <a:rPr lang="en-US" sz="2800" b="1" dirty="0">
                <a:effectLst/>
                <a:latin typeface="Calibri" panose="020F0502020204030204" pitchFamily="34" charset="0"/>
                <a:ea typeface="Calibri" panose="020F0502020204030204" pitchFamily="34" charset="0"/>
                <a:cs typeface="Arial" panose="020B0604020202020204" pitchFamily="34" charset="0"/>
              </a:rPr>
              <a:t>which is ubiquitous in the OT but not mentioned in Proverbs.  Proverbs is different.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r>
              <a:rPr lang="en-US" sz="2800" dirty="0">
                <a:effectLst/>
                <a:latin typeface="Calibri" panose="020F0502020204030204" pitchFamily="34" charset="0"/>
                <a:ea typeface="Calibri" panose="020F0502020204030204" pitchFamily="34" charset="0"/>
                <a:cs typeface="Arial" panose="020B0604020202020204" pitchFamily="34" charset="0"/>
              </a:rPr>
              <a:t> 	12</a:t>
            </a:r>
            <a:r>
              <a:rPr lang="en-US" sz="2800" b="1" dirty="0">
                <a:effectLst/>
                <a:latin typeface="Calibri" panose="020F0502020204030204" pitchFamily="34" charset="0"/>
                <a:ea typeface="Calibri" panose="020F0502020204030204" pitchFamily="34" charset="0"/>
                <a:cs typeface="Arial" panose="020B0604020202020204" pitchFamily="34" charset="0"/>
              </a:rPr>
              <a:t>.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history: singularity </a:t>
            </a:r>
            <a:r>
              <a:rPr lang="en-US" sz="2800" b="1" dirty="0">
                <a:effectLst/>
                <a:latin typeface="Calibri" panose="020F0502020204030204" pitchFamily="34" charset="0"/>
                <a:ea typeface="Calibri" panose="020F0502020204030204" pitchFamily="34" charset="0"/>
                <a:cs typeface="Arial" panose="020B0604020202020204" pitchFamily="34" charset="0"/>
              </a:rPr>
              <a:t>of historical events (only happen once). Proverbs is different.</a:t>
            </a:r>
            <a:r>
              <a:rPr lang="en-US" sz="2800" dirty="0">
                <a:effectLst/>
                <a:latin typeface="Calibri" panose="020F0502020204030204" pitchFamily="34" charset="0"/>
                <a:ea typeface="Calibri" panose="020F0502020204030204" pitchFamily="34" charset="0"/>
                <a:cs typeface="Arial" panose="020B0604020202020204" pitchFamily="34" charset="0"/>
              </a:rPr>
              <a:t> </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4" name="Title 1">
            <a:extLst>
              <a:ext uri="{FF2B5EF4-FFF2-40B4-BE49-F238E27FC236}">
                <a16:creationId xmlns:a16="http://schemas.microsoft.com/office/drawing/2014/main" id="{D4423EC0-2CB3-1CB7-360C-1E11EF8744D4}"/>
              </a:ext>
            </a:extLst>
          </p:cNvPr>
          <p:cNvSpPr txBox="1">
            <a:spLocks/>
          </p:cNvSpPr>
          <p:nvPr/>
        </p:nvSpPr>
        <p:spPr>
          <a:xfrm>
            <a:off x="315911" y="393451"/>
            <a:ext cx="11114089"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Preview: Proverbs is different because--</a:t>
            </a:r>
          </a:p>
        </p:txBody>
      </p:sp>
    </p:spTree>
    <p:extLst>
      <p:ext uri="{BB962C8B-B14F-4D97-AF65-F5344CB8AC3E}">
        <p14:creationId xmlns:p14="http://schemas.microsoft.com/office/powerpoint/2010/main" val="1376745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1200"/>
              </a:spcBef>
              <a:spcAft>
                <a:spcPts val="8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Angel of the Lord</a:t>
            </a:r>
            <a:r>
              <a:rPr lang="en-US" sz="2400" b="1"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Exodus 3:2 </a:t>
            </a:r>
            <a:r>
              <a:rPr lang="en-US" sz="2400" dirty="0">
                <a:effectLst/>
                <a:latin typeface="Calibri" panose="020F0502020204030204" pitchFamily="34" charset="0"/>
                <a:ea typeface="Calibri" panose="020F0502020204030204" pitchFamily="34" charset="0"/>
                <a:cs typeface="Calibri" panose="020F0502020204030204" pitchFamily="34" charset="0"/>
              </a:rPr>
              <a:t>There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angel of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appeared to him in flames of fire from </a:t>
            </a:r>
            <a:b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within a bush</a:t>
            </a:r>
            <a:r>
              <a:rPr lang="en-US" sz="2400" dirty="0">
                <a:effectLst/>
                <a:latin typeface="Calibri" panose="020F0502020204030204" pitchFamily="34" charset="0"/>
                <a:ea typeface="Calibri" panose="020F0502020204030204" pitchFamily="34" charset="0"/>
                <a:cs typeface="Calibri" panose="020F0502020204030204" pitchFamily="34" charset="0"/>
              </a:rPr>
              <a:t>. Moses saw that though the bush was on fire it did not burn up.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cap="small" dirty="0">
                <a:effectLst/>
                <a:latin typeface="Calibri" panose="020F0502020204030204" pitchFamily="34" charset="0"/>
                <a:ea typeface="Calibri" panose="020F0502020204030204" pitchFamily="34" charset="0"/>
                <a:cs typeface="Calibri" panose="020F0502020204030204" pitchFamily="34" charset="0"/>
              </a:rPr>
              <a:t> 	</a:t>
            </a:r>
            <a:r>
              <a:rPr lang="en-US" sz="2400" b="1" cap="small" dirty="0">
                <a:effectLst/>
                <a:latin typeface="Calibri" panose="020F0502020204030204" pitchFamily="34" charset="0"/>
                <a:ea typeface="Calibri" panose="020F0502020204030204" pitchFamily="34" charset="0"/>
                <a:cs typeface="Calibri" panose="020F0502020204030204" pitchFamily="34" charset="0"/>
              </a:rPr>
              <a:t>Num. 22:23</a:t>
            </a:r>
            <a:r>
              <a:rPr lang="en-US" sz="2400" cap="small" dirty="0">
                <a:effectLst/>
                <a:latin typeface="Calibri" panose="020F0502020204030204" pitchFamily="34" charset="0"/>
                <a:ea typeface="Calibri" panose="020F0502020204030204" pitchFamily="34" charset="0"/>
                <a:cs typeface="Calibri" panose="020F0502020204030204" pitchFamily="34" charset="0"/>
              </a:rPr>
              <a:t>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standing in the road </a:t>
            </a:r>
            <a:r>
              <a:rPr lang="en-US" sz="2400" dirty="0">
                <a:effectLst/>
                <a:latin typeface="Calibri" panose="020F0502020204030204" pitchFamily="34" charset="0"/>
                <a:ea typeface="Calibri" panose="020F0502020204030204" pitchFamily="34" charset="0"/>
                <a:cs typeface="Calibri" panose="020F0502020204030204" pitchFamily="34" charset="0"/>
              </a:rPr>
              <a:t>with a drawn sword in his hand, it turned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off the road into a field. Balaam beat it to get it back on the road.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Judges 13:21 </a:t>
            </a:r>
            <a:r>
              <a:rPr lang="en-US" sz="2400" dirty="0">
                <a:effectLst/>
                <a:latin typeface="Calibri" panose="020F0502020204030204" pitchFamily="34" charset="0"/>
                <a:ea typeface="Calibri" panose="020F0502020204030204" pitchFamily="34" charset="0"/>
                <a:cs typeface="Calibri" panose="020F0502020204030204" pitchFamily="34" charset="0"/>
              </a:rPr>
              <a:t>When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the angel of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did not show himself again to Manoah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and his wife, Manoah realized that it was the angel of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8. No Theophanies, angels, angel of the Lord or miracles which are found</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in the rest of the OT but not in Proverbs. Proverbs is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649460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2 Samuel 24:16 </a:t>
            </a:r>
            <a:r>
              <a:rPr lang="en-US" sz="2400" dirty="0">
                <a:effectLst/>
                <a:latin typeface="Calibri" panose="020F0502020204030204" pitchFamily="34" charset="0"/>
                <a:ea typeface="Calibri" panose="020F0502020204030204" pitchFamily="34" charset="0"/>
                <a:cs typeface="Calibri" panose="020F0502020204030204" pitchFamily="34" charset="0"/>
              </a:rPr>
              <a:t>When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angel stretched out his hand to destroy Jerusalem</a:t>
            </a:r>
            <a:r>
              <a:rPr lang="en-US" sz="2400" dirty="0">
                <a:effectLst/>
                <a:latin typeface="Calibri" panose="020F0502020204030204" pitchFamily="34" charset="0"/>
                <a:ea typeface="Calibri" panose="020F0502020204030204" pitchFamily="34" charset="0"/>
                <a:cs typeface="Calibri" panose="020F0502020204030204" pitchFamily="34" charset="0"/>
              </a:rPr>
              <a:t>,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relented concerning the disaster and said to the angel who was afflicting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people, “Enough! Withdraw your hand.” The angel of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was then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threshing floor of </a:t>
            </a:r>
            <a:r>
              <a:rPr lang="en-US" sz="2400" dirty="0" err="1">
                <a:effectLst/>
                <a:latin typeface="Calibri" panose="020F0502020204030204" pitchFamily="34" charset="0"/>
                <a:ea typeface="Calibri" panose="020F0502020204030204" pitchFamily="34" charset="0"/>
                <a:cs typeface="Calibri" panose="020F0502020204030204" pitchFamily="34" charset="0"/>
              </a:rPr>
              <a:t>Araunah</a:t>
            </a:r>
            <a:r>
              <a:rPr lang="en-US" sz="2400" dirty="0">
                <a:effectLst/>
                <a:latin typeface="Calibri" panose="020F0502020204030204" pitchFamily="34" charset="0"/>
                <a:ea typeface="Calibri" panose="020F0502020204030204" pitchFamily="34" charset="0"/>
                <a:cs typeface="Calibri" panose="020F0502020204030204" pitchFamily="34" charset="0"/>
              </a:rPr>
              <a:t> the Jebusite.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1 Kings 19:7 </a:t>
            </a:r>
            <a:r>
              <a:rPr lang="en-US" sz="2400" dirty="0">
                <a:effectLst/>
                <a:latin typeface="Calibri" panose="020F0502020204030204" pitchFamily="34" charset="0"/>
                <a:ea typeface="Calibri" panose="020F0502020204030204" pitchFamily="34" charset="0"/>
                <a:cs typeface="Calibri" panose="020F0502020204030204" pitchFamily="34" charset="0"/>
              </a:rPr>
              <a:t>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angel of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came back a second time and touched him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[Elijah] and said, “Get up and eat, for the journey is too much for you.”</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Psalm 34:7 </a:t>
            </a:r>
            <a:r>
              <a:rPr lang="en-US" sz="2400" dirty="0">
                <a:effectLst/>
                <a:latin typeface="Calibri" panose="020F0502020204030204" pitchFamily="34" charset="0"/>
                <a:ea typeface="Calibri" panose="020F0502020204030204" pitchFamily="34" charset="0"/>
                <a:cs typeface="Calibri" panose="020F0502020204030204" pitchFamily="34" charset="0"/>
              </a:rPr>
              <a:t>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angel of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encamps around those who fear him,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and he delivers them.</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8. No Theophanies, angels, angel of the Lord or miracles which are found</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in the rest of the OT but not in Proverbs. Proverbs is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816901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Zechariah 3:1 </a:t>
            </a:r>
            <a:r>
              <a:rPr lang="en-US" sz="2400" dirty="0">
                <a:effectLst/>
                <a:latin typeface="Calibri" panose="020F0502020204030204" pitchFamily="34" charset="0"/>
                <a:ea typeface="Calibri" panose="020F0502020204030204" pitchFamily="34" charset="0"/>
                <a:cs typeface="Calibri" panose="020F0502020204030204" pitchFamily="34" charset="0"/>
              </a:rPr>
              <a:t>Then he showed me Joshua the high priest standing before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angel of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and Satan standing at his right side to accuse him.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 	No theophanies, angels, or angel of the Lord in Proverbs while these are salted </a:t>
            </a:r>
            <a:br>
              <a:rPr lang="en-US" sz="2400" b="1" dirty="0">
                <a:effectLst/>
                <a:latin typeface="Calibri" panose="020F0502020204030204" pitchFamily="34" charset="0"/>
                <a:ea typeface="Calibri" panose="020F0502020204030204" pitchFamily="34" charset="0"/>
                <a:cs typeface="Calibri" panose="020F0502020204030204" pitchFamily="34" charset="0"/>
              </a:rPr>
            </a:br>
            <a:r>
              <a:rPr lang="en-US" sz="2400" b="1" dirty="0">
                <a:effectLst/>
                <a:latin typeface="Calibri" panose="020F0502020204030204" pitchFamily="34" charset="0"/>
                <a:ea typeface="Calibri" panose="020F0502020204030204" pitchFamily="34" charset="0"/>
                <a:cs typeface="Calibri" panose="020F0502020204030204" pitchFamily="34" charset="0"/>
              </a:rPr>
              <a:t> 		throughout the OT.  Proverbs is different.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8. No Theophanies, angels, angel of the Lord or miracles which are found</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in the rest of the OT but not in Proverbs. Proverbs is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6422216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351232" y="1718733"/>
            <a:ext cx="11489533" cy="4686549"/>
          </a:xfrm>
        </p:spPr>
        <p:txBody>
          <a:bodyPr>
            <a:noAutofit/>
          </a:bodyPr>
          <a:lstStyle/>
          <a:p>
            <a:pPr marL="0" marR="0">
              <a:lnSpc>
                <a:spcPct val="107000"/>
              </a:lnSpc>
              <a:spcBef>
                <a:spcPts val="1200"/>
              </a:spcBef>
              <a:spcAft>
                <a:spcPts val="8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Miracles:</a:t>
            </a:r>
            <a:r>
              <a:rPr lang="en-US" sz="2400" b="1"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Sodom</a:t>
            </a:r>
            <a:r>
              <a:rPr lang="en-US" sz="2400" dirty="0">
                <a:effectLst/>
                <a:latin typeface="Calibri" panose="020F0502020204030204" pitchFamily="34" charset="0"/>
                <a:ea typeface="Calibri" panose="020F0502020204030204" pitchFamily="34" charset="0"/>
                <a:cs typeface="Calibri" panose="020F0502020204030204" pitchFamily="34" charset="0"/>
              </a:rPr>
              <a:t>: Gen. 19</a:t>
            </a: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Egypt: Exodus plagues &amp; Reed Sea</a:t>
            </a:r>
            <a:r>
              <a:rPr lang="en-US" sz="2400" dirty="0">
                <a:effectLst/>
                <a:latin typeface="Calibri" panose="020F0502020204030204" pitchFamily="34" charset="0"/>
                <a:ea typeface="Calibri" panose="020F0502020204030204" pitchFamily="34" charset="0"/>
                <a:cs typeface="Calibri" panose="020F0502020204030204" pitchFamily="34" charset="0"/>
              </a:rPr>
              <a:t>  Exod. 6-9, 14-15</a:t>
            </a: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Manna</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Exodus 16:34 </a:t>
            </a:r>
            <a:r>
              <a:rPr lang="en-US" sz="2400" dirty="0">
                <a:effectLst/>
                <a:latin typeface="Calibri" panose="020F0502020204030204" pitchFamily="34" charset="0"/>
                <a:ea typeface="Calibri" panose="020F0502020204030204" pitchFamily="34" charset="0"/>
                <a:cs typeface="Calibri" panose="020F0502020204030204" pitchFamily="34" charset="0"/>
              </a:rPr>
              <a:t>As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commanded Moses, Aaron put the manna</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with the tablets of the covenant law, so that it might be preserved.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Water out of rock: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Exodus 17:6 </a:t>
            </a:r>
            <a:r>
              <a:rPr lang="en-US" sz="2400" dirty="0">
                <a:effectLst/>
                <a:latin typeface="Calibri" panose="020F0502020204030204" pitchFamily="34" charset="0"/>
                <a:ea typeface="Calibri" panose="020F0502020204030204" pitchFamily="34" charset="0"/>
                <a:cs typeface="Calibri" panose="020F0502020204030204" pitchFamily="34" charset="0"/>
              </a:rPr>
              <a:t>I will stand there before you by the rock at Horeb.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Strike the rock, and water will come out of it for the people to drink.”</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Numbers 20:11 </a:t>
            </a:r>
            <a:r>
              <a:rPr lang="en-US" sz="2400" dirty="0">
                <a:effectLst/>
                <a:latin typeface="Calibri" panose="020F0502020204030204" pitchFamily="34" charset="0"/>
                <a:ea typeface="Calibri" panose="020F0502020204030204" pitchFamily="34" charset="0"/>
                <a:cs typeface="Calibri" panose="020F0502020204030204" pitchFamily="34" charset="0"/>
              </a:rPr>
              <a:t>Then Moses raised his arm and struck the rock twice with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his staff. Water gushed out, and the community and their livestock drank.</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8. No Theophanies, angels, angel of the Lord or miracles which are </a:t>
            </a:r>
            <a:r>
              <a:rPr lang="en-US" sz="2800" b="1" dirty="0">
                <a:latin typeface="Calibri" panose="020F0502020204030204" pitchFamily="34" charset="0"/>
                <a:ea typeface="Calibri" panose="020F0502020204030204" pitchFamily="34" charset="0"/>
                <a:cs typeface="Arial" panose="020B0604020202020204" pitchFamily="34" charset="0"/>
              </a:rPr>
              <a:t>Found</a:t>
            </a:r>
            <a:br>
              <a:rPr lang="en-US" sz="2800" b="1" dirty="0">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in the rest of the OT but not in Proverbs. Proverbs is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3399074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2052918"/>
            <a:ext cx="11164889" cy="4195481"/>
          </a:xfrm>
        </p:spPr>
        <p:txBody>
          <a:bodyPr>
            <a:noAutofit/>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Splitting the Jordan River</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Joshua 4:18 A</a:t>
            </a:r>
            <a:r>
              <a:rPr lang="en-US" sz="2400" dirty="0">
                <a:effectLst/>
                <a:latin typeface="Calibri" panose="020F0502020204030204" pitchFamily="34" charset="0"/>
                <a:ea typeface="Calibri" panose="020F0502020204030204" pitchFamily="34" charset="0"/>
                <a:cs typeface="Calibri" panose="020F0502020204030204" pitchFamily="34" charset="0"/>
              </a:rPr>
              <a:t>nd the priests came up out of the river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carrying the ark of the covenant of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No sooner had they set their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feet on the dry ground than the waters of the Jordan returned to their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place and ran at flood stage as before.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Jericho walls</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Joshua 6:2 </a:t>
            </a:r>
            <a:r>
              <a:rPr lang="en-US" sz="2400" dirty="0">
                <a:effectLst/>
                <a:latin typeface="Calibri" panose="020F0502020204030204" pitchFamily="34" charset="0"/>
                <a:ea typeface="Calibri" panose="020F0502020204030204" pitchFamily="34" charset="0"/>
                <a:cs typeface="Calibri" panose="020F0502020204030204" pitchFamily="34" charset="0"/>
              </a:rPr>
              <a:t>Then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said to Joshua, “See, I have delivered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Jericho into your hands, along with its king and its fighting men.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Sun standing still (Joshua)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Joshua 10:13 </a:t>
            </a:r>
            <a:r>
              <a:rPr lang="en-US" sz="2400" dirty="0">
                <a:effectLst/>
                <a:latin typeface="Calibri" panose="020F0502020204030204" pitchFamily="34" charset="0"/>
                <a:ea typeface="Calibri" panose="020F0502020204030204" pitchFamily="34" charset="0"/>
                <a:cs typeface="Calibri" panose="020F0502020204030204" pitchFamily="34" charset="0"/>
              </a:rPr>
              <a:t>So the sun stood still, and the moon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stopped, till the nation avenged itself on its enemies, as it is written in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Book of </a:t>
            </a:r>
            <a:r>
              <a:rPr lang="en-US" sz="2400" dirty="0" err="1">
                <a:effectLst/>
                <a:latin typeface="Calibri" panose="020F0502020204030204" pitchFamily="34" charset="0"/>
                <a:ea typeface="Calibri" panose="020F0502020204030204" pitchFamily="34" charset="0"/>
                <a:cs typeface="Calibri" panose="020F0502020204030204" pitchFamily="34" charset="0"/>
              </a:rPr>
              <a:t>Jashar</a:t>
            </a: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8. No Theophanies, angels, angel of the Lord or miracles which are found</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in the rest of the OT but not in Proverbs. Proverbs is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854957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16188" y="1853248"/>
            <a:ext cx="11359622" cy="4551082"/>
          </a:xfrm>
        </p:spPr>
        <p:txBody>
          <a:bodyPr>
            <a:noAutofit/>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Elijah:  Carmel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1 Kings 18:19 </a:t>
            </a:r>
            <a:r>
              <a:rPr lang="en-US" sz="2400" dirty="0">
                <a:effectLst/>
                <a:latin typeface="Calibri" panose="020F0502020204030204" pitchFamily="34" charset="0"/>
                <a:ea typeface="Calibri" panose="020F0502020204030204" pitchFamily="34" charset="0"/>
                <a:cs typeface="Calibri" panose="020F0502020204030204" pitchFamily="34" charset="0"/>
              </a:rPr>
              <a:t>Now summon the people from all over Israel to meet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me on Mount Carmel. And bring the four hundred and fifty prophets of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Baal and the four hundred prophets of Asherah, who eat at Jezebel’s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table.”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Elisha – Naaman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2 Kings 5:11 </a:t>
            </a:r>
            <a:r>
              <a:rPr lang="en-US" sz="2400" dirty="0">
                <a:effectLst/>
                <a:latin typeface="Calibri" panose="020F0502020204030204" pitchFamily="34" charset="0"/>
                <a:ea typeface="Calibri" panose="020F0502020204030204" pitchFamily="34" charset="0"/>
                <a:cs typeface="Calibri" panose="020F0502020204030204" pitchFamily="34" charset="0"/>
              </a:rPr>
              <a:t>But Naaman went away angry and said, “I thought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that he would surely come out to me and stand and call on the name of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his God, wave his hand over the spot and cure me of my leprosy</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Hezekiah’s life extended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2 Kings 20:9 </a:t>
            </a:r>
            <a:r>
              <a:rPr lang="en-US" sz="2400" dirty="0">
                <a:effectLst/>
                <a:latin typeface="Calibri" panose="020F0502020204030204" pitchFamily="34" charset="0"/>
                <a:ea typeface="Calibri" panose="020F0502020204030204" pitchFamily="34" charset="0"/>
                <a:cs typeface="Calibri" panose="020F0502020204030204" pitchFamily="34" charset="0"/>
              </a:rPr>
              <a:t>Isaiah answered, “This is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’s sign to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you that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will do what he has promised: Shall the shadow go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forward ten steps, or shall it go back ten steps?”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8. No Theophanies, angels, angel of the Lord or miracles which are found</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in the rest of the OT but not in Proverbs. Proverbs is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0937118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34444" y="1853248"/>
            <a:ext cx="11164889" cy="4903152"/>
          </a:xfrm>
        </p:spPr>
        <p:txBody>
          <a:bodyPr>
            <a:noAutofit/>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Sennacherib’s attack of Jerusalem foiled</a:t>
            </a:r>
            <a:r>
              <a:rPr lang="en-US" sz="2400" dirty="0">
                <a:effectLst/>
                <a:latin typeface="Calibri" panose="020F0502020204030204" pitchFamily="34" charset="0"/>
                <a:ea typeface="Calibri" panose="020F0502020204030204" pitchFamily="34" charset="0"/>
                <a:cs typeface="Calibri" panose="020F0502020204030204" pitchFamily="34" charset="0"/>
              </a:rPr>
              <a:t>:  2 Kgs 19:35 That night the angel of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went out and put to death a hundred and eighty-five thousand in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Assyrian camp.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2 Kings 19:36 </a:t>
            </a:r>
            <a:r>
              <a:rPr lang="en-US" sz="2400" dirty="0">
                <a:effectLst/>
                <a:latin typeface="Calibri" panose="020F0502020204030204" pitchFamily="34" charset="0"/>
                <a:ea typeface="Calibri" panose="020F0502020204030204" pitchFamily="34" charset="0"/>
                <a:cs typeface="Calibri" panose="020F0502020204030204" pitchFamily="34" charset="0"/>
              </a:rPr>
              <a:t>So Sennacherib king of Assyria broke camp and withdrew. 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returned to Nineveh and stayed there. </a:t>
            </a:r>
          </a:p>
          <a:p>
            <a:pPr marL="0" marR="0">
              <a:lnSpc>
                <a:spcPct val="107000"/>
              </a:lnSpc>
              <a:spcBef>
                <a:spcPts val="1200"/>
              </a:spcBef>
              <a:spcAft>
                <a:spcPts val="800"/>
              </a:spcAft>
            </a:pPr>
            <a:r>
              <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rPr>
              <a:t>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aniel in the Lions’ den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Daniel 6:16  </a:t>
            </a:r>
            <a:r>
              <a:rPr lang="en-US" sz="2400" dirty="0">
                <a:effectLst/>
                <a:latin typeface="Calibri" panose="020F0502020204030204" pitchFamily="34" charset="0"/>
                <a:ea typeface="Calibri" panose="020F0502020204030204" pitchFamily="34" charset="0"/>
                <a:cs typeface="Calibri" panose="020F0502020204030204" pitchFamily="34" charset="0"/>
              </a:rPr>
              <a:t>So the king gave the order, and they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brought Daniel and threw him into the lions’ den. The king said to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Daniel, “May your God, whom you serve continually, rescue you!”</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Calibri" panose="020F0502020204030204" pitchFamily="34" charset="0"/>
                <a:ea typeface="Calibri" panose="020F0502020204030204" pitchFamily="34" charset="0"/>
                <a:cs typeface="Calibri" panose="020F0502020204030204" pitchFamily="34" charset="0"/>
              </a:rPr>
              <a:t>No miracles in Proverbs while there are miracles found throughout the OT/NT.  </a:t>
            </a:r>
            <a:br>
              <a:rPr lang="en-US" sz="2400" b="1" dirty="0">
                <a:effectLst/>
                <a:latin typeface="Calibri" panose="020F0502020204030204" pitchFamily="34" charset="0"/>
                <a:ea typeface="Calibri" panose="020F0502020204030204" pitchFamily="34" charset="0"/>
                <a:cs typeface="Calibri" panose="020F0502020204030204" pitchFamily="34" charset="0"/>
              </a:rPr>
            </a:br>
            <a:r>
              <a:rPr lang="en-US" sz="2400" b="1" dirty="0">
                <a:effectLst/>
                <a:latin typeface="Calibri" panose="020F0502020204030204" pitchFamily="34" charset="0"/>
                <a:ea typeface="Calibri" panose="020F0502020204030204" pitchFamily="34" charset="0"/>
                <a:cs typeface="Calibri" panose="020F0502020204030204" pitchFamily="34" charset="0"/>
              </a:rPr>
              <a:t>       Proverbs is different.  Doesn’t focus on Exodus but on Wisdom’s role in Creation</a:t>
            </a:r>
            <a:br>
              <a:rPr lang="en-US" sz="2400" b="1" dirty="0">
                <a:effectLst/>
                <a:latin typeface="Calibri" panose="020F0502020204030204" pitchFamily="34" charset="0"/>
                <a:ea typeface="Calibri" panose="020F0502020204030204" pitchFamily="34" charset="0"/>
                <a:cs typeface="Calibri" panose="020F0502020204030204" pitchFamily="34" charset="0"/>
              </a:rPr>
            </a:br>
            <a:r>
              <a:rPr lang="en-US" sz="2400" b="1" dirty="0">
                <a:effectLst/>
                <a:latin typeface="Calibri" panose="020F0502020204030204" pitchFamily="34" charset="0"/>
                <a:ea typeface="Calibri" panose="020F0502020204030204" pitchFamily="34" charset="0"/>
                <a:cs typeface="Calibri" panose="020F0502020204030204" pitchFamily="34" charset="0"/>
              </a:rPr>
              <a:t>       (Prov. 8)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8. No Theophanies, angels, angel of the Lord or miracles which are found</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in the rest of the OT but not in Proverbs. Proverbs is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677508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Feasts of Israel:  Spring: Passover, Weeks [Pentecost],  Fall: Trumpets, Sukkoth, Yom Kippur. </a:t>
            </a: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Sabbath</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a:t>
            </a: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Exodus 20:8 </a:t>
            </a:r>
            <a:r>
              <a:rPr lang="en-US" sz="2400" dirty="0">
                <a:effectLst/>
                <a:latin typeface="Calibri" panose="020F0502020204030204" pitchFamily="34" charset="0"/>
                <a:ea typeface="Calibri" panose="020F0502020204030204" pitchFamily="34" charset="0"/>
                <a:cs typeface="Calibri" panose="020F0502020204030204" pitchFamily="34" charset="0"/>
              </a:rPr>
              <a:t>“Remember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Sabbath</a:t>
            </a:r>
            <a:r>
              <a:rPr lang="en-US" sz="2400" dirty="0">
                <a:effectLst/>
                <a:latin typeface="Calibri" panose="020F0502020204030204" pitchFamily="34" charset="0"/>
                <a:ea typeface="Calibri" panose="020F0502020204030204" pitchFamily="34" charset="0"/>
                <a:cs typeface="Calibri" panose="020F0502020204030204" pitchFamily="34" charset="0"/>
              </a:rPr>
              <a:t> day by keeping it holy.</a:t>
            </a: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Leviticus 23:3 </a:t>
            </a:r>
            <a:r>
              <a:rPr lang="en-US" sz="2400" dirty="0">
                <a:effectLst/>
                <a:latin typeface="Calibri" panose="020F0502020204030204" pitchFamily="34" charset="0"/>
                <a:ea typeface="Calibri" panose="020F0502020204030204" pitchFamily="34" charset="0"/>
                <a:cs typeface="Calibri" panose="020F0502020204030204" pitchFamily="34" charset="0"/>
              </a:rPr>
              <a:t>“ ‘There are six days when you may work, but the seventh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day is a day of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sabbath</a:t>
            </a:r>
            <a:r>
              <a:rPr lang="en-US" sz="2400" dirty="0">
                <a:effectLst/>
                <a:latin typeface="Calibri" panose="020F0502020204030204" pitchFamily="34" charset="0"/>
                <a:ea typeface="Calibri" panose="020F0502020204030204" pitchFamily="34" charset="0"/>
                <a:cs typeface="Calibri" panose="020F0502020204030204" pitchFamily="34" charset="0"/>
              </a:rPr>
              <a:t> rest, a day of sacred assembly. You are not to do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any work; wherever you live, it is a sabbath to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Numbers 15:32 </a:t>
            </a:r>
            <a:r>
              <a:rPr lang="en-US" sz="2400" dirty="0">
                <a:effectLst/>
                <a:latin typeface="Calibri" panose="020F0502020204030204" pitchFamily="34" charset="0"/>
                <a:ea typeface="Calibri" panose="020F0502020204030204" pitchFamily="34" charset="0"/>
                <a:cs typeface="Calibri" panose="020F0502020204030204" pitchFamily="34" charset="0"/>
              </a:rPr>
              <a:t>While the Israelites were in the wilderness, a man was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found gathering wood on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Sabbath</a:t>
            </a:r>
            <a:r>
              <a:rPr lang="en-US" sz="2400" dirty="0">
                <a:effectLst/>
                <a:latin typeface="Calibri" panose="020F0502020204030204" pitchFamily="34" charset="0"/>
                <a:ea typeface="Calibri" panose="020F0502020204030204" pitchFamily="34" charset="0"/>
                <a:cs typeface="Calibri" panose="020F0502020204030204" pitchFamily="34" charset="0"/>
              </a:rPr>
              <a:t> day.</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9. No Feasts of Israel, pilgrimage, Sabbath, Sabbatical year or Jubilee.  No Congregational meetings, fasting and processions which are sprinkled throughout the OT but not in Proverbs. Proverbs is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3876155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2 Kings 4:23 </a:t>
            </a:r>
            <a:r>
              <a:rPr lang="en-US" sz="2400" dirty="0">
                <a:effectLst/>
                <a:latin typeface="Calibri" panose="020F0502020204030204" pitchFamily="34" charset="0"/>
                <a:ea typeface="Calibri" panose="020F0502020204030204" pitchFamily="34" charset="0"/>
                <a:cs typeface="Calibri" panose="020F0502020204030204" pitchFamily="34" charset="0"/>
              </a:rPr>
              <a:t>“Why go to him today?” he asked. “It’s not the New Moon or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Sabbath</a:t>
            </a: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Nehemiah 10:31 </a:t>
            </a:r>
            <a:r>
              <a:rPr lang="en-US" sz="2400" dirty="0">
                <a:effectLst/>
                <a:latin typeface="Calibri" panose="020F0502020204030204" pitchFamily="34" charset="0"/>
                <a:ea typeface="Calibri" panose="020F0502020204030204" pitchFamily="34" charset="0"/>
                <a:cs typeface="Calibri" panose="020F0502020204030204" pitchFamily="34" charset="0"/>
              </a:rPr>
              <a:t>“When the neighboring peoples bring merchandise or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grain to sell on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Sabbath</a:t>
            </a:r>
            <a:r>
              <a:rPr lang="en-US" sz="2400" dirty="0">
                <a:effectLst/>
                <a:latin typeface="Calibri" panose="020F0502020204030204" pitchFamily="34" charset="0"/>
                <a:ea typeface="Calibri" panose="020F0502020204030204" pitchFamily="34" charset="0"/>
                <a:cs typeface="Calibri" panose="020F0502020204030204" pitchFamily="34" charset="0"/>
              </a:rPr>
              <a:t>, we will not buy from them on the Sabbath or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on any holy day.</a:t>
            </a:r>
          </a:p>
          <a:p>
            <a:pPr marL="0" marR="0">
              <a:lnSpc>
                <a:spcPct val="107000"/>
              </a:lnSpc>
              <a:spcBef>
                <a:spcPts val="1200"/>
              </a:spcBef>
              <a:spcAft>
                <a:spcPts val="800"/>
              </a:spcAft>
            </a:pPr>
            <a:r>
              <a:rPr lang="en-US" sz="2400" b="1" dirty="0">
                <a:latin typeface="Calibri" panose="020F0502020204030204" pitchFamily="34" charset="0"/>
                <a:ea typeface="Calibri" panose="020F0502020204030204" pitchFamily="34" charset="0"/>
                <a:cs typeface="Calibri" panose="020F0502020204030204" pitchFamily="34" charset="0"/>
              </a:rPr>
              <a:t>J</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eremiah 17:21 </a:t>
            </a:r>
            <a:r>
              <a:rPr lang="en-US" sz="2400" dirty="0">
                <a:effectLst/>
                <a:latin typeface="Calibri" panose="020F0502020204030204" pitchFamily="34" charset="0"/>
                <a:ea typeface="Calibri" panose="020F0502020204030204" pitchFamily="34" charset="0"/>
                <a:cs typeface="Calibri" panose="020F0502020204030204" pitchFamily="34" charset="0"/>
              </a:rPr>
              <a:t>This is what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says: Be careful not to carry a load on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Sabbath</a:t>
            </a:r>
            <a:r>
              <a:rPr lang="en-US" sz="2400" dirty="0">
                <a:effectLst/>
                <a:latin typeface="Calibri" panose="020F0502020204030204" pitchFamily="34" charset="0"/>
                <a:ea typeface="Calibri" panose="020F0502020204030204" pitchFamily="34" charset="0"/>
                <a:cs typeface="Calibri" panose="020F0502020204030204" pitchFamily="34" charset="0"/>
              </a:rPr>
              <a:t> day or bring it through the gates of Jerusalem.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9. No Feasts of Israel, pilgrimage, Sabbath, Sabbatical year or Jubilee.  No Congregational meetings, fasting and processions which are sprinkled throughout the OT but not in Proverbs. Proverbs is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277267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Hosea 2:11 </a:t>
            </a:r>
            <a:r>
              <a:rPr lang="en-US" sz="2400" dirty="0">
                <a:effectLst/>
                <a:latin typeface="Calibri" panose="020F0502020204030204" pitchFamily="34" charset="0"/>
                <a:ea typeface="Calibri" panose="020F0502020204030204" pitchFamily="34" charset="0"/>
                <a:cs typeface="Calibri" panose="020F0502020204030204" pitchFamily="34" charset="0"/>
              </a:rPr>
              <a:t>I will stop all her celebrations: her yearly festivals, her New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Moons, her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Sabbath</a:t>
            </a:r>
            <a:r>
              <a:rPr lang="en-US" sz="2400" dirty="0">
                <a:effectLst/>
                <a:latin typeface="Calibri" panose="020F0502020204030204" pitchFamily="34" charset="0"/>
                <a:ea typeface="Calibri" panose="020F0502020204030204" pitchFamily="34" charset="0"/>
                <a:cs typeface="Calibri" panose="020F0502020204030204" pitchFamily="34" charset="0"/>
              </a:rPr>
              <a:t> days—all her appointed festivals. </a:t>
            </a:r>
          </a:p>
          <a:p>
            <a:pPr marL="0">
              <a:lnSpc>
                <a:spcPct val="107000"/>
              </a:lnSpc>
              <a:spcBef>
                <a:spcPts val="1200"/>
              </a:spcBef>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Calibri" panose="020F0502020204030204" pitchFamily="34" charset="0"/>
                <a:ea typeface="Calibri" panose="020F0502020204030204" pitchFamily="34" charset="0"/>
                <a:cs typeface="Arial" panose="020B0604020202020204" pitchFamily="34" charset="0"/>
              </a:rPr>
              <a:t>Passover</a:t>
            </a:r>
            <a:r>
              <a:rPr lang="en-US" sz="2400" dirty="0">
                <a:effectLst/>
                <a:latin typeface="Calibri" panose="020F0502020204030204" pitchFamily="34" charset="0"/>
                <a:ea typeface="Calibri" panose="020F0502020204030204" pitchFamily="34" charset="0"/>
                <a:cs typeface="Arial" panose="020B0604020202020204" pitchFamily="34" charset="0"/>
              </a:rPr>
              <a:t>:  Exod. 12 when leaving Egypt. (Mostly Pentateuch references so not as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compelling)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Exodus 12:11 </a:t>
            </a:r>
            <a:r>
              <a:rPr lang="en-US" sz="2400" dirty="0">
                <a:effectLst/>
                <a:latin typeface="Calibri" panose="020F0502020204030204" pitchFamily="34" charset="0"/>
                <a:ea typeface="Calibri" panose="020F0502020204030204" pitchFamily="34" charset="0"/>
                <a:cs typeface="Calibri" panose="020F0502020204030204" pitchFamily="34" charset="0"/>
              </a:rPr>
              <a:t>This is how you are to eat it: with your cloak tucked into your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belt, your sandals on your feet and your staff in your hand. Eat it in haste;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it is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’s </a:t>
            </a:r>
            <a:r>
              <a:rPr lang="en-US" sz="2400" b="1" dirty="0">
                <a:effectLst/>
                <a:latin typeface="Calibri" panose="020F0502020204030204" pitchFamily="34" charset="0"/>
                <a:ea typeface="Calibri" panose="020F0502020204030204" pitchFamily="34" charset="0"/>
                <a:cs typeface="Calibri" panose="020F0502020204030204" pitchFamily="34" charset="0"/>
              </a:rPr>
              <a:t>Passover</a:t>
            </a: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9. No Feasts of Israel, pilgrimage, Sabbath, Sabbatical year or Jubilee.  No Congregational meetings, fasting and processions which are sprinkled throughout the OT but not in Proverbs. Proverbs is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62249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E0491D-4410-7914-2485-37F5F542B3DA}"/>
              </a:ext>
            </a:extLst>
          </p:cNvPr>
          <p:cNvSpPr>
            <a:spLocks noGrp="1"/>
          </p:cNvSpPr>
          <p:nvPr>
            <p:ph idx="1"/>
          </p:nvPr>
        </p:nvSpPr>
        <p:spPr>
          <a:xfrm>
            <a:off x="1103312" y="2052918"/>
            <a:ext cx="10267421" cy="4195481"/>
          </a:xfrm>
        </p:spPr>
        <p:txBody>
          <a:bodyPr>
            <a:normAutofit/>
          </a:bodyPr>
          <a:lstStyle/>
          <a:p>
            <a:r>
              <a:rPr lang="en-US" sz="2800" b="1" dirty="0">
                <a:effectLst/>
                <a:latin typeface="Calibri" panose="020F0502020204030204" pitchFamily="34" charset="0"/>
                <a:ea typeface="Calibri" panose="020F0502020204030204" pitchFamily="34" charset="0"/>
                <a:cs typeface="Arial" panose="020B0604020202020204" pitchFamily="34" charset="0"/>
              </a:rPr>
              <a:t>13.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Historical narratives/stories are paragraph</a:t>
            </a:r>
            <a:r>
              <a:rPr lang="en-US" sz="2800" b="1" dirty="0">
                <a:effectLst/>
                <a:latin typeface="Calibri" panose="020F0502020204030204" pitchFamily="34" charset="0"/>
                <a:ea typeface="Calibri" panose="020F0502020204030204" pitchFamily="34" charset="0"/>
                <a:cs typeface="Arial" panose="020B0604020202020204" pitchFamily="34" charset="0"/>
              </a:rPr>
              <a:t> or pericope</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shaped.  Psalms are strophes and poems.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Proverbs is more </a:t>
            </a:r>
            <a:b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b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 		sentential</a:t>
            </a:r>
            <a:r>
              <a:rPr lang="en-US" sz="2800" b="1" dirty="0">
                <a:effectLst/>
                <a:latin typeface="Calibri" panose="020F0502020204030204" pitchFamily="34" charset="0"/>
                <a:ea typeface="Calibri" panose="020F0502020204030204" pitchFamily="34" charset="0"/>
                <a:cs typeface="Arial" panose="020B0604020202020204" pitchFamily="34" charset="0"/>
              </a:rPr>
              <a:t> (Prov 10-30) (although the Instructions [Prov 1-9]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have longer  pericopes and poems- Prov 31). The Proverbial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sentential nature is different. E.g. Ruth</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4" name="Title 1">
            <a:extLst>
              <a:ext uri="{FF2B5EF4-FFF2-40B4-BE49-F238E27FC236}">
                <a16:creationId xmlns:a16="http://schemas.microsoft.com/office/drawing/2014/main" id="{EEBC2038-B901-1388-B113-312961E7025B}"/>
              </a:ext>
            </a:extLst>
          </p:cNvPr>
          <p:cNvSpPr txBox="1">
            <a:spLocks/>
          </p:cNvSpPr>
          <p:nvPr/>
        </p:nvSpPr>
        <p:spPr>
          <a:xfrm>
            <a:off x="315911" y="393451"/>
            <a:ext cx="11114089"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Preview: Proverbs is different because--</a:t>
            </a:r>
          </a:p>
        </p:txBody>
      </p:sp>
    </p:spTree>
    <p:extLst>
      <p:ext uri="{BB962C8B-B14F-4D97-AF65-F5344CB8AC3E}">
        <p14:creationId xmlns:p14="http://schemas.microsoft.com/office/powerpoint/2010/main" val="290727330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Leviticus 23:5 </a:t>
            </a:r>
            <a:r>
              <a:rPr lang="en-US" sz="2400" dirty="0">
                <a:effectLst/>
                <a:latin typeface="Calibri" panose="020F0502020204030204" pitchFamily="34" charset="0"/>
                <a:ea typeface="Calibri" panose="020F0502020204030204" pitchFamily="34" charset="0"/>
                <a:cs typeface="Calibri" panose="020F0502020204030204" pitchFamily="34" charset="0"/>
              </a:rPr>
              <a:t>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’s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Passover</a:t>
            </a:r>
            <a:r>
              <a:rPr lang="en-US" sz="2400" dirty="0">
                <a:effectLst/>
                <a:latin typeface="Calibri" panose="020F0502020204030204" pitchFamily="34" charset="0"/>
                <a:ea typeface="Calibri" panose="020F0502020204030204" pitchFamily="34" charset="0"/>
                <a:cs typeface="Calibri" panose="020F0502020204030204" pitchFamily="34" charset="0"/>
              </a:rPr>
              <a:t> begins at twilight on the fourteenth day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of the first month.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Numbers 9:12 </a:t>
            </a:r>
            <a:r>
              <a:rPr lang="en-US" sz="2400" dirty="0">
                <a:effectLst/>
                <a:latin typeface="Calibri" panose="020F0502020204030204" pitchFamily="34" charset="0"/>
                <a:ea typeface="Calibri" panose="020F0502020204030204" pitchFamily="34" charset="0"/>
                <a:cs typeface="Calibri" panose="020F0502020204030204" pitchFamily="34" charset="0"/>
              </a:rPr>
              <a:t>They must not leave any of it till morning or break any of its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bones. When they celebrate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Passover</a:t>
            </a:r>
            <a:r>
              <a:rPr lang="en-US" sz="2400" dirty="0">
                <a:effectLst/>
                <a:latin typeface="Calibri" panose="020F0502020204030204" pitchFamily="34" charset="0"/>
                <a:ea typeface="Calibri" panose="020F0502020204030204" pitchFamily="34" charset="0"/>
                <a:cs typeface="Calibri" panose="020F0502020204030204" pitchFamily="34" charset="0"/>
              </a:rPr>
              <a:t>, they must follow all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regulations.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Deuteronomy 16:2 </a:t>
            </a:r>
            <a:r>
              <a:rPr lang="en-US" sz="2400" dirty="0">
                <a:effectLst/>
                <a:latin typeface="Calibri" panose="020F0502020204030204" pitchFamily="34" charset="0"/>
                <a:ea typeface="Calibri" panose="020F0502020204030204" pitchFamily="34" charset="0"/>
                <a:cs typeface="Calibri" panose="020F0502020204030204" pitchFamily="34" charset="0"/>
              </a:rPr>
              <a:t>Sacrifice as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Passover</a:t>
            </a:r>
            <a:r>
              <a:rPr lang="en-US" sz="2400" dirty="0">
                <a:effectLst/>
                <a:latin typeface="Calibri" panose="020F0502020204030204" pitchFamily="34" charset="0"/>
                <a:ea typeface="Calibri" panose="020F0502020204030204" pitchFamily="34" charset="0"/>
                <a:cs typeface="Calibri" panose="020F0502020204030204" pitchFamily="34" charset="0"/>
              </a:rPr>
              <a:t> to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your God an animal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from your flock or herd at the place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will choose as a dwelling for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his Name.</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9. No Feasts of Israel, pilgrimage, Sabbath, Sabbatical year or Jubilee.  No Congregational meetings, fasting and processions which are sprinkled throughout the OT but not in Proverbs. Proverbs is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155980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Joshua 5:10 </a:t>
            </a:r>
            <a:r>
              <a:rPr lang="en-US" sz="2400" dirty="0">
                <a:effectLst/>
                <a:latin typeface="Calibri" panose="020F0502020204030204" pitchFamily="34" charset="0"/>
                <a:ea typeface="Calibri" panose="020F0502020204030204" pitchFamily="34" charset="0"/>
                <a:cs typeface="Calibri" panose="020F0502020204030204" pitchFamily="34" charset="0"/>
              </a:rPr>
              <a:t>On the evening of the fourteenth day of the month, while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camped at Gilgal on the plains of Jericho, the Israelites celebrated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Passover</a:t>
            </a:r>
            <a:endPar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2 Kings 23:21 </a:t>
            </a:r>
            <a:r>
              <a:rPr lang="en-US" sz="2400" dirty="0">
                <a:effectLst/>
                <a:latin typeface="Calibri" panose="020F0502020204030204" pitchFamily="34" charset="0"/>
                <a:ea typeface="Calibri" panose="020F0502020204030204" pitchFamily="34" charset="0"/>
                <a:cs typeface="Calibri" panose="020F0502020204030204" pitchFamily="34" charset="0"/>
              </a:rPr>
              <a:t>The king [</a:t>
            </a:r>
            <a:r>
              <a:rPr lang="en-US" sz="2400" b="1" dirty="0">
                <a:effectLst/>
                <a:latin typeface="Calibri" panose="020F0502020204030204" pitchFamily="34" charset="0"/>
                <a:ea typeface="Calibri" panose="020F0502020204030204" pitchFamily="34" charset="0"/>
                <a:cs typeface="Calibri" panose="020F0502020204030204" pitchFamily="34" charset="0"/>
              </a:rPr>
              <a:t>Josiah</a:t>
            </a:r>
            <a:r>
              <a:rPr lang="en-US" sz="2400" dirty="0">
                <a:effectLst/>
                <a:latin typeface="Calibri" panose="020F0502020204030204" pitchFamily="34" charset="0"/>
                <a:ea typeface="Calibri" panose="020F0502020204030204" pitchFamily="34" charset="0"/>
                <a:cs typeface="Calibri" panose="020F0502020204030204" pitchFamily="34" charset="0"/>
              </a:rPr>
              <a:t>] gave this order to all the people: “Celebrate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Passover</a:t>
            </a:r>
            <a:r>
              <a:rPr lang="en-US" sz="2400" dirty="0">
                <a:effectLst/>
                <a:latin typeface="Calibri" panose="020F0502020204030204" pitchFamily="34" charset="0"/>
                <a:ea typeface="Calibri" panose="020F0502020204030204" pitchFamily="34" charset="0"/>
                <a:cs typeface="Calibri" panose="020F0502020204030204" pitchFamily="34" charset="0"/>
              </a:rPr>
              <a:t> to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your God, as it is written in this Book of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Covenant.”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2 Chronicles 30:1 </a:t>
            </a:r>
            <a:r>
              <a:rPr lang="en-US" sz="2400" b="1" dirty="0">
                <a:effectLst/>
                <a:latin typeface="Calibri" panose="020F0502020204030204" pitchFamily="34" charset="0"/>
                <a:ea typeface="Calibri" panose="020F0502020204030204" pitchFamily="34" charset="0"/>
                <a:cs typeface="Calibri" panose="020F0502020204030204" pitchFamily="34" charset="0"/>
              </a:rPr>
              <a:t>Hezekiah</a:t>
            </a:r>
            <a:r>
              <a:rPr lang="en-US" sz="2400" dirty="0">
                <a:effectLst/>
                <a:latin typeface="Calibri" panose="020F0502020204030204" pitchFamily="34" charset="0"/>
                <a:ea typeface="Calibri" panose="020F0502020204030204" pitchFamily="34" charset="0"/>
                <a:cs typeface="Calibri" panose="020F0502020204030204" pitchFamily="34" charset="0"/>
              </a:rPr>
              <a:t> sent word to all Israel and Judah and also wrote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letters to Ephraim and Manasseh, inviting them to come to the temple of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in Jerusalem and celebrate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Passover</a:t>
            </a:r>
            <a:r>
              <a:rPr lang="en-US" sz="2400" dirty="0">
                <a:effectLst/>
                <a:latin typeface="Calibri" panose="020F0502020204030204" pitchFamily="34" charset="0"/>
                <a:ea typeface="Calibri" panose="020F0502020204030204" pitchFamily="34" charset="0"/>
                <a:cs typeface="Calibri" panose="020F0502020204030204" pitchFamily="34" charset="0"/>
              </a:rPr>
              <a:t> to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the God of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Israel.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9. No Feasts of Israel, pilgrimage, Sabbath, Sabbatical year or Jubilee.  No Congregational meetings, fasting and processions which are sprinkled throughout the OT but not in Proverbs. Proverbs is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770010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Ezra 6:20 </a:t>
            </a:r>
            <a:r>
              <a:rPr lang="en-US" sz="2400" dirty="0">
                <a:effectLst/>
                <a:latin typeface="Calibri" panose="020F0502020204030204" pitchFamily="34" charset="0"/>
                <a:ea typeface="Calibri" panose="020F0502020204030204" pitchFamily="34" charset="0"/>
                <a:cs typeface="Calibri" panose="020F0502020204030204" pitchFamily="34" charset="0"/>
              </a:rPr>
              <a:t>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priests and Levites </a:t>
            </a:r>
            <a:r>
              <a:rPr lang="en-US" sz="2400" dirty="0">
                <a:effectLst/>
                <a:latin typeface="Calibri" panose="020F0502020204030204" pitchFamily="34" charset="0"/>
                <a:ea typeface="Calibri" panose="020F0502020204030204" pitchFamily="34" charset="0"/>
                <a:cs typeface="Calibri" panose="020F0502020204030204" pitchFamily="34" charset="0"/>
              </a:rPr>
              <a:t>had purified themselves and were all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ceremonially clean. The Levites slaughtered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Passover</a:t>
            </a:r>
            <a:r>
              <a:rPr lang="en-US" sz="2400" dirty="0">
                <a:effectLst/>
                <a:latin typeface="Calibri" panose="020F0502020204030204" pitchFamily="34" charset="0"/>
                <a:ea typeface="Calibri" panose="020F0502020204030204" pitchFamily="34" charset="0"/>
                <a:cs typeface="Calibri" panose="020F0502020204030204" pitchFamily="34" charset="0"/>
              </a:rPr>
              <a:t> lamb for all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exiles, for their relatives the priests and for themselves.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 			Not mentioned in Psalms and only once in prophets (</a:t>
            </a:r>
            <a:r>
              <a:rPr lang="en-US" sz="2400" b="1" dirty="0" err="1">
                <a:effectLst/>
                <a:latin typeface="Calibri" panose="020F0502020204030204" pitchFamily="34" charset="0"/>
                <a:ea typeface="Calibri" panose="020F0502020204030204" pitchFamily="34" charset="0"/>
                <a:cs typeface="Calibri" panose="020F0502020204030204" pitchFamily="34" charset="0"/>
              </a:rPr>
              <a:t>Ezk</a:t>
            </a:r>
            <a:r>
              <a:rPr lang="en-US" sz="2400" b="1" dirty="0">
                <a:effectLst/>
                <a:latin typeface="Calibri" panose="020F0502020204030204" pitchFamily="34" charset="0"/>
                <a:ea typeface="Calibri" panose="020F0502020204030204" pitchFamily="34" charset="0"/>
                <a:cs typeface="Calibri" panose="020F0502020204030204" pitchFamily="34" charset="0"/>
              </a:rPr>
              <a:t>. 45:21) </a:t>
            </a:r>
          </a:p>
          <a:p>
            <a:pPr marL="0">
              <a:lnSpc>
                <a:spcPct val="107000"/>
              </a:lnSpc>
              <a:spcBef>
                <a:spcPts val="120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 		No Feasts of Israel, pilgrimage, Sabbath, Sabbatical year or Jubilee.  </a:t>
            </a:r>
          </a:p>
          <a:p>
            <a:pPr marL="0">
              <a:lnSpc>
                <a:spcPct val="107000"/>
              </a:lnSpc>
              <a:spcBef>
                <a:spcPts val="120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        No Congregational meetings, fasting and processions which are sprinkled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throughout the OT but not in Proverbs. Proverbs is different.</a:t>
            </a:r>
            <a:br>
              <a:rPr lang="en-US" sz="2400" b="1" dirty="0">
                <a:effectLst/>
                <a:latin typeface="Calibri" panose="020F0502020204030204" pitchFamily="34" charset="0"/>
                <a:ea typeface="Calibri" panose="020F0502020204030204" pitchFamily="34" charset="0"/>
                <a:cs typeface="Arial" panose="020B0604020202020204" pitchFamily="34" charset="0"/>
              </a:rPr>
            </a:b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45720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9. No Feasts of Israel, pilgrimage, Sabbath, Sabbatical year or Jubilee.  No Congregational meetings, fasting and processions which are sprinkled throughout the OT but not in Proverbs. Proverbs is different.</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766795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Abrahamic Covenant:  land, seed, blessing to nations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Genesis 12:7 </a:t>
            </a:r>
            <a:r>
              <a:rPr lang="en-US" sz="2400" dirty="0">
                <a:effectLst/>
                <a:latin typeface="Calibri" panose="020F0502020204030204" pitchFamily="34" charset="0"/>
                <a:ea typeface="Calibri" panose="020F0502020204030204" pitchFamily="34" charset="0"/>
                <a:cs typeface="Calibri" panose="020F0502020204030204" pitchFamily="34" charset="0"/>
              </a:rPr>
              <a:t>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appeared to Abram and said, “To your offspring I will give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this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land</a:t>
            </a:r>
            <a:r>
              <a:rPr lang="en-US" sz="2400" dirty="0">
                <a:effectLst/>
                <a:latin typeface="Calibri" panose="020F0502020204030204" pitchFamily="34" charset="0"/>
                <a:ea typeface="Calibri" panose="020F0502020204030204" pitchFamily="34" charset="0"/>
                <a:cs typeface="Calibri" panose="020F0502020204030204" pitchFamily="34" charset="0"/>
              </a:rPr>
              <a:t>.” 	So he built an altar there to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who had appeared to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him.</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Genesis 22:17 </a:t>
            </a:r>
            <a:r>
              <a:rPr lang="en-US" sz="2400" dirty="0">
                <a:effectLst/>
                <a:latin typeface="Calibri" panose="020F0502020204030204" pitchFamily="34" charset="0"/>
                <a:ea typeface="Calibri" panose="020F0502020204030204" pitchFamily="34" charset="0"/>
                <a:cs typeface="Calibri" panose="020F0502020204030204" pitchFamily="34" charset="0"/>
              </a:rPr>
              <a:t>I will surely bless you and make your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descendants as numerous </a:t>
            </a:r>
            <a:r>
              <a:rPr lang="en-US" sz="2400" b="1" dirty="0">
                <a:effectLst/>
                <a:latin typeface="Calibri" panose="020F0502020204030204" pitchFamily="34" charset="0"/>
                <a:ea typeface="Calibri" panose="020F0502020204030204" pitchFamily="34" charset="0"/>
                <a:cs typeface="Calibri" panose="020F0502020204030204" pitchFamily="34" charset="0"/>
              </a:rPr>
              <a:t>as </a:t>
            </a:r>
            <a:br>
              <a:rPr lang="en-US" sz="2400" b="1" dirty="0">
                <a:effectLst/>
                <a:latin typeface="Calibri" panose="020F0502020204030204" pitchFamily="34" charset="0"/>
                <a:ea typeface="Calibri" panose="020F0502020204030204" pitchFamily="34" charset="0"/>
                <a:cs typeface="Calibri" panose="020F0502020204030204" pitchFamily="34" charset="0"/>
              </a:rPr>
            </a:br>
            <a:r>
              <a:rPr lang="en-US" sz="2400" b="1" dirty="0">
                <a:effectLst/>
                <a:latin typeface="Calibri" panose="020F0502020204030204" pitchFamily="34" charset="0"/>
                <a:ea typeface="Calibri" panose="020F0502020204030204" pitchFamily="34" charset="0"/>
                <a:cs typeface="Calibri" panose="020F0502020204030204" pitchFamily="34" charset="0"/>
              </a:rPr>
              <a:t> 			the stars in the sky</a:t>
            </a:r>
            <a:r>
              <a:rPr lang="en-US" sz="2400" dirty="0">
                <a:effectLst/>
                <a:latin typeface="Calibri" panose="020F0502020204030204" pitchFamily="34" charset="0"/>
                <a:ea typeface="Calibri" panose="020F0502020204030204" pitchFamily="34" charset="0"/>
                <a:cs typeface="Calibri" panose="020F0502020204030204" pitchFamily="34" charset="0"/>
              </a:rPr>
              <a:t> and as the sand on the seashore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Genesis 17:5 </a:t>
            </a:r>
            <a:r>
              <a:rPr lang="en-US" sz="2400" dirty="0">
                <a:effectLst/>
                <a:latin typeface="Calibri" panose="020F0502020204030204" pitchFamily="34" charset="0"/>
                <a:ea typeface="Calibri" panose="020F0502020204030204" pitchFamily="34" charset="0"/>
                <a:cs typeface="Calibri" panose="020F0502020204030204" pitchFamily="34" charset="0"/>
              </a:rPr>
              <a:t>No longer will you be called Abram; your name will be Abraham, for I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have made you a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father of many nations</a:t>
            </a: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10. No covenant human/divine relationship formalized (Abrahamic, Sinaitic,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Davidic, New)  – no land focus in Proverbs but covenant is huge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principle in OT.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983087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Genesis 17:11 </a:t>
            </a:r>
            <a:r>
              <a:rPr lang="en-US" sz="2400" dirty="0">
                <a:effectLst/>
                <a:latin typeface="Calibri" panose="020F0502020204030204" pitchFamily="34" charset="0"/>
                <a:ea typeface="Calibri" panose="020F0502020204030204" pitchFamily="34" charset="0"/>
                <a:cs typeface="Calibri" panose="020F0502020204030204" pitchFamily="34" charset="0"/>
              </a:rPr>
              <a:t>You are to undergo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circumcision</a:t>
            </a:r>
            <a:r>
              <a:rPr lang="en-US" sz="2400" dirty="0">
                <a:effectLst/>
                <a:latin typeface="Calibri" panose="020F0502020204030204" pitchFamily="34" charset="0"/>
                <a:ea typeface="Calibri" panose="020F0502020204030204" pitchFamily="34" charset="0"/>
                <a:cs typeface="Calibri" panose="020F0502020204030204" pitchFamily="34" charset="0"/>
              </a:rPr>
              <a:t>, and it will be the sign of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covenant between me and you.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Land</a:t>
            </a:r>
            <a:r>
              <a:rPr lang="en-US" sz="2400" dirty="0">
                <a:effectLst/>
                <a:latin typeface="Calibri" panose="020F0502020204030204" pitchFamily="34" charset="0"/>
                <a:ea typeface="Calibri" panose="020F0502020204030204" pitchFamily="34" charset="0"/>
                <a:cs typeface="Calibri" panose="020F0502020204030204" pitchFamily="34" charset="0"/>
              </a:rPr>
              <a:t> a huge theme elsewhere in OT (vid. Joshua, Deuteronomy…) The promised</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land not really a focus in Proverbs at all. </a:t>
            </a:r>
          </a:p>
          <a:p>
            <a:pPr marL="0" marR="0">
              <a:lnSpc>
                <a:spcPct val="107000"/>
              </a:lnSpc>
              <a:spcBef>
                <a:spcPts val="1200"/>
              </a:spcBef>
              <a:spcAft>
                <a:spcPts val="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Land in Proverbs – land of the living not Promised Land [i.e. possession]</a:t>
            </a:r>
            <a:r>
              <a:rPr lang="en-US" sz="2400" b="1"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10. No covenant human/divine relationship formalized (Abrahamic, Sinaitic,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Davidic, New)  – no land focus in Proverbs but covenant is huge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principle in OT.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363543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120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Sinaitic Covenant</a:t>
            </a:r>
            <a:r>
              <a:rPr lang="en-US" sz="2400" b="1" dirty="0">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 10 commands, laws – some proverbs parallel laws (vid Schipper’s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work on Proverbs 2 and the Law.  Good work).</a:t>
            </a:r>
          </a:p>
          <a:p>
            <a:pPr marL="0" marR="0">
              <a:lnSpc>
                <a:spcPct val="107000"/>
              </a:lnSpc>
              <a:spcBef>
                <a:spcPts val="120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Davidic Covenant</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457200" marR="0" indent="457200">
              <a:lnSpc>
                <a:spcPct val="107000"/>
              </a:lnSpc>
              <a:spcBef>
                <a:spcPts val="120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2 Sam. 7:11-13, 16:  “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declares to you that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himself will </a:t>
            </a:r>
            <a:b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establish a house for you:</a:t>
            </a:r>
            <a:r>
              <a:rPr lang="en-US" sz="2400" dirty="0">
                <a:effectLst/>
                <a:latin typeface="Calibri" panose="020F0502020204030204" pitchFamily="34" charset="0"/>
                <a:ea typeface="Calibri" panose="020F0502020204030204" pitchFamily="34" charset="0"/>
                <a:cs typeface="Calibri" panose="020F0502020204030204" pitchFamily="34" charset="0"/>
              </a:rPr>
              <a:t> When your days are over and you rest with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your ancestors, I will raise up your offspring to succeed you, your own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flesh and blood, and I will establish his kingdom. He is the one who will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build a house for my Name, and I will establish the throne of his kingdom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forever…</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Your house and your kingdom will endure forever </a:t>
            </a:r>
            <a:r>
              <a:rPr lang="en-US" sz="2400" dirty="0">
                <a:effectLst/>
                <a:latin typeface="Calibri" panose="020F0502020204030204" pitchFamily="34" charset="0"/>
                <a:ea typeface="Calibri" panose="020F0502020204030204" pitchFamily="34" charset="0"/>
                <a:cs typeface="Calibri" panose="020F0502020204030204" pitchFamily="34" charset="0"/>
              </a:rPr>
              <a:t>before me;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your throne will be established forever.’ ”  David’s descendants would sit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on the throne as king.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10. No covenant human/divine relationship formalized (Abrahamic, Sinaitic,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Davidic, New)  – no land focus in Proverbs but covenant is huge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principle in OT.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0016237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120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Many king type proverbs but none refer to this Davidic covenant</a:t>
            </a:r>
            <a:r>
              <a:rPr lang="en-US" sz="2400"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more how to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behave around a king. King a major player in Psalms and book of Kings.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Proverbs 22:11 </a:t>
            </a:r>
            <a:r>
              <a:rPr lang="en-US" sz="2400" dirty="0">
                <a:effectLst/>
                <a:latin typeface="Calibri" panose="020F0502020204030204" pitchFamily="34" charset="0"/>
                <a:ea typeface="Calibri" panose="020F0502020204030204" pitchFamily="34" charset="0"/>
                <a:cs typeface="Calibri" panose="020F0502020204030204" pitchFamily="34" charset="0"/>
              </a:rPr>
              <a:t>One who loves a pure heart and who speaks with grace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will have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king for a friend</a:t>
            </a:r>
            <a:endPar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Proverbs 24:21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Fear the </a:t>
            </a:r>
            <a:r>
              <a:rPr lang="en-US" sz="2400" b="1" cap="sm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Lord</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and the king</a:t>
            </a:r>
            <a:r>
              <a:rPr lang="en-US" sz="2400" dirty="0">
                <a:effectLst/>
                <a:latin typeface="Calibri" panose="020F0502020204030204" pitchFamily="34" charset="0"/>
                <a:ea typeface="Calibri" panose="020F0502020204030204" pitchFamily="34" charset="0"/>
                <a:cs typeface="Calibri" panose="020F0502020204030204" pitchFamily="34" charset="0"/>
              </a:rPr>
              <a:t>, my son, and do not join with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rebellious officials,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Proverbs 16:14 </a:t>
            </a:r>
            <a:r>
              <a:rPr lang="en-US" sz="2400" dirty="0">
                <a:effectLst/>
                <a:latin typeface="Calibri" panose="020F0502020204030204" pitchFamily="34" charset="0"/>
                <a:ea typeface="Calibri" panose="020F0502020204030204" pitchFamily="34" charset="0"/>
                <a:cs typeface="Calibri" panose="020F0502020204030204" pitchFamily="34" charset="0"/>
              </a:rPr>
              <a:t>A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king’s wrath </a:t>
            </a:r>
            <a:r>
              <a:rPr lang="en-US" sz="2400" dirty="0">
                <a:effectLst/>
                <a:latin typeface="Calibri" panose="020F0502020204030204" pitchFamily="34" charset="0"/>
                <a:ea typeface="Calibri" panose="020F0502020204030204" pitchFamily="34" charset="0"/>
                <a:cs typeface="Calibri" panose="020F0502020204030204" pitchFamily="34" charset="0"/>
              </a:rPr>
              <a:t>is a messenger of death, but the wise will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appease it.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10. No covenant human/divine relationship formalized (Abrahamic, Sinaitic,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Davidic, New)  – no land focus in Proverbs but covenant is huge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principle in OT.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7589621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685800" marR="0" indent="-45720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Jer</a:t>
            </a:r>
            <a:r>
              <a:rPr lang="en-US" sz="2400" dirty="0">
                <a:effectLst/>
                <a:latin typeface="Calibri" panose="020F0502020204030204" pitchFamily="34" charset="0"/>
                <a:ea typeface="Calibri" panose="020F0502020204030204" pitchFamily="34" charset="0"/>
                <a:cs typeface="Calibri" panose="020F0502020204030204" pitchFamily="34" charset="0"/>
              </a:rPr>
              <a:t> 31:33-34 “This is the covenant I will make with the people of Israel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after that time,” declares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I will put my law in their minds </a:t>
            </a:r>
            <a:b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and write it on their hearts</a:t>
            </a:r>
            <a:r>
              <a:rPr lang="en-US" sz="2400" dirty="0">
                <a:effectLst/>
                <a:latin typeface="Calibri" panose="020F0502020204030204" pitchFamily="34" charset="0"/>
                <a:ea typeface="Calibri" panose="020F0502020204030204" pitchFamily="34" charset="0"/>
                <a:cs typeface="Calibri" panose="020F0502020204030204" pitchFamily="34" charset="0"/>
              </a:rPr>
              <a:t>. I will be their God, and they will be my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people. No longer will they teach their neighbor, or say to one another,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‘Know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because they will all know me, from the least of them to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 greatest,” declares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Calibri" panose="020F0502020204030204" pitchFamily="34" charset="0"/>
                <a:ea typeface="Calibri" panose="020F0502020204030204" pitchFamily="34" charset="0"/>
                <a:cs typeface="Calibri" panose="020F0502020204030204" pitchFamily="34" charset="0"/>
              </a:rPr>
              <a:t>	No mention of Abrahamic, Davidic or New Covenant, nothing on land </a:t>
            </a:r>
            <a:br>
              <a:rPr lang="en-US" sz="2400" b="1" dirty="0">
                <a:effectLst/>
                <a:latin typeface="Calibri" panose="020F0502020204030204" pitchFamily="34" charset="0"/>
                <a:ea typeface="Calibri" panose="020F0502020204030204" pitchFamily="34" charset="0"/>
                <a:cs typeface="Calibri" panose="020F0502020204030204" pitchFamily="34" charset="0"/>
              </a:rPr>
            </a:br>
            <a:r>
              <a:rPr lang="en-US" sz="2400" b="1" dirty="0">
                <a:effectLst/>
                <a:latin typeface="Calibri" panose="020F0502020204030204" pitchFamily="34" charset="0"/>
                <a:ea typeface="Calibri" panose="020F0502020204030204" pitchFamily="34" charset="0"/>
                <a:cs typeface="Calibri" panose="020F0502020204030204" pitchFamily="34" charset="0"/>
              </a:rPr>
              <a:t> 			possession in Proverbs.  Proverbs is different.  Some overlap with</a:t>
            </a:r>
            <a:br>
              <a:rPr lang="en-US" sz="2400" b="1" dirty="0">
                <a:effectLst/>
                <a:latin typeface="Calibri" panose="020F0502020204030204" pitchFamily="34" charset="0"/>
                <a:ea typeface="Calibri" panose="020F0502020204030204" pitchFamily="34" charset="0"/>
                <a:cs typeface="Calibri" panose="020F0502020204030204" pitchFamily="34" charset="0"/>
              </a:rPr>
            </a:br>
            <a:r>
              <a:rPr lang="en-US" sz="2400" b="1" dirty="0">
                <a:effectLst/>
                <a:latin typeface="Calibri" panose="020F0502020204030204" pitchFamily="34" charset="0"/>
                <a:ea typeface="Calibri" panose="020F0502020204030204" pitchFamily="34" charset="0"/>
                <a:cs typeface="Calibri" panose="020F0502020204030204" pitchFamily="34" charset="0"/>
              </a:rPr>
              <a:t> 			Sinaitic laws [E.g. … vid. Schipper’s work on Prov. 2]</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10. No covenant human/divine relationship formalized (Abrahamic, Sinaitic,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Davidic, New)  – no land focus in Proverbs but covenant is huge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principle in OT.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9435554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indent="457200">
              <a:lnSpc>
                <a:spcPct val="107000"/>
              </a:lnSpc>
              <a:spcBef>
                <a:spcPts val="1200"/>
              </a:spcBef>
              <a:spcAft>
                <a:spcPts val="0"/>
              </a:spcAft>
            </a:pPr>
            <a:r>
              <a:rPr lang="en-US" sz="2400" b="1" dirty="0">
                <a:solidFill>
                  <a:srgbClr val="FFFF00"/>
                </a:solidFill>
                <a:effectLst/>
                <a:latin typeface="Source Sans Pro" panose="020B0503030403020204" pitchFamily="34" charset="0"/>
                <a:ea typeface="Calibri" panose="020F0502020204030204" pitchFamily="34" charset="0"/>
                <a:cs typeface="Source Sans Pro" panose="020B0503030403020204" pitchFamily="34" charset="0"/>
              </a:rPr>
              <a:t>Some overlap with Torah laws </a:t>
            </a:r>
          </a:p>
          <a:p>
            <a:pPr marL="0" indent="457200">
              <a:lnSpc>
                <a:spcPct val="107000"/>
              </a:lnSpc>
              <a:spcBef>
                <a:spcPts val="1200"/>
              </a:spcBef>
            </a:pPr>
            <a:r>
              <a:rPr lang="en-US" sz="2600" b="1" dirty="0">
                <a:effectLst/>
                <a:latin typeface="Source Sans Pro" panose="020B0503030403020204" pitchFamily="34" charset="0"/>
                <a:ea typeface="Calibri" panose="020F0502020204030204" pitchFamily="34" charset="0"/>
                <a:cs typeface="Source Sans Pro" panose="020B0503030403020204" pitchFamily="34" charset="0"/>
              </a:rPr>
              <a:t>Proverbs 23:10/22:28 </a:t>
            </a:r>
            <a:r>
              <a:rPr lang="en-US" sz="2600" dirty="0">
                <a:effectLst/>
                <a:latin typeface="Calibri" panose="020F0502020204030204" pitchFamily="34" charset="0"/>
                <a:ea typeface="Calibri" panose="020F0502020204030204" pitchFamily="34" charset="0"/>
                <a:cs typeface="Calibri" panose="020F0502020204030204" pitchFamily="34" charset="0"/>
              </a:rPr>
              <a:t>Do not move an </a:t>
            </a:r>
            <a:r>
              <a:rPr lang="en-US" sz="26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ancient boundary stone </a:t>
            </a:r>
            <a:r>
              <a:rPr lang="en-US" sz="2600" dirty="0">
                <a:effectLst/>
                <a:latin typeface="Calibri" panose="020F0502020204030204" pitchFamily="34" charset="0"/>
                <a:ea typeface="Calibri" panose="020F0502020204030204" pitchFamily="34" charset="0"/>
                <a:cs typeface="Calibri" panose="020F0502020204030204" pitchFamily="34" charset="0"/>
              </a:rPr>
              <a:t>or encroach </a:t>
            </a:r>
            <a:br>
              <a:rPr lang="en-US" sz="2600" dirty="0">
                <a:effectLst/>
                <a:latin typeface="Calibri" panose="020F0502020204030204" pitchFamily="34" charset="0"/>
                <a:ea typeface="Calibri" panose="020F0502020204030204" pitchFamily="34" charset="0"/>
                <a:cs typeface="Calibri" panose="020F0502020204030204" pitchFamily="34" charset="0"/>
              </a:rPr>
            </a:br>
            <a:r>
              <a:rPr lang="en-US" sz="2600" dirty="0">
                <a:effectLst/>
                <a:latin typeface="Calibri" panose="020F0502020204030204" pitchFamily="34" charset="0"/>
                <a:ea typeface="Calibri" panose="020F0502020204030204" pitchFamily="34" charset="0"/>
                <a:cs typeface="Calibri" panose="020F0502020204030204" pitchFamily="34" charset="0"/>
              </a:rPr>
              <a:t> 			on the fields of the fatherless, </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Deuteronomy 27:17/19:14 </a:t>
            </a:r>
            <a:r>
              <a:rPr lang="en-US" sz="2400" dirty="0">
                <a:effectLst/>
                <a:latin typeface="Calibri" panose="020F0502020204030204" pitchFamily="34" charset="0"/>
                <a:ea typeface="Calibri" panose="020F0502020204030204" pitchFamily="34" charset="0"/>
                <a:cs typeface="Calibri" panose="020F0502020204030204" pitchFamily="34" charset="0"/>
              </a:rPr>
              <a:t>“Cursed is anyone who moves their neighbor’s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boundary stone</a:t>
            </a:r>
            <a:r>
              <a:rPr lang="en-US" sz="2400" dirty="0">
                <a:effectLst/>
                <a:latin typeface="Calibri" panose="020F0502020204030204" pitchFamily="34" charset="0"/>
                <a:ea typeface="Calibri" panose="020F0502020204030204" pitchFamily="34" charset="0"/>
                <a:cs typeface="Calibri" panose="020F0502020204030204" pitchFamily="34" charset="0"/>
              </a:rPr>
              <a:t>.” Then all the people shall say, “Amen!”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10. No covenant human/divine relationship formalized (Abrahamic, Sinaitic,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Davidic, New)  – no land focus in Proverbs but covenant is huge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principle in OT.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3439123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0"/>
              </a:spcBef>
              <a:spcAft>
                <a:spcPts val="800"/>
              </a:spcAft>
              <a:tabLst>
                <a:tab pos="457200" algn="l"/>
                <a:tab pos="914400" algn="l"/>
                <a:tab pos="1371600" algn="l"/>
                <a:tab pos="1828800" algn="l"/>
                <a:tab pos="2286000" algn="l"/>
                <a:tab pos="2971800" algn="ctr"/>
              </a:tabLst>
            </a:pPr>
            <a:r>
              <a:rPr lang="en-US" sz="2800" dirty="0">
                <a:effectLst/>
                <a:latin typeface="Calibri" panose="020F0502020204030204" pitchFamily="34" charset="0"/>
                <a:ea typeface="Calibri" panose="020F0502020204030204" pitchFamily="34" charset="0"/>
                <a:cs typeface="Arial" panose="020B0604020202020204" pitchFamily="34" charset="0"/>
              </a:rPr>
              <a:t>Idolatry problem ubiquitous in OT: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vid. G. K. Beale’s book: </a:t>
            </a:r>
            <a:r>
              <a:rPr lang="en-US" sz="2800" i="1" dirty="0">
                <a:effectLst/>
                <a:latin typeface="Calibri" panose="020F0502020204030204" pitchFamily="34" charset="0"/>
                <a:ea typeface="Calibri" panose="020F0502020204030204" pitchFamily="34" charset="0"/>
                <a:cs typeface="Arial" panose="020B0604020202020204" pitchFamily="34" charset="0"/>
              </a:rPr>
              <a:t>We Become What We Worship: A Biblical Theology of </a:t>
            </a:r>
            <a:br>
              <a:rPr lang="en-US" sz="2800" i="1" dirty="0">
                <a:effectLst/>
                <a:latin typeface="Calibri" panose="020F0502020204030204" pitchFamily="34" charset="0"/>
                <a:ea typeface="Calibri" panose="020F0502020204030204" pitchFamily="34" charset="0"/>
                <a:cs typeface="Arial" panose="020B0604020202020204" pitchFamily="34" charset="0"/>
              </a:rPr>
            </a:br>
            <a:r>
              <a:rPr lang="en-US" sz="2800" i="1" dirty="0">
                <a:effectLst/>
                <a:latin typeface="Calibri" panose="020F0502020204030204" pitchFamily="34" charset="0"/>
                <a:ea typeface="Calibri" panose="020F0502020204030204" pitchFamily="34" charset="0"/>
                <a:cs typeface="Arial" panose="020B0604020202020204" pitchFamily="34" charset="0"/>
              </a:rPr>
              <a:t>                                               Idolatry</a:t>
            </a:r>
            <a:r>
              <a:rPr lang="en-US" sz="2800" dirty="0">
                <a:effectLst/>
                <a:latin typeface="Calibri" panose="020F050202020403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800"/>
              </a:spcAft>
              <a:tabLst>
                <a:tab pos="914400" algn="l"/>
              </a:tabLst>
            </a:pPr>
            <a:r>
              <a:rPr lang="en-US" sz="2800" b="1" dirty="0">
                <a:effectLst/>
                <a:latin typeface="Calibri" panose="020F0502020204030204" pitchFamily="34" charset="0"/>
                <a:ea typeface="Calibri" panose="020F0502020204030204" pitchFamily="34" charset="0"/>
                <a:cs typeface="Arial" panose="020B0604020202020204" pitchFamily="34" charset="0"/>
              </a:rPr>
              <a:t>Names of gods:</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Baal, Molech, </a:t>
            </a:r>
            <a:r>
              <a:rPr lang="en-US" sz="2800" b="1" dirty="0" err="1">
                <a:solidFill>
                  <a:srgbClr val="FFFF00"/>
                </a:solidFill>
                <a:effectLst/>
                <a:latin typeface="Calibri" panose="020F0502020204030204" pitchFamily="34" charset="0"/>
                <a:ea typeface="Calibri" panose="020F0502020204030204" pitchFamily="34" charset="0"/>
                <a:cs typeface="Arial" panose="020B0604020202020204" pitchFamily="34" charset="0"/>
              </a:rPr>
              <a:t>Chemosh</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Asherah</a:t>
            </a:r>
            <a:r>
              <a:rPr lang="en-US" sz="2800" dirty="0">
                <a:effectLst/>
                <a:latin typeface="Calibri" panose="020F0502020204030204" pitchFamily="34" charset="0"/>
                <a:ea typeface="Calibri" panose="020F0502020204030204" pitchFamily="34" charset="0"/>
                <a:cs typeface="Arial" panose="020B0604020202020204" pitchFamily="34" charset="0"/>
              </a:rPr>
              <a:t>, foreign gods </a:t>
            </a:r>
            <a:br>
              <a:rPr lang="en-US" sz="2800" dirty="0">
                <a:effectLst/>
                <a:latin typeface="Calibri" panose="020F0502020204030204" pitchFamily="34" charset="0"/>
                <a:ea typeface="Calibri" panose="020F0502020204030204" pitchFamily="34" charset="0"/>
                <a:cs typeface="Arial" panose="020B0604020202020204" pitchFamily="34" charset="0"/>
              </a:rPr>
            </a:br>
            <a:r>
              <a:rPr lang="en-US" sz="2800" dirty="0">
                <a:effectLst/>
                <a:latin typeface="Calibri" panose="020F0502020204030204" pitchFamily="34" charset="0"/>
                <a:ea typeface="Calibri" panose="020F0502020204030204" pitchFamily="34" charset="0"/>
                <a:cs typeface="Arial" panose="020B0604020202020204" pitchFamily="34" charset="0"/>
              </a:rPr>
              <a:t> 			well know throughout the OT</a:t>
            </a: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	11. No mention of idolatry which is ubiquitous in the OT but not</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mentioned in Proverbs.  	Proverbs is different.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92428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716F-6E60-E52F-4404-042EA2584FDA}"/>
              </a:ext>
            </a:extLst>
          </p:cNvPr>
          <p:cNvSpPr>
            <a:spLocks noGrp="1"/>
          </p:cNvSpPr>
          <p:nvPr>
            <p:ph type="title"/>
          </p:nvPr>
        </p:nvSpPr>
        <p:spPr>
          <a:xfrm>
            <a:off x="646111" y="452718"/>
            <a:ext cx="10750022" cy="1400530"/>
          </a:xfrm>
        </p:spPr>
        <p:txBody>
          <a:bodyPr/>
          <a:lstStyle/>
          <a:p>
            <a:r>
              <a:rPr lang="en-US" sz="2800" b="1" dirty="0">
                <a:effectLst/>
                <a:latin typeface="Calibri" panose="020F0502020204030204" pitchFamily="34" charset="0"/>
                <a:ea typeface="Calibri" panose="020F0502020204030204" pitchFamily="34" charset="0"/>
                <a:cs typeface="Arial" panose="020B0604020202020204" pitchFamily="34" charset="0"/>
              </a:rPr>
              <a:t>1. </a:t>
            </a:r>
            <a:r>
              <a:rPr lang="en-US" sz="28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personal names </a:t>
            </a:r>
            <a:r>
              <a:rPr lang="en-US" sz="2800" b="1" dirty="0">
                <a:effectLst/>
                <a:latin typeface="Calibri" panose="020F0502020204030204" pitchFamily="34" charset="0"/>
                <a:ea typeface="Calibri" panose="020F0502020204030204" pitchFamily="34" charset="0"/>
                <a:cs typeface="Arial" panose="020B0604020202020204" pitchFamily="34" charset="0"/>
              </a:rPr>
              <a:t>which are ubiquitous in the rest of the OT but not inside the proverbial collection (restricted to titles only Prov 1:1;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10:1…)</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Proverbs is different.</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sz="5400" dirty="0"/>
          </a:p>
        </p:txBody>
      </p:sp>
      <p:sp>
        <p:nvSpPr>
          <p:cNvPr id="3" name="Content Placeholder 2">
            <a:extLst>
              <a:ext uri="{FF2B5EF4-FFF2-40B4-BE49-F238E27FC236}">
                <a16:creationId xmlns:a16="http://schemas.microsoft.com/office/drawing/2014/main" id="{A6D6ED81-3EF4-1FA4-79E8-53419F52BF32}"/>
              </a:ext>
            </a:extLst>
          </p:cNvPr>
          <p:cNvSpPr>
            <a:spLocks noGrp="1"/>
          </p:cNvSpPr>
          <p:nvPr>
            <p:ph idx="1"/>
          </p:nvPr>
        </p:nvSpPr>
        <p:spPr>
          <a:xfrm>
            <a:off x="567267" y="2052918"/>
            <a:ext cx="11099799" cy="4745815"/>
          </a:xfrm>
        </p:spPr>
        <p:txBody>
          <a:bodyPr>
            <a:normAutofit/>
          </a:bodyPr>
          <a:lstStyle/>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Arial" panose="020B0604020202020204" pitchFamily="34" charset="0"/>
              </a:rPr>
              <a:t> David/Solomon/Hezekiah, Lemuel/</a:t>
            </a:r>
            <a:r>
              <a:rPr lang="en-US" dirty="0" err="1">
                <a:effectLst/>
                <a:latin typeface="Calibri" panose="020F0502020204030204" pitchFamily="34" charset="0"/>
                <a:ea typeface="Calibri" panose="020F0502020204030204" pitchFamily="34" charset="0"/>
                <a:cs typeface="Arial" panose="020B0604020202020204" pitchFamily="34" charset="0"/>
              </a:rPr>
              <a:t>Agur</a:t>
            </a:r>
            <a:r>
              <a:rPr lang="en-US" dirty="0">
                <a:effectLst/>
                <a:latin typeface="Calibri" panose="020F0502020204030204" pitchFamily="34" charset="0"/>
                <a:ea typeface="Calibri" panose="020F0502020204030204" pitchFamily="34" charset="0"/>
                <a:cs typeface="Arial" panose="020B0604020202020204" pitchFamily="34" charset="0"/>
              </a:rPr>
              <a:t> in titular ways but not in flow outside of titles</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Arial" panose="020B0604020202020204" pitchFamily="34" charset="0"/>
              </a:rPr>
              <a:t>           Prov 1:1, </a:t>
            </a:r>
            <a:r>
              <a:rPr lang="en-US" dirty="0">
                <a:effectLst/>
                <a:latin typeface="Calibri" panose="020F0502020204030204" pitchFamily="34" charset="0"/>
                <a:ea typeface="Calibri" panose="020F0502020204030204" pitchFamily="34" charset="0"/>
                <a:cs typeface="Calibri" panose="020F0502020204030204" pitchFamily="34" charset="0"/>
              </a:rPr>
              <a:t>The proverbs of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Solomon</a:t>
            </a:r>
            <a:r>
              <a:rPr lang="en-US" dirty="0">
                <a:effectLst/>
                <a:latin typeface="Calibri" panose="020F0502020204030204" pitchFamily="34" charset="0"/>
                <a:ea typeface="Calibri" panose="020F0502020204030204" pitchFamily="34" charset="0"/>
                <a:cs typeface="Calibri" panose="020F0502020204030204" pitchFamily="34" charset="0"/>
              </a:rPr>
              <a:t> son of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David</a:t>
            </a:r>
            <a:r>
              <a:rPr lang="en-US" dirty="0">
                <a:effectLst/>
                <a:latin typeface="Calibri" panose="020F0502020204030204" pitchFamily="34" charset="0"/>
                <a:ea typeface="Calibri" panose="020F0502020204030204" pitchFamily="34" charset="0"/>
                <a:cs typeface="Calibri" panose="020F0502020204030204" pitchFamily="34" charset="0"/>
              </a:rPr>
              <a:t>, king of Israel: </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Arial" panose="020B0604020202020204" pitchFamily="34" charset="0"/>
              </a:rPr>
              <a:t>           Prov 10:1, </a:t>
            </a:r>
            <a:r>
              <a:rPr lang="en-US" dirty="0">
                <a:effectLst/>
                <a:latin typeface="Calibri" panose="020F0502020204030204" pitchFamily="34" charset="0"/>
                <a:ea typeface="Calibri" panose="020F0502020204030204" pitchFamily="34" charset="0"/>
                <a:cs typeface="Calibri" panose="020F0502020204030204" pitchFamily="34" charset="0"/>
              </a:rPr>
              <a:t>The proverbs of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Solomon</a:t>
            </a:r>
            <a:r>
              <a:rPr lang="en-US" dirty="0">
                <a:effectLst/>
                <a:latin typeface="Calibri" panose="020F0502020204030204" pitchFamily="34" charset="0"/>
                <a:ea typeface="Calibri" panose="020F0502020204030204" pitchFamily="34" charset="0"/>
                <a:cs typeface="Calibri" panose="020F050202020403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Arial" panose="020B0604020202020204" pitchFamily="34" charset="0"/>
              </a:rPr>
              <a:t> 		Prov 25:1, </a:t>
            </a:r>
            <a:r>
              <a:rPr lang="en-US" dirty="0">
                <a:effectLst/>
                <a:latin typeface="Calibri" panose="020F0502020204030204" pitchFamily="34" charset="0"/>
                <a:ea typeface="Calibri" panose="020F0502020204030204" pitchFamily="34" charset="0"/>
                <a:cs typeface="Calibri" panose="020F0502020204030204" pitchFamily="34" charset="0"/>
              </a:rPr>
              <a:t>These are more proverbs of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Solomon</a:t>
            </a:r>
            <a:r>
              <a:rPr lang="en-US" dirty="0">
                <a:effectLst/>
                <a:latin typeface="Calibri" panose="020F0502020204030204" pitchFamily="34" charset="0"/>
                <a:ea typeface="Calibri" panose="020F0502020204030204" pitchFamily="34" charset="0"/>
                <a:cs typeface="Calibri" panose="020F0502020204030204" pitchFamily="34" charset="0"/>
              </a:rPr>
              <a:t>, compiled by the men of </a:t>
            </a:r>
            <a:br>
              <a:rPr lang="en-US" dirty="0">
                <a:effectLst/>
                <a:latin typeface="Calibri" panose="020F0502020204030204" pitchFamily="34" charset="0"/>
                <a:ea typeface="Calibri" panose="020F0502020204030204" pitchFamily="34" charset="0"/>
                <a:cs typeface="Calibri" panose="020F0502020204030204" pitchFamily="34" charset="0"/>
              </a:rPr>
            </a:b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Hezekiah</a:t>
            </a:r>
            <a:r>
              <a:rPr lang="en-US" dirty="0">
                <a:effectLst/>
                <a:latin typeface="Calibri" panose="020F0502020204030204" pitchFamily="34" charset="0"/>
                <a:ea typeface="Calibri" panose="020F0502020204030204" pitchFamily="34" charset="0"/>
                <a:cs typeface="Calibri" panose="020F0502020204030204" pitchFamily="34" charset="0"/>
              </a:rPr>
              <a:t> king of Judah: </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Arial" panose="020B0604020202020204" pitchFamily="34" charset="0"/>
              </a:rPr>
              <a:t> 		Prov 30:1, </a:t>
            </a:r>
            <a:r>
              <a:rPr lang="en-US" dirty="0">
                <a:effectLst/>
                <a:latin typeface="Calibri" panose="020F0502020204030204" pitchFamily="34" charset="0"/>
                <a:ea typeface="Calibri" panose="020F0502020204030204" pitchFamily="34" charset="0"/>
                <a:cs typeface="Calibri" panose="020F0502020204030204" pitchFamily="34" charset="0"/>
              </a:rPr>
              <a:t>The sayings of </a:t>
            </a:r>
            <a:r>
              <a:rPr lang="en-US"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Agur</a:t>
            </a:r>
            <a:r>
              <a:rPr lang="en-US" dirty="0">
                <a:effectLst/>
                <a:latin typeface="Calibri" panose="020F0502020204030204" pitchFamily="34" charset="0"/>
                <a:ea typeface="Calibri" panose="020F0502020204030204" pitchFamily="34" charset="0"/>
                <a:cs typeface="Calibri" panose="020F0502020204030204" pitchFamily="34" charset="0"/>
              </a:rPr>
              <a:t> son of </a:t>
            </a:r>
            <a:r>
              <a:rPr lang="en-US" b="1" dirty="0" err="1">
                <a:effectLst/>
                <a:latin typeface="Calibri" panose="020F0502020204030204" pitchFamily="34" charset="0"/>
                <a:ea typeface="Calibri" panose="020F0502020204030204" pitchFamily="34" charset="0"/>
                <a:cs typeface="Calibri" panose="020F0502020204030204" pitchFamily="34" charset="0"/>
              </a:rPr>
              <a:t>Jakeh</a:t>
            </a:r>
            <a:r>
              <a:rPr lang="en-US" dirty="0">
                <a:effectLst/>
                <a:latin typeface="Calibri" panose="020F0502020204030204" pitchFamily="34" charset="0"/>
                <a:ea typeface="Calibri" panose="020F0502020204030204" pitchFamily="34" charset="0"/>
                <a:cs typeface="Calibri" panose="020F0502020204030204" pitchFamily="34" charset="0"/>
              </a:rPr>
              <a:t>—an inspired utterance. </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Arial" panose="020B0604020202020204" pitchFamily="34" charset="0"/>
              </a:rPr>
              <a:t> 		Prov 31:1, 4 </a:t>
            </a:r>
            <a:r>
              <a:rPr lang="en-US" dirty="0">
                <a:effectLst/>
                <a:latin typeface="Calibri" panose="020F0502020204030204" pitchFamily="34" charset="0"/>
                <a:ea typeface="Calibri" panose="020F0502020204030204" pitchFamily="34" charset="0"/>
                <a:cs typeface="Calibri" panose="020F0502020204030204" pitchFamily="34" charset="0"/>
              </a:rPr>
              <a:t>The sayings of </a:t>
            </a:r>
            <a:r>
              <a:rPr lang="en-US"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King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Lemuel</a:t>
            </a:r>
            <a:r>
              <a:rPr lang="en-US" dirty="0">
                <a:effectLst/>
                <a:latin typeface="Calibri" panose="020F0502020204030204" pitchFamily="34" charset="0"/>
                <a:ea typeface="Calibri" panose="020F0502020204030204" pitchFamily="34" charset="0"/>
                <a:cs typeface="Calibri" panose="020F0502020204030204" pitchFamily="34" charset="0"/>
              </a:rPr>
              <a:t>—an inspired utterance his mother taught him</a:t>
            </a:r>
            <a:br>
              <a:rPr lang="en-US" dirty="0">
                <a:effectLst/>
                <a:latin typeface="Calibri" panose="020F0502020204030204" pitchFamily="34" charset="0"/>
                <a:ea typeface="Calibri" panose="020F0502020204030204" pitchFamily="34" charset="0"/>
                <a:cs typeface="Calibri" panose="020F0502020204030204" pitchFamily="34" charset="0"/>
              </a:rPr>
            </a:br>
            <a:r>
              <a:rPr lang="en-US" dirty="0">
                <a:effectLst/>
                <a:latin typeface="Calibri" panose="020F0502020204030204" pitchFamily="34" charset="0"/>
                <a:ea typeface="Calibri" panose="020F0502020204030204" pitchFamily="34" charset="0"/>
                <a:cs typeface="Calibri" panose="020F0502020204030204" pitchFamily="34" charset="0"/>
              </a:rPr>
              <a:t> 			It is not for kings </a:t>
            </a:r>
            <a:r>
              <a:rPr lang="en-US"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O </a:t>
            </a:r>
            <a:r>
              <a:rPr lang="en-US"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Lemuel</a:t>
            </a:r>
            <a:r>
              <a:rPr lang="en-US"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US" dirty="0">
                <a:effectLst/>
                <a:latin typeface="Calibri" panose="020F0502020204030204" pitchFamily="34" charset="0"/>
                <a:ea typeface="Calibri" panose="020F0502020204030204" pitchFamily="34" charset="0"/>
                <a:cs typeface="Calibri" panose="020F0502020204030204" pitchFamily="34" charset="0"/>
              </a:rPr>
              <a:t>to drink</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Arial" panose="020B0604020202020204" pitchFamily="34" charset="0"/>
              </a:rPr>
              <a:t>          In almost every other book we 	have tons of personal names throughout the narrative</a:t>
            </a:r>
            <a:br>
              <a:rPr lang="en-US" dirty="0">
                <a:effectLst/>
                <a:latin typeface="Calibri" panose="020F0502020204030204" pitchFamily="34" charset="0"/>
                <a:ea typeface="Calibri" panose="020F0502020204030204" pitchFamily="34" charset="0"/>
                <a:cs typeface="Arial" panose="020B0604020202020204" pitchFamily="34" charset="0"/>
              </a:rPr>
            </a:br>
            <a:r>
              <a:rPr lang="en-US" b="1" dirty="0">
                <a:effectLst/>
                <a:latin typeface="Calibri" panose="020F0502020204030204" pitchFamily="34" charset="0"/>
                <a:ea typeface="Calibri" panose="020F0502020204030204" pitchFamily="34" charset="0"/>
                <a:cs typeface="Arial" panose="020B0604020202020204" pitchFamily="34" charset="0"/>
              </a:rPr>
              <a:t> 			—No personal names in Proverbs [outside titles].  Proverbs is different.  </a:t>
            </a:r>
            <a:endParaRPr lang="en-US" sz="2400" dirty="0"/>
          </a:p>
        </p:txBody>
      </p:sp>
    </p:spTree>
    <p:extLst>
      <p:ext uri="{BB962C8B-B14F-4D97-AF65-F5344CB8AC3E}">
        <p14:creationId xmlns:p14="http://schemas.microsoft.com/office/powerpoint/2010/main" val="347352801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Baal</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1 Kings 18:21 </a:t>
            </a:r>
            <a:r>
              <a:rPr lang="en-US" sz="2400" dirty="0">
                <a:effectLst/>
                <a:latin typeface="Calibri" panose="020F0502020204030204" pitchFamily="34" charset="0"/>
                <a:ea typeface="Calibri" panose="020F0502020204030204" pitchFamily="34" charset="0"/>
                <a:cs typeface="Calibri" panose="020F0502020204030204" pitchFamily="34" charset="0"/>
              </a:rPr>
              <a:t>Elijah went before the people and said, “How long will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you waver between two opinions? If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is God, follow him; but if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Baal is God, follow him.” But the people said nothing.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1371600" marR="0">
              <a:lnSpc>
                <a:spcPct val="107000"/>
              </a:lnSpc>
              <a:spcBef>
                <a:spcPts val="0"/>
              </a:spcBef>
              <a:spcAft>
                <a:spcPts val="800"/>
              </a:spcAft>
            </a:pP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Molech</a:t>
            </a:r>
            <a:r>
              <a:rPr lang="en-US" sz="2400" dirty="0">
                <a:effectLst/>
                <a:latin typeface="Calibri" panose="020F0502020204030204" pitchFamily="34" charset="0"/>
                <a:ea typeface="Calibri" panose="020F0502020204030204" pitchFamily="34" charset="0"/>
                <a:cs typeface="Arial" panose="020B0604020202020204" pitchFamily="34" charset="0"/>
              </a:rPr>
              <a:t> Lev 20:1-2 </a:t>
            </a:r>
            <a:r>
              <a:rPr lang="en-US" sz="2400" dirty="0">
                <a:effectLst/>
                <a:latin typeface="Calibri" panose="020F0502020204030204" pitchFamily="34" charset="0"/>
                <a:ea typeface="Calibri" panose="020F0502020204030204" pitchFamily="34" charset="0"/>
                <a:cs typeface="Calibri" panose="020F0502020204030204" pitchFamily="34" charset="0"/>
              </a:rPr>
              <a:t>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said to Moses, “Say to the Israelites: ‘Any  Israelite or any foreigner residing in Israel who sacrifices any of his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children to </a:t>
            </a:r>
            <a:r>
              <a:rPr lang="en-US" sz="2400" dirty="0" err="1">
                <a:effectLst/>
                <a:latin typeface="Calibri" panose="020F0502020204030204" pitchFamily="34" charset="0"/>
                <a:ea typeface="Calibri" panose="020F0502020204030204" pitchFamily="34" charset="0"/>
                <a:cs typeface="Calibri" panose="020F0502020204030204" pitchFamily="34" charset="0"/>
              </a:rPr>
              <a:t>Molek</a:t>
            </a:r>
            <a:r>
              <a:rPr lang="en-US" sz="2400" dirty="0">
                <a:effectLst/>
                <a:latin typeface="Calibri" panose="020F0502020204030204" pitchFamily="34" charset="0"/>
                <a:ea typeface="Calibri" panose="020F0502020204030204" pitchFamily="34" charset="0"/>
                <a:cs typeface="Calibri" panose="020F0502020204030204" pitchFamily="34" charset="0"/>
              </a:rPr>
              <a:t> is to be put to death.</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Gen. 3:4-5 </a:t>
            </a:r>
            <a:r>
              <a:rPr lang="en-US" sz="2400" dirty="0">
                <a:effectLst/>
                <a:latin typeface="Calibri" panose="020F0502020204030204" pitchFamily="34" charset="0"/>
                <a:ea typeface="Calibri" panose="020F0502020204030204" pitchFamily="34" charset="0"/>
                <a:cs typeface="Calibri" panose="020F0502020204030204" pitchFamily="34" charset="0"/>
              </a:rPr>
              <a:t>“You will not certainly die,” the serpent said to the woman.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“For God knows that when you eat from it your eyes will be opened, and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you will be like God</a:t>
            </a:r>
            <a:r>
              <a:rPr lang="en-US" sz="2400" dirty="0">
                <a:effectLst/>
                <a:latin typeface="Calibri" panose="020F0502020204030204" pitchFamily="34" charset="0"/>
                <a:ea typeface="Calibri" panose="020F0502020204030204" pitchFamily="34" charset="0"/>
                <a:cs typeface="Calibri" panose="020F0502020204030204" pitchFamily="34" charset="0"/>
              </a:rPr>
              <a:t>, knowing good and evil.”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	11. No mention of idolatry which is ubiquitous in the OT but not</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mentioned in Proverbs.  	Proverbs is different.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6873310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Gen. 35:4  </a:t>
            </a:r>
            <a:r>
              <a:rPr lang="en-US" sz="2400" dirty="0">
                <a:effectLst/>
                <a:latin typeface="Calibri" panose="020F0502020204030204" pitchFamily="34" charset="0"/>
                <a:ea typeface="Calibri" panose="020F0502020204030204" pitchFamily="34" charset="0"/>
                <a:cs typeface="Calibri" panose="020F0502020204030204" pitchFamily="34" charset="0"/>
              </a:rPr>
              <a:t>So they gave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Jacob all the foreign gods</a:t>
            </a:r>
            <a:r>
              <a:rPr lang="en-US" sz="2400" dirty="0">
                <a:effectLst/>
                <a:latin typeface="Calibri" panose="020F0502020204030204" pitchFamily="34" charset="0"/>
                <a:ea typeface="Calibri" panose="020F0502020204030204" pitchFamily="34" charset="0"/>
                <a:cs typeface="Calibri" panose="020F0502020204030204" pitchFamily="34" charset="0"/>
              </a:rPr>
              <a:t> they had and the rings in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their ears, and Jacob buried them under the oak at Shechem</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Exod. 32:4-6, 19-20 </a:t>
            </a:r>
            <a:r>
              <a:rPr lang="en-US" sz="2400" dirty="0">
                <a:effectLst/>
                <a:latin typeface="Calibri" panose="020F0502020204030204" pitchFamily="34" charset="0"/>
                <a:ea typeface="Calibri" panose="020F0502020204030204" pitchFamily="34" charset="0"/>
                <a:cs typeface="Calibri" panose="020F0502020204030204" pitchFamily="34" charset="0"/>
              </a:rPr>
              <a:t>So all the people took off their earrings and brought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them to Aaron. He took what they handed him and made it into an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idol </a:t>
            </a:r>
            <a:b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b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cast in the shape of a calf</a:t>
            </a:r>
            <a:r>
              <a:rPr lang="en-US" sz="2400" dirty="0">
                <a:effectLst/>
                <a:latin typeface="Calibri" panose="020F0502020204030204" pitchFamily="34" charset="0"/>
                <a:ea typeface="Calibri" panose="020F0502020204030204" pitchFamily="34" charset="0"/>
                <a:cs typeface="Calibri" panose="020F0502020204030204" pitchFamily="34" charset="0"/>
              </a:rPr>
              <a:t>, fashioning it with a tool. Then they said,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“These are your gods, Israel, who brought you up out of Egypt.” … When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Moses approached the camp and saw the calf and the dancing, his anger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burned and he threw the tablets out of his hands, breaking them to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pieces at the foot of the mountain. And he took the calf the people had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made and burned it in the fire;</a:t>
            </a:r>
            <a:r>
              <a:rPr lang="en-US" sz="24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	11. No mention of idolatry which is ubiquitous in the OT but not</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mentioned in Proverbs.  	Proverbs is different.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2683486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Dt 4:15-19 </a:t>
            </a:r>
            <a:r>
              <a:rPr lang="en-US" sz="2400" dirty="0">
                <a:effectLst/>
                <a:latin typeface="Calibri" panose="020F0502020204030204" pitchFamily="34" charset="0"/>
                <a:ea typeface="Calibri" panose="020F0502020204030204" pitchFamily="34" charset="0"/>
                <a:cs typeface="Calibri" panose="020F0502020204030204" pitchFamily="34" charset="0"/>
              </a:rPr>
              <a:t>Therefore watch yourselves very carefully, so that you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do not become corrupt and make for yourselves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an idol, an image </a:t>
            </a:r>
            <a:r>
              <a:rPr lang="en-US" sz="2400" dirty="0">
                <a:effectLst/>
                <a:latin typeface="Calibri" panose="020F0502020204030204" pitchFamily="34" charset="0"/>
                <a:ea typeface="Calibri" panose="020F0502020204030204" pitchFamily="34" charset="0"/>
                <a:cs typeface="Calibri" panose="020F0502020204030204" pitchFamily="34" charset="0"/>
              </a:rPr>
              <a:t>of any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shape, whether formed like a man or a woman, or like any animal on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earth or any bird that flies in the air, or like any creature that moves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along the ground or any fish in the waters below. And when you look up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to the sky and see the sun, the moon and the stars—all the heavenly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array—do not be enticed into bowing down to them and worshiping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things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your God has apportioned to all the nations under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heaven.</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	11. No mention of idolatry which is ubiquitous in the OT but not</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mentioned in Proverbs.  	Proverbs is different.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0423589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1853248"/>
            <a:ext cx="11723689" cy="4903152"/>
          </a:xfrm>
        </p:spPr>
        <p:txBody>
          <a:bodyPr>
            <a:no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Dt. 13:1-3 If a prophet, or one who foretells by dreams, appears among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you and announces to you a sign or wonder, and if the sign or wonder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spoken of takes place, and the prophet says,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“Let us follow other gods”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(gods you have not known) “and let us worship them,” you must not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listen to the words of that prophet or dreamer</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Judges Gideon </a:t>
            </a: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Judges 6:25 </a:t>
            </a:r>
            <a:r>
              <a:rPr lang="en-US" sz="2400" dirty="0">
                <a:effectLst/>
                <a:latin typeface="Calibri" panose="020F0502020204030204" pitchFamily="34" charset="0"/>
                <a:ea typeface="Calibri" panose="020F0502020204030204" pitchFamily="34" charset="0"/>
                <a:cs typeface="Calibri" panose="020F0502020204030204" pitchFamily="34" charset="0"/>
              </a:rPr>
              <a:t>That same night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said to him, “Take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second bull from your father’s herd, the one seven years old. Tear down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your father’s altar to Baal </a:t>
            </a:r>
            <a:r>
              <a:rPr lang="en-US" sz="2400" dirty="0">
                <a:effectLst/>
                <a:latin typeface="Calibri" panose="020F0502020204030204" pitchFamily="34" charset="0"/>
                <a:ea typeface="Calibri" panose="020F0502020204030204" pitchFamily="34" charset="0"/>
                <a:cs typeface="Calibri" panose="020F0502020204030204" pitchFamily="34" charset="0"/>
              </a:rPr>
              <a:t>and cut down the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Asherah pole beside it</a:t>
            </a:r>
            <a:r>
              <a:rPr lang="en-US" sz="2400" dirty="0">
                <a:effectLst/>
                <a:latin typeface="Calibri" panose="020F0502020204030204" pitchFamily="34" charset="0"/>
                <a:ea typeface="Calibri" panose="020F0502020204030204" pitchFamily="34" charset="0"/>
                <a:cs typeface="Calibri" panose="020F0502020204030204" pitchFamily="34" charset="0"/>
              </a:rPr>
              <a:t>. </a:t>
            </a:r>
          </a:p>
          <a:p>
            <a:pPr marL="0">
              <a:lnSpc>
                <a:spcPct val="107000"/>
              </a:lnSpc>
              <a:spcBef>
                <a:spcPts val="1200"/>
              </a:spcBef>
              <a:spcAft>
                <a:spcPts val="80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Judges 6:32 </a:t>
            </a:r>
            <a:r>
              <a:rPr lang="en-US" sz="2400" dirty="0">
                <a:effectLst/>
                <a:latin typeface="Calibri" panose="020F0502020204030204" pitchFamily="34" charset="0"/>
                <a:ea typeface="Calibri" panose="020F0502020204030204" pitchFamily="34" charset="0"/>
                <a:cs typeface="Calibri" panose="020F0502020204030204" pitchFamily="34" charset="0"/>
              </a:rPr>
              <a:t>So because Gideon broke down Baal’s altar, they gave him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name </a:t>
            </a:r>
            <a:r>
              <a:rPr lang="en-US" sz="2400" dirty="0" err="1">
                <a:effectLst/>
                <a:latin typeface="Calibri" panose="020F0502020204030204" pitchFamily="34" charset="0"/>
                <a:ea typeface="Calibri" panose="020F0502020204030204" pitchFamily="34" charset="0"/>
                <a:cs typeface="Calibri" panose="020F0502020204030204" pitchFamily="34" charset="0"/>
              </a:rPr>
              <a:t>Jerub</a:t>
            </a:r>
            <a:r>
              <a:rPr lang="en-US" sz="2400" dirty="0">
                <a:effectLst/>
                <a:latin typeface="Calibri" panose="020F0502020204030204" pitchFamily="34" charset="0"/>
                <a:ea typeface="Calibri" panose="020F0502020204030204" pitchFamily="34" charset="0"/>
                <a:cs typeface="Calibri" panose="020F0502020204030204" pitchFamily="34" charset="0"/>
              </a:rPr>
              <a:t>-Baal that day, saying,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Let Baal contend </a:t>
            </a:r>
            <a:r>
              <a:rPr lang="en-US" sz="2400" dirty="0">
                <a:effectLst/>
                <a:latin typeface="Calibri" panose="020F0502020204030204" pitchFamily="34" charset="0"/>
                <a:ea typeface="Calibri" panose="020F0502020204030204" pitchFamily="34" charset="0"/>
                <a:cs typeface="Calibri" panose="020F0502020204030204" pitchFamily="34" charset="0"/>
              </a:rPr>
              <a:t>with him.”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	11. No mention of idolatry which is ubiquitous in the OT but not</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mentioned in Proverbs.  	Proverbs is different.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775125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4" y="1709315"/>
            <a:ext cx="11723689" cy="4903152"/>
          </a:xfrm>
        </p:spPr>
        <p:txBody>
          <a:bodyPr>
            <a:no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Kings: Solomon 1 Kgs 11:4-5 </a:t>
            </a:r>
            <a:r>
              <a:rPr lang="en-US" sz="2400" dirty="0">
                <a:effectLst/>
                <a:latin typeface="Calibri" panose="020F0502020204030204" pitchFamily="34" charset="0"/>
                <a:ea typeface="Calibri" panose="020F0502020204030204" pitchFamily="34" charset="0"/>
                <a:cs typeface="Calibri" panose="020F0502020204030204" pitchFamily="34" charset="0"/>
              </a:rPr>
              <a:t>As Solomon grew old, his wives turned his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heart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after other gods</a:t>
            </a:r>
            <a:r>
              <a:rPr lang="en-US" sz="2400" dirty="0">
                <a:effectLst/>
                <a:latin typeface="Calibri" panose="020F0502020204030204" pitchFamily="34" charset="0"/>
                <a:ea typeface="Calibri" panose="020F0502020204030204" pitchFamily="34" charset="0"/>
                <a:cs typeface="Calibri" panose="020F0502020204030204" pitchFamily="34" charset="0"/>
              </a:rPr>
              <a:t>, and his heart was not fully devoted to the </a:t>
            </a:r>
            <a:r>
              <a:rPr lang="en-US" sz="2400" cap="small" dirty="0">
                <a:effectLst/>
                <a:latin typeface="Calibri" panose="020F0502020204030204" pitchFamily="34" charset="0"/>
                <a:ea typeface="Calibri" panose="020F0502020204030204" pitchFamily="34" charset="0"/>
                <a:cs typeface="Calibri" panose="020F0502020204030204" pitchFamily="34" charset="0"/>
              </a:rPr>
              <a:t>Lord</a:t>
            </a:r>
            <a:r>
              <a:rPr lang="en-US" sz="2400" dirty="0">
                <a:effectLst/>
                <a:latin typeface="Calibri" panose="020F0502020204030204" pitchFamily="34" charset="0"/>
                <a:ea typeface="Calibri" panose="020F0502020204030204" pitchFamily="34" charset="0"/>
                <a:cs typeface="Calibri" panose="020F0502020204030204" pitchFamily="34" charset="0"/>
              </a:rPr>
              <a:t> his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God, as the heart of David his father had been. He followed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Ashtoreth</a:t>
            </a:r>
            <a:r>
              <a:rPr lang="en-US" sz="2400" dirty="0">
                <a:effectLst/>
                <a:latin typeface="Calibri" panose="020F0502020204030204" pitchFamily="34" charset="0"/>
                <a:ea typeface="Calibri" panose="020F0502020204030204" pitchFamily="34" charset="0"/>
                <a:cs typeface="Calibri" panose="020F0502020204030204" pitchFamily="34" charset="0"/>
              </a:rPr>
              <a:t> the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goddess of the Sidonians, and </a:t>
            </a:r>
            <a:r>
              <a:rPr lang="en-US" sz="2400" b="1" dirty="0" err="1">
                <a:solidFill>
                  <a:srgbClr val="FFFF00"/>
                </a:solidFill>
                <a:effectLst/>
                <a:latin typeface="Calibri" panose="020F0502020204030204" pitchFamily="34" charset="0"/>
                <a:ea typeface="Calibri" panose="020F0502020204030204" pitchFamily="34" charset="0"/>
                <a:cs typeface="Calibri" panose="020F0502020204030204" pitchFamily="34" charset="0"/>
              </a:rPr>
              <a:t>Molek</a:t>
            </a:r>
            <a:r>
              <a:rPr lang="en-US" sz="2400" dirty="0">
                <a:effectLst/>
                <a:latin typeface="Calibri" panose="020F0502020204030204" pitchFamily="34" charset="0"/>
                <a:ea typeface="Calibri" panose="020F0502020204030204" pitchFamily="34" charset="0"/>
                <a:cs typeface="Calibri" panose="020F0502020204030204" pitchFamily="34" charset="0"/>
              </a:rPr>
              <a:t> the detestable god of the</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Ammonites.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Calibri" panose="020F0502020204030204" pitchFamily="34" charset="0"/>
                <a:ea typeface="Calibri" panose="020F0502020204030204" pitchFamily="34" charset="0"/>
                <a:cs typeface="Calibri" panose="020F0502020204030204" pitchFamily="34" charset="0"/>
              </a:rPr>
              <a:t>Jeroboam:  Bethel/Dan Golden Calves</a:t>
            </a:r>
            <a:r>
              <a:rPr lang="en-US" sz="2400" dirty="0">
                <a:effectLst/>
                <a:latin typeface="Calibri" panose="020F0502020204030204" pitchFamily="34" charset="0"/>
                <a:ea typeface="Calibri" panose="020F0502020204030204" pitchFamily="34" charset="0"/>
                <a:cs typeface="Calibri" panose="020F0502020204030204" pitchFamily="34" charset="0"/>
              </a:rPr>
              <a:t>: 1 Kgs. 12:28-31  After seeking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advice, the king made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two golden calves</a:t>
            </a:r>
            <a:r>
              <a:rPr lang="en-US" sz="2400" dirty="0">
                <a:effectLst/>
                <a:latin typeface="Calibri" panose="020F0502020204030204" pitchFamily="34" charset="0"/>
                <a:ea typeface="Calibri" panose="020F0502020204030204" pitchFamily="34" charset="0"/>
                <a:cs typeface="Calibri" panose="020F0502020204030204" pitchFamily="34" charset="0"/>
              </a:rPr>
              <a:t>. He said to the people, “It is too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much for you to go up to Jerusalem. Here are your gods, Israel, who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brought you up out of Egypt.” One he set up in Bethel, and the other in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Dan. And this thing became a sin; the people came to worship the one at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Bethel and went as far as Dan to worship the other.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	11. No mention of idolatry which is ubiquitous in the OT but not</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mentioned in Proverbs.  	Proverbs is different.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6980349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Psalm 24:4 </a:t>
            </a:r>
            <a:r>
              <a:rPr lang="en-US" sz="2400" dirty="0">
                <a:effectLst/>
                <a:latin typeface="Calibri" panose="020F0502020204030204" pitchFamily="34" charset="0"/>
                <a:ea typeface="Calibri" panose="020F0502020204030204" pitchFamily="34" charset="0"/>
                <a:cs typeface="Calibri" panose="020F0502020204030204" pitchFamily="34" charset="0"/>
              </a:rPr>
              <a:t>The one who has clean hands and a pure heart, who does not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trust in an idol or swear by a false god. </a:t>
            </a:r>
            <a:endPar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Psalm 97:7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All who worship images </a:t>
            </a:r>
            <a:r>
              <a:rPr lang="en-US" sz="2400" dirty="0">
                <a:effectLst/>
                <a:latin typeface="Calibri" panose="020F0502020204030204" pitchFamily="34" charset="0"/>
                <a:ea typeface="Calibri" panose="020F0502020204030204" pitchFamily="34" charset="0"/>
                <a:cs typeface="Calibri" panose="020F0502020204030204" pitchFamily="34" charset="0"/>
              </a:rPr>
              <a:t>are put to shame, those who boast in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idols— worship him, all you gods! </a:t>
            </a:r>
          </a:p>
          <a:p>
            <a:pPr marL="0" marR="0">
              <a:lnSpc>
                <a:spcPct val="107000"/>
              </a:lnSpc>
              <a:spcBef>
                <a:spcPts val="1200"/>
              </a:spcBef>
              <a:spcAft>
                <a:spcPts val="0"/>
              </a:spcAft>
            </a:pPr>
            <a:r>
              <a:rPr lang="en-US" sz="2400" b="1" dirty="0">
                <a:latin typeface="Calibri" panose="020F0502020204030204" pitchFamily="34" charset="0"/>
                <a:ea typeface="Calibri" panose="020F0502020204030204" pitchFamily="34" charset="0"/>
                <a:cs typeface="Calibri" panose="020F0502020204030204" pitchFamily="34" charset="0"/>
              </a:rPr>
              <a:t>        </a:t>
            </a:r>
            <a:r>
              <a:rPr lang="en-US" sz="2200" b="1" dirty="0">
                <a:effectLst/>
                <a:latin typeface="Source Sans Pro" panose="020B0503030403020204" pitchFamily="34" charset="0"/>
                <a:ea typeface="Calibri" panose="020F0502020204030204" pitchFamily="34" charset="0"/>
                <a:cs typeface="Source Sans Pro" panose="020B0503030403020204" pitchFamily="34" charset="0"/>
              </a:rPr>
              <a:t>Psalm 135:15 </a:t>
            </a:r>
            <a:r>
              <a:rPr lang="en-US" sz="2200" dirty="0">
                <a:effectLst/>
                <a:latin typeface="Calibri" panose="020F0502020204030204" pitchFamily="34" charset="0"/>
                <a:ea typeface="Calibri" panose="020F0502020204030204" pitchFamily="34" charset="0"/>
                <a:cs typeface="Calibri" panose="020F0502020204030204" pitchFamily="34" charset="0"/>
              </a:rPr>
              <a:t>The </a:t>
            </a:r>
            <a:r>
              <a:rPr lang="en-US" sz="22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idols of the nations are silver and gold, made by human hands</a:t>
            </a:r>
            <a:r>
              <a:rPr lang="en-US" sz="2200" dirty="0">
                <a:effectLst/>
                <a:latin typeface="Calibri" panose="020F0502020204030204" pitchFamily="34" charset="0"/>
                <a:ea typeface="Calibri" panose="020F0502020204030204" pitchFamily="34" charset="0"/>
                <a:cs typeface="Calibri" panose="020F0502020204030204" pitchFamily="34" charset="0"/>
              </a:rPr>
              <a:t>.</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Isaiah 2:8 </a:t>
            </a:r>
            <a:r>
              <a:rPr lang="en-US" sz="2400" dirty="0">
                <a:effectLst/>
                <a:latin typeface="Calibri" panose="020F0502020204030204" pitchFamily="34" charset="0"/>
                <a:ea typeface="Calibri" panose="020F0502020204030204" pitchFamily="34" charset="0"/>
                <a:cs typeface="Calibri" panose="020F0502020204030204" pitchFamily="34" charset="0"/>
              </a:rPr>
              <a:t>Their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land is full of idols</a:t>
            </a:r>
            <a:r>
              <a:rPr lang="en-US" sz="2400" dirty="0">
                <a:effectLst/>
                <a:latin typeface="Calibri" panose="020F0502020204030204" pitchFamily="34" charset="0"/>
                <a:ea typeface="Calibri" panose="020F0502020204030204" pitchFamily="34" charset="0"/>
                <a:cs typeface="Calibri" panose="020F0502020204030204" pitchFamily="34" charset="0"/>
              </a:rPr>
              <a:t>; they bow down to the work of their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hands, to what their fingers have made</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	11. No mention of idolatry which is ubiquitous in the OT but not</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mentioned in Proverbs.  	Proverbs is different.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3419153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Isa. 40:18-20; 41:21ff; 44:9 </a:t>
            </a: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Jeremiah 2:11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Has a nation ever changed its gods</a:t>
            </a:r>
            <a:r>
              <a:rPr lang="en-US" sz="2400" dirty="0">
                <a:effectLst/>
                <a:latin typeface="Calibri" panose="020F0502020204030204" pitchFamily="34" charset="0"/>
                <a:ea typeface="Calibri" panose="020F0502020204030204" pitchFamily="34" charset="0"/>
                <a:cs typeface="Calibri" panose="020F0502020204030204" pitchFamily="34" charset="0"/>
              </a:rPr>
              <a:t>? (Yet they are not gods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at all.) But my people have exchanged their glorious God for worthless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idols.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200"/>
              </a:spcBef>
              <a:spcAft>
                <a:spcPts val="0"/>
              </a:spcAft>
            </a:pPr>
            <a:r>
              <a:rPr lang="en-US" sz="2400" b="1" dirty="0">
                <a:effectLst/>
                <a:latin typeface="Source Sans Pro" panose="020B0503030403020204" pitchFamily="34" charset="0"/>
                <a:ea typeface="Calibri" panose="020F0502020204030204" pitchFamily="34" charset="0"/>
                <a:cs typeface="Source Sans Pro" panose="020B0503030403020204" pitchFamily="34" charset="0"/>
              </a:rPr>
              <a:t> 		Jeremiah 10:5 </a:t>
            </a:r>
            <a:r>
              <a:rPr lang="en-US" sz="2400" dirty="0">
                <a:effectLst/>
                <a:latin typeface="Calibri" panose="020F0502020204030204" pitchFamily="34" charset="0"/>
                <a:ea typeface="Calibri" panose="020F0502020204030204" pitchFamily="34" charset="0"/>
                <a:cs typeface="Calibri" panose="020F0502020204030204" pitchFamily="34" charset="0"/>
              </a:rPr>
              <a:t>Like a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scarecrow in a cucumber field</a:t>
            </a:r>
            <a:r>
              <a:rPr lang="en-US" sz="2400" dirty="0">
                <a:effectLst/>
                <a:latin typeface="Calibri" panose="020F0502020204030204" pitchFamily="34" charset="0"/>
                <a:ea typeface="Calibri" panose="020F0502020204030204" pitchFamily="34" charset="0"/>
                <a:cs typeface="Calibri" panose="020F0502020204030204" pitchFamily="34" charset="0"/>
              </a:rPr>
              <a:t>, their idols cannot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speak; they must be carried because they cannot walk. Do not fear them; </a:t>
            </a:r>
            <a:br>
              <a:rPr lang="en-US"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rPr>
              <a:t> 			they can do no harm nor can they do any good.”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Hosea 1-3 Hosea/Gomer – unfaithful to YHWH going after other gods </a:t>
            </a: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	11. No mention of idolatry which is ubiquitous in the OT but not</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mentioned in Proverbs.  	Proverbs is different.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4077312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1 John 5:21 </a:t>
            </a:r>
            <a:r>
              <a:rPr lang="en-US" sz="2400" b="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Dear children, keep yourselves from idols</a:t>
            </a:r>
            <a:r>
              <a:rPr lang="en-US" sz="2400" dirty="0">
                <a:effectLst/>
                <a:latin typeface="Calibri" panose="020F0502020204030204" pitchFamily="34" charset="0"/>
                <a:ea typeface="Calibri" panose="020F0502020204030204" pitchFamily="34"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		—No idolatry condemned in Proverbs whereas in the rest of the OT idolatry</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is ubiquitous.  Proverbs is different.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	11. No mention of idolatry which is ubiquitous in the OT but not</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mentioned in Proverbs.  	Proverbs is different.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2706018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468311" y="1853248"/>
            <a:ext cx="11723689" cy="4903152"/>
          </a:xfrm>
        </p:spPr>
        <p:txBody>
          <a:bodyPr>
            <a:no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salvation history </a:t>
            </a:r>
            <a:r>
              <a:rPr lang="en-US" sz="2400" dirty="0">
                <a:effectLst/>
                <a:latin typeface="Calibri" panose="020F0502020204030204" pitchFamily="34" charset="0"/>
                <a:ea typeface="Calibri" panose="020F0502020204030204" pitchFamily="34" charset="0"/>
                <a:cs typeface="Arial" panose="020B0604020202020204" pitchFamily="34" charset="0"/>
              </a:rPr>
              <a:t>(patriarchs, Moses),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conquest </a:t>
            </a:r>
            <a:r>
              <a:rPr lang="en-US" sz="2400" dirty="0">
                <a:effectLst/>
                <a:latin typeface="Calibri" panose="020F0502020204030204" pitchFamily="34" charset="0"/>
                <a:ea typeface="Calibri" panose="020F0502020204030204" pitchFamily="34" charset="0"/>
                <a:cs typeface="Arial" panose="020B0604020202020204" pitchFamily="34" charset="0"/>
              </a:rPr>
              <a:t>(Joshua),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stories of Judges</a:t>
            </a:r>
            <a:r>
              <a:rPr lang="en-US" sz="2400" dirty="0">
                <a:effectLst/>
                <a:latin typeface="Calibri" panose="020F0502020204030204" pitchFamily="34" charset="0"/>
                <a:ea typeface="Calibri" panose="020F0502020204030204" pitchFamily="34" charset="0"/>
                <a:cs typeface="Arial" panose="020B0604020202020204" pitchFamily="34" charset="0"/>
              </a:rPr>
              <a:t>,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stories of special people</a:t>
            </a:r>
            <a:r>
              <a:rPr lang="en-US" sz="2400" dirty="0">
                <a:effectLst/>
                <a:latin typeface="Calibri" panose="020F0502020204030204" pitchFamily="34" charset="0"/>
                <a:ea typeface="Calibri" panose="020F0502020204030204" pitchFamily="34" charset="0"/>
                <a:cs typeface="Arial" panose="020B0604020202020204" pitchFamily="34" charset="0"/>
              </a:rPr>
              <a:t> (Ruth, Esther)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stories of kings </a:t>
            </a:r>
            <a:r>
              <a:rPr lang="en-US" sz="2400" dirty="0">
                <a:effectLst/>
                <a:latin typeface="Calibri" panose="020F0502020204030204" pitchFamily="34" charset="0"/>
                <a:ea typeface="Calibri" panose="020F0502020204030204" pitchFamily="34" charset="0"/>
                <a:cs typeface="Arial" panose="020B0604020202020204" pitchFamily="34" charset="0"/>
              </a:rPr>
              <a:t>(Saul, David, Solomon…),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stories of prophets </a:t>
            </a:r>
            <a:r>
              <a:rPr lang="en-US" sz="2400" dirty="0">
                <a:effectLst/>
                <a:latin typeface="Calibri" panose="020F0502020204030204" pitchFamily="34" charset="0"/>
                <a:ea typeface="Calibri" panose="020F0502020204030204" pitchFamily="34" charset="0"/>
                <a:cs typeface="Arial" panose="020B0604020202020204" pitchFamily="34" charset="0"/>
              </a:rPr>
              <a:t>(Hosea, Jeremiah, Daniel, Jonah), </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exodus</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rPr>
              <a:t>motif (instead focus on creation/wisdom Prov 8 not = Gen. 1 or even Ps. 104)</a:t>
            </a:r>
          </a:p>
          <a:p>
            <a:pPr marL="0" marR="0" indent="457200">
              <a:lnSpc>
                <a:spcPct val="107000"/>
              </a:lnSpc>
              <a:spcBef>
                <a:spcPts val="0"/>
              </a:spcBef>
              <a:spcAft>
                <a:spcPts val="800"/>
              </a:spcAft>
            </a:pP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war specific conflicts</a:t>
            </a:r>
            <a:r>
              <a:rPr lang="en-US" sz="2400" dirty="0">
                <a:effectLst/>
                <a:latin typeface="Calibri" panose="020F0502020204030204" pitchFamily="34" charset="0"/>
                <a:ea typeface="Calibri" panose="020F0502020204030204" pitchFamily="34" charset="0"/>
                <a:cs typeface="Arial" panose="020B0604020202020204" pitchFamily="34" charset="0"/>
              </a:rPr>
              <a:t>—Philistine attacks, Amalek or Edomites invading (trans-spatial)</a:t>
            </a:r>
          </a:p>
          <a:p>
            <a:r>
              <a:rPr lang="en-US" sz="2400" b="1" dirty="0">
                <a:effectLst/>
                <a:latin typeface="Calibri" panose="020F0502020204030204" pitchFamily="34" charset="0"/>
                <a:ea typeface="Calibri" panose="020F0502020204030204" pitchFamily="34" charset="0"/>
                <a:cs typeface="Arial" panose="020B0604020202020204" pitchFamily="34" charset="0"/>
              </a:rPr>
              <a:t> </a:t>
            </a: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No exile</a:t>
            </a:r>
            <a:r>
              <a:rPr lang="en-US" sz="2400"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rPr>
              <a:t>[Assyria/Babylon or </a:t>
            </a:r>
            <a:r>
              <a:rPr lang="en-US" sz="2400" b="1" dirty="0">
                <a:effectLst/>
                <a:latin typeface="Calibri" panose="020F0502020204030204" pitchFamily="34" charset="0"/>
                <a:ea typeface="Calibri" panose="020F0502020204030204" pitchFamily="34" charset="0"/>
                <a:cs typeface="Arial" panose="020B0604020202020204" pitchFamily="34" charset="0"/>
              </a:rPr>
              <a:t>No Return</a:t>
            </a:r>
            <a:r>
              <a:rPr lang="en-US" sz="2400" dirty="0">
                <a:effectLst/>
                <a:latin typeface="Calibri" panose="020F0502020204030204" pitchFamily="34" charset="0"/>
                <a:ea typeface="Calibri" panose="020F0502020204030204" pitchFamily="34" charset="0"/>
                <a:cs typeface="Arial" panose="020B0604020202020204" pitchFamily="34" charset="0"/>
              </a:rPr>
              <a:t> to the land or coming Kingdom [Ezra/Nehemiah]</a:t>
            </a: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12</a:t>
            </a:r>
            <a:r>
              <a:rPr lang="en-US" sz="2800" b="1" dirty="0">
                <a:effectLst/>
                <a:latin typeface="Calibri" panose="020F0502020204030204" pitchFamily="34" charset="0"/>
                <a:ea typeface="Calibri" panose="020F0502020204030204" pitchFamily="34" charset="0"/>
                <a:cs typeface="Arial" panose="020B0604020202020204" pitchFamily="34" charset="0"/>
              </a:rPr>
              <a:t>. No history: singularity of historical events (only happen once).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            Proverbs is different.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1832087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E7780-1DC9-CB16-2803-7175A35A3221}"/>
              </a:ext>
            </a:extLst>
          </p:cNvPr>
          <p:cNvSpPr>
            <a:spLocks noGrp="1"/>
          </p:cNvSpPr>
          <p:nvPr>
            <p:ph idx="1"/>
          </p:nvPr>
        </p:nvSpPr>
        <p:spPr>
          <a:xfrm>
            <a:off x="234155" y="2166515"/>
            <a:ext cx="11723689" cy="4903152"/>
          </a:xfrm>
        </p:spPr>
        <p:txBody>
          <a:bodyPr>
            <a:noAutofit/>
          </a:bodyPr>
          <a:lstStyle/>
          <a:p>
            <a:pPr marL="0" marR="0">
              <a:lnSpc>
                <a:spcPct val="107000"/>
              </a:lnSpc>
              <a:spcBef>
                <a:spcPts val="0"/>
              </a:spcBef>
              <a:spcAft>
                <a:spcPts val="800"/>
              </a:spcAft>
            </a:pP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Historical Narrative/stories </a:t>
            </a:r>
            <a:r>
              <a:rPr lang="en-US" sz="2400" b="1" dirty="0">
                <a:solidFill>
                  <a:srgbClr val="FFFF00"/>
                </a:solidFill>
                <a:latin typeface="Calibri" panose="020F0502020204030204" pitchFamily="34" charset="0"/>
                <a:ea typeface="Calibri" panose="020F0502020204030204" pitchFamily="34" charset="0"/>
                <a:cs typeface="Arial" panose="020B0604020202020204" pitchFamily="34" charset="0"/>
              </a:rPr>
              <a:t>composed of paragraphs </a:t>
            </a:r>
            <a:r>
              <a:rPr lang="en-US" sz="2400" dirty="0">
                <a:latin typeface="Calibri" panose="020F0502020204030204" pitchFamily="34" charset="0"/>
                <a:ea typeface="Calibri" panose="020F0502020204030204" pitchFamily="34" charset="0"/>
                <a:cs typeface="Arial" panose="020B0604020202020204" pitchFamily="34" charset="0"/>
              </a:rPr>
              <a:t>(setting, characters, plot) </a:t>
            </a:r>
          </a:p>
          <a:p>
            <a:pPr marL="0" marR="0">
              <a:lnSpc>
                <a:spcPct val="107000"/>
              </a:lnSpc>
              <a:spcBef>
                <a:spcPts val="0"/>
              </a:spcBef>
              <a:spcAft>
                <a:spcPts val="800"/>
              </a:spcAft>
            </a:pP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Psalms are strophes and poems</a:t>
            </a:r>
            <a:r>
              <a:rPr lang="en-US" sz="2400" b="1" dirty="0">
                <a:effectLst/>
                <a:latin typeface="Calibri" panose="020F050202020403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800"/>
              </a:spcAft>
            </a:pPr>
            <a:r>
              <a:rPr lang="en-US" sz="24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Proverbs is more sentential </a:t>
            </a:r>
            <a:r>
              <a:rPr lang="en-US" sz="2400" b="1" dirty="0">
                <a:effectLst/>
                <a:latin typeface="Calibri" panose="020F0502020204030204" pitchFamily="34" charset="0"/>
                <a:ea typeface="Calibri" panose="020F0502020204030204" pitchFamily="34" charset="0"/>
                <a:cs typeface="Arial" panose="020B0604020202020204" pitchFamily="34" charset="0"/>
              </a:rPr>
              <a:t>(Prov 10-30) (although the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Instructions [Prov 1-9] have longer  pericopes and poems- Prov 31). The Proverbial </a:t>
            </a:r>
            <a:br>
              <a:rPr lang="en-US" sz="2400" b="1"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 		sentential nature is different. </a:t>
            </a:r>
          </a:p>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E.g. Ruth 	</a:t>
            </a:r>
            <a:br>
              <a:rPr lang="en-US" sz="2400" b="1" dirty="0">
                <a:effectLst/>
                <a:latin typeface="Calibri" panose="020F0502020204030204" pitchFamily="34" charset="0"/>
                <a:ea typeface="Calibri" panose="020F0502020204030204" pitchFamily="34" charset="0"/>
                <a:cs typeface="Arial" panose="020B0604020202020204" pitchFamily="34" charset="0"/>
              </a:rPr>
            </a:b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526B35E6-E79A-9641-1DFE-896369EFE7FA}"/>
              </a:ext>
            </a:extLst>
          </p:cNvPr>
          <p:cNvSpPr>
            <a:spLocks noGrp="1"/>
          </p:cNvSpPr>
          <p:nvPr>
            <p:ph type="title"/>
          </p:nvPr>
        </p:nvSpPr>
        <p:spPr>
          <a:xfrm>
            <a:off x="234155" y="452718"/>
            <a:ext cx="11723689" cy="1400530"/>
          </a:xfrm>
        </p:spPr>
        <p:txBody>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Arial" panose="020B0604020202020204" pitchFamily="34" charset="0"/>
              </a:rPr>
              <a:t>	13. Historical narratives/stories are paragraph or pericope shaped. </a:t>
            </a:r>
            <a:br>
              <a:rPr lang="en-US" sz="2800" b="1" dirty="0">
                <a:effectLst/>
                <a:latin typeface="Calibri" panose="020F0502020204030204" pitchFamily="34" charset="0"/>
                <a:ea typeface="Calibri" panose="020F0502020204030204" pitchFamily="34" charset="0"/>
                <a:cs typeface="Arial" panose="020B0604020202020204" pitchFamily="34" charset="0"/>
              </a:rPr>
            </a:br>
            <a:r>
              <a:rPr lang="en-US" sz="2800" b="1" dirty="0">
                <a:effectLst/>
                <a:latin typeface="Calibri" panose="020F0502020204030204" pitchFamily="34" charset="0"/>
                <a:ea typeface="Calibri" panose="020F0502020204030204" pitchFamily="34" charset="0"/>
                <a:cs typeface="Arial" panose="020B0604020202020204" pitchFamily="34" charset="0"/>
              </a:rPr>
              <a:t>The Proverbial sentential nature is different. E.g. Ruth</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308660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2337</TotalTime>
  <Words>16195</Words>
  <Application>Microsoft Office PowerPoint</Application>
  <PresentationFormat>Widescreen</PresentationFormat>
  <Paragraphs>463</Paragraphs>
  <Slides>102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102</vt:i4>
      </vt:variant>
    </vt:vector>
  </HeadingPairs>
  <TitlesOfParts>
    <vt:vector size="108" baseType="lpstr">
      <vt:lpstr>Arial</vt:lpstr>
      <vt:lpstr>Calibri</vt:lpstr>
      <vt:lpstr>Century Gothic</vt:lpstr>
      <vt:lpstr>Source Sans Pro</vt:lpstr>
      <vt:lpstr>Wingdings 3</vt:lpstr>
      <vt:lpstr>Ion</vt:lpstr>
      <vt:lpstr>Proverbs</vt:lpstr>
      <vt:lpstr>Importance of Genre</vt:lpstr>
      <vt:lpstr>Thesis:</vt:lpstr>
      <vt:lpstr>Preview: Proverbs is different because--</vt:lpstr>
      <vt:lpstr>PowerPoint Presentation</vt:lpstr>
      <vt:lpstr>PowerPoint Presentation</vt:lpstr>
      <vt:lpstr>PowerPoint Presentation</vt:lpstr>
      <vt:lpstr>PowerPoint Presentation</vt:lpstr>
      <vt:lpstr>1. No personal names which are ubiquitous in the rest of the OT but not inside the proverbial collection (restricted to titles only Prov 1:1;  10:1…) Proverbs is different. </vt:lpstr>
      <vt:lpstr>1. No personal names which are ubiquitous in the rest of the OT but not inside the proverbial collection (restricted to titles only Prov 1:1;  10:1…) Proverbs is different.</vt:lpstr>
      <vt:lpstr>1. No personal names which are ubiquitous in the rest of the OT but not inside the proverbial collection (restricted to titles only Prov 1:1;  10:1…) Proverbs is different. </vt:lpstr>
      <vt:lpstr>1. No personal names which are ubiquitous in the rest of the OT but not inside the proverbial collection (restricted to titles only Prov 1:1;  10:1…) Proverbs is different. </vt:lpstr>
      <vt:lpstr>1. No personal names which are ubiquitous in the rest of the OT but not inside the proverbial collection (restricted to titles only Prov 1:1;  10:1…) Proverbs is different. </vt:lpstr>
      <vt:lpstr>1. No personal names which are ubiquitous in the rest of the OT but not inside the proverbial collection (restricted to titles only Prov 1:1;  10:1…) Proverbs is different.</vt:lpstr>
      <vt:lpstr>1. No personal names which are ubiquitous in the rest of the OT but not inside the proverbial collection (restricted to titles only Prov 1:1;  10:1…) Proverbs is different.</vt:lpstr>
      <vt:lpstr>2. No tribal groups or nations named which are ubiquitous in the rest of the OT but not inside  the proverbial collection (restricted only 2 and both in titles—Israel 1:1, Judah 25:1; Egyptian linens 7:16) Proverbs is different.</vt:lpstr>
      <vt:lpstr>2. No tribal groups or nations named which are ubiquitous in the rest of the OT but not inside  the proverbial collection (restricted only 2 and both in titles—Israel 1:1, Judah 25:1; Egyptian linens 7:16) Proverbs is different.</vt:lpstr>
      <vt:lpstr>2. No tribal groups or nations named which are ubiquitous in the rest of the OT but not inside  the proverbial collection (restricted only 2 and both in titles—Israel 1:1, Judah 25:1; Egyptian linens 7:16) Proverbs is different.</vt:lpstr>
      <vt:lpstr>2. No tribal groups or nations named which are ubiquitous in the rest of the OT but not inside  the proverbial collection (restricted only 2 and both in titles—Israel 1:1, Judah 25:1; Egyptian linens 7:16) Proverbs is different.</vt:lpstr>
      <vt:lpstr>2. No tribal groups or nations named which are ubiquitous in the rest of the OT but not inside  the proverbial collection (restricted only 2 and both in titles—Israel 1:1, Judah 25:1; Egyptian linens 7:16) Proverbs is different.</vt:lpstr>
      <vt:lpstr>2. No tribal groups or nations named which are ubiquitous in the rest of the OT but not inside  the proverbial collection (restricted only 2 and both in titles—Israel 1:1, Judah 25:1; Egyptian linens 7:16) Proverbs is different.</vt:lpstr>
      <vt:lpstr>2. No tribal groups or nations named which are ubiquitous in the rest of the OT but not inside  the proverbial collection (restricted only 2 and both in titles—Israel 1:1, Judah 25:1; Egyptian linens 7:16) Proverbs is different.</vt:lpstr>
      <vt:lpstr>2. No tribal groups or nations named which are ubiquitous in the rest of the OT but not inside  the proverbial collection (restricted only 2 and both in titles—Israel 1:1, Judah 25:1; Egyptian linens 7:16) Proverbs is different.</vt:lpstr>
      <vt:lpstr>2. No tribal groups or nations named which are ubiquitous in the rest of the OT but not inside  the proverbial collection (restricted only 2 and both in titles—Israel 1:1, Judah 25:1; Egyptian linens 7:16) Proverbs is different.</vt:lpstr>
      <vt:lpstr>2. No tribal groups or nations named which are ubiquitous in the rest of the OT but not inside  the proverbial collection (restricted only 2 and both in titles—Israel 1:1, Judah 25:1; Egyptian linens 7:16) Proverbs is different.</vt:lpstr>
      <vt:lpstr>2. No tribal groups or nations named which are ubiquitous in the rest of the OT but not inside  the proverbial collection (restricted only 2 and both in titles—Israel 1:1, Judah 25:1; Egyptian linens 7:16) Proverbs is different.</vt:lpstr>
      <vt:lpstr>2. No tribal groups or nations named which are ubiquitous in the rest of the OT but not inside  the proverbial collection (restricted only 2 and both in titles—Israel 1:1, Judah 25:1; Egyptian linens 7:16) Proverbs is different.</vt:lpstr>
      <vt:lpstr>2. No tribal groups or nations named which are ubiquitous in the rest of the OT but not inside  the proverbial collection (restricted only 2 and both in titles—Israel 1:1, Judah 25:1; Egyptian linens 7:16) Proverbs is different.</vt:lpstr>
      <vt:lpstr>3. No cities/places [tribal boundaries] which are ubiquitous in the rest of the OT but not  except in Proverbs titles (Prov 1:1 Jerusalem; 25:1 Judah) Proverbs is different.</vt:lpstr>
      <vt:lpstr>3. No cities/places [tribal boundaries] which are ubiquitous in the rest of the OT but not  except in Proverbs titles (Prov 1:1 Jerusalem; 25:1 Judah) Proverbs is different.</vt:lpstr>
      <vt:lpstr>3. No cities/places [tribal boundaries] which are ubiquitous in the rest of the OT but not  except in Proverbs titles (Prov 1:1 Jerusalem; 25:1 Judah) Proverbs is different.</vt:lpstr>
      <vt:lpstr>3. No cities/places [tribal boundaries] which are ubiquitous in the rest of the OT but not  except in Proverbs titles (Prov 1:1 Jerusalem; 25:1 Judah) Proverbs is different.</vt:lpstr>
      <vt:lpstr>3. No cities/places [tribal boundaries] which are ubiquitous in the rest of the OT but not  except in Proverbs titles (Prov 1:1 Jerusalem; 25:1 Judah) Proverbs is different.</vt:lpstr>
      <vt:lpstr>3. No cities/places [tribal boundaries] which are ubiquitous in the rest of the OT but not  except in Proverbs titles (Prov 1:1 Jerusalem; 25:1 Judah) Proverbs is different.</vt:lpstr>
      <vt:lpstr>3. No cities/places [tribal boundaries] which are ubiquitous in the rest of the OT but not  except in Proverbs titles (Prov 1:1 Jerusalem; 25:1 Judah) Proverbs is different.</vt:lpstr>
      <vt:lpstr>3. No cities/places [tribal boundaries] which are ubiquitous in the rest of the OT but not  except in Proverbs titles (Prov 1:1 Jerusalem; 25:1 Judah) Proverbs is different.</vt:lpstr>
      <vt:lpstr>3. No cities/places [tribal boundaries] which are ubiquitous in the rest of the OT but not  except in Proverbs titles (Prov 1:1 Jerusalem; 25:1 Judah) Proverbs is different.</vt:lpstr>
      <vt:lpstr>3. No cities/places [tribal boundaries] which are ubiquitous in the rest of the OT but not  except in Proverbs titles (Prov 1:1 Jerusalem; 25:1 Judah) Proverbs is different.</vt:lpstr>
      <vt:lpstr>                 Numeric confirmation of Proverbs being Different</vt:lpstr>
      <vt:lpstr>4. No call / vocation of particular individuals which are sprinkled in the OT narratives but not  in Proverbs. Proverbs is different.</vt:lpstr>
      <vt:lpstr>4. No call / vocation of particular individuals which are sprinkled in the OT narratives but not  in Proverbs. Proverbs is different.</vt:lpstr>
      <vt:lpstr>4. No call / vocation of particular individuals which are sprinkled in the OT narratives but not  in Proverbs. Proverbs is different.</vt:lpstr>
      <vt:lpstr>4. No call / vocation of particular individuals which are sprinkled in the OT narratives but not  in Proverbs. Proverbs is different.</vt:lpstr>
      <vt:lpstr>4. No call / vocation of particular individuals which are sprinkled in the OT narratives but not  in Proverbs. Proverbs is different.</vt:lpstr>
      <vt:lpstr>5. No temple / house of the Lord focus which is found many times in OT but not in Proverbs, minor impact of cult in Proverbs. Proverbs is different.</vt:lpstr>
      <vt:lpstr>5. No temple / house of the Lord focus which is found many times in OT but not in Proverbs, minor impact of cult in Proverbs. Proverbs is different.</vt:lpstr>
      <vt:lpstr>5. No temple / house of the Lord focus which is found many times in OT but not in Proverbs, minor impact of cult in Proverbs. Proverbs is different.</vt:lpstr>
      <vt:lpstr>6. No Institutions-- priests, prophets, judge figures (Samuel, Gideon, …)      found throughout the  OT but not in Proverbs (kings, yes but unnamed, ).      Proverbs is different.</vt:lpstr>
      <vt:lpstr>6. No Institutions-- priests, prophets, judge figures (Samuel, Gideon, …)      found throughout the  OT but not in Proverbs (kings, yes but unnamed, ).      Proverbs is different.</vt:lpstr>
      <vt:lpstr>6. No Institutions-- priests, prophets, judge figures (Samuel, Gideon, …)      found throughout the  OT but not in Proverbs (kings, yes but unnamed, ).      Proverbs is different.</vt:lpstr>
      <vt:lpstr>6. No Institutions-- priests, prophets, judge figures (Samuel, Gideon, …)      found throughout the  OT but not in Proverbs (kings, yes but unnamed, ).      Proverbs is different.</vt:lpstr>
      <vt:lpstr>6. No Institutions-- priests, prophets, judge figures (Samuel, Gideon, …)      found throughout the  OT but not in Proverbs (kings, yes but unnamed, ).      Proverbs is different.</vt:lpstr>
      <vt:lpstr>6. No Institutions-- priests, prophets, judge figures (Samuel, Gideon, …)      found throughout the  OT but not in Proverbs (kings, yes but unnamed, ).      Proverbs is different.</vt:lpstr>
      <vt:lpstr>6. No Institutions-- priests, prophets, judge figures (Samuel, Gideon, …)      found throughout the  OT but not in Proverbs (kings, yes but unnamed, ).      Proverbs is different.</vt:lpstr>
      <vt:lpstr>6. No Institutions-- priests, prophets, judge figures (Samuel, Gideon, …)      found throughout the  OT but not in Proverbs (kings, yes but unnamed, ).      Proverbs is different.</vt:lpstr>
      <vt:lpstr>6. No Institutions-- priests, prophets, judge figures (Samuel, Gideon, …)      found throughout the  OT but not in Proverbs (kings, yes but unnamed, ).      Proverbs is different.</vt:lpstr>
      <vt:lpstr>6. No Institutions-- priests, prophets, judge figures (Samuel, Gideon, …)      found throughout the  OT but not in Proverbs (kings, yes but unnamed, ).      Proverbs is different.</vt:lpstr>
      <vt:lpstr>6. No Institutions-- priests, prophets, judge figures (Samuel, Gideon, …)      found throughout the  OT but not in Proverbs (kings, yes but unnamed, ).      Proverbs is different.</vt:lpstr>
      <vt:lpstr>7. No "thus saith the Lord", divine dreams which are frequent  in the rest of the OT but not in Proverbs.  Proverbs is different.</vt:lpstr>
      <vt:lpstr>7. No "thus saith the Lord", divine dreams which are frequent  in the rest of the OT but not in Proverbs.  Proverbs is different.</vt:lpstr>
      <vt:lpstr>7. No "thus saith the Lord", divine dreams which are frequent  in the rest of the OT but not in Proverbs.  Proverbs is different.</vt:lpstr>
      <vt:lpstr>7. No "thus saith the Lord", divine dreams which are frequent  in the rest of the OT but not in Proverbs.  Proverbs is different.</vt:lpstr>
      <vt:lpstr>7. No "thus saith the Lord", divine dreams which are frequent  in the rest of the OT but not in Proverbs.  Proverbs is different.</vt:lpstr>
      <vt:lpstr>7. No "thus saith the Lord", divine dreams which are frequent  in the rest of the OT but not in Proverbs.  Proverbs is different.</vt:lpstr>
      <vt:lpstr>7. No "thus saith the Lord", divine dreams which are frequent  in the rest of the OT but not in Proverbs.  Proverbs is different.</vt:lpstr>
      <vt:lpstr>8. No Theophanies, angels, angel of the Lord or miracles which are found in the rest of the OT but not in Proverbs. Proverbs is different. </vt:lpstr>
      <vt:lpstr>8. No Theophanies, angels, angel of the Lord or miracles which are found in the rest of the OT but not in Proverbs. Proverbs is different. </vt:lpstr>
      <vt:lpstr>8. No Theophanies, angels, angel of the Lord or miracles which are found  in the rest of the OT but not in Proverbs. Proverbs is different. </vt:lpstr>
      <vt:lpstr>8. No Theophanies, angels, angel of the Lord or miracles which are found  in the rest of the OT but not in Proverbs. Proverbs is different. </vt:lpstr>
      <vt:lpstr>8. No Theophanies, angels, angel of the Lord or miracles which are found  in the rest of the OT but not in Proverbs. Proverbs is different. </vt:lpstr>
      <vt:lpstr>8. No Theophanies, angels, angel of the Lord or miracles which are found  in the rest of the OT but not in Proverbs. Proverbs is different. </vt:lpstr>
      <vt:lpstr>8. No Theophanies, angels, angel of the Lord or miracles which are found  in the rest of the OT but not in Proverbs. Proverbs is different. </vt:lpstr>
      <vt:lpstr>8. No Theophanies, angels, angel of the Lord or miracles which are Found  in the rest of the OT but not in Proverbs. Proverbs is different. </vt:lpstr>
      <vt:lpstr>8. No Theophanies, angels, angel of the Lord or miracles which are found  in the rest of the OT but not in Proverbs. Proverbs is different. </vt:lpstr>
      <vt:lpstr>8. No Theophanies, angels, angel of the Lord or miracles which are found  in the rest of the OT but not in Proverbs. Proverbs is different. </vt:lpstr>
      <vt:lpstr>8. No Theophanies, angels, angel of the Lord or miracles which are found  in the rest of the OT but not in Proverbs. Proverbs is different. </vt:lpstr>
      <vt:lpstr>9. No Feasts of Israel, pilgrimage, Sabbath, Sabbatical year or Jubilee.  No Congregational meetings, fasting and processions which are sprinkled throughout the OT but not in Proverbs. Proverbs is different. </vt:lpstr>
      <vt:lpstr>9. No Feasts of Israel, pilgrimage, Sabbath, Sabbatical year or Jubilee.  No Congregational meetings, fasting and processions which are sprinkled throughout the OT but not in Proverbs. Proverbs is different. </vt:lpstr>
      <vt:lpstr>9. No Feasts of Israel, pilgrimage, Sabbath, Sabbatical year or Jubilee.  No Congregational meetings, fasting and processions which are sprinkled throughout the OT but not in Proverbs. Proverbs is different. </vt:lpstr>
      <vt:lpstr>9. No Feasts of Israel, pilgrimage, Sabbath, Sabbatical year or Jubilee.  No Congregational meetings, fasting and processions which are sprinkled throughout the OT but not in Proverbs. Proverbs is different. </vt:lpstr>
      <vt:lpstr>9. No Feasts of Israel, pilgrimage, Sabbath, Sabbatical year or Jubilee.  No Congregational meetings, fasting and processions which are sprinkled throughout the OT but not in Proverbs. Proverbs is different. </vt:lpstr>
      <vt:lpstr>9. No Feasts of Israel, pilgrimage, Sabbath, Sabbatical year or Jubilee.  No Congregational meetings, fasting and processions which are sprinkled throughout the OT but not in Proverbs. Proverbs is different. </vt:lpstr>
      <vt:lpstr>10. No covenant human/divine relationship formalized (Abrahamic, Sinaitic,        Davidic, New)  – no land focus in Proverbs but covenant is huge        principle in OT.   Proverbs is different.</vt:lpstr>
      <vt:lpstr>10. No covenant human/divine relationship formalized (Abrahamic, Sinaitic,        Davidic, New)  – no land focus in Proverbs but covenant is huge        principle in OT.   Proverbs is different.</vt:lpstr>
      <vt:lpstr>10. No covenant human/divine relationship formalized (Abrahamic, Sinaitic,        Davidic, New)  – no land focus in Proverbs but covenant is huge        principle in OT.   Proverbs is different.</vt:lpstr>
      <vt:lpstr>10. No covenant human/divine relationship formalized (Abrahamic, Sinaitic,        Davidic, New)  – no land focus in Proverbs but covenant is huge        principle in OT.   Proverbs is different.</vt:lpstr>
      <vt:lpstr>10. No covenant human/divine relationship formalized (Abrahamic, Sinaitic,        Davidic, New)  – no land focus in Proverbs but covenant is huge        principle in OT.   Proverbs is different.</vt:lpstr>
      <vt:lpstr>10. No covenant human/divine relationship formalized (Abrahamic, Sinaitic,        Davidic, New)  – no land focus in Proverbs but covenant is huge        principle in OT.   Proverbs is different.</vt:lpstr>
      <vt:lpstr> 11. No mention of idolatry which is ubiquitous in the OT but not                 mentioned in Proverbs.   Proverbs is different. </vt:lpstr>
      <vt:lpstr> 11. No mention of idolatry which is ubiquitous in the OT but not                 mentioned in Proverbs.   Proverbs is different. </vt:lpstr>
      <vt:lpstr> 11. No mention of idolatry which is ubiquitous in the OT but not                 mentioned in Proverbs.   Proverbs is different. </vt:lpstr>
      <vt:lpstr> 11. No mention of idolatry which is ubiquitous in the OT but not                 mentioned in Proverbs.   Proverbs is different. </vt:lpstr>
      <vt:lpstr> 11. No mention of idolatry which is ubiquitous in the OT but not                 mentioned in Proverbs.   Proverbs is different. </vt:lpstr>
      <vt:lpstr> 11. No mention of idolatry which is ubiquitous in the OT but not                 mentioned in Proverbs.   Proverbs is different. </vt:lpstr>
      <vt:lpstr> 11. No mention of idolatry which is ubiquitous in the OT but not                 mentioned in Proverbs.   Proverbs is different. </vt:lpstr>
      <vt:lpstr> 11. No mention of idolatry which is ubiquitous in the OT but not                 mentioned in Proverbs.   Proverbs is different. </vt:lpstr>
      <vt:lpstr> 11. No mention of idolatry which is ubiquitous in the OT but not                 mentioned in Proverbs.   Proverbs is different. </vt:lpstr>
      <vt:lpstr>12. No history: singularity of historical events (only happen once).              Proverbs is different.</vt:lpstr>
      <vt:lpstr> 13. Historical narratives/stories are paragraph or pericope shaped.  The Proverbial sentential nature is different. E.g. Ruth</vt:lpstr>
      <vt:lpstr> 13. Historical narratives/stories are paragraph or pericope shaped.  The Proverbial sentential nature is different. E.g. Ruth</vt:lpstr>
      <vt:lpstr>14. Summary Review:  Proverbs is different than the rest of the Tanak</vt:lpstr>
      <vt:lpstr>14. Summary Review:  Proverbs is different than the rest of the Tanak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Proverbs</dc:title>
  <dc:creator>Ted Hildebrandt</dc:creator>
  <cp:lastModifiedBy>Ted Hildebrandt</cp:lastModifiedBy>
  <cp:revision>81</cp:revision>
  <dcterms:created xsi:type="dcterms:W3CDTF">2023-01-15T17:46:01Z</dcterms:created>
  <dcterms:modified xsi:type="dcterms:W3CDTF">2023-01-21T20:44:26Z</dcterms:modified>
</cp:coreProperties>
</file>