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36" r:id="rId3"/>
    <p:sldId id="348" r:id="rId4"/>
    <p:sldId id="339" r:id="rId5"/>
    <p:sldId id="337" r:id="rId6"/>
    <p:sldId id="338" r:id="rId7"/>
    <p:sldId id="332" r:id="rId8"/>
    <p:sldId id="266" r:id="rId9"/>
    <p:sldId id="299" r:id="rId10"/>
    <p:sldId id="291" r:id="rId11"/>
    <p:sldId id="292" r:id="rId12"/>
    <p:sldId id="293" r:id="rId13"/>
    <p:sldId id="282" r:id="rId14"/>
    <p:sldId id="267" r:id="rId15"/>
    <p:sldId id="268" r:id="rId16"/>
    <p:sldId id="283" r:id="rId17"/>
    <p:sldId id="269" r:id="rId18"/>
    <p:sldId id="281" r:id="rId19"/>
    <p:sldId id="298" r:id="rId20"/>
    <p:sldId id="346" r:id="rId21"/>
    <p:sldId id="270" r:id="rId22"/>
    <p:sldId id="271" r:id="rId23"/>
    <p:sldId id="272" r:id="rId24"/>
    <p:sldId id="347" r:id="rId25"/>
    <p:sldId id="333" r:id="rId26"/>
    <p:sldId id="273" r:id="rId27"/>
    <p:sldId id="284" r:id="rId28"/>
    <p:sldId id="278" r:id="rId29"/>
    <p:sldId id="340" r:id="rId30"/>
    <p:sldId id="274" r:id="rId31"/>
    <p:sldId id="279" r:id="rId32"/>
    <p:sldId id="275" r:id="rId33"/>
    <p:sldId id="341" r:id="rId34"/>
    <p:sldId id="343" r:id="rId35"/>
    <p:sldId id="342" r:id="rId36"/>
    <p:sldId id="276" r:id="rId37"/>
    <p:sldId id="344" r:id="rId38"/>
    <p:sldId id="334" r:id="rId39"/>
    <p:sldId id="345" r:id="rId40"/>
    <p:sldId id="277" r:id="rId41"/>
    <p:sldId id="33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02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485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6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6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7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3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5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1DDC73-DA40-4072-AD61-4D5BC27062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76258-8E71-4611-AAF6-9368094A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5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Pr10.15&amp;off=7&amp;ctx=+ruin+near.+%0a+15%C2%A0+b%EF%BB%BF~A+rich+man%E2%80%99s+wealth+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Pr26.20&amp;off=1&amp;ctx=m+only+%E2%80%A2joking%E2%80%A2!%E2%80%9D+%0a+~20%C2%A0+For+lack+of+wood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esv?ref=BibleESV.Pr10.25&amp;off=1&amp;ctx=+will+be+granted.+%0a+~25%C2%A0+When+o%EF%BB%BFthe+temp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esv?ref=BibleESV.Pr10.25&amp;off=1&amp;ctx=+will+be+granted.+%0a+~25%C2%A0+When+o%EF%BB%BFthe+tempe" TargetMode="External"/><Relationship Id="rId2" Type="http://schemas.openxmlformats.org/officeDocument/2006/relationships/hyperlink" Target="https://ref.ly/logosres/esv?ref=BibleESV.Pr27.4&amp;off=1&amp;ctx=avier+than+both%E2%80%A2.+%0a+~4%C2%A0+Wrath+is+cruel%2c+%E2%80%A2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161" y="736599"/>
            <a:ext cx="10665070" cy="2878667"/>
          </a:xfrm>
        </p:spPr>
        <p:txBody>
          <a:bodyPr/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Pairs Continued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0036" y="4880649"/>
            <a:ext cx="3768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Ted Hildebrandt</a:t>
            </a:r>
          </a:p>
        </p:txBody>
      </p:sp>
    </p:spTree>
    <p:extLst>
      <p:ext uri="{BB962C8B-B14F-4D97-AF65-F5344CB8AC3E}">
        <p14:creationId xmlns:p14="http://schemas.microsoft.com/office/powerpoint/2010/main" val="2543080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47" y="452718"/>
            <a:ext cx="11665962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a syntactically bonded pair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43886" y="1421477"/>
            <a:ext cx="11304181" cy="5253644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Hebrew tightly: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of the wicked ones (pl.)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abomination to the Lord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the prayer of the upright ones (pl.) is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delight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abomination to the Lord,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of the wicked one (sg.),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but the one (sg.) pursuing righteousness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loves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of the wicked—sg. here  (5x all other times wicked pl.)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Ps. 1:6; 146:9;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4:19; 12:26; Jer. 12:1.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translations: ordering and singular/plural. </a:t>
            </a:r>
          </a:p>
        </p:txBody>
      </p:sp>
    </p:spTree>
    <p:extLst>
      <p:ext uri="{BB962C8B-B14F-4D97-AF65-F5344CB8AC3E}">
        <p14:creationId xmlns:p14="http://schemas.microsoft.com/office/powerpoint/2010/main" val="332591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Prov. 15:8-9 translations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67934"/>
            <a:ext cx="11273906" cy="458893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of the wicked ones (pl.)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the prayer of the upright ones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(pl.)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is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of the wicked one (sg.),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the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pursuing righteousness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(sg.)                        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loves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NIV: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 detests (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the sacrifice of the wicked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 or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pl?)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the prayer of the upright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sg. or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pl.?)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pleases him.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 detests                            the way of the wicked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pl.?)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but he loves                     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 (pl. no?)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pursue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34728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Prov. 15:8-9 translations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617134"/>
            <a:ext cx="11488189" cy="463126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of the wicked ones (pl.)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abomination to the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the prayer of the upright ones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(pl.)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is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FF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of the wicked one (sg.),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the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pursuing righteousness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(sg.)                        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loves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ESV: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sacrifice of the wicked (sg. or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.?)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abomination to the LORD,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but the prayer of the upright (sg. or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.?)           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acceptable to him.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of the wicked (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 pl.?)  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abomination to the LORD,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but he loves                           him (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sg. yes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who pursues righteousness.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12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0" y="1565963"/>
            <a:ext cx="11541533" cy="4978769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Yahweh sayings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–check how many times there are two YHWH sayings in a row (how many total YHWH sayings also)—87x in Prov.; 15x in adjacent verses.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have the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catch-words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an abomination to the Lord </a:t>
            </a:r>
            <a:r>
              <a:rPr lang="en-US" sz="3200" dirty="0"/>
              <a:t>( </a:t>
            </a:r>
            <a:r>
              <a:rPr lang="he-IL" sz="4000" dirty="0"/>
              <a:t>תּוֹ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4000" dirty="0"/>
              <a:t>ֲבַת יְהוָה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“Abomination/detests”:  [also 15:26]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 (“abomination to the Lord”) 11x in Prov. yet here two in a row (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time back to back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[others:  3:32; 11:1, 20; 12:22; 15:26; 16:5; 17:15; 20:10, 23] – 15:8, 9 proverb pair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only one other time is this phrase (abomination to the Lord) used with “wicked” (Prov 17:15) yet two in a row here in 15:8-9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82" y="452718"/>
            <a:ext cx="10649962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a syntactically bonded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9500"/>
            <a:ext cx="11887200" cy="5031373"/>
          </a:xfrm>
        </p:spPr>
        <p:txBody>
          <a:bodyPr>
            <a:noAutofit/>
          </a:bodyPr>
          <a:lstStyle/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have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“wicked” constructed with another noun 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Chiastic linking:  ABBA -- letter Chi 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Greek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sacrifice of wicked ones (A) +                     A    B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Lord’s abomination (B) (15:8a)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Lord’s abomination (B’) +               B     A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way of the wicked one (A’) 15:9a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cola:  prayer of upright ones + pleases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(15:8b)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one pursuing righteousness +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loves (15:9)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411A17-9BB7-7A55-1C48-970EAF3B3ACD}"/>
              </a:ext>
            </a:extLst>
          </p:cNvPr>
          <p:cNvCxnSpPr>
            <a:cxnSpLocks/>
          </p:cNvCxnSpPr>
          <p:nvPr/>
        </p:nvCxnSpPr>
        <p:spPr>
          <a:xfrm>
            <a:off x="9846733" y="3327400"/>
            <a:ext cx="593444" cy="533694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6CAF18-D282-74B0-A858-AA4DD42EF28F}"/>
              </a:ext>
            </a:extLst>
          </p:cNvPr>
          <p:cNvCxnSpPr>
            <a:cxnSpLocks/>
          </p:cNvCxnSpPr>
          <p:nvPr/>
        </p:nvCxnSpPr>
        <p:spPr>
          <a:xfrm flipH="1">
            <a:off x="9846733" y="3327399"/>
            <a:ext cx="593444" cy="525228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85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3" y="1549223"/>
            <a:ext cx="11578215" cy="510557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Syntactically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first cola are verbless clauses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first cola share Item (sacrifice/way) + character (wicked)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have  2 -- 2 unit Noun Phrases 8a / 9a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sacrifice of wicked / abomination to the Lord //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abomination to the Lord / way of wicked)   -- AB/BA chiasm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8b / 9b both pronominalize back to Yahweh in the first cola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both indicate God’s approval [pleases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loves]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Theme:  both address what displeases and pleases Yahweh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8882" y="452718"/>
            <a:ext cx="1064996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a syntactically bonded pair</a:t>
            </a:r>
          </a:p>
        </p:txBody>
      </p:sp>
    </p:spTree>
    <p:extLst>
      <p:ext uri="{BB962C8B-B14F-4D97-AF65-F5344CB8AC3E}">
        <p14:creationId xmlns:p14="http://schemas.microsoft.com/office/powerpoint/2010/main" val="24985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Cohesion: </a:t>
            </a:r>
            <a:r>
              <a:rPr lang="en-US" dirty="0" err="1"/>
              <a:t>Prov</a:t>
            </a:r>
            <a:r>
              <a:rPr lang="en-US" dirty="0"/>
              <a:t> 15:8-9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52954"/>
            <a:ext cx="10991707" cy="502216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Settings may be quite diverse (cultic / wisdom)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Pair:  character trumps cultic acts; disgusts Him when wicked do “pious/cultic” acts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elicits a response from God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Sacrifice/prayer to the larger direction of one’s life (way of wicked/pursuing righteousness)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 (5x in Proverbs always neg. 7:14;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21:27- couples it with abomination. –non-cultic aspect of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wisdom [temple/-sacrifices/feasts/priests/exodus/history absent]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Prayer (3x in Prov.) positive=15:8, 29;  neg.= 28:9 (abomination)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1363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930" y="1507973"/>
            <a:ext cx="11091022" cy="508679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Separateness from surrounding verses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Pr. 15:7 loaded with wisdom terms yet no overlap with vs. 8-9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spread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but the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so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15:7 is verbal     not = verbless clauses of 15:8a, 9a.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15:10, 7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reference to Yahweh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normal wisdom discipline and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its reception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Stern discipline awaits anyone who leaves the path;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 one who hates correction will die.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8882" y="452718"/>
            <a:ext cx="1064996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a syntactically bonded pair</a:t>
            </a:r>
          </a:p>
        </p:txBody>
      </p:sp>
    </p:spTree>
    <p:extLst>
      <p:ext uri="{BB962C8B-B14F-4D97-AF65-F5344CB8AC3E}">
        <p14:creationId xmlns:p14="http://schemas.microsoft.com/office/powerpoint/2010/main" val="34049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Hermeneutical significance of placing Prov. 15:8 and 9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30" y="1843829"/>
            <a:ext cx="10653259" cy="474323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Emphasis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on the things the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Lord detests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(sacrifice of wicked / way of the wicked).  First one more cultic, second more wisdom but either</a:t>
            </a:r>
            <a:b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way the Lord’s response to the character--sacrifice or way of the wicked.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en-US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Prayer of the upright and the pursuits of the righteous please Him.</a:t>
            </a:r>
          </a:p>
          <a:p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Character over cultic acts. 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Ways/pursuits of a person’s life determined by character: 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character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 consequence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.  </a:t>
            </a:r>
          </a:p>
          <a:p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God’s engagement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, evaluation and personal response based on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character more than religious or cultic behaviors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or pursuits which reflect character. He sees through hypocrisy i.e. he is wise. </a:t>
            </a:r>
          </a:p>
          <a:p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Expansion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from cultic acts (cf. prophets obey over sacrifice type statements) expanded into ways and pursuits wisdom more broad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4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Pair #3: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10:15-16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Non-catchword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467" y="2052918"/>
            <a:ext cx="11421533" cy="419548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wealth of the rich one is his fortified city,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poverty is the ruin of the poor ones.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wages of the righteous one is life,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the income of the wicked one is punishment. </a:t>
            </a:r>
          </a:p>
          <a:p>
            <a:pPr marL="0" marR="5400" indent="0" algn="r" rtl="1">
              <a:buNone/>
            </a:pPr>
            <a:endParaRPr lang="he-IL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390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Proverbs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708"/>
            <a:ext cx="11734800" cy="483055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 Mackie – the Bible Project 5 minute intro to Proverbs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 Putnam – 4 lectures Introducing Proverbs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Knut Heim (20 lectures on Prov.) Gus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(22 lectures on Prov.)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lectures on “Proverbs for Christian Living”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Kyle Dunham – 2 lectures on the structure of Proverbs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Biblicalelearning.org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thousands of pages of books/art.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presentations on Prov. 26:4-5 and Proverbs are Different</a:t>
            </a:r>
          </a:p>
        </p:txBody>
      </p:sp>
    </p:spTree>
    <p:extLst>
      <p:ext uri="{BB962C8B-B14F-4D97-AF65-F5344CB8AC3E}">
        <p14:creationId xmlns:p14="http://schemas.microsoft.com/office/powerpoint/2010/main" val="291266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Pair #3: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10:15-16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Non-catchword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467" y="2052918"/>
            <a:ext cx="11023600" cy="4195481"/>
          </a:xfrm>
        </p:spPr>
        <p:txBody>
          <a:bodyPr>
            <a:normAutofit/>
          </a:bodyPr>
          <a:lstStyle/>
          <a:p>
            <a:pPr marL="0" marR="5400" indent="0" algn="r" rtl="1">
              <a:buNone/>
            </a:pP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   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ה֣וֹן עָ֭שִׁיר 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קִרְיַ֣ת עֻזּ֑וֹ </a:t>
            </a:r>
            <a:r>
              <a:rPr lang="en-US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      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מְחִתַּ֖ת דַּלִּ֣ים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רֵישָֽׁם׃</a:t>
            </a:r>
            <a:b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poverty is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ruin of the poor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The wealth of the rich is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fortified 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NIV 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marR="5400" indent="0" algn="r" rtl="1">
              <a:buNone/>
            </a:pPr>
            <a:r>
              <a:rPr lang="en-US" dirty="0"/>
              <a:t>        the poverty of the poor is </a:t>
            </a:r>
            <a:r>
              <a:rPr lang="en-US" b="1" dirty="0">
                <a:solidFill>
                  <a:srgbClr val="FFFF00"/>
                </a:solidFill>
              </a:rPr>
              <a:t>their</a:t>
            </a:r>
            <a:r>
              <a:rPr lang="en-US" dirty="0"/>
              <a:t> ruin.   A rich man’s wealth is </a:t>
            </a:r>
            <a:r>
              <a:rPr lang="en-US" dirty="0">
                <a:solidFill>
                  <a:srgbClr val="FFFF00"/>
                </a:solidFill>
              </a:rPr>
              <a:t>his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strong</a:t>
            </a:r>
            <a:r>
              <a:rPr lang="en-US" dirty="0"/>
              <a:t> city; ESV</a:t>
            </a:r>
            <a:endParaRPr lang="en-US" b="0" i="0" u="none" strike="noStrike" baseline="0" dirty="0">
              <a:solidFill>
                <a:srgbClr val="0000FF"/>
              </a:solidFill>
              <a:hlinkClick r:id="rId2"/>
            </a:endParaRPr>
          </a:p>
          <a:p>
            <a:pPr marL="0" marR="5400" indent="0" algn="r" rtl="1">
              <a:buNone/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400" indent="0" algn="r" rtl="1">
              <a:buNone/>
            </a:pP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פְּעֻלַּ֣ת צַדִּ֣יק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לְחַיִּ֑ים </a:t>
            </a: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       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תְּבוּאַ֖ת רָשָׁ֣ע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לְחַטָּֽאת׃</a:t>
            </a:r>
            <a:b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 of the wicked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wages of the righteous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life NIV</a:t>
            </a:r>
          </a:p>
          <a:p>
            <a:pPr marL="0" indent="0">
              <a:buNone/>
            </a:pPr>
            <a:r>
              <a:rPr lang="en-US" dirty="0"/>
              <a:t>               the </a:t>
            </a:r>
            <a:r>
              <a:rPr lang="en-US" b="1" dirty="0">
                <a:solidFill>
                  <a:srgbClr val="FFFF00"/>
                </a:solidFill>
              </a:rPr>
              <a:t>gain</a:t>
            </a:r>
            <a:r>
              <a:rPr lang="en-US" dirty="0"/>
              <a:t> of the wicked to </a:t>
            </a:r>
            <a:r>
              <a:rPr lang="en-US" b="1" dirty="0">
                <a:solidFill>
                  <a:srgbClr val="FF0000"/>
                </a:solidFill>
              </a:rPr>
              <a:t>sin</a:t>
            </a:r>
            <a:r>
              <a:rPr lang="en-US" dirty="0"/>
              <a:t>.              The </a:t>
            </a:r>
            <a:r>
              <a:rPr lang="en-US" b="1" dirty="0">
                <a:solidFill>
                  <a:srgbClr val="FFFF00"/>
                </a:solidFill>
              </a:rPr>
              <a:t>wage</a:t>
            </a:r>
            <a:r>
              <a:rPr lang="en-US" dirty="0"/>
              <a:t> of the righteous </a:t>
            </a:r>
            <a:r>
              <a:rPr lang="en-US" b="1" dirty="0">
                <a:solidFill>
                  <a:srgbClr val="FF0000"/>
                </a:solidFill>
              </a:rPr>
              <a:t>leads</a:t>
            </a:r>
            <a:r>
              <a:rPr lang="en-US" dirty="0"/>
              <a:t> to life  ESV</a:t>
            </a:r>
            <a:endParaRPr lang="en-US" b="1" baseline="30000" dirty="0">
              <a:solidFill>
                <a:srgbClr val="000000"/>
              </a:solidFill>
            </a:endParaRPr>
          </a:p>
          <a:p>
            <a:pPr marL="0" marR="5400" indent="0" algn="r" rtl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200" dirty="0"/>
          </a:p>
          <a:p>
            <a:pPr marL="0" marR="5400" indent="0" algn="r" rtl="1">
              <a:buNone/>
            </a:pP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marR="5400" indent="0" algn="r" rtl="1">
              <a:buNone/>
            </a:pPr>
            <a:endParaRPr lang="he-IL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227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10:15-16 Non-catchword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65760"/>
            <a:ext cx="11107161" cy="548857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Cohesion: Not a single word repeated in this pair even with high frequency words (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righteous, wicked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abundance of economic terms yet no repetition (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 [15a], rich [15a], poverty [15b], poor [15b],     wages [16a], income [16b]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Syntactially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15a/b and 16 a/b are all verbless clauses</a:t>
            </a:r>
          </a:p>
        </p:txBody>
      </p:sp>
    </p:spTree>
    <p:extLst>
      <p:ext uri="{BB962C8B-B14F-4D97-AF65-F5344CB8AC3E}">
        <p14:creationId xmlns:p14="http://schemas.microsoft.com/office/powerpoint/2010/main" val="65278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10:15-16 Non-catchword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2" y="1452554"/>
            <a:ext cx="11723689" cy="528075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 in all four:  NP = N:It [wealth related] + N:Possessors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15 possessors = economic status // 16 possessors= moral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theme economic and its impact.  Positive evaluation of economic impact (15a/16a) followed by a negative impact (15b/16b)</a:t>
            </a:r>
          </a:p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10:13-14 about speech; verbal clauses;  Not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verbless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clauses of 10:15-16.  10:17 linked by catchword but not tight</a:t>
            </a:r>
          </a:p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Hermeneutics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benefits of rich (15) but then the paired verse qualifies it with moral categories.  Two well coupled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3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13:21-22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positionally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24" y="1487488"/>
            <a:ext cx="12192000" cy="4815407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13:21  Disaster pursues </a:t>
            </a:r>
            <a:r>
              <a:rPr lang="en-US" sz="32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sinners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but the righteous are rewarded with </a:t>
            </a:r>
            <a:r>
              <a:rPr lang="en-US" sz="32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good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l" rtl="0"/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13: 22  A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good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 leaves an inheritance to his children’s children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but the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sinner’s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wealth is laid up for the righteous. ESV cf. NIV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Mine: -- Hidden in the Hebrew is the inclusion and chiasm ABBA</a:t>
            </a:r>
          </a:p>
          <a:p>
            <a:pPr algn="l" rtl="0"/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200" b="1" dirty="0">
                <a:solidFill>
                  <a:srgbClr val="FF9933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Sinners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– disaster pursues, 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but the righteous are rewarded with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good things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good man 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leaves an inheritance to his grandchildren,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but stored up for the righteous is the wealth of the </a:t>
            </a:r>
            <a:r>
              <a:rPr lang="en-US" sz="3200" dirty="0">
                <a:solidFill>
                  <a:srgbClr val="FF9933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sinner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marR="5400" indent="0" rtl="1">
              <a:buNone/>
            </a:pPr>
            <a:endParaRPr lang="he-IL" sz="3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8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13:21-22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positionally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24" y="1487488"/>
            <a:ext cx="12192000" cy="4815407"/>
          </a:xfrm>
        </p:spPr>
        <p:txBody>
          <a:bodyPr>
            <a:noAutofit/>
          </a:bodyPr>
          <a:lstStyle/>
          <a:p>
            <a:pPr marL="0" marR="5400" indent="0" algn="r" rtl="1">
              <a:buNone/>
            </a:pP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     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חַ֭טָּאִים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תְּרַדֵּ֣ף רָעָ֑ה</a:t>
            </a: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     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וְאֶת־צַ֝דִּיקִ֗ים יְשַׁלֶּם־</a:t>
            </a:r>
            <a:r>
              <a:rPr lang="he-IL" sz="4000" dirty="0">
                <a:solidFill>
                  <a:srgbClr val="FF9933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טֽוֹב</a:t>
            </a:r>
            <a:endParaRPr lang="en-US" sz="4000" dirty="0">
              <a:solidFill>
                <a:srgbClr val="FF9933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marR="5400" indent="0" algn="r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righteous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rewarded with </a:t>
            </a:r>
            <a:r>
              <a:rPr lang="en-US" sz="24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[</a:t>
            </a:r>
            <a:r>
              <a:rPr lang="en-US" sz="2400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prosperity</a:t>
            </a:r>
            <a:r>
              <a:rPr lang="en-US" sz="24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 trouble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pursues          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marR="5400" indent="0" algn="r" rtl="1">
              <a:buNone/>
            </a:pP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	</a:t>
            </a: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     </a:t>
            </a:r>
            <a:r>
              <a:rPr lang="he-IL" sz="4000" dirty="0">
                <a:solidFill>
                  <a:srgbClr val="FF9933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ט֗וֹב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יַנְחִ֥יל בְּנֵֽי־בָנִ֑ים </a:t>
            </a:r>
            <a:r>
              <a:rPr lang="en-US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        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וְצָפ֥וּן לַ֝צַּדִּ֗יק חֵ֣יל </a:t>
            </a:r>
            <a:r>
              <a:rPr lang="he-IL" sz="4000" dirty="0">
                <a:solidFill>
                  <a:srgbClr val="FFFF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חוֹטֵֽא</a:t>
            </a:r>
            <a:r>
              <a:rPr lang="he-IL" sz="4000" dirty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sz="4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marR="5400" indent="0" algn="r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2400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[person]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 an inheritance for their children’s children,      </a:t>
            </a:r>
          </a:p>
          <a:p>
            <a:pPr marL="0" marR="5400" indent="0" algn="r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stored up for the righteous is the wealth of the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</a:t>
            </a: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5873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13:21-22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positionally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24" y="1487488"/>
            <a:ext cx="12192000" cy="481540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 trouble pursues,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the righteous are rewarded with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]/</a:t>
            </a:r>
            <a:r>
              <a:rPr lang="en-US" sz="32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prosperity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[person] leaves an inheritance for their children’s children,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but stored up for the righteous is the wealth of the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(enveloping) with 21a beginning with “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22b ending with “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sinner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both from the same root </a:t>
            </a:r>
            <a:r>
              <a:rPr lang="en-US" sz="3600" b="1" dirty="0"/>
              <a:t>(</a:t>
            </a:r>
            <a:r>
              <a:rPr lang="he-IL" sz="4400" dirty="0"/>
              <a:t>חט</a:t>
            </a:r>
            <a:r>
              <a:rPr lang="en-US" sz="4400" dirty="0"/>
              <a:t>א</a:t>
            </a:r>
            <a:r>
              <a:rPr lang="en-US" sz="3600" b="1" dirty="0"/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21b ends with “</a:t>
            </a:r>
            <a:r>
              <a:rPr lang="en-US" sz="32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(tov) and 22a begins with “</a:t>
            </a:r>
            <a:r>
              <a:rPr lang="en-US" sz="3200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b="1" dirty="0"/>
              <a:t> (</a:t>
            </a:r>
            <a:r>
              <a:rPr lang="he-IL" sz="4000" dirty="0"/>
              <a:t>טוֺב</a:t>
            </a:r>
            <a:r>
              <a:rPr lang="en-US" sz="32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23202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13:21-22 positional cohesion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1709"/>
            <a:ext cx="12385963" cy="522778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The initial and final words:  Chiasm – Greek </a:t>
            </a:r>
            <a:r>
              <a:rPr lang="el-GR" sz="2800" dirty="0">
                <a:latin typeface="Times New Roman" panose="02020603050405020304" pitchFamily="18" charset="0"/>
              </a:rPr>
              <a:t>χ   ΑΒ ΒΑ </a:t>
            </a:r>
            <a:r>
              <a:rPr lang="en-US" sz="2800" dirty="0">
                <a:latin typeface="Times New Roman" panose="02020603050405020304" pitchFamily="18" charset="0"/>
              </a:rPr>
              <a:t>ordering</a:t>
            </a:r>
            <a:br>
              <a:rPr lang="en-US" sz="28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 A		 13:21a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sinners</a:t>
            </a:r>
            <a:r>
              <a:rPr lang="en-US" sz="3600" dirty="0">
                <a:latin typeface="Times New Roman" panose="02020603050405020304" pitchFamily="18" charset="0"/>
              </a:rPr>
              <a:t> [</a:t>
            </a:r>
            <a:r>
              <a:rPr lang="he-IL" sz="4400" dirty="0"/>
              <a:t>חַ֭טָּאִים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r>
              <a:rPr lang="en-US" sz="3600" dirty="0"/>
              <a:t>] </a:t>
            </a:r>
            <a:r>
              <a:rPr lang="en-US" sz="2800" dirty="0"/>
              <a:t>– initial word</a:t>
            </a:r>
            <a:br>
              <a:rPr lang="en-US" sz="2800" dirty="0"/>
            </a:b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</a:t>
            </a:r>
            <a:r>
              <a:rPr lang="en-US" sz="2800" dirty="0"/>
              <a:t>                                         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21b</a:t>
            </a:r>
            <a:r>
              <a:rPr lang="en-US" sz="2800" dirty="0"/>
              <a:t> 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latin typeface="Times New Roman" panose="02020603050405020304" pitchFamily="18" charset="0"/>
              </a:rPr>
              <a:t>good</a:t>
            </a:r>
            <a:r>
              <a:rPr lang="en-US" sz="3200" dirty="0">
                <a:latin typeface="Times New Roman" panose="02020603050405020304" pitchFamily="18" charset="0"/>
              </a:rPr>
              <a:t> [</a:t>
            </a:r>
            <a:r>
              <a:rPr lang="he-IL" sz="4400" dirty="0"/>
              <a:t>טֽוֹב</a:t>
            </a:r>
            <a:r>
              <a:rPr lang="he-IL" sz="2800" dirty="0"/>
              <a:t> </a:t>
            </a:r>
            <a:r>
              <a:rPr lang="en-US" sz="3200" dirty="0">
                <a:latin typeface="Times New Roman" panose="02020603050405020304" pitchFamily="18" charset="0"/>
              </a:rPr>
              <a:t>] – final word     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</a:rPr>
              <a:t> B                                    13:22a </a:t>
            </a:r>
            <a:r>
              <a:rPr lang="en-US" sz="3600" dirty="0">
                <a:solidFill>
                  <a:srgbClr val="FF9933"/>
                </a:solidFill>
                <a:latin typeface="Times New Roman" panose="02020603050405020304" pitchFamily="18" charset="0"/>
              </a:rPr>
              <a:t>good</a:t>
            </a:r>
            <a:r>
              <a:rPr lang="en-US" sz="3200" dirty="0">
                <a:latin typeface="Times New Roman" panose="02020603050405020304" pitchFamily="18" charset="0"/>
              </a:rPr>
              <a:t> [</a:t>
            </a:r>
            <a:r>
              <a:rPr lang="he-IL" sz="4400" dirty="0"/>
              <a:t>ט֗וֹב</a:t>
            </a:r>
            <a:r>
              <a:rPr lang="he-IL" sz="2800" dirty="0"/>
              <a:t> </a:t>
            </a:r>
            <a:r>
              <a:rPr lang="en-US" sz="3200" dirty="0">
                <a:latin typeface="Times New Roman" panose="02020603050405020304" pitchFamily="18" charset="0"/>
              </a:rPr>
              <a:t>] – initial word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</a:rPr>
              <a:t> A           22b 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sinner</a:t>
            </a:r>
            <a:r>
              <a:rPr lang="en-US" sz="3200" dirty="0">
                <a:latin typeface="Times New Roman" panose="02020603050405020304" pitchFamily="18" charset="0"/>
              </a:rPr>
              <a:t> [</a:t>
            </a:r>
            <a:r>
              <a:rPr lang="he-IL" sz="4400" dirty="0"/>
              <a:t>חוֹטֵֽא</a:t>
            </a:r>
            <a:r>
              <a:rPr lang="he-IL" sz="2800" dirty="0"/>
              <a:t> </a:t>
            </a:r>
            <a:r>
              <a:rPr lang="en-US" sz="3200" dirty="0">
                <a:latin typeface="Times New Roman" panose="02020603050405020304" pitchFamily="18" charset="0"/>
              </a:rPr>
              <a:t> ] – final word       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</a:rPr>
              <a:t>          in exactly initial and ending positions makes the </a:t>
            </a:r>
            <a:r>
              <a:rPr lang="en-US" sz="2400" dirty="0" err="1">
                <a:latin typeface="Times New Roman" panose="02020603050405020304" pitchFamily="18" charset="0"/>
              </a:rPr>
              <a:t>cohesional</a:t>
            </a:r>
            <a:r>
              <a:rPr lang="en-US" sz="2400" dirty="0">
                <a:latin typeface="Times New Roman" panose="02020603050405020304" pitchFamily="18" charset="0"/>
              </a:rPr>
              <a:t> forces strong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30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8402"/>
          </a:xfrm>
        </p:spPr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17" y="1280160"/>
            <a:ext cx="11929050" cy="557784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21a/b are both:  Object Verb  Subject // Object Verb  Subject   OVS/OVS</a:t>
            </a:r>
            <a:br>
              <a:rPr lang="en-US" sz="2800" dirty="0">
                <a:latin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</a:rPr>
              <a:t>    </a:t>
            </a:r>
            <a:r>
              <a:rPr lang="en-US" sz="2800" dirty="0">
                <a:solidFill>
                  <a:srgbClr val="FF9933"/>
                </a:solidFill>
                <a:latin typeface="Times New Roman" panose="02020603050405020304" pitchFamily="18" charset="0"/>
              </a:rPr>
              <a:t>O:N:Experiencer:sinners         </a:t>
            </a:r>
            <a:r>
              <a:rPr lang="en-US" sz="2800" dirty="0">
                <a:latin typeface="Times New Roman" panose="02020603050405020304" pitchFamily="18" charset="0"/>
              </a:rPr>
              <a:t>+ V:Active:pursue +  S:N:Reward:calamity</a:t>
            </a:r>
            <a:br>
              <a:rPr lang="en-US" sz="2800" dirty="0">
                <a:latin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</a:rPr>
              <a:t>    O:N:Experiencer:righteous(pl) + V:Active:reward +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S:N:Reward:prosperity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22 a/b 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S:Good</a:t>
            </a:r>
            <a:r>
              <a:rPr lang="en-US" sz="2800" dirty="0">
                <a:latin typeface="Times New Roman" panose="02020603050405020304" pitchFamily="18" charset="0"/>
              </a:rPr>
              <a:t>+ V:leave inheritance + O:NP:Exper:children’s children SVO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</a:rPr>
              <a:t>  V:Pass:stored up  + </a:t>
            </a:r>
            <a:r>
              <a:rPr lang="en-US" sz="2800" dirty="0" err="1">
                <a:latin typeface="Times New Roman" panose="02020603050405020304" pitchFamily="18" charset="0"/>
              </a:rPr>
              <a:t>PP:Exp:for</a:t>
            </a:r>
            <a:r>
              <a:rPr lang="en-US" sz="2800" dirty="0">
                <a:latin typeface="Times New Roman" panose="02020603050405020304" pitchFamily="18" charset="0"/>
              </a:rPr>
              <a:t> righteous + O:NP:Reward: </a:t>
            </a:r>
            <a:r>
              <a:rPr lang="en-US" sz="2800" dirty="0">
                <a:solidFill>
                  <a:srgbClr val="FF9933"/>
                </a:solidFill>
                <a:latin typeface="Times New Roman" panose="02020603050405020304" pitchFamily="18" charset="0"/>
              </a:rPr>
              <a:t>wealth of sinner </a:t>
            </a:r>
            <a:r>
              <a:rPr lang="en-US" sz="2800" dirty="0">
                <a:latin typeface="Times New Roman" panose="02020603050405020304" pitchFamily="18" charset="0"/>
              </a:rPr>
              <a:t>VPO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Hermeneutics</a:t>
            </a:r>
            <a:r>
              <a:rPr lang="en-US" sz="2800" dirty="0">
                <a:latin typeface="Times New Roman" panose="02020603050405020304" pitchFamily="18" charset="0"/>
              </a:rPr>
              <a:t>: The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</a:rPr>
              <a:t>repetition of the word </a:t>
            </a:r>
            <a:r>
              <a:rPr lang="he-IL" sz="3600" dirty="0"/>
              <a:t>טוֹב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</a:rPr>
              <a:t>as the last word in 21b meaning “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prosperity</a:t>
            </a:r>
            <a:r>
              <a:rPr lang="en-US" sz="2800" dirty="0">
                <a:latin typeface="Times New Roman" panose="02020603050405020304" pitchFamily="18" charset="0"/>
              </a:rPr>
              <a:t>” is interestingly repeated opening 22a but meaning</a:t>
            </a:r>
            <a:br>
              <a:rPr lang="en-US" sz="2800" dirty="0">
                <a:latin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“good” character</a:t>
            </a:r>
            <a:r>
              <a:rPr lang="en-US" sz="2800" dirty="0">
                <a:latin typeface="Times New Roman" panose="02020603050405020304" pitchFamily="18" charset="0"/>
              </a:rPr>
              <a:t>.   Thus calling the reader to a careful consideration of these identical words with variation in meaning. </a:t>
            </a:r>
          </a:p>
          <a:p>
            <a:r>
              <a:rPr lang="en-US" sz="2800" dirty="0">
                <a:latin typeface="Times New Roman" panose="02020603050405020304" pitchFamily="18" charset="0"/>
              </a:rPr>
              <a:t>Reward to the righteous is the sinner’s wealth (great reversal; fleeting/lasting also highlighted).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7516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13:21-22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positionally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750201" cy="419548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22b places the subject last which facilitates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“sinners”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pair features first and last positions.  </a:t>
            </a:r>
          </a:p>
          <a:p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Separate</a:t>
            </a:r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from 13:20 character shaping impact of associates:</a:t>
            </a:r>
            <a:b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28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20 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Whoever walks with the wise becomes wise, </a:t>
            </a:r>
            <a:b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but the companion of fools will suffer harm</a:t>
            </a:r>
          </a:p>
          <a:p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13:23 economics: </a:t>
            </a:r>
            <a:r>
              <a:rPr lang="en-US" sz="24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23 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The fallow ground of the poor would yield much food, </a:t>
            </a:r>
            <a:b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          but it is swept away through injustice.</a:t>
            </a:r>
            <a:endParaRPr lang="en-US" sz="3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15:1-2 Thematically linked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431636"/>
            <a:ext cx="11637817" cy="524625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gentle answer turns away wrath,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a harsh word stirs up anger.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wise tongue commends knowledge,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the mouth of fools pour out folly.       	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shared catchwords even though there are high frequency words (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wise, fools, mouth, tongue, word, wrath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address: 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speech theme</a:t>
            </a:r>
          </a:p>
        </p:txBody>
      </p:sp>
    </p:spTree>
    <p:extLst>
      <p:ext uri="{BB962C8B-B14F-4D97-AF65-F5344CB8AC3E}">
        <p14:creationId xmlns:p14="http://schemas.microsoft.com/office/powerpoint/2010/main" val="17542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10889" cy="1400530"/>
          </a:xfrm>
        </p:spPr>
        <p:txBody>
          <a:bodyPr/>
          <a:lstStyle/>
          <a:p>
            <a:r>
              <a:rPr lang="en-US" dirty="0"/>
              <a:t>Introducing Proverbs Pairs: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708"/>
            <a:ext cx="11734800" cy="48305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proverbial sayings in Prov. 10-29 just thrown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together or is there some order there?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“context” mean when it comes to proverbial sayings?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interpret proverb sayings, should we use the proverbs around them to help us gain a better understanding of the proverb?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those who collected the proverbial sayings group them in ways that help us understand them better? Author intent/collector intent?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the collectors bind the proverbial sayings? 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8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15:1-2 Thematically linked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431636"/>
            <a:ext cx="11637817" cy="5246255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he-IL" sz="4400" dirty="0"/>
              <a:t>	</a:t>
            </a:r>
            <a:r>
              <a:rPr lang="he-IL" sz="4400" dirty="0">
                <a:solidFill>
                  <a:srgbClr val="FFFF00"/>
                </a:solidFill>
              </a:rPr>
              <a:t>מַֽעֲנֶה־רַּ֭ךְ </a:t>
            </a:r>
            <a:r>
              <a:rPr lang="he-IL" sz="4400" dirty="0"/>
              <a:t>יָשִׁ֣יב חֵמָ֑ה</a:t>
            </a:r>
            <a:r>
              <a:rPr lang="en-US" sz="4400" dirty="0"/>
              <a:t>           </a:t>
            </a:r>
            <a:r>
              <a:rPr lang="he-IL" sz="4400" dirty="0"/>
              <a:t> </a:t>
            </a:r>
            <a:r>
              <a:rPr lang="he-IL" sz="4400" dirty="0">
                <a:solidFill>
                  <a:srgbClr val="FFFF00"/>
                </a:solidFill>
              </a:rPr>
              <a:t>וּדְבַר־עֶ֝֗צֶב </a:t>
            </a:r>
            <a:r>
              <a:rPr lang="he-IL" sz="4400" dirty="0"/>
              <a:t>יַעֲלֶה־אָֽף׃</a:t>
            </a:r>
            <a:endParaRPr lang="en-US" sz="4400" dirty="0"/>
          </a:p>
          <a:p>
            <a:pPr marL="0" indent="0" rtl="1">
              <a:buNone/>
            </a:pPr>
            <a:r>
              <a:rPr lang="en-US" sz="4400" dirty="0"/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 harsh word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stirs up anger.</a:t>
            </a:r>
            <a:r>
              <a:rPr lang="en-US" sz="2400" dirty="0"/>
              <a:t>                 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gentle answer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turns away wrath,</a:t>
            </a:r>
            <a:endParaRPr lang="he-IL" sz="2400" dirty="0"/>
          </a:p>
          <a:p>
            <a:pPr marL="0" indent="0" rtl="1">
              <a:buNone/>
            </a:pPr>
            <a:r>
              <a:rPr lang="he-IL" sz="4400" dirty="0">
                <a:solidFill>
                  <a:srgbClr val="FFFF00"/>
                </a:solidFill>
              </a:rPr>
              <a:t>לְשׁ֣וֹן חֲ֭כָמִים </a:t>
            </a:r>
            <a:r>
              <a:rPr lang="he-IL" sz="4400" dirty="0"/>
              <a:t>תֵּיטִ֣יב דָּ֑עַת </a:t>
            </a:r>
            <a:r>
              <a:rPr lang="en-US" sz="4400" dirty="0"/>
              <a:t>     </a:t>
            </a:r>
            <a:r>
              <a:rPr lang="he-IL" sz="4400" dirty="0">
                <a:solidFill>
                  <a:srgbClr val="FFFF00"/>
                </a:solidFill>
              </a:rPr>
              <a:t>וּפִ֥י כְ֝סִילִ֗ים </a:t>
            </a:r>
            <a:r>
              <a:rPr lang="he-IL" sz="4400" dirty="0"/>
              <a:t>יַבִּ֥יעַ אִוֶּֽלֶת׃</a:t>
            </a:r>
            <a:endParaRPr lang="en-US" sz="4400" dirty="0"/>
          </a:p>
          <a:p>
            <a:pPr marL="0" indent="0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foolish mouth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gushes folly.               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wise tongue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commends knowledge,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2427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15:1-2 Thematically linked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89" y="1584960"/>
            <a:ext cx="11204544" cy="4946469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Syntactic isomorphism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two verses:  SVO/SVO // SVO/SVO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Subj:NP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N+Qual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Verb: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/Impf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Obj:N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Gentle answer        turns away         wrath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Hard word              stirs up               anger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Wise tongue           commends          knowledge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Foolish mouth        gushes                folly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15:1 speech act +/-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result +/-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15:2 character speech +/-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wisdom result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+/-</a:t>
            </a:r>
          </a:p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14:35 servant’s relationship to king; 15:3 Yahweh saying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54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79418"/>
            <a:ext cx="11282218" cy="527858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frequency catch words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Prov 26:20-21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he-IL" sz="4000" dirty="0"/>
              <a:t>עֵ֭צִים </a:t>
            </a:r>
            <a:r>
              <a:rPr lang="en-US" sz="4000" dirty="0"/>
              <a:t> </a:t>
            </a:r>
            <a:r>
              <a:rPr lang="en-US" sz="2400" dirty="0"/>
              <a:t>(wood),</a:t>
            </a:r>
            <a:r>
              <a:rPr lang="he-IL" sz="4000" dirty="0"/>
              <a:t>אֵ֑שׁ</a:t>
            </a:r>
            <a:r>
              <a:rPr lang="en-US" sz="4000" dirty="0"/>
              <a:t> </a:t>
            </a:r>
            <a:r>
              <a:rPr lang="en-US" sz="2400" dirty="0"/>
              <a:t>(fire)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no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collectional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coincidence but intentional juxtaposing forming the pair as these two words are found almost no where else in Proverbs yet juxtaposed into a proverb pair only here.</a:t>
            </a:r>
          </a:p>
          <a:p>
            <a:r>
              <a:rPr lang="en-US" sz="24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26:20 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 lack of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wood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the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fire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goes out, </a:t>
            </a:r>
            <a:b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and where there is no whisperer, quarreling ceases. </a:t>
            </a:r>
          </a:p>
          <a:p>
            <a:r>
              <a:rPr lang="en-US" sz="24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21 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As charcoal to hot embers and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wood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fire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b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so is a quarrelsome man for kindling strife. </a:t>
            </a:r>
            <a:endParaRPr lang="en-US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  <a:hlinkClick r:id="rId2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9418"/>
            <a:ext cx="10940906" cy="4668981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Multi-catchwords: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14:26-27; 15:8-9; 23:13-14; 23:24-25; 26:20-21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14:26 In the </a:t>
            </a:r>
            <a:r>
              <a:rPr lang="en-US" sz="28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fear of the Lord 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one has strong confidence, 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and his children will have a refuge. </a:t>
            </a:r>
          </a:p>
          <a:p>
            <a:pPr marL="0" indent="0">
              <a:buNone/>
            </a:pPr>
            <a:r>
              <a:rPr lang="en-US" sz="28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27 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fear of the Lord 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is a fountain of life, 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that one may turn away from the snares of death.</a:t>
            </a:r>
          </a:p>
          <a:p>
            <a:r>
              <a:rPr lang="en-US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Only 9x in Prov 10-29 (568 verses) but only here back to back in a proverb pair– not luck/coincidence but intentional placing by editors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03103C-42BC-CF85-F377-12F4C2021F39}"/>
              </a:ext>
            </a:extLst>
          </p:cNvPr>
          <p:cNvSpPr txBox="1">
            <a:spLocks/>
          </p:cNvSpPr>
          <p:nvPr/>
        </p:nvSpPr>
        <p:spPr>
          <a:xfrm>
            <a:off x="147782" y="368051"/>
            <a:ext cx="1128221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0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9418"/>
            <a:ext cx="10940906" cy="4668981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Catch-words binding the pair together</a:t>
            </a:r>
            <a:r>
              <a:rPr lang="en-US" sz="2400" dirty="0"/>
              <a:t>:  </a:t>
            </a:r>
          </a:p>
          <a:p>
            <a:pPr lvl="1"/>
            <a:r>
              <a:rPr lang="en-US" sz="2200" dirty="0"/>
              <a:t>Abomination 15:8-9;       strong 18:10-11;       imbibe (23:20-21)</a:t>
            </a:r>
          </a:p>
          <a:p>
            <a:pPr lvl="1"/>
            <a:r>
              <a:rPr lang="en-US" sz="2200" dirty="0"/>
              <a:t>Separate 25:4-5;              gold 25:11-12;          wood 26:20-21</a:t>
            </a:r>
          </a:p>
          <a:p>
            <a:pPr lvl="1"/>
            <a:r>
              <a:rPr lang="en-US" sz="2200" dirty="0"/>
              <a:t>Trust 28:25-26                    searching 25:2-3      fruit 18:20-21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Multi-catchword phrases</a:t>
            </a:r>
          </a:p>
          <a:p>
            <a:pPr lvl="1"/>
            <a:r>
              <a:rPr lang="en-US" sz="2200" dirty="0"/>
              <a:t>Wealth/wages/income (10:15-16)        tongue/lips/mouth 10:31-32</a:t>
            </a:r>
          </a:p>
          <a:p>
            <a:pPr lvl="1"/>
            <a:r>
              <a:rPr lang="en-US" sz="2200" dirty="0"/>
              <a:t>Grace/lovingkindness 11:16-17              hatred/despise 14:20-21</a:t>
            </a:r>
          </a:p>
          <a:p>
            <a:pPr lvl="1"/>
            <a:r>
              <a:rPr lang="en-US" sz="2200" dirty="0"/>
              <a:t>Love/kindness  14:20-21                           lacking judgment/fool 15:20-21</a:t>
            </a:r>
          </a:p>
          <a:p>
            <a:pPr lvl="1"/>
            <a:r>
              <a:rPr lang="en-US" sz="2200" dirty="0"/>
              <a:t>Pride/haughty   16:18-19                          happy/rejoice 23:15-16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BE0F8B-59FA-3A99-0A9C-8072C8583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934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9418"/>
            <a:ext cx="10940906" cy="466898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Rhetorical devices</a:t>
            </a:r>
            <a:r>
              <a:rPr lang="en-US" sz="3600" dirty="0"/>
              <a:t>:  </a:t>
            </a:r>
            <a:r>
              <a:rPr lang="en-US" sz="4000" dirty="0"/>
              <a:t>א</a:t>
            </a:r>
            <a:r>
              <a:rPr lang="he-IL" sz="4000" dirty="0"/>
              <a:t>ל</a:t>
            </a:r>
            <a:r>
              <a:rPr lang="en-US" sz="4000" dirty="0"/>
              <a:t> </a:t>
            </a:r>
            <a:r>
              <a:rPr lang="en-US" sz="3600" dirty="0"/>
              <a:t>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</a:t>
            </a:r>
            <a:r>
              <a:rPr lang="en-US" sz="3600" dirty="0"/>
              <a:t>, </a:t>
            </a:r>
            <a:r>
              <a:rPr lang="he-IL" sz="3600" dirty="0"/>
              <a:t>כִּי</a:t>
            </a:r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explanation </a:t>
            </a:r>
            <a:br>
              <a:rPr lang="en-US" sz="3600" dirty="0"/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24:1-2; 15-16, 19-20; 22:24-25; 23:18-19, 20-21</a:t>
            </a:r>
          </a:p>
          <a:p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24:1-2  </a:t>
            </a:r>
            <a:r>
              <a:rPr lang="en-US" sz="2400" dirty="0"/>
              <a:t>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not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envious </a:t>
            </a:r>
            <a:r>
              <a:rPr lang="en-US" sz="2400" dirty="0"/>
              <a:t>(</a:t>
            </a:r>
            <a:r>
              <a:rPr lang="he-IL" sz="3600" dirty="0">
                <a:solidFill>
                  <a:srgbClr val="FFFF00"/>
                </a:solidFill>
              </a:rPr>
              <a:t>אַל־</a:t>
            </a:r>
            <a:r>
              <a:rPr lang="he-IL" sz="3600" dirty="0"/>
              <a:t>תְּ֭קַנֵּא</a:t>
            </a:r>
            <a:r>
              <a:rPr lang="he-IL" sz="2400" dirty="0"/>
              <a:t> </a:t>
            </a:r>
            <a:r>
              <a:rPr lang="en-US" sz="2400" dirty="0"/>
              <a:t> )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of evil men,  </a:t>
            </a:r>
            <a:r>
              <a:rPr lang="en-US" sz="2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[prohibition]</a:t>
            </a:r>
          </a:p>
          <a:p>
            <a:pPr marL="0" indent="0">
              <a:buNone/>
            </a:pPr>
            <a:r>
              <a:rPr lang="en-US" sz="2400" dirty="0"/>
              <a:t>                     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nor desire to be with them</a:t>
            </a:r>
            <a:r>
              <a:rPr lang="en-US" sz="2400" dirty="0"/>
              <a:t>, </a:t>
            </a:r>
          </a:p>
          <a:p>
            <a:r>
              <a:rPr lang="en-US" sz="2400" b="1" baseline="30000" dirty="0"/>
              <a:t>2 </a:t>
            </a:r>
            <a:r>
              <a:rPr lang="en-US" sz="2400" b="1" dirty="0">
                <a:solidFill>
                  <a:srgbClr val="FFFF00"/>
                </a:solidFill>
              </a:rPr>
              <a:t>For (</a:t>
            </a:r>
            <a:r>
              <a:rPr lang="he-IL" sz="3200" b="1" dirty="0">
                <a:solidFill>
                  <a:srgbClr val="FFFF00"/>
                </a:solidFill>
              </a:rPr>
              <a:t>כִּי</a:t>
            </a:r>
            <a:r>
              <a:rPr lang="en-US" sz="2400" b="1" dirty="0">
                <a:solidFill>
                  <a:srgbClr val="FFFF00"/>
                </a:solidFill>
              </a:rPr>
              <a:t> )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their hearts devise violence, </a:t>
            </a:r>
            <a:r>
              <a:rPr lang="en-US" sz="2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[explanation]</a:t>
            </a:r>
            <a:br>
              <a:rPr lang="en-US" sz="2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     and their lips talk of trouble</a:t>
            </a:r>
            <a:r>
              <a:rPr lang="en-US" sz="2400" dirty="0"/>
              <a:t>.</a:t>
            </a:r>
          </a:p>
          <a:p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Clear pairing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223707-D884-F8D1-D7DD-EF60C86B7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89157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336"/>
            <a:ext cx="11785600" cy="5257664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“Better than” proverbs linked 15:16-17 (18x Pr. 10-29 only here paired)</a:t>
            </a:r>
          </a:p>
          <a:p>
            <a:r>
              <a:rPr lang="en-US" sz="24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15:16 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Better is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little with the fear of the Lord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than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great treasure and trouble with it. </a:t>
            </a:r>
          </a:p>
          <a:p>
            <a:r>
              <a:rPr lang="en-US" sz="2400" b="1" baseline="30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17 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Better is 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dinner of herbs where love is </a:t>
            </a:r>
            <a:r>
              <a:rPr lang="en-US" sz="2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than</a:t>
            </a:r>
            <a:r>
              <a:rPr lang="en-US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 fattened ox and hatred with it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Two simile proverbs linked – obscured in translation</a:t>
            </a:r>
          </a:p>
          <a:p>
            <a:r>
              <a:rPr lang="en-US" b="1" baseline="30000" dirty="0"/>
              <a:t>10:25 </a:t>
            </a:r>
            <a:r>
              <a:rPr lang="en-US" b="1" dirty="0">
                <a:solidFill>
                  <a:srgbClr val="FFFF00"/>
                </a:solidFill>
              </a:rPr>
              <a:t>When</a:t>
            </a:r>
            <a:r>
              <a:rPr lang="en-US" dirty="0"/>
              <a:t> (</a:t>
            </a:r>
            <a:r>
              <a:rPr lang="he-IL" sz="3600" dirty="0">
                <a:solidFill>
                  <a:srgbClr val="FFFF00"/>
                </a:solidFill>
              </a:rPr>
              <a:t>כַּ</a:t>
            </a:r>
            <a:r>
              <a:rPr lang="he-IL" sz="3600" dirty="0"/>
              <a:t>עֲב֣וֹר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dirty="0"/>
              <a:t>) the tempest passes, the wicked is no more </a:t>
            </a:r>
            <a:br>
              <a:rPr lang="en-US" dirty="0"/>
            </a:br>
            <a:r>
              <a:rPr lang="en-US" dirty="0"/>
              <a:t>      but the righteous is established forever.   -- both word initial position starting with </a:t>
            </a:r>
            <a:r>
              <a:rPr lang="he-IL" sz="3600" dirty="0">
                <a:solidFill>
                  <a:srgbClr val="FFFF00"/>
                </a:solidFill>
              </a:rPr>
              <a:t>ּ כַּ</a:t>
            </a:r>
            <a:endParaRPr lang="en-US" sz="3600" dirty="0"/>
          </a:p>
          <a:p>
            <a:r>
              <a:rPr lang="en-US" dirty="0"/>
              <a:t> </a:t>
            </a:r>
            <a:r>
              <a:rPr lang="en-US" b="1" baseline="30000" dirty="0"/>
              <a:t>26 </a:t>
            </a:r>
            <a:r>
              <a:rPr lang="en-US" b="1" dirty="0">
                <a:solidFill>
                  <a:srgbClr val="FFFF00"/>
                </a:solidFill>
              </a:rPr>
              <a:t>Like</a:t>
            </a:r>
            <a:r>
              <a:rPr lang="en-US" dirty="0"/>
              <a:t> vinegar ( </a:t>
            </a:r>
            <a:r>
              <a:rPr lang="he-IL" sz="3600" dirty="0">
                <a:solidFill>
                  <a:srgbClr val="FFFF00"/>
                </a:solidFill>
              </a:rPr>
              <a:t>כ</a:t>
            </a:r>
            <a:r>
              <a:rPr lang="he-IL" sz="3600" dirty="0"/>
              <a:t>ַּחֹ֤מֶץ</a:t>
            </a:r>
            <a:r>
              <a:rPr lang="en-US" sz="3600" dirty="0"/>
              <a:t> </a:t>
            </a:r>
            <a:r>
              <a:rPr lang="en-US" dirty="0"/>
              <a:t>) to the teeth and smoke to the eyes, </a:t>
            </a:r>
            <a:br>
              <a:rPr lang="en-US" dirty="0"/>
            </a:br>
            <a:r>
              <a:rPr lang="en-US" dirty="0"/>
              <a:t>      so is the sluggard to those who send him. </a:t>
            </a:r>
            <a:endParaRPr lang="en-US" dirty="0">
              <a:hlinkClick r:id="rId2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702DCAD-2744-2E3A-ADFA-D48E0B20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38322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336"/>
            <a:ext cx="11480799" cy="464344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 cohesion: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and linking particles: 24:17-18</a:t>
            </a:r>
          </a:p>
          <a:p>
            <a:r>
              <a:rPr lang="en-US" sz="2400" b="1" baseline="30000" dirty="0"/>
              <a:t>17 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FF00"/>
                </a:solidFill>
              </a:rPr>
              <a:t>Do not </a:t>
            </a:r>
            <a:r>
              <a:rPr lang="en-US" sz="2400" dirty="0"/>
              <a:t>rejoice (</a:t>
            </a:r>
            <a:r>
              <a:rPr lang="he-IL" sz="3600" dirty="0">
                <a:solidFill>
                  <a:srgbClr val="FFFF00"/>
                </a:solidFill>
              </a:rPr>
              <a:t>אַל־</a:t>
            </a:r>
            <a:r>
              <a:rPr lang="en-US" sz="3600" dirty="0"/>
              <a:t> </a:t>
            </a:r>
            <a:r>
              <a:rPr lang="en-US" sz="2400" dirty="0"/>
              <a:t>) when your </a:t>
            </a:r>
            <a:r>
              <a:rPr lang="en-US" sz="2400" b="1" dirty="0">
                <a:solidFill>
                  <a:srgbClr val="FFFF00"/>
                </a:solidFill>
              </a:rPr>
              <a:t>enemy</a:t>
            </a:r>
            <a:r>
              <a:rPr lang="en-US" sz="2400" dirty="0"/>
              <a:t> falls, </a:t>
            </a:r>
            <a:br>
              <a:rPr lang="en-US" sz="2400" dirty="0"/>
            </a:br>
            <a:r>
              <a:rPr lang="en-US" sz="2400" dirty="0"/>
              <a:t>                and let not your heart be glad when he stumbles, </a:t>
            </a:r>
          </a:p>
          <a:p>
            <a:r>
              <a:rPr lang="en-US" sz="2400" b="1" baseline="30000" dirty="0"/>
              <a:t>18 </a:t>
            </a:r>
            <a:r>
              <a:rPr lang="en-US" sz="2400" b="1" dirty="0">
                <a:solidFill>
                  <a:srgbClr val="FFFF00"/>
                </a:solidFill>
              </a:rPr>
              <a:t>Lest</a:t>
            </a:r>
            <a:r>
              <a:rPr lang="en-US" sz="2400" dirty="0"/>
              <a:t> (</a:t>
            </a:r>
            <a:r>
              <a:rPr lang="he-IL" sz="3600" dirty="0">
                <a:solidFill>
                  <a:srgbClr val="FFFF00"/>
                </a:solidFill>
              </a:rPr>
              <a:t>פֶּן־</a:t>
            </a:r>
            <a:r>
              <a:rPr lang="en-US" sz="3600" dirty="0"/>
              <a:t> </a:t>
            </a:r>
            <a:r>
              <a:rPr lang="en-US" sz="2400" dirty="0"/>
              <a:t>) the Lord see it and be displeased </a:t>
            </a:r>
            <a:br>
              <a:rPr lang="en-US" sz="2400" dirty="0"/>
            </a:br>
            <a:r>
              <a:rPr lang="en-US" sz="2400" dirty="0"/>
              <a:t>                and turn away his anger from </a:t>
            </a:r>
            <a:r>
              <a:rPr lang="en-US" sz="2400" b="1" dirty="0">
                <a:solidFill>
                  <a:srgbClr val="FFFF00"/>
                </a:solidFill>
              </a:rPr>
              <a:t>him</a:t>
            </a:r>
            <a:r>
              <a:rPr lang="en-US" sz="2400" dirty="0"/>
              <a:t>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referencing by pronominal suffix 24:17-18;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22:27; 23:14; 24:22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C733-DE8A-88BE-C581-95E8F740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8169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4" y="1600336"/>
            <a:ext cx="11565466" cy="464344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medial vav (10:25a/26a; 27:3a/4a and 15:16b/17a</a:t>
            </a:r>
          </a:p>
          <a:p>
            <a:r>
              <a:rPr lang="en-US" dirty="0"/>
              <a:t>27:3A  A stone is heavy, </a:t>
            </a:r>
            <a:r>
              <a:rPr lang="en-US" b="1" dirty="0">
                <a:solidFill>
                  <a:srgbClr val="FFFF00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( </a:t>
            </a:r>
            <a:r>
              <a:rPr lang="he-IL" sz="3200" dirty="0">
                <a:solidFill>
                  <a:srgbClr val="FFFF00"/>
                </a:solidFill>
              </a:rPr>
              <a:t>וְנֵ֣טֶל</a:t>
            </a:r>
            <a:r>
              <a:rPr lang="en-US" dirty="0">
                <a:solidFill>
                  <a:srgbClr val="FFFF00"/>
                </a:solidFill>
              </a:rPr>
              <a:t> ) </a:t>
            </a:r>
            <a:r>
              <a:rPr lang="en-US" dirty="0"/>
              <a:t>weighty is sand,  </a:t>
            </a:r>
            <a:br>
              <a:rPr lang="en-US" dirty="0"/>
            </a:br>
            <a:r>
              <a:rPr lang="en-US" dirty="0"/>
              <a:t>                                            -- vav (and) in the middle of a colon/line is rare in Proverbs</a:t>
            </a:r>
          </a:p>
          <a:p>
            <a:r>
              <a:rPr lang="en-US" dirty="0"/>
              <a:t>27:4A  Wrath is cruel, [</a:t>
            </a:r>
            <a:r>
              <a:rPr lang="en-US" b="1" dirty="0">
                <a:solidFill>
                  <a:srgbClr val="FFFF00"/>
                </a:solidFill>
              </a:rPr>
              <a:t>and</a:t>
            </a:r>
            <a:r>
              <a:rPr lang="en-US" dirty="0"/>
              <a:t>] ( </a:t>
            </a:r>
            <a:r>
              <a:rPr lang="he-IL" sz="3200" dirty="0">
                <a:solidFill>
                  <a:srgbClr val="FFFF00"/>
                </a:solidFill>
              </a:rPr>
              <a:t>וְשֶׁ֣טֶף</a:t>
            </a:r>
            <a:r>
              <a:rPr lang="en-US" dirty="0"/>
              <a:t>  ) overwhelming is anger, </a:t>
            </a:r>
            <a:br>
              <a:rPr lang="en-US" dirty="0"/>
            </a:br>
            <a:r>
              <a:rPr lang="en-US" dirty="0"/>
              <a:t>      -- translation skipped the “and” in the Hebrew when the ESV translated it into English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NP construction:  mouth part (tongue/lips/tongue +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quality (wise/true/false). 12:18-19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1E9282-3F4A-A8C3-50A2-6D6A318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412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335"/>
            <a:ext cx="11480799" cy="516453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Thematic cohesion:  11:5-6; 16:12-13; 10:2-3; </a:t>
            </a:r>
          </a:p>
          <a:p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11:5  The righteousness of the blameless keeps his way straight, 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but the wicked falls by his own wickedness. </a:t>
            </a:r>
          </a:p>
          <a:p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11:6  The righteousness of the upright delivers them 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but the treacherous are taken captive by their lust. 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endParaRPr lang="en-US" sz="28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10:2  Treasures gained by wickedness do not profit,</a:t>
            </a:r>
          </a:p>
          <a:p>
            <a:pPr marL="0" indent="0">
              <a:buNone/>
            </a:pP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     but righteousness delivers from death. </a:t>
            </a:r>
          </a:p>
          <a:p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10:3  The LORD does not let the righteous go hungry,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  but he thwarts the craving of the wicked.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12F0EF-1592-8892-4325-6B418FC9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2" y="368051"/>
            <a:ext cx="11282218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others cohesive Paring techniques</a:t>
            </a:r>
          </a:p>
        </p:txBody>
      </p:sp>
    </p:spTree>
    <p:extLst>
      <p:ext uri="{BB962C8B-B14F-4D97-AF65-F5344CB8AC3E}">
        <p14:creationId xmlns:p14="http://schemas.microsoft.com/office/powerpoint/2010/main" val="6170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 Pairs prevalence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708"/>
            <a:ext cx="11269133" cy="483055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 examples [124 verses out of 568 in Prov 10-29, 21%] </a:t>
            </a:r>
          </a:p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Listing of Proposed Pairs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10:2-3, 4-5, 15-16, 25-26, 31-32;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11:5-6, 16-17;                 12:15-16, 18-19;    13:2-3, 7-8, 21-22;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14:20-21, 26-27;              15:1-2, 8-9, 13-14, 16-17, 20-21;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16:12-13, 18-19;              17:27-28;               18:10-11, 18-19, 20-21;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19:13-14, 28-29;               20:16-17;               21:25-26, 30-31;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22:22-23, 24-25, 26-27;    23:13-14, 15-16, 17-18, 20-21, 24-25;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24:1-2 3-4, 8-9, 13-14, 19-20, 21-22, 28-29;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25:2-3 4-5, 6-7, 9-10, 11-12, 13-14, 16-17, 21-22;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26:4-5, 18-19, 20-21;         27:1-2, 3-4 15-16, 25-26;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28:25-26;                            29:2-3</a:t>
            </a:r>
          </a:p>
        </p:txBody>
      </p:sp>
    </p:spTree>
    <p:extLst>
      <p:ext uri="{BB962C8B-B14F-4D97-AF65-F5344CB8AC3E}">
        <p14:creationId xmlns:p14="http://schemas.microsoft.com/office/powerpoint/2010/main" val="21803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Summary/Conclusion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532468"/>
            <a:ext cx="10972800" cy="514773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Willy-nilly advocates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many say no connections between sayings/proverbs in Prov. 10-29</a:t>
            </a:r>
          </a:p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pairs (124 verses out of 568 (Prov 10-29; 21%) </a:t>
            </a:r>
          </a:p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pairs examined in detail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26:4-5; 15:8-9; 10:16-17; 13:21-22; 15:1-2 – then explored other bonding/cohesive techniques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  This discussion has exposed the hand of the editor above the single proverb level.  Thus there is meaning both on the says/sentential level of a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proverb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its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ALSO Meaning connection at the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level pairs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linked together by the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editor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(cf. 25:1)</a:t>
            </a:r>
          </a:p>
        </p:txBody>
      </p:sp>
    </p:spTree>
    <p:extLst>
      <p:ext uri="{BB962C8B-B14F-4D97-AF65-F5344CB8AC3E}">
        <p14:creationId xmlns:p14="http://schemas.microsoft.com/office/powerpoint/2010/main" val="308001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Summary/Conclusion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378"/>
            <a:ext cx="10340543" cy="4646022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Hermeneutics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when reading sentential saying proverbs be aware and look for pairing and the interaction between paired proverbs</a:t>
            </a:r>
          </a:p>
          <a:p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Authorial intent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(yes, who is the “author” of a proverb) but also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collector/editor intent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be considered as well in the interaction of proverbial sentences with their paired unit.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Keep your eyes open for proverbial pairing </a:t>
            </a:r>
          </a:p>
        </p:txBody>
      </p:sp>
    </p:spTree>
    <p:extLst>
      <p:ext uri="{BB962C8B-B14F-4D97-AF65-F5344CB8AC3E}">
        <p14:creationId xmlns:p14="http://schemas.microsoft.com/office/powerpoint/2010/main" val="88493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Other cohesive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574723"/>
            <a:ext cx="11768667" cy="483055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Prov. 23:26-28; 24:10-12; et al.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detached pairs   10:8/10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16:32/17:1; 17:26/18:5; 18:23/19:1 et al.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Plus One Detached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Prov. 15:1-2, 4; 15:8-9, 11; 20:16-17,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20; 20:29-30, 27; 10:25-26, 23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 plus one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Prov. 10:16-17, 18; 15:16-17, 15; 15:31-32, 30;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18:6-7, 8; 23:20-21, 19 </a:t>
            </a:r>
          </a:p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Strings/Clusters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11:9-12; 15:29-33 et al.   vid. Knut Heim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Like Grapes of Gold Set in Silver, Poetic Imagination in Prov.</a:t>
            </a:r>
          </a:p>
        </p:txBody>
      </p:sp>
    </p:spTree>
    <p:extLst>
      <p:ext uri="{BB962C8B-B14F-4D97-AF65-F5344CB8AC3E}">
        <p14:creationId xmlns:p14="http://schemas.microsoft.com/office/powerpoint/2010/main" val="40013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on pair #1 [Prov 26:4-5]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05708"/>
            <a:ext cx="10899778" cy="507609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previous video. 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Contrary Proverbs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Absence makes the heart grow fonder/wander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Contra: Out of sight, out of mind. 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Early bird gets the worm;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Contra: second mouse gets the cheese.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Look before you leap,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Contra: he who hesitates is lost.   Wolfgang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Mieder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Twisted Prov.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 26:4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not a fool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his folly,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lest you be like him yourself.”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– concern is your own damage.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 26:5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a fool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his folly,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lest he me wise in his own eyes.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-- concern is for the fool himself getting worse</a:t>
            </a:r>
          </a:p>
        </p:txBody>
      </p:sp>
    </p:spTree>
    <p:extLst>
      <p:ext uri="{BB962C8B-B14F-4D97-AF65-F5344CB8AC3E}">
        <p14:creationId xmlns:p14="http://schemas.microsoft.com/office/powerpoint/2010/main" val="42078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on pair #1 [</a:t>
            </a:r>
            <a:r>
              <a:rPr lang="en-US" dirty="0" err="1"/>
              <a:t>Prov</a:t>
            </a:r>
            <a:r>
              <a:rPr lang="en-US" dirty="0"/>
              <a:t> 26:4-5]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05708"/>
            <a:ext cx="9948619" cy="483055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Hoglund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concludes:  (346; van Heerden, 611)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 enter into dialogue with the fool is both an obligation and a threat for the wise.”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Proverbs 26:4-5 for a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 pair intentionally</a:t>
            </a:r>
            <a:b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concatenated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push the wise toward higher order thinking, imagination, using the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proverbial pair with its repetition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with a certain amount of playfulness and parody to accomplish the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collector’s purpose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thinking more deeply about what is fitting in dealing with a fool (Prov 26:1-12). </a:t>
            </a:r>
          </a:p>
        </p:txBody>
      </p:sp>
    </p:spTree>
    <p:extLst>
      <p:ext uri="{BB962C8B-B14F-4D97-AF65-F5344CB8AC3E}">
        <p14:creationId xmlns:p14="http://schemas.microsoft.com/office/powerpoint/2010/main" val="34116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" y="452718"/>
            <a:ext cx="11665962" cy="1400530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a syntactically bonded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89" y="1582655"/>
            <a:ext cx="10900244" cy="419548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sacrifice of the wicked (pl.), an abomination to the Lord,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the prayer of the upright (pl.) is his delight.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Lord, the way of the wicked (sg.),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but the one (sg.) pursuing righteousness he loves. </a:t>
            </a:r>
          </a:p>
        </p:txBody>
      </p:sp>
    </p:spTree>
    <p:extLst>
      <p:ext uri="{BB962C8B-B14F-4D97-AF65-F5344CB8AC3E}">
        <p14:creationId xmlns:p14="http://schemas.microsoft.com/office/powerpoint/2010/main" val="313744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Pair #2: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Prov. 15:8-9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syntactically bonded pair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EFA558-4DD2-379B-8893-F43F0947E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045" y="2120575"/>
            <a:ext cx="11469688" cy="4830559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/>
              <a:t> </a:t>
            </a:r>
            <a:r>
              <a:rPr lang="he-IL" sz="4400" dirty="0"/>
              <a:t>	    זֶ֣בַח </a:t>
            </a:r>
            <a:r>
              <a:rPr lang="he-IL" sz="4400" dirty="0">
                <a:solidFill>
                  <a:srgbClr val="FFC000"/>
                </a:solidFill>
              </a:rPr>
              <a:t>רְ֭שָׁעִים</a:t>
            </a:r>
            <a:r>
              <a:rPr lang="en-US" sz="4400" dirty="0"/>
              <a:t>/</a:t>
            </a:r>
            <a:r>
              <a:rPr lang="he-IL" sz="4400" dirty="0"/>
              <a:t> </a:t>
            </a:r>
            <a:r>
              <a:rPr lang="he-IL" sz="4400" dirty="0">
                <a:solidFill>
                  <a:srgbClr val="FFFF00"/>
                </a:solidFill>
              </a:rPr>
              <a:t>תּוֹעֲבַ֣ת יְהוָ֑ה</a:t>
            </a:r>
            <a:r>
              <a:rPr lang="en-US" sz="4400" dirty="0">
                <a:solidFill>
                  <a:srgbClr val="FFFF00"/>
                </a:solidFill>
              </a:rPr>
              <a:t>   </a:t>
            </a:r>
            <a:r>
              <a:rPr lang="he-IL" sz="4400" dirty="0">
                <a:solidFill>
                  <a:srgbClr val="FFFF00"/>
                </a:solidFill>
              </a:rPr>
              <a:t>      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he-IL" sz="4400" dirty="0"/>
              <a:t>וּתְפִלַּ֖ת יְשָׁרִ֣ים</a:t>
            </a:r>
            <a:r>
              <a:rPr lang="en-US" sz="4400" dirty="0"/>
              <a:t>/</a:t>
            </a:r>
            <a:r>
              <a:rPr lang="he-IL" sz="4400" dirty="0"/>
              <a:t> </a:t>
            </a:r>
            <a:r>
              <a:rPr lang="he-IL" sz="4400" dirty="0">
                <a:solidFill>
                  <a:srgbClr val="FFFF00"/>
                </a:solidFill>
              </a:rPr>
              <a:t>רְצוֹנֽוֹ</a:t>
            </a:r>
            <a:r>
              <a:rPr lang="he-IL" sz="4400" dirty="0"/>
              <a:t>׃</a:t>
            </a:r>
            <a:endParaRPr lang="en-US" sz="4400" dirty="0"/>
          </a:p>
          <a:p>
            <a:pPr marL="0" indent="0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the sacrifice of the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wicked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(pl.)</a:t>
            </a:r>
          </a:p>
          <a:p>
            <a:pPr marL="0" indent="0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the prayer of the upright (pl.) /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delight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 rtl="1">
              <a:buNone/>
            </a:pPr>
            <a:r>
              <a:rPr lang="he-IL" sz="4400" dirty="0"/>
              <a:t>	</a:t>
            </a:r>
            <a:r>
              <a:rPr lang="he-IL" sz="4400" dirty="0">
                <a:solidFill>
                  <a:srgbClr val="FFFF00"/>
                </a:solidFill>
              </a:rPr>
              <a:t>תּוֹעֲבַ֣ת יְ֭הוָה</a:t>
            </a:r>
            <a:r>
              <a:rPr lang="en-US" sz="4400" dirty="0">
                <a:solidFill>
                  <a:srgbClr val="FFFF00"/>
                </a:solidFill>
              </a:rPr>
              <a:t>/</a:t>
            </a:r>
            <a:r>
              <a:rPr lang="he-IL" sz="4400" dirty="0">
                <a:solidFill>
                  <a:srgbClr val="FFFF00"/>
                </a:solidFill>
              </a:rPr>
              <a:t> </a:t>
            </a:r>
            <a:r>
              <a:rPr lang="he-IL" sz="4400" dirty="0"/>
              <a:t>דֶּ֣רֶךְ </a:t>
            </a:r>
            <a:r>
              <a:rPr lang="he-IL" sz="4400" dirty="0">
                <a:solidFill>
                  <a:srgbClr val="FFC000"/>
                </a:solidFill>
              </a:rPr>
              <a:t>רָשָׁ֑ע</a:t>
            </a:r>
            <a:r>
              <a:rPr lang="en-US" sz="4400" dirty="0"/>
              <a:t>  </a:t>
            </a:r>
            <a:r>
              <a:rPr lang="he-IL" sz="4400" dirty="0"/>
              <a:t>            </a:t>
            </a:r>
            <a:r>
              <a:rPr lang="en-US" sz="4400" dirty="0"/>
              <a:t> </a:t>
            </a:r>
            <a:r>
              <a:rPr lang="he-IL" sz="4400" dirty="0"/>
              <a:t> וּמְרַדֵּ֖ף צְדָקָ֣ה</a:t>
            </a:r>
            <a:r>
              <a:rPr lang="en-US" sz="4400" dirty="0"/>
              <a:t>/</a:t>
            </a:r>
            <a:r>
              <a:rPr lang="he-IL" sz="4400" dirty="0"/>
              <a:t> </a:t>
            </a:r>
            <a:r>
              <a:rPr lang="he-IL" sz="4400" dirty="0">
                <a:solidFill>
                  <a:srgbClr val="FFFF00"/>
                </a:solidFill>
              </a:rPr>
              <a:t>יֶאֱהָֽב</a:t>
            </a:r>
            <a:r>
              <a:rPr lang="he-IL" sz="4400" dirty="0"/>
              <a:t>׃</a:t>
            </a:r>
            <a:endParaRPr lang="en-US" sz="4400" dirty="0"/>
          </a:p>
          <a:p>
            <a:pPr marL="0" indent="0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the way of the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wicked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(sg.) /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abomination to the Lord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 rtl="1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the one (sg.) pursuing righteousness /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loves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8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4847</TotalTime>
  <Words>4023</Words>
  <Application>Microsoft Office PowerPoint</Application>
  <PresentationFormat>Widescreen</PresentationFormat>
  <Paragraphs>217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AA Times New Roman</vt:lpstr>
      <vt:lpstr>Arial</vt:lpstr>
      <vt:lpstr>Century Gothic</vt:lpstr>
      <vt:lpstr>SBL Hebrew</vt:lpstr>
      <vt:lpstr>Times New Roman</vt:lpstr>
      <vt:lpstr>Wingdings</vt:lpstr>
      <vt:lpstr>Wingdings 3</vt:lpstr>
      <vt:lpstr>Ion</vt:lpstr>
      <vt:lpstr>Proverbs Pairs Continued</vt:lpstr>
      <vt:lpstr>Introducing Proverbs</vt:lpstr>
      <vt:lpstr>Introducing Proverbs Pairs: Questions</vt:lpstr>
      <vt:lpstr>Proverb Pairs prevalence </vt:lpstr>
      <vt:lpstr>5 Other cohesive variations</vt:lpstr>
      <vt:lpstr>Review on pair #1 [Prov 26:4-5]</vt:lpstr>
      <vt:lpstr>Conclusion on pair #1 [Prov 26:4-5]</vt:lpstr>
      <vt:lpstr>Prov. 15:8-9 a syntactically bonded pair</vt:lpstr>
      <vt:lpstr>Pair #2:  Prov. 15:8-9  a syntactically bonded pair</vt:lpstr>
      <vt:lpstr>Prov. 15:8-9 a syntactically bonded pair</vt:lpstr>
      <vt:lpstr>Prov. 15:8-9 translations</vt:lpstr>
      <vt:lpstr>Prov. 15:8-9 translations</vt:lpstr>
      <vt:lpstr>Cohesion</vt:lpstr>
      <vt:lpstr>Prov. 15:8-9 a syntactically bonded pair</vt:lpstr>
      <vt:lpstr>PowerPoint Presentation</vt:lpstr>
      <vt:lpstr>Cohesion: Prov 15:8-9</vt:lpstr>
      <vt:lpstr>PowerPoint Presentation</vt:lpstr>
      <vt:lpstr>Hermeneutical significance of placing Prov. 15:8 and 9 together</vt:lpstr>
      <vt:lpstr>Pair #3:  Prov. 10:15-16 Non-catchword pair</vt:lpstr>
      <vt:lpstr>Pair #3:  Prov. 10:15-16 Non-catchword pair</vt:lpstr>
      <vt:lpstr>Prov 10:15-16 Non-catchword pair</vt:lpstr>
      <vt:lpstr>Prov 10:15-16 Non-catchword pair</vt:lpstr>
      <vt:lpstr>Prov. 13:21-22 positionally cohesion</vt:lpstr>
      <vt:lpstr>Prov. 13:21-22 positionally cohesion</vt:lpstr>
      <vt:lpstr>Prov. 13:21-22 positionally cohesion</vt:lpstr>
      <vt:lpstr>Prov. 13:21-22 positional cohesion</vt:lpstr>
      <vt:lpstr>Thoughts</vt:lpstr>
      <vt:lpstr>Prov. 13:21-22 positionally cohesion</vt:lpstr>
      <vt:lpstr>Prov 15:1-2 Thematically linked pair</vt:lpstr>
      <vt:lpstr>Prov 15:1-2 Thematically linked pair</vt:lpstr>
      <vt:lpstr>Prov 15:1-2 Thematically linked pair</vt:lpstr>
      <vt:lpstr>Exploring others cohesive Paring techniques</vt:lpstr>
      <vt:lpstr>PowerPoint Presentation</vt:lpstr>
      <vt:lpstr>Exploring others cohesive Paring techniques</vt:lpstr>
      <vt:lpstr>Exploring others cohesive Paring techniques</vt:lpstr>
      <vt:lpstr>Exploring others cohesive Paring techniques</vt:lpstr>
      <vt:lpstr>Exploring others cohesive Paring techniques</vt:lpstr>
      <vt:lpstr>Exploring others cohesive Paring techniques</vt:lpstr>
      <vt:lpstr>Exploring others cohesive Paring techniques</vt:lpstr>
      <vt:lpstr>Summary/Conclusion</vt:lpstr>
      <vt:lpstr>Summary/Conclusion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Pairs</dc:title>
  <dc:creator>Ted Hildebrandt</dc:creator>
  <cp:lastModifiedBy>Ted Hildebrandt</cp:lastModifiedBy>
  <cp:revision>304</cp:revision>
  <dcterms:created xsi:type="dcterms:W3CDTF">2018-07-17T22:22:21Z</dcterms:created>
  <dcterms:modified xsi:type="dcterms:W3CDTF">2023-01-25T21:28:50Z</dcterms:modified>
</cp:coreProperties>
</file>