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65" r:id="rId5"/>
    <p:sldId id="257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02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18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Contemplation on Wisdom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Proverbs 30:1–17 (Appendix)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4DBD-CC58-4616-8084-30514209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Agur</a:t>
            </a:r>
            <a:r>
              <a:rPr lang="en-CA" dirty="0"/>
              <a:t> the son of </a:t>
            </a:r>
            <a:r>
              <a:rPr lang="en-CA" dirty="0" err="1"/>
              <a:t>yaqeh</a:t>
            </a:r>
            <a:r>
              <a:rPr lang="en-CA" dirty="0"/>
              <a:t> (30:1)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A5BEB-D731-4F9B-9499-3DB9FA09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err="1"/>
              <a:t>Agur</a:t>
            </a:r>
            <a:r>
              <a:rPr lang="en-CA" dirty="0"/>
              <a:t> and </a:t>
            </a:r>
            <a:r>
              <a:rPr lang="en-CA" dirty="0" err="1"/>
              <a:t>Yaqeh</a:t>
            </a:r>
            <a:r>
              <a:rPr lang="en-CA" dirty="0"/>
              <a:t> are otherwise unknown.</a:t>
            </a:r>
          </a:p>
          <a:p>
            <a:r>
              <a:rPr lang="en-CA" dirty="0" err="1"/>
              <a:t>Agur</a:t>
            </a:r>
            <a:r>
              <a:rPr lang="en-CA" dirty="0"/>
              <a:t> and </a:t>
            </a:r>
            <a:r>
              <a:rPr lang="en-CA" dirty="0" err="1"/>
              <a:t>Yaqeh</a:t>
            </a:r>
            <a:r>
              <a:rPr lang="en-CA" dirty="0"/>
              <a:t> may be proper names or might be nouns.</a:t>
            </a:r>
          </a:p>
          <a:p>
            <a:r>
              <a:rPr lang="en-CA" dirty="0"/>
              <a:t>“I am weary, I am wasted” are two Hebrew verbs (</a:t>
            </a:r>
            <a:r>
              <a:rPr lang="en-CA" i="1" dirty="0" err="1"/>
              <a:t>la’ah</a:t>
            </a:r>
            <a:r>
              <a:rPr lang="en-CA" i="1" dirty="0"/>
              <a:t>, ’</a:t>
            </a:r>
            <a:r>
              <a:rPr lang="en-CA" i="1" dirty="0" err="1"/>
              <a:t>akal</a:t>
            </a:r>
            <a:r>
              <a:rPr lang="en-CA" dirty="0"/>
              <a:t>). </a:t>
            </a:r>
          </a:p>
          <a:p>
            <a:r>
              <a:rPr lang="en-CA" dirty="0"/>
              <a:t>Prayer of one at the end of life (cf. v. 7).</a:t>
            </a:r>
          </a:p>
          <a:p>
            <a:r>
              <a:rPr lang="en-CA" dirty="0"/>
              <a:t>Others read these verbs as names: </a:t>
            </a:r>
            <a:r>
              <a:rPr lang="en-CA" dirty="0" err="1"/>
              <a:t>Ithiel</a:t>
            </a:r>
            <a:r>
              <a:rPr lang="en-CA" dirty="0"/>
              <a:t> and Akal. But why would </a:t>
            </a:r>
            <a:r>
              <a:rPr lang="en-CA" dirty="0" err="1"/>
              <a:t>Ithiel</a:t>
            </a:r>
            <a:r>
              <a:rPr lang="en-CA" dirty="0"/>
              <a:t> be repeated?</a:t>
            </a:r>
          </a:p>
          <a:p>
            <a:r>
              <a:rPr lang="en-CA" dirty="0"/>
              <a:t>[Greek translation paraphrase of 30:1: “Fear my words son and having feared them repent.”]</a:t>
            </a:r>
          </a:p>
          <a:p>
            <a:r>
              <a:rPr lang="en-CA" dirty="0"/>
              <a:t>[Hebrew text of the Greek translation was a different stage in the collection. At that stage 30:1-9, 24:23-34 (additional words of the wise), 30:15-33 (the numerical proverbs), 31:1-9 all follow “the words of the wise” found in 22:17-24:22. The book then concludes with the collection of Hezekiah (25:1-29:27) and the acrostic to woman wisdom (31:10-31).]</a:t>
            </a:r>
          </a:p>
          <a:p>
            <a:r>
              <a:rPr lang="en-CA" dirty="0"/>
              <a:t>[Hebrew sequence at this stage: “A son who keeps a word is free from destruction. Fear my words my son.”]</a:t>
            </a:r>
          </a:p>
        </p:txBody>
      </p:sp>
    </p:spTree>
    <p:extLst>
      <p:ext uri="{BB962C8B-B14F-4D97-AF65-F5344CB8AC3E}">
        <p14:creationId xmlns:p14="http://schemas.microsoft.com/office/powerpoint/2010/main" val="245804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ORACLE OF AGUR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(30:2-9)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Lament of human ignorance (2-3)</a:t>
            </a:r>
            <a:endParaRPr lang="en-CA" sz="2800" dirty="0"/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Mortals do not know the ways of God (cf. Prov 16:1-4)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This is the lament of the Preacher (Eccl 3:10-15)</a:t>
            </a: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Lament of human limits (4) [series of rhetorical questions]</a:t>
            </a:r>
            <a:endParaRPr lang="en-CA" sz="28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Creation is a marvel of beauty and danger (Job 9:2-10)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God’s ways do not conform to our idea of justice (Job 30:8-14)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Confession of revealed truth (5-6)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God has made his word known (</a:t>
            </a:r>
            <a:r>
              <a:rPr lang="en-CA" sz="2000" dirty="0" err="1">
                <a:solidFill>
                  <a:prstClr val="black"/>
                </a:solidFill>
              </a:rPr>
              <a:t>Deut</a:t>
            </a:r>
            <a:r>
              <a:rPr lang="en-CA" sz="2000" dirty="0">
                <a:solidFill>
                  <a:prstClr val="black"/>
                </a:solidFill>
              </a:rPr>
              <a:t> 30:11-14)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Nothing can be added to this word (</a:t>
            </a:r>
            <a:r>
              <a:rPr lang="en-CA" sz="2000" dirty="0" err="1">
                <a:solidFill>
                  <a:prstClr val="black"/>
                </a:solidFill>
              </a:rPr>
              <a:t>Deut</a:t>
            </a:r>
            <a:r>
              <a:rPr lang="en-CA" sz="2000" dirty="0">
                <a:solidFill>
                  <a:prstClr val="black"/>
                </a:solidFill>
              </a:rPr>
              <a:t> 4:1-2)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Prayer for humility (7-9) cf. Ps 73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THOSE NOT BLESSED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(30:10-14)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CA" sz="2400" dirty="0"/>
              <a:t> Recognize the dignity of the slave (v. 10; cf. </a:t>
            </a:r>
            <a:r>
              <a:rPr lang="en-CA" sz="2400" dirty="0" err="1"/>
              <a:t>Deut</a:t>
            </a:r>
            <a:r>
              <a:rPr lang="en-CA" sz="2400" dirty="0"/>
              <a:t> 23:16)</a:t>
            </a:r>
            <a:endParaRPr lang="en-CA" sz="24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Sins of a wicked generation (vv. 11-14)</a:t>
            </a:r>
            <a:endParaRPr lang="en-CA" sz="2800" i="1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Contempt of parents [penalty of death (Ex 21:17; </a:t>
            </a:r>
            <a:r>
              <a:rPr lang="en-CA" sz="2000" dirty="0" err="1">
                <a:solidFill>
                  <a:prstClr val="black"/>
                </a:solidFill>
              </a:rPr>
              <a:t>Deut</a:t>
            </a:r>
            <a:r>
              <a:rPr lang="en-CA" sz="2000" dirty="0">
                <a:solidFill>
                  <a:prstClr val="black"/>
                </a:solidFill>
              </a:rPr>
              <a:t> 21:18-19)]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Self-righteousness 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Arrogance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Greed [rapacious as wild beasts, confiscate land]</a:t>
            </a:r>
          </a:p>
        </p:txBody>
      </p:sp>
    </p:spTree>
    <p:extLst>
      <p:ext uri="{BB962C8B-B14F-4D97-AF65-F5344CB8AC3E}">
        <p14:creationId xmlns:p14="http://schemas.microsoft.com/office/powerpoint/2010/main" val="136735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GREED AND CONTEMPT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(30:15-17)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Epitome of greed (v. 15a)</a:t>
            </a:r>
            <a:endParaRPr lang="en-CA" sz="2800" dirty="0"/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Description of the rapacious generation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Leeches have a sucker at each end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Daughters of the leech are like her mother (fitting punishment)</a:t>
            </a: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Four insatiable demands (vv. 15b-16)</a:t>
            </a:r>
            <a:endParaRPr lang="en-CA" sz="28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Greed never asks how much is enough (like hell or fire)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Barrenness is a pain that can be satisfied with nothing else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Disdain for parents (v. 17)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Eye is the organ of greed (</a:t>
            </a:r>
            <a:r>
              <a:rPr lang="en-CA" sz="2000" dirty="0" err="1">
                <a:solidFill>
                  <a:prstClr val="black"/>
                </a:solidFill>
              </a:rPr>
              <a:t>Deut</a:t>
            </a:r>
            <a:r>
              <a:rPr lang="en-CA" sz="2000" dirty="0">
                <a:solidFill>
                  <a:prstClr val="black"/>
                </a:solidFill>
              </a:rPr>
              <a:t> 15:9; Matt 6:22-23)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Greed and contempt are associated (Prov 23:20-22)</a:t>
            </a:r>
          </a:p>
        </p:txBody>
      </p:sp>
    </p:spTree>
    <p:extLst>
      <p:ext uri="{BB962C8B-B14F-4D97-AF65-F5344CB8AC3E}">
        <p14:creationId xmlns:p14="http://schemas.microsoft.com/office/powerpoint/2010/main" val="199201310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463</TotalTime>
  <Words>498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Agur the son of yaqeh (30:1)</vt:lpstr>
      <vt:lpstr>ORACLE OF AGUR (30:2-9)</vt:lpstr>
      <vt:lpstr>THOSE NOT BLESSED (30:10-14)</vt:lpstr>
      <vt:lpstr>GREED AND CONTEMPT (30:15-17)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29</cp:revision>
  <dcterms:created xsi:type="dcterms:W3CDTF">2021-10-22T19:22:14Z</dcterms:created>
  <dcterms:modified xsi:type="dcterms:W3CDTF">2022-02-22T17:39:57Z</dcterms:modified>
</cp:coreProperties>
</file>