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72" r:id="rId2"/>
  </p:sldMasterIdLst>
  <p:sldIdLst>
    <p:sldId id="262" r:id="rId3"/>
    <p:sldId id="256" r:id="rId4"/>
    <p:sldId id="267" r:id="rId5"/>
    <p:sldId id="257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90"/>
    <p:restoredTop sz="96973"/>
  </p:normalViewPr>
  <p:slideViewPr>
    <p:cSldViewPr snapToGrid="0" snapToObjects="1">
      <p:cViewPr varScale="1">
        <p:scale>
          <a:sx n="97" d="100"/>
          <a:sy n="97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012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960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947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787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45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858265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0797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11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6829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966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78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345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6" name="Picture 95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02" name="Rectangle 101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Reading Proverbs In the Context of the OT &amp;amp; NT - Olive Tree Blog">
            <a:extLst>
              <a:ext uri="{FF2B5EF4-FFF2-40B4-BE49-F238E27FC236}">
                <a16:creationId xmlns:a16="http://schemas.microsoft.com/office/drawing/2014/main" id="{2C7A5407-BDEE-644E-B2D8-CE730CB15C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" r="-1" b="-1"/>
          <a:stretch/>
        </p:blipFill>
        <p:spPr bwMode="auto">
          <a:xfrm>
            <a:off x="305" y="1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06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D86E93-9EE3-BD44-A0B4-F5AE0222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747" y="2645741"/>
            <a:ext cx="4002808" cy="9631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dirty="0"/>
              <a:t>Proverbs</a:t>
            </a:r>
            <a:endParaRPr lang="en-US" sz="4800" dirty="0"/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B3A4C-497A-1C44-BDDD-7A1B549DA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70754" y="4235178"/>
            <a:ext cx="3697092" cy="10007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August H. </a:t>
            </a:r>
            <a:r>
              <a:rPr lang="en-US" dirty="0" err="1"/>
              <a:t>Konkel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McMcaster</a:t>
            </a:r>
            <a:r>
              <a:rPr lang="en-US" dirty="0"/>
              <a:t> Divinity College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March 2022</a:t>
            </a:r>
          </a:p>
        </p:txBody>
      </p:sp>
      <p:sp>
        <p:nvSpPr>
          <p:cNvPr id="112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1464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D8C47-5BE7-D347-B2E6-180E0F7D2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Proverbs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DA528-E649-F144-9B35-67B5A0FEF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029624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Session 17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Instructions for a Civilized Life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Proverbs 27:23–29:27</a:t>
            </a:r>
          </a:p>
          <a:p>
            <a:pPr>
              <a:spcBef>
                <a:spcPts val="0"/>
              </a:spcBef>
            </a:pPr>
            <a:endParaRPr lang="en-US" sz="2800" dirty="0"/>
          </a:p>
          <a:p>
            <a:pPr algn="r"/>
            <a:r>
              <a:rPr lang="en-US" sz="2800" dirty="0"/>
              <a:t>                                 </a:t>
            </a:r>
            <a:r>
              <a:rPr lang="en-US" sz="2000" dirty="0"/>
              <a:t>august h. </a:t>
            </a:r>
            <a:r>
              <a:rPr lang="en-US" sz="2000" dirty="0" err="1"/>
              <a:t>konkel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162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97FA2-A718-4658-B4CC-A6A1DAA5A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Divine Provision for Life (27:23-27)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21131-CB7A-4B75-BFDC-8A4CFFA5B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Tend your flocks well (23).</a:t>
            </a:r>
          </a:p>
          <a:p>
            <a:r>
              <a:rPr lang="en-CA" dirty="0"/>
              <a:t>Present provisions are temporary (24).</a:t>
            </a:r>
          </a:p>
          <a:p>
            <a:pPr lvl="1"/>
            <a:r>
              <a:rPr lang="en-CA" dirty="0"/>
              <a:t>Provision of food does not last.</a:t>
            </a:r>
          </a:p>
          <a:p>
            <a:pPr lvl="1"/>
            <a:r>
              <a:rPr lang="en-CA" dirty="0"/>
              <a:t>Provision of good government does not last.</a:t>
            </a:r>
          </a:p>
          <a:p>
            <a:r>
              <a:rPr lang="en-CA" dirty="0"/>
              <a:t>God provides for future needs (25-27).</a:t>
            </a:r>
          </a:p>
          <a:p>
            <a:pPr lvl="1"/>
            <a:r>
              <a:rPr lang="en-CA" dirty="0"/>
              <a:t>Green grass must be harvested.</a:t>
            </a:r>
          </a:p>
          <a:p>
            <a:pPr lvl="1"/>
            <a:r>
              <a:rPr lang="en-CA" dirty="0"/>
              <a:t>Fodder provides for sheep and goats.</a:t>
            </a:r>
          </a:p>
          <a:p>
            <a:pPr lvl="1"/>
            <a:r>
              <a:rPr lang="en-CA" dirty="0"/>
              <a:t>Reward of the field provides life for the household.</a:t>
            </a:r>
          </a:p>
        </p:txBody>
      </p:sp>
    </p:spTree>
    <p:extLst>
      <p:ext uri="{BB962C8B-B14F-4D97-AF65-F5344CB8AC3E}">
        <p14:creationId xmlns:p14="http://schemas.microsoft.com/office/powerpoint/2010/main" val="868334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/>
              <a:t>Theme: Good Rule or societal ruin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0519"/>
            <a:ext cx="10058400" cy="4786397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CA" sz="2200" dirty="0"/>
              <a:t> Splendour of rule of righteous (28:12)</a:t>
            </a:r>
            <a:endParaRPr lang="en-CA" sz="2600" dirty="0"/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Righteous shine with opportunity.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Rule of wicked obscures good people</a:t>
            </a:r>
          </a:p>
          <a:p>
            <a:pPr lvl="0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sz="2200" dirty="0">
                <a:solidFill>
                  <a:prstClr val="black"/>
                </a:solidFill>
              </a:rPr>
              <a:t> Bounty of the rule of righteous (28:28)</a:t>
            </a:r>
            <a:endParaRPr lang="en-CA" sz="2600" dirty="0">
              <a:solidFill>
                <a:prstClr val="black"/>
              </a:solidFill>
            </a:endParaRP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Righteous rule enables good people.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Wicked rule destroys good people.</a:t>
            </a:r>
            <a:endParaRPr lang="en-CA" dirty="0"/>
          </a:p>
          <a:p>
            <a:pPr lvl="0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sz="2200" dirty="0">
                <a:solidFill>
                  <a:prstClr val="black"/>
                </a:solidFill>
              </a:rPr>
              <a:t> Happiness of the rule of the righteous (29:2)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Righteous rule enables good people.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Wicked rule destroys good people.</a:t>
            </a:r>
            <a:endParaRPr lang="en-CA" dirty="0"/>
          </a:p>
          <a:p>
            <a:pPr lvl="0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sz="2200" dirty="0">
                <a:solidFill>
                  <a:prstClr val="black"/>
                </a:solidFill>
              </a:rPr>
              <a:t> Order of the rule of the righteous (29:16)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Poor rule produces crime.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Crime invariably fails.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20881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VALUEs OF THE </a:t>
            </a:r>
            <a:r>
              <a:rPr lang="en-CA" sz="4000" b="1" i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TORAH </a:t>
            </a:r>
            <a:r>
              <a:rPr lang="en-CA" sz="40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(28:1-11)</a:t>
            </a:r>
            <a:endParaRPr lang="en-C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0520"/>
            <a:ext cx="10058400" cy="457284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en-CA" dirty="0"/>
              <a:t> Blessings of affirming </a:t>
            </a:r>
            <a:r>
              <a:rPr lang="en-CA" i="1" dirty="0" err="1"/>
              <a:t>torah</a:t>
            </a:r>
            <a:r>
              <a:rPr lang="en-CA" i="1" dirty="0"/>
              <a:t> </a:t>
            </a:r>
            <a:endParaRPr lang="en-CA" sz="2400" i="1" dirty="0"/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Security of faith (v. 1)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Contend for the right (v. 4)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Understanding of justice (v. 5)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Integrity has value over wealth (v. 6)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Honors parents (v. 7)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God will right wrongs (v. 8) [this is a faith confession]</a:t>
            </a:r>
          </a:p>
          <a:p>
            <a:pPr lvl="0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dirty="0">
                <a:solidFill>
                  <a:prstClr val="black"/>
                </a:solidFill>
              </a:rPr>
              <a:t> Curses of denying </a:t>
            </a:r>
            <a:r>
              <a:rPr lang="en-CA" i="1" dirty="0" err="1">
                <a:solidFill>
                  <a:prstClr val="black"/>
                </a:solidFill>
              </a:rPr>
              <a:t>torah</a:t>
            </a:r>
            <a:endParaRPr lang="en-CA" sz="2400" i="1" dirty="0">
              <a:solidFill>
                <a:prstClr val="black"/>
              </a:solidFill>
            </a:endParaRP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Abject poverty of poor oppressing poor (v. 3)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Prayer of those unfaithful is denied (v. 9)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Become trapped in schemes laid for others (v. 10)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Self deception of the rich (v. 11)</a:t>
            </a:r>
          </a:p>
        </p:txBody>
      </p:sp>
    </p:spTree>
    <p:extLst>
      <p:ext uri="{BB962C8B-B14F-4D97-AF65-F5344CB8AC3E}">
        <p14:creationId xmlns:p14="http://schemas.microsoft.com/office/powerpoint/2010/main" val="1367350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THE TRAP OF GREED </a:t>
            </a:r>
            <a:r>
              <a:rPr lang="en-CA" sz="40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(28:13-27) </a:t>
            </a:r>
            <a:endParaRPr lang="en-C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0519"/>
            <a:ext cx="10058400" cy="4851133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CA" sz="2600" dirty="0"/>
              <a:t> Blessedness of mercy</a:t>
            </a:r>
            <a:endParaRPr lang="en-CA" sz="3100" dirty="0"/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300" dirty="0">
                <a:solidFill>
                  <a:prstClr val="black"/>
                </a:solidFill>
              </a:rPr>
              <a:t>Confession provides for forgiveness (v. 13)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300" dirty="0">
                <a:solidFill>
                  <a:prstClr val="black"/>
                </a:solidFill>
              </a:rPr>
              <a:t>Fear of failing God is blessed (v. 14; cf. Job 3:25)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300" dirty="0">
                <a:solidFill>
                  <a:prstClr val="black"/>
                </a:solidFill>
              </a:rPr>
              <a:t>Giving to the poor will not bring need; pride brings many curses (v. 27)</a:t>
            </a:r>
            <a:endParaRPr lang="en-CA" sz="2000" dirty="0">
              <a:solidFill>
                <a:prstClr val="black"/>
              </a:solidFill>
            </a:endParaRPr>
          </a:p>
          <a:p>
            <a:pPr lvl="0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sz="2900" dirty="0">
                <a:solidFill>
                  <a:prstClr val="black"/>
                </a:solidFill>
              </a:rPr>
              <a:t> Punishment of greed</a:t>
            </a:r>
            <a:endParaRPr lang="en-CA" sz="3400" dirty="0">
              <a:solidFill>
                <a:prstClr val="black"/>
              </a:solidFill>
            </a:endParaRP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300" dirty="0">
                <a:solidFill>
                  <a:prstClr val="black"/>
                </a:solidFill>
              </a:rPr>
              <a:t>Taking life for profit leads to a flight to the pit (v. 17)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300" dirty="0">
                <a:solidFill>
                  <a:prstClr val="black"/>
                </a:solidFill>
              </a:rPr>
              <a:t>Pretension of doing right leads to the pit (v. 18b – person of “two ways”)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300" dirty="0">
                <a:solidFill>
                  <a:prstClr val="black"/>
                </a:solidFill>
              </a:rPr>
              <a:t>Favoritism even for a crust of bread brings ruin (v. 21)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300" dirty="0">
                <a:solidFill>
                  <a:prstClr val="black"/>
                </a:solidFill>
              </a:rPr>
              <a:t>Plundering parents is the equivalent of a vandal (v. 24)</a:t>
            </a:r>
            <a:endParaRPr lang="en-CA" dirty="0"/>
          </a:p>
          <a:p>
            <a:pPr lvl="0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sz="2900" dirty="0">
                <a:solidFill>
                  <a:prstClr val="black"/>
                </a:solidFill>
              </a:rPr>
              <a:t> Contrasting Destinies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300" dirty="0">
                <a:solidFill>
                  <a:prstClr val="black"/>
                </a:solidFill>
              </a:rPr>
              <a:t>Greedy rulers create hardship; rejecting plunder is life (vv. 15-16)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300" dirty="0">
                <a:solidFill>
                  <a:prstClr val="black"/>
                </a:solidFill>
              </a:rPr>
              <a:t>Honest work earns a living; pursuing nothing poverty (v. 19)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300" dirty="0">
                <a:solidFill>
                  <a:prstClr val="black"/>
                </a:solidFill>
              </a:rPr>
              <a:t>Reliable people are blessed; pressing for wealth brings poverty (vv. 20, 22)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300" dirty="0">
                <a:solidFill>
                  <a:prstClr val="black"/>
                </a:solidFill>
              </a:rPr>
              <a:t>Correction is better than flattery (v. 23)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300" dirty="0">
                <a:solidFill>
                  <a:prstClr val="black"/>
                </a:solidFill>
              </a:rPr>
              <a:t>Greed brings trouble; trust brings wealth (vv. 24-25)</a:t>
            </a:r>
            <a:endParaRPr lang="en-CA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013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WISDOM FOR CORRECTION &amp; JUSTICE </a:t>
            </a:r>
            <a:r>
              <a:rPr lang="en-CA" sz="40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(29:1-14)</a:t>
            </a:r>
            <a:endParaRPr lang="en-C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0520"/>
            <a:ext cx="10058400" cy="457284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CA" dirty="0"/>
              <a:t> Rejecting correction brings irreparable harm (v. 1)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 Justice supports a community, deceit (</a:t>
            </a:r>
            <a:r>
              <a:rPr lang="en-CA" i="1" dirty="0" err="1"/>
              <a:t>tarmit</a:t>
            </a:r>
            <a:r>
              <a:rPr lang="en-CA" dirty="0"/>
              <a:t>) destroys it (v. 4)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 Just people know the rights of the poor; the wicked do not know (v. 7)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 Wisdom provides for peace (vv. 8-11)</a:t>
            </a:r>
            <a:endParaRPr lang="en-CA" sz="2400" dirty="0"/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dirty="0">
                <a:solidFill>
                  <a:prstClr val="black"/>
                </a:solidFill>
              </a:rPr>
              <a:t>Scoffers inflame a city; wise settle the angry (v. 8)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dirty="0">
                <a:solidFill>
                  <a:prstClr val="black"/>
                </a:solidFill>
              </a:rPr>
              <a:t>Wise settle with the foolish; fools are angry and scornful (v. 9)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dirty="0">
                <a:solidFill>
                  <a:prstClr val="black"/>
                </a:solidFill>
              </a:rPr>
              <a:t>Murderers hate; the wise will seek to save (v. 10)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dirty="0">
                <a:solidFill>
                  <a:prstClr val="black"/>
                </a:solidFill>
              </a:rPr>
              <a:t>Fools vent their fury; wise control their emotions (v. 11)</a:t>
            </a:r>
            <a:endParaRPr lang="en-CA" dirty="0"/>
          </a:p>
          <a:p>
            <a:pPr lvl="0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dirty="0">
                <a:solidFill>
                  <a:prstClr val="black"/>
                </a:solidFill>
              </a:rPr>
              <a:t> Ruler not perceiving lies will end up working with liars (v. 12)</a:t>
            </a:r>
          </a:p>
          <a:p>
            <a:pPr lvl="0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dirty="0">
                <a:solidFill>
                  <a:prstClr val="black"/>
                </a:solidFill>
              </a:rPr>
              <a:t> Oppressed person is not lesser than his oppressor (v. 13)</a:t>
            </a:r>
          </a:p>
          <a:p>
            <a:pPr lvl="0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dirty="0">
                <a:solidFill>
                  <a:prstClr val="black"/>
                </a:solidFill>
              </a:rPr>
              <a:t> King that seeks justice has a secure kingdom (v. 14)</a:t>
            </a:r>
          </a:p>
        </p:txBody>
      </p:sp>
    </p:spTree>
    <p:extLst>
      <p:ext uri="{BB962C8B-B14F-4D97-AF65-F5344CB8AC3E}">
        <p14:creationId xmlns:p14="http://schemas.microsoft.com/office/powerpoint/2010/main" val="1734242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DISCIPLINE FOR CORRECTION </a:t>
            </a:r>
            <a:r>
              <a:rPr lang="en-CA" sz="40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(29:15-29)</a:t>
            </a:r>
            <a:endParaRPr lang="en-C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0520"/>
            <a:ext cx="10058400" cy="457284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CA" sz="2400" dirty="0"/>
              <a:t> Discipline of a household (vv. 15-21)</a:t>
            </a:r>
            <a:endParaRPr lang="en-CA" sz="3300" dirty="0"/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Discipline also requires coercion (vv. 15, 19)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Instruction leads to a charming life (v. 17)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Prophecy and </a:t>
            </a:r>
            <a:r>
              <a:rPr lang="en-CA" sz="2000" i="1" dirty="0">
                <a:solidFill>
                  <a:prstClr val="black"/>
                </a:solidFill>
              </a:rPr>
              <a:t>torah</a:t>
            </a:r>
            <a:r>
              <a:rPr lang="en-CA" sz="2000" dirty="0">
                <a:solidFill>
                  <a:prstClr val="black"/>
                </a:solidFill>
              </a:rPr>
              <a:t> are part of instruction (v. 18; cf. Ps 1:1-2ver)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Lack of discipline brings strife (v. 21)</a:t>
            </a:r>
          </a:p>
          <a:p>
            <a:pPr lvl="0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sz="2400" dirty="0">
                <a:solidFill>
                  <a:prstClr val="black"/>
                </a:solidFill>
              </a:rPr>
              <a:t> Humility and trust bring life (vv. 22-26)</a:t>
            </a:r>
            <a:endParaRPr lang="en-CA" sz="3300" dirty="0">
              <a:solidFill>
                <a:prstClr val="black"/>
              </a:solidFill>
            </a:endParaRP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Failure to control temper brings offense (v. 22)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Pride brings a fall, humility dignity (v. 23)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Receiving stolen goods may bring </a:t>
            </a:r>
            <a:r>
              <a:rPr lang="en-CA" sz="2000">
                <a:solidFill>
                  <a:prstClr val="black"/>
                </a:solidFill>
              </a:rPr>
              <a:t>guilt before God </a:t>
            </a:r>
            <a:r>
              <a:rPr lang="en-CA" sz="2000" dirty="0">
                <a:solidFill>
                  <a:prstClr val="black"/>
                </a:solidFill>
              </a:rPr>
              <a:t>(v. 24; cf. Lev. 5:1)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Fear of the powerful is a snare; trust in the Lord is security (v. 25)</a:t>
            </a:r>
            <a:endParaRPr lang="en-CA" dirty="0"/>
          </a:p>
          <a:p>
            <a:pPr lvl="0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sz="2400" dirty="0">
                <a:solidFill>
                  <a:prstClr val="black"/>
                </a:solidFill>
              </a:rPr>
              <a:t> Wicked and righteous </a:t>
            </a:r>
            <a:r>
              <a:rPr lang="en-CA" sz="2400" i="1" dirty="0">
                <a:solidFill>
                  <a:prstClr val="black"/>
                </a:solidFill>
              </a:rPr>
              <a:t>feel</a:t>
            </a:r>
            <a:r>
              <a:rPr lang="en-CA" sz="2400" dirty="0">
                <a:solidFill>
                  <a:prstClr val="black"/>
                </a:solidFill>
              </a:rPr>
              <a:t> differently (v. 27)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Choice is not merely behaviour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Righteous do not feel positive about everyone.</a:t>
            </a:r>
          </a:p>
          <a:p>
            <a:pPr lvl="1">
              <a:lnSpc>
                <a:spcPct val="11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Wicked are never going to like the righteous</a:t>
            </a:r>
          </a:p>
        </p:txBody>
      </p:sp>
    </p:spTree>
    <p:extLst>
      <p:ext uri="{BB962C8B-B14F-4D97-AF65-F5344CB8AC3E}">
        <p14:creationId xmlns:p14="http://schemas.microsoft.com/office/powerpoint/2010/main" val="9709340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{42F1C11C-DC9B-454E-9DC4-E4C63C52A190}tf10001119</Template>
  <TotalTime>820</TotalTime>
  <Words>830</Words>
  <Application>Microsoft Office PowerPoint</Application>
  <PresentationFormat>Widescreen</PresentationFormat>
  <Paragraphs>88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Gill Sans MT</vt:lpstr>
      <vt:lpstr>Rockwell</vt:lpstr>
      <vt:lpstr>Rockwell Condensed</vt:lpstr>
      <vt:lpstr>Rockwell Extra Bold</vt:lpstr>
      <vt:lpstr>Wingdings</vt:lpstr>
      <vt:lpstr>Gallery</vt:lpstr>
      <vt:lpstr>Wood Type</vt:lpstr>
      <vt:lpstr>Proverbs</vt:lpstr>
      <vt:lpstr>Proverbs</vt:lpstr>
      <vt:lpstr>Divine Provision for Life (27:23-27)</vt:lpstr>
      <vt:lpstr>Theme: Good Rule or societal ruin</vt:lpstr>
      <vt:lpstr>VALUEs OF THE TORAH (28:1-11)</vt:lpstr>
      <vt:lpstr>THE TRAP OF GREED (28:13-27) </vt:lpstr>
      <vt:lpstr>WISDOM FOR CORRECTION &amp; JUSTICE (29:1-14)</vt:lpstr>
      <vt:lpstr>DISCIPLINE FOR CORRECTION (29:15-29)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Books of Chronicles</dc:title>
  <dc:creator>Hyung Seok Kim</dc:creator>
  <cp:lastModifiedBy>August Konkel</cp:lastModifiedBy>
  <cp:revision>30</cp:revision>
  <dcterms:created xsi:type="dcterms:W3CDTF">2021-10-22T19:22:14Z</dcterms:created>
  <dcterms:modified xsi:type="dcterms:W3CDTF">2022-02-23T02:00:45Z</dcterms:modified>
</cp:coreProperties>
</file>