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57" r:id="rId5"/>
    <p:sldId id="269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9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Session 16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Living with Fools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Proverbs 26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THE WAYS OF THE FOOL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(1-12)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As snow in winter and rain at harvest, honor is unfitting to a fool (v. 1).</a:t>
            </a:r>
          </a:p>
          <a:p>
            <a:pPr>
              <a:buFont typeface="Wingdings" pitchFamily="2" charset="2"/>
              <a:buChar char="q"/>
            </a:pPr>
            <a:r>
              <a:rPr lang="en-CA" sz="1800" dirty="0"/>
              <a:t> As a sparrow swoops and a swallow flies, so is an empty curse.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dirty="0">
                <a:solidFill>
                  <a:prstClr val="black"/>
                </a:solidFill>
              </a:rPr>
              <a:t> Control for the fool (v. 3)</a:t>
            </a:r>
            <a:endParaRPr lang="en-CA" sz="24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Rod does not correct the fool – cf. 27:22.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Coercion is necessary for control, just as a bit in a horse.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dirty="0">
                <a:solidFill>
                  <a:prstClr val="black"/>
                </a:solidFill>
              </a:rPr>
              <a:t> Reason with the fool (vv. 4-5)</a:t>
            </a:r>
            <a:endParaRPr lang="en-CA" sz="24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Never try to reason with the unreasonable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Never leave the unreasonable uncorrected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en-CA" sz="2100" dirty="0"/>
              <a:t>[Richard Dawkins – Alister McGrath, The Dawkins Delusion]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dirty="0">
                <a:solidFill>
                  <a:prstClr val="black"/>
                </a:solidFill>
              </a:rPr>
              <a:t> The drunkard: flesh of the fool is greatly wounded, a drunk crosses the sea (v. 10); cf. 23:34-35</a:t>
            </a:r>
          </a:p>
          <a:p>
            <a:pPr marL="0" lvl="0" indent="0">
              <a:buClr>
                <a:srgbClr val="D34817">
                  <a:lumMod val="75000"/>
                </a:srgbClr>
              </a:buClr>
              <a:buNone/>
            </a:pPr>
            <a:r>
              <a:rPr lang="en-CA" dirty="0">
                <a:solidFill>
                  <a:prstClr val="black"/>
                </a:solidFill>
              </a:rPr>
              <a:t>    [An archer wounding all who pass by is one who hires a drunkard and a fool.]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200" dirty="0">
                <a:solidFill>
                  <a:prstClr val="black"/>
                </a:solidFill>
              </a:rPr>
              <a:t> Fools repeat stupidity (v. 11)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200" dirty="0">
                <a:solidFill>
                  <a:prstClr val="black"/>
                </a:solidFill>
              </a:rPr>
              <a:t> Presumption of the fool (v. 12)</a:t>
            </a:r>
          </a:p>
          <a:p>
            <a:pPr marL="0" lvl="0" indent="0">
              <a:buClr>
                <a:srgbClr val="D34817">
                  <a:lumMod val="75000"/>
                </a:srgbClr>
              </a:buClr>
              <a:buNone/>
            </a:pPr>
            <a:endParaRPr lang="en-CA" sz="2400" dirty="0">
              <a:solidFill>
                <a:prstClr val="black"/>
              </a:solidFill>
            </a:endParaRPr>
          </a:p>
          <a:p>
            <a:pPr marL="274320" lvl="1" indent="0">
              <a:lnSpc>
                <a:spcPct val="100000"/>
              </a:lnSpc>
              <a:buNone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DANGER OF THE FOOL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(6-9)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200" dirty="0"/>
              <a:t> Fool is a dangerous messenger (v. 6)</a:t>
            </a:r>
          </a:p>
          <a:p>
            <a:pPr marL="0" indent="0">
              <a:buNone/>
            </a:pPr>
            <a:r>
              <a:rPr lang="en-CA" sz="2200" dirty="0"/>
              <a:t>[Message depends on messenger – with a fool it is cutting off your own feet]</a:t>
            </a:r>
          </a:p>
          <a:p>
            <a:pPr>
              <a:buFont typeface="Wingdings" pitchFamily="2" charset="2"/>
              <a:buChar char="q"/>
            </a:pPr>
            <a:r>
              <a:rPr lang="en-CA" sz="2200" dirty="0">
                <a:solidFill>
                  <a:prstClr val="black"/>
                </a:solidFill>
              </a:rPr>
              <a:t> Proverbs are lame in the mouth of a fool (v. 7)</a:t>
            </a:r>
          </a:p>
          <a:p>
            <a:pPr marL="0" indent="0">
              <a:buNone/>
            </a:pPr>
            <a:r>
              <a:rPr lang="en-CA" sz="2200" dirty="0">
                <a:solidFill>
                  <a:prstClr val="black"/>
                </a:solidFill>
              </a:rPr>
              <a:t>[Language takes skill and understanding to be effective, especially proverbs.]</a:t>
            </a:r>
          </a:p>
          <a:p>
            <a:pPr>
              <a:buFont typeface="Wingdings" pitchFamily="2" charset="2"/>
              <a:buChar char="q"/>
            </a:pPr>
            <a:r>
              <a:rPr lang="en-CA" sz="2200" dirty="0">
                <a:solidFill>
                  <a:prstClr val="black"/>
                </a:solidFill>
              </a:rPr>
              <a:t> Status is dangerous when given to a fool (v. 8)</a:t>
            </a:r>
            <a:endParaRPr lang="en-CA" sz="2200" dirty="0"/>
          </a:p>
          <a:p>
            <a:pPr>
              <a:buFont typeface="Wingdings" pitchFamily="2" charset="2"/>
              <a:buChar char="q"/>
            </a:pPr>
            <a:r>
              <a:rPr lang="en-CA" sz="2200" dirty="0"/>
              <a:t> Proverbs are ridiculous (or dangerous) in mouth of a fool (v. 9)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 If</a:t>
            </a:r>
            <a:r>
              <a:rPr lang="en-CA" sz="2200" i="1" dirty="0">
                <a:solidFill>
                  <a:prstClr val="black"/>
                </a:solidFill>
              </a:rPr>
              <a:t> </a:t>
            </a:r>
            <a:r>
              <a:rPr lang="en-CA" sz="2200" i="1" dirty="0" err="1">
                <a:solidFill>
                  <a:prstClr val="black"/>
                </a:solidFill>
              </a:rPr>
              <a:t>khokh</a:t>
            </a:r>
            <a:r>
              <a:rPr lang="en-CA" sz="2200" i="1" dirty="0">
                <a:solidFill>
                  <a:prstClr val="black"/>
                </a:solidFill>
              </a:rPr>
              <a:t> </a:t>
            </a:r>
            <a:r>
              <a:rPr lang="en-CA" sz="2200" dirty="0">
                <a:solidFill>
                  <a:prstClr val="black"/>
                </a:solidFill>
              </a:rPr>
              <a:t>is a bramble branch it is dangerous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 If </a:t>
            </a:r>
            <a:r>
              <a:rPr lang="en-CA" sz="2200" i="1" dirty="0" err="1">
                <a:solidFill>
                  <a:prstClr val="black"/>
                </a:solidFill>
              </a:rPr>
              <a:t>khokh</a:t>
            </a:r>
            <a:r>
              <a:rPr lang="en-CA" sz="2200" i="1" dirty="0">
                <a:solidFill>
                  <a:prstClr val="black"/>
                </a:solidFill>
              </a:rPr>
              <a:t> </a:t>
            </a:r>
            <a:r>
              <a:rPr lang="en-CA" sz="2200" dirty="0">
                <a:solidFill>
                  <a:prstClr val="black"/>
                </a:solidFill>
              </a:rPr>
              <a:t>is a precious jewel (Ex 35:22) it is just inappropriate</a:t>
            </a:r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180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THE SLUGGARD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(13-16)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</a:t>
            </a:r>
            <a:r>
              <a:rPr lang="en-CA" sz="2400" dirty="0"/>
              <a:t>Creative at making excuses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Knows how to avoid responsibility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Too weary to eat! (hyperbole)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Sluggard thinks he is smart</a:t>
            </a:r>
          </a:p>
          <a:p>
            <a:pPr marL="274320" lvl="1" indent="0">
              <a:lnSpc>
                <a:spcPct val="100000"/>
              </a:lnSpc>
              <a:buClr>
                <a:srgbClr val="D34817">
                  <a:lumMod val="75000"/>
                </a:srgbClr>
              </a:buClr>
              <a:buNone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marL="274320" lvl="1" indent="0">
              <a:lnSpc>
                <a:spcPct val="100000"/>
              </a:lnSpc>
              <a:buNone/>
            </a:pPr>
            <a:endParaRPr lang="en-CA" dirty="0"/>
          </a:p>
          <a:p>
            <a:pPr marL="274320" lvl="1" indent="0">
              <a:lnSpc>
                <a:spcPct val="100000"/>
              </a:lnSpc>
              <a:buNone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340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CONTENTIOUS OF THE FOOLs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(17-22)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Intervenes in the quarrels of others (v. 17)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Fails to understand the deadly power of deceit (vv. 18-19)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Fails to understand the trouble of slander or complaint (20-22)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 </a:t>
            </a:r>
            <a:r>
              <a:rPr lang="en-CA" sz="2000" dirty="0"/>
              <a:t>Complaint is like fuel to a fire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 Like delicacies, slander is never forgotten (cf. 18:8)</a:t>
            </a: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400" dirty="0">
              <a:solidFill>
                <a:prstClr val="black"/>
              </a:solidFill>
            </a:endParaRPr>
          </a:p>
          <a:p>
            <a:pPr marL="274320" lvl="1" indent="0">
              <a:lnSpc>
                <a:spcPct val="100000"/>
              </a:lnSpc>
              <a:buNone/>
            </a:pPr>
            <a:endParaRPr lang="en-CA" dirty="0"/>
          </a:p>
          <a:p>
            <a:pPr marL="274320" lvl="1" indent="0">
              <a:lnSpc>
                <a:spcPct val="100000"/>
              </a:lnSpc>
              <a:buNone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1869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521F4-AE58-42D6-80BB-995D5DEA3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Fraudulent Friend</a:t>
            </a:r>
            <a:r>
              <a:rPr lang="en-CA" b="1" dirty="0"/>
              <a:t> </a:t>
            </a:r>
            <a:r>
              <a:rPr lang="en-CA" dirty="0"/>
              <a:t>(23-28)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C308C-1136-43CB-BBEB-A1E70CC6E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Flattering speech is like impure silver on a pot (v. 23).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Speech disguises an enemy (v. 24).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400" dirty="0"/>
              <a:t>Do not trust flattery (v. 25).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400" dirty="0"/>
              <a:t> Hatred is concealed by deceit (v. 26).</a:t>
            </a:r>
            <a:endParaRPr lang="en-CA" sz="22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Deceit lays its own trap (v. 27). 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Liars hate those they abuse (v. 28).</a:t>
            </a:r>
            <a:endParaRPr lang="en-CA" sz="2200" dirty="0"/>
          </a:p>
          <a:p>
            <a:pPr marL="274320" lvl="1" indent="0">
              <a:lnSpc>
                <a:spcPct val="100000"/>
              </a:lnSpc>
              <a:buNone/>
            </a:pPr>
            <a:endParaRPr lang="en-CA" sz="2400" dirty="0">
              <a:solidFill>
                <a:prstClr val="black"/>
              </a:solidFill>
            </a:endParaRP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950337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578</TotalTime>
  <Words>489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THE WAYS OF THE FOOL (1-12)</vt:lpstr>
      <vt:lpstr>DANGER OF THE FOOL (6-9)</vt:lpstr>
      <vt:lpstr>THE SLUGGARD (13-16)</vt:lpstr>
      <vt:lpstr>CONTENTIOUS OF THE FOOLs (17-22)</vt:lpstr>
      <vt:lpstr>A Fraudulent Friend (23-28)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27</cp:revision>
  <dcterms:created xsi:type="dcterms:W3CDTF">2021-10-22T19:22:14Z</dcterms:created>
  <dcterms:modified xsi:type="dcterms:W3CDTF">2022-02-25T02:15:26Z</dcterms:modified>
</cp:coreProperties>
</file>