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70" r:id="rId6"/>
    <p:sldId id="263" r:id="rId7"/>
    <p:sldId id="265" r:id="rId8"/>
    <p:sldId id="266" r:id="rId9"/>
    <p:sldId id="269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7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WORDS OF THE WISE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</a:t>
            </a:r>
            <a:r>
              <a:rPr lang="en-CA" dirty="0"/>
              <a:t>Maxim 28 – 24:17-18	Do not gloat.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29 – 24:19-20	Do not envy the wicked	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30 – 24:21-22	Fear God and the king.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More words of the wise – 24:23-34</a:t>
            </a:r>
            <a:endParaRPr lang="en-CA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Justice – 24:23-26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Work and Home – 24:27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Honest Witness – 24:28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Vengeance – 24:29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Laziness – 24:30-34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574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14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Sayings of the Wise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Proverbs 22:17–24:22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INTRODUCTION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(22:17-21)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Title: The Words of the Wise 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Exhortation (17a, c) 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Motivation (18-21)</a:t>
            </a: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Store them in your belly</a:t>
            </a:r>
          </a:p>
          <a:p>
            <a:pPr lvl="2">
              <a:lnSpc>
                <a:spcPct val="100000"/>
              </a:lnSpc>
            </a:pPr>
            <a:r>
              <a:rPr lang="en-CA" sz="1800" dirty="0"/>
              <a:t>Prepare for accurate words</a:t>
            </a:r>
          </a:p>
          <a:p>
            <a:pPr lvl="2">
              <a:lnSpc>
                <a:spcPct val="100000"/>
              </a:lnSpc>
            </a:pPr>
            <a:r>
              <a:rPr lang="en-CA" sz="1800" dirty="0"/>
              <a:t>Trust will be in God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Thirty sayings – </a:t>
            </a:r>
            <a:r>
              <a:rPr lang="en-CA" sz="2000" dirty="0" err="1"/>
              <a:t>Amenemope</a:t>
            </a:r>
            <a:r>
              <a:rPr lang="en-CA" sz="2000" dirty="0"/>
              <a:t> xxvii 6, 7</a:t>
            </a:r>
          </a:p>
          <a:p>
            <a:pPr lvl="2">
              <a:lnSpc>
                <a:spcPct val="100000"/>
              </a:lnSpc>
            </a:pPr>
            <a:r>
              <a:rPr lang="en-CA" sz="1800" i="1" dirty="0" err="1"/>
              <a:t>shlshwm</a:t>
            </a:r>
            <a:r>
              <a:rPr lang="en-CA" sz="1800" dirty="0"/>
              <a:t>  (MT </a:t>
            </a:r>
            <a:r>
              <a:rPr lang="en-CA" sz="1800" i="1" dirty="0" err="1"/>
              <a:t>ktib</a:t>
            </a:r>
            <a:r>
              <a:rPr lang="en-CA" sz="1800" dirty="0"/>
              <a:t>) – “formerly” – but that should be </a:t>
            </a:r>
            <a:r>
              <a:rPr lang="en-CA" sz="1800" i="1" dirty="0" err="1"/>
              <a:t>tmwl</a:t>
            </a:r>
            <a:r>
              <a:rPr lang="en-CA" sz="1800" i="1" dirty="0"/>
              <a:t> </a:t>
            </a:r>
            <a:r>
              <a:rPr lang="en-CA" sz="1800" i="1" dirty="0" err="1"/>
              <a:t>shlshwm</a:t>
            </a:r>
            <a:endParaRPr lang="en-CA" sz="1800" i="1" dirty="0"/>
          </a:p>
          <a:p>
            <a:pPr lvl="2">
              <a:lnSpc>
                <a:spcPct val="100000"/>
              </a:lnSpc>
            </a:pPr>
            <a:r>
              <a:rPr lang="en-CA" sz="1800" i="1" dirty="0" err="1"/>
              <a:t>shlyshym</a:t>
            </a:r>
            <a:r>
              <a:rPr lang="en-CA" sz="1800" dirty="0"/>
              <a:t> (MT </a:t>
            </a:r>
            <a:r>
              <a:rPr lang="en-CA" sz="1800" i="1" dirty="0" err="1"/>
              <a:t>qere</a:t>
            </a:r>
            <a:r>
              <a:rPr lang="en-CA" sz="1800" dirty="0"/>
              <a:t>) – “excellent things” – but usual meaning is a military officer</a:t>
            </a:r>
          </a:p>
          <a:p>
            <a:pPr lvl="2">
              <a:lnSpc>
                <a:spcPct val="100000"/>
              </a:lnSpc>
            </a:pPr>
            <a:r>
              <a:rPr lang="en-CA" sz="1800" i="1" dirty="0" err="1"/>
              <a:t>shlwshym</a:t>
            </a:r>
            <a:r>
              <a:rPr lang="en-CA" sz="1800" dirty="0"/>
              <a:t> – thirty – based on similarity to </a:t>
            </a:r>
            <a:r>
              <a:rPr lang="en-CA" sz="1800" dirty="0" err="1"/>
              <a:t>Amenemope</a:t>
            </a:r>
            <a:r>
              <a:rPr lang="en-CA" sz="1800" dirty="0"/>
              <a:t> and the Greek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True answers to messengers 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C915-EF19-4D3D-B67E-3E98DF9A8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Instruction of </a:t>
            </a:r>
            <a:r>
              <a:rPr lang="en-CA" b="1" dirty="0" err="1"/>
              <a:t>Amenemope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C3404-EDC4-4E9B-8F1B-A21790B00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Origin of the instruction</a:t>
            </a:r>
          </a:p>
          <a:p>
            <a:pPr lvl="1"/>
            <a:r>
              <a:rPr lang="en-CA" dirty="0"/>
              <a:t>Dating is to the Ramesside period (Ramses II is the time of Moses, 1303-1213).</a:t>
            </a:r>
          </a:p>
          <a:p>
            <a:pPr lvl="1"/>
            <a:r>
              <a:rPr lang="en-CA" dirty="0"/>
              <a:t>Israelites would have knowledge of Egyptian teachings.</a:t>
            </a:r>
          </a:p>
          <a:p>
            <a:r>
              <a:rPr lang="en-CA" dirty="0"/>
              <a:t>Preservation of the instruction</a:t>
            </a:r>
          </a:p>
          <a:p>
            <a:pPr lvl="1"/>
            <a:r>
              <a:rPr lang="en-CA" dirty="0"/>
              <a:t>Instruction is preserved completely in a papyrus in the British Museum (Papyrus 104674).</a:t>
            </a:r>
          </a:p>
          <a:p>
            <a:pPr lvl="1"/>
            <a:r>
              <a:rPr lang="en-CA" dirty="0"/>
              <a:t>Shorter portions are found on papyrus, tablets, and an ostracon.</a:t>
            </a:r>
          </a:p>
          <a:p>
            <a:r>
              <a:rPr lang="en-CA" dirty="0"/>
              <a:t>Content of the instruction</a:t>
            </a:r>
          </a:p>
          <a:p>
            <a:pPr lvl="1"/>
            <a:r>
              <a:rPr lang="en-CA" dirty="0"/>
              <a:t>Teachings are enumerated in thirty chapters; each chapter has a number of lines.</a:t>
            </a:r>
          </a:p>
          <a:p>
            <a:pPr lvl="1"/>
            <a:r>
              <a:rPr lang="en-CA" dirty="0"/>
              <a:t>Egyptian wisdom shifts from success to character.</a:t>
            </a:r>
          </a:p>
          <a:p>
            <a:pPr lvl="1"/>
            <a:r>
              <a:rPr lang="en-CA" dirty="0"/>
              <a:t>Emphasis is a humble person that is self-controlled and kind,</a:t>
            </a:r>
          </a:p>
        </p:txBody>
      </p:sp>
    </p:spTree>
    <p:extLst>
      <p:ext uri="{BB962C8B-B14F-4D97-AF65-F5344CB8AC3E}">
        <p14:creationId xmlns:p14="http://schemas.microsoft.com/office/powerpoint/2010/main" val="185572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AMENEMOPE PARALLELS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Maxim 2 – 22:22-23	Chapter 2 – iv 4, 5		Respect the poor.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Maxim 3 – 22:24-25	Chapter 9 – xi 13, 14	Avoid angry people.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Maxim 4 – 22:26-27				Beware of loan guarantees.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Maxim 5 – 22:28	Chapter 6 – vii 12, 13	Do not move land borders.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Maxim 6 – 22:29	Chapter 30 – xxvii 16, 17 	Exercise skill in work (e.g. Ezra 7:6).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Maxim 7 – 23:1-3	Chapter 23 – xxiii 13-18	Be careful about etiquette.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Maxim 8 – 23:4-5	Chapter 7 – ix 10-14  	Wealth is fleeting.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AMENEMOPE PARALLELS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dirty="0"/>
              <a:t>Maxim 9 – 23:6-8	Chapter 11 – xiv 5-10; 17-18	Be careful with misers.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10 – 23:9	Chapter 21 – xxii 11, 12		Don’t reason with the irrational.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11 – 23:10-11	Chapter 6 – vii 12-15; viii 9-10	Do not take advantage of the poor.</a:t>
            </a:r>
          </a:p>
        </p:txBody>
      </p:sp>
    </p:spTree>
    <p:extLst>
      <p:ext uri="{BB962C8B-B14F-4D97-AF65-F5344CB8AC3E}">
        <p14:creationId xmlns:p14="http://schemas.microsoft.com/office/powerpoint/2010/main" val="147531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WORDS OF THE WISE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Maxim 12 – 23:12-14	Teaching requires discipline (rod implies coercion).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13 – 23:15-16	Make parents (teachers) happy through learning.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14 – 23:17-18	Do not envy prosperity of corruption (sinners).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15 – 23:19-21	Imbibing wine too much brings poverty.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16 – 23:22-25	Make parents happy with your wisdom.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17 – 23:26-28	Adultery of a man betrays his marriage.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18 – 23:29-35	Drinking is a hopeless cycle.</a:t>
            </a:r>
          </a:p>
          <a:p>
            <a:pPr marL="274320" lvl="1" indent="0">
              <a:lnSpc>
                <a:spcPct val="100000"/>
              </a:lnSpc>
              <a:buClr>
                <a:srgbClr val="D34817">
                  <a:lumMod val="75000"/>
                </a:srgbClr>
              </a:buClr>
              <a:buNone/>
            </a:pPr>
            <a:endParaRPr lang="en-CA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098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HANGOVERS ARE HORRIBLE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(23:29-35)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The drinker			29-30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Headache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Bruises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Search for wine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deception		31-33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See wine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Wine stings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See strange things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drunkard		34-35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Headache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Bruises	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Search for wine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069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WORDS OF THE WISE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</a:t>
            </a:r>
            <a:r>
              <a:rPr lang="en-CA" dirty="0"/>
              <a:t>Maxim</a:t>
            </a:r>
            <a:r>
              <a:rPr lang="en-CA" sz="2400" dirty="0"/>
              <a:t> </a:t>
            </a:r>
            <a:r>
              <a:rPr lang="en-CA" dirty="0"/>
              <a:t>19 – 24:1-2 	The wicked plot trouble.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20 – 24:3-4	Wisdom builds the home.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21 – 24:5-6	Wisdom overcomes in conflict.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22 – 24:7	Fools cannot comprehend.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23 – 24:8-9	Schemes are loathsome.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24 – 24:10	Negligence is weakness.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25 – 24:11-12	The wise actively seek to help those in danger.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26 – 24:13-14	Wisdom is sweet because it brings hope.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Maxim 27: 24:15-16	Do not rob the righteous.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291472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503</TotalTime>
  <Words>743</Words>
  <Application>Microsoft Office PowerPoint</Application>
  <PresentationFormat>Widescreen</PresentationFormat>
  <Paragraphs>129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INTRODUCTION (22:17-21)</vt:lpstr>
      <vt:lpstr>Instruction of Amenemope</vt:lpstr>
      <vt:lpstr>AMENEMOPE PARALLELS</vt:lpstr>
      <vt:lpstr>AMENEMOPE PARALLELS</vt:lpstr>
      <vt:lpstr>WORDS OF THE WISE</vt:lpstr>
      <vt:lpstr>HANGOVERS ARE HORRIBLE (23:29-35)</vt:lpstr>
      <vt:lpstr>WORDS OF THE WISE</vt:lpstr>
      <vt:lpstr>WORDS OF THE WISE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35</cp:revision>
  <dcterms:created xsi:type="dcterms:W3CDTF">2021-10-22T19:22:14Z</dcterms:created>
  <dcterms:modified xsi:type="dcterms:W3CDTF">2022-02-24T21:25:07Z</dcterms:modified>
</cp:coreProperties>
</file>