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</p:sldMasterIdLst>
  <p:sldIdLst>
    <p:sldId id="262" r:id="rId3"/>
    <p:sldId id="256" r:id="rId4"/>
    <p:sldId id="264" r:id="rId5"/>
    <p:sldId id="257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73"/>
    <p:restoredTop sz="96973"/>
  </p:normalViewPr>
  <p:slideViewPr>
    <p:cSldViewPr snapToGrid="0" snapToObjects="1">
      <p:cViewPr varScale="1">
        <p:scale>
          <a:sx n="97" d="100"/>
          <a:sy n="97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1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6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4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8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4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826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7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82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6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8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4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ading Proverbs In the Context of the OT &amp;amp; NT - Olive Tree Blog">
            <a:extLst>
              <a:ext uri="{FF2B5EF4-FFF2-40B4-BE49-F238E27FC236}">
                <a16:creationId xmlns:a16="http://schemas.microsoft.com/office/drawing/2014/main" id="{2C7A5407-BDEE-644E-B2D8-CE730CB15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86E93-9EE3-BD44-A0B4-F5AE0222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7" y="2645741"/>
            <a:ext cx="4002808" cy="963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Proverbs</a:t>
            </a:r>
            <a:endParaRPr lang="en-US" sz="4800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B3A4C-497A-1C44-BDDD-7A1B549D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0754" y="4235178"/>
            <a:ext cx="3697092" cy="1000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August H. </a:t>
            </a:r>
            <a:r>
              <a:rPr lang="en-US" dirty="0" err="1"/>
              <a:t>Konkel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McMcaster</a:t>
            </a:r>
            <a:r>
              <a:rPr lang="en-US" dirty="0"/>
              <a:t> Divinity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March 2022</a:t>
            </a:r>
          </a:p>
        </p:txBody>
      </p:sp>
      <p:sp>
        <p:nvSpPr>
          <p:cNvPr id="11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4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COMMUNITY BENEFITS FROM CHARACTER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655511" cy="436461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/>
              <a:t> Individual relationships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Talk of the ungodly destroys his neighbor; the righteous are rescued in knowledge (11:9).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One who shames his neighbor lacks sense; an understanding person is silent (11:12).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Community benefit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In the prosperity of the righteous, a city exults; when the wicked perish there is jubilation (11:10).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In the blessing of the righteous, the city is exalted; the speech of the wicked overthrows the city (11:11).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The slanderer exposes confidentiality; a trustworthy person covers a matter (11:13).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Without direction a people will fall; there is triumph in abundance of counselors (11:14).</a:t>
            </a:r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18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8C47-5BE7-D347-B2E6-180E0F7D2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Proverbs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DA528-E649-F144-9B35-67B5A0FEF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02962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Session 12</a:t>
            </a:r>
          </a:p>
          <a:p>
            <a:r>
              <a:rPr lang="en-US" sz="2800" dirty="0"/>
              <a:t>The Tree of Life </a:t>
            </a:r>
          </a:p>
          <a:p>
            <a:r>
              <a:rPr lang="en-US" sz="2800" dirty="0"/>
              <a:t>Proverbs 10–15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algn="r"/>
            <a:r>
              <a:rPr lang="en-US" sz="2800" dirty="0"/>
              <a:t>                                 </a:t>
            </a:r>
            <a:r>
              <a:rPr lang="en-US" sz="2000" dirty="0"/>
              <a:t>august h. </a:t>
            </a:r>
            <a:r>
              <a:rPr lang="en-US" sz="2000" dirty="0" err="1"/>
              <a:t>konkel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62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13" y="2184850"/>
            <a:ext cx="3396957" cy="45161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1600" dirty="0"/>
              <a:t> Symbol in cult shrines (Deut. 16:21; Judg. 6:25-26) [Asherah]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/>
              <a:t> Symbol at foreign shrines (</a:t>
            </a:r>
            <a:r>
              <a:rPr lang="en-CA" sz="1600" i="1" dirty="0" err="1"/>
              <a:t>Kuntillet</a:t>
            </a:r>
            <a:r>
              <a:rPr lang="en-CA" sz="1600" i="1" dirty="0"/>
              <a:t> ‘</a:t>
            </a:r>
            <a:r>
              <a:rPr lang="en-CA" sz="1600" i="1" dirty="0" err="1"/>
              <a:t>Ajrud</a:t>
            </a:r>
            <a:r>
              <a:rPr lang="en-CA" sz="1600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/>
              <a:t> Symbol in the temple (palm trees and menorah)</a:t>
            </a:r>
          </a:p>
          <a:p>
            <a:pPr marL="274320" lvl="1" indent="0">
              <a:lnSpc>
                <a:spcPct val="120000"/>
              </a:lnSpc>
              <a:buClr>
                <a:srgbClr val="D34817">
                  <a:lumMod val="75000"/>
                </a:srgbClr>
              </a:buClr>
              <a:buNone/>
            </a:pPr>
            <a:endParaRPr lang="en-CA" sz="1600" dirty="0">
              <a:solidFill>
                <a:prstClr val="black"/>
              </a:solidFill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CA" sz="1600" dirty="0">
              <a:solidFill>
                <a:prstClr val="black"/>
              </a:solidFill>
            </a:endParaRPr>
          </a:p>
          <a:p>
            <a:pPr marL="274320" lvl="1" indent="0">
              <a:lnSpc>
                <a:spcPct val="120000"/>
              </a:lnSpc>
              <a:buClr>
                <a:srgbClr val="D34817">
                  <a:lumMod val="75000"/>
                </a:srgbClr>
              </a:buClr>
              <a:buNone/>
            </a:pPr>
            <a:endParaRPr lang="en-CA" sz="1600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endParaRPr lang="en-CA" sz="1600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endParaRPr lang="en-CA" sz="1600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TREE OF LIFE AS A SYMBOL</a:t>
            </a:r>
            <a:endParaRPr lang="en-CA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D3DE6-4F17-D64D-AAAE-9A32720BD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22" y="1723604"/>
            <a:ext cx="5592554" cy="4744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0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TREE OF LIFE AS A PROVERB </a:t>
            </a:r>
            <a:r>
              <a:rPr lang="en-CA" sz="4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(11:30)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00520"/>
            <a:ext cx="10058400" cy="4572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/>
              <a:t> </a:t>
            </a:r>
            <a:r>
              <a:rPr lang="en-CA" sz="2400" dirty="0"/>
              <a:t>Fruit of righteousness is a tree of life.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Fruit is benefit of right actions.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Benefit for righteous person and those around.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Wise receive that blessed life.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Breath (</a:t>
            </a:r>
            <a:r>
              <a:rPr lang="en-CA" sz="2000" i="1" dirty="0"/>
              <a:t>nephesh</a:t>
            </a:r>
            <a:r>
              <a:rPr lang="en-CA" sz="2000" dirty="0"/>
              <a:t>) is life of a person [cf. Lev 27:2; </a:t>
            </a:r>
            <a:r>
              <a:rPr lang="en-CA" sz="2000" dirty="0" err="1"/>
              <a:t>Jer</a:t>
            </a:r>
            <a:r>
              <a:rPr lang="en-CA" sz="2000" dirty="0"/>
              <a:t> 2:34].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Soul in English can mean a person – e.g. 30 souls died at sea.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Wise person “captures” (</a:t>
            </a:r>
            <a:r>
              <a:rPr lang="en-CA" sz="2000" i="1" dirty="0" err="1"/>
              <a:t>loqakh</a:t>
            </a:r>
            <a:r>
              <a:rPr lang="en-CA" sz="2000" dirty="0"/>
              <a:t>) lives. [cf. 6:25-26, “the adulteress captures you with her eyes, she hunts for a precious life (</a:t>
            </a:r>
            <a:r>
              <a:rPr lang="en-CA" sz="2000" i="1" dirty="0"/>
              <a:t>nephesh</a:t>
            </a:r>
            <a:r>
              <a:rPr lang="en-CA" sz="2000" dirty="0"/>
              <a:t>).</a:t>
            </a:r>
            <a:r>
              <a:rPr lang="en-CA" sz="2000" i="1" dirty="0"/>
              <a:t>”</a:t>
            </a:r>
            <a:r>
              <a:rPr lang="en-CA" sz="2000" dirty="0"/>
              <a:t>]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Wise person wins (</a:t>
            </a:r>
            <a:r>
              <a:rPr lang="en-CA" sz="2000" i="1" dirty="0" err="1"/>
              <a:t>loqakh</a:t>
            </a:r>
            <a:r>
              <a:rPr lang="en-CA" sz="2000" dirty="0"/>
              <a:t>) the minds of people, capture their desires.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Wise people save(</a:t>
            </a:r>
            <a:r>
              <a:rPr lang="en-CA" sz="2000" i="1" dirty="0" err="1"/>
              <a:t>loqakh</a:t>
            </a:r>
            <a:r>
              <a:rPr lang="en-CA" sz="2000" dirty="0"/>
              <a:t>) souls in extricating them from danger (cf. Ps 49:16).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en-CA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88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TREE OF LIFE AS HOPE </a:t>
            </a:r>
            <a:r>
              <a:rPr lang="en-CA" sz="4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(13:12)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655511" cy="43646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Hope is essential to life; to lose hope is to lose everything. 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Loss of hope is Job’s most bitter complaint.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There is hope for a tree (Job 14:7-9).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God destroys hope of humans (Job 14:18-22).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Giving hope is often in our power.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Pay your debt today when you can (Prov. 3:28).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Apples of gold in engravings of silver is a word spoken at the right time (Prov 25:11).</a:t>
            </a:r>
            <a:endParaRPr lang="en-CA" sz="22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206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WORDS AS A TREE OF LIFE </a:t>
            </a:r>
            <a:r>
              <a:rPr lang="en-CA" sz="4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(15:1-4)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655511" cy="4364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Speech determines relationships (v. 1).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How do you respond to an angry person?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How do you make a person angry?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Unjust wealth and righteousness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Knowledge must be appropriately conveyed).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Dolts may know a lot but spout stupidity.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Speech betrays our thoughts (v. 3).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May be wise enough to say nothing.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What you think is what you are (the Lord knows).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Speech is a means to health (v. 4).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Restorative words (healing of the tongue) are a tree of life.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Deceptive (distorted) words break the spirit (disappoint and depress).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endParaRPr lang="en-CA" sz="22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31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MOTIVATION OF PROVERBS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655511" cy="43646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/>
              <a:t> Attributive theory of motivation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Proverbs read as </a:t>
            </a:r>
            <a:r>
              <a:rPr lang="en-CA" sz="2200" i="1" dirty="0">
                <a:solidFill>
                  <a:prstClr val="black"/>
                </a:solidFill>
              </a:rPr>
              <a:t>act – consequence </a:t>
            </a:r>
            <a:r>
              <a:rPr lang="en-CA" sz="2200" dirty="0">
                <a:solidFill>
                  <a:prstClr val="black"/>
                </a:solidFill>
              </a:rPr>
              <a:t>(Koch)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The hand of deceit creates poverty; a diligent hand creates wealth (10:4).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Antithesis stresses the positive and negative consequences.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A wise son makes a father glad; a foolish son makes a mother weary (10:1).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Character driven motivation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Father leaves choice to the son: character – consequence. 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The smart son gathers up the harvest; a dreamer in harvest is disgraceful (10:5).</a:t>
            </a:r>
            <a:endParaRPr lang="en-CA" sz="24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098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PROVERBS DEVELOP VALUES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655511" cy="43646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/>
              <a:t> Attributes of wisdom are internalized through teaching. 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</a:t>
            </a:r>
            <a:r>
              <a:rPr lang="en-CA" sz="2000" dirty="0">
                <a:solidFill>
                  <a:prstClr val="black"/>
                </a:solidFill>
              </a:rPr>
              <a:t>External values are benefits: righteous do not go hungry (10:3).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 Internal values are a choice: arrogance brings insult, wisdom is humble (11:2).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Values lead to life or death.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 Words of righteous shepherd (guide); fools die from lack of sense (10:21).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 Fear of the Lord adds days of life, years of the wicked are cut short (10:27).</a:t>
            </a:r>
            <a:endParaRPr lang="en-CA" sz="24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1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PERSONAL BENEFITS OF INSTRUCTION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655511" cy="436461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/>
              <a:t> Honor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Reputation of the righteous is a blessing, the name of the wicked will rot (10:7).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Shame for one dismissing discipline; one observing correction is honored (13:18).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Security (10:24-25)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The dread of the wicked will come to him; (God) will grant the desires of the righteous.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The gale blows by, the wicked are no more; the righteous are an enduring foundation.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Blessing (12:2-3)</a:t>
            </a:r>
            <a:endParaRPr lang="en-CA" sz="22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A good person will attain the favor of the Lord; the schemer will be condemned.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No one will stand secure in wickedness; the root of the righteous will not move.</a:t>
            </a:r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7498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{42F1C11C-DC9B-454E-9DC4-E4C63C52A190}tf10001119</Template>
  <TotalTime>409</TotalTime>
  <Words>863</Words>
  <Application>Microsoft Office PowerPoint</Application>
  <PresentationFormat>Widescreen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Gill Sans MT</vt:lpstr>
      <vt:lpstr>Rockwell</vt:lpstr>
      <vt:lpstr>Rockwell Condensed</vt:lpstr>
      <vt:lpstr>Rockwell Extra Bold</vt:lpstr>
      <vt:lpstr>Wingdings</vt:lpstr>
      <vt:lpstr>Gallery</vt:lpstr>
      <vt:lpstr>Wood Type</vt:lpstr>
      <vt:lpstr>Proverbs</vt:lpstr>
      <vt:lpstr>Proverbs</vt:lpstr>
      <vt:lpstr>TREE OF LIFE AS A SYMBOL</vt:lpstr>
      <vt:lpstr>TREE OF LIFE AS A PROVERB (11:30)</vt:lpstr>
      <vt:lpstr>TREE OF LIFE AS HOPE (13:12)</vt:lpstr>
      <vt:lpstr>WORDS AS A TREE OF LIFE (15:1-4)</vt:lpstr>
      <vt:lpstr>MOTIVATION OF PROVERBS</vt:lpstr>
      <vt:lpstr>PROVERBS DEVELOP VALUES</vt:lpstr>
      <vt:lpstr>PERSONAL BENEFITS OF INSTRUCTION</vt:lpstr>
      <vt:lpstr>COMMUNITY BENEFITS FROM CHARACTER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Books of Chronicles</dc:title>
  <dc:creator>Hyung Seok Kim</dc:creator>
  <cp:lastModifiedBy>August Konkel</cp:lastModifiedBy>
  <cp:revision>34</cp:revision>
  <dcterms:created xsi:type="dcterms:W3CDTF">2021-10-22T19:22:14Z</dcterms:created>
  <dcterms:modified xsi:type="dcterms:W3CDTF">2022-02-24T21:15:57Z</dcterms:modified>
</cp:coreProperties>
</file>