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57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8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fontScale="92500" lnSpcReduction="20000"/>
          </a:bodyPr>
          <a:lstStyle/>
          <a:p>
            <a:r>
              <a:rPr lang="en-US" sz="2800"/>
              <a:t>Session 11</a:t>
            </a:r>
          </a:p>
          <a:p>
            <a:r>
              <a:rPr lang="en-US" sz="2800"/>
              <a:t>Proverbs </a:t>
            </a:r>
            <a:r>
              <a:rPr lang="en-US" sz="2800" dirty="0"/>
              <a:t>of Solomon </a:t>
            </a:r>
          </a:p>
          <a:p>
            <a:r>
              <a:rPr lang="en-US" sz="2800" dirty="0"/>
              <a:t>Proverbs 10:1–22:16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Proverbs of Solomon, son of David (1:1)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</a:t>
            </a:r>
            <a:r>
              <a:rPr lang="en-CA" sz="2000" dirty="0">
                <a:solidFill>
                  <a:prstClr val="black"/>
                </a:solidFill>
              </a:rPr>
              <a:t>Entire collection is ascribed to Solomon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 Book is a collection made over centuries of time (cf. 25:1)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Proverbs of Solomon (10:1)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</a:t>
            </a:r>
            <a:r>
              <a:rPr lang="en-CA" sz="2000" dirty="0">
                <a:solidFill>
                  <a:prstClr val="black"/>
                </a:solidFill>
              </a:rPr>
              <a:t>Title of 10:1–22:16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 Section consists of 375 proverbs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 Numerical name: Sh-300, l=30, m=40, h-5 (</a:t>
            </a:r>
            <a:r>
              <a:rPr lang="en-CA" sz="2000" i="1" dirty="0" err="1">
                <a:solidFill>
                  <a:prstClr val="black"/>
                </a:solidFill>
              </a:rPr>
              <a:t>Shlmh</a:t>
            </a:r>
            <a:r>
              <a:rPr lang="en-CA" sz="2000" dirty="0">
                <a:solidFill>
                  <a:prstClr val="black"/>
                </a:solidFill>
              </a:rPr>
              <a:t>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 Structured as the oldest collection (</a:t>
            </a:r>
            <a:r>
              <a:rPr lang="en-CA" sz="2000" dirty="0" err="1">
                <a:solidFill>
                  <a:prstClr val="black"/>
                </a:solidFill>
              </a:rPr>
              <a:t>chs</a:t>
            </a:r>
            <a:r>
              <a:rPr lang="en-CA" sz="2000" dirty="0">
                <a:solidFill>
                  <a:prstClr val="black"/>
                </a:solidFill>
              </a:rPr>
              <a:t>. 1–9 introduce sayings)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Literary division of Solomon Collection</a:t>
            </a: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 </a:t>
            </a:r>
            <a:r>
              <a:rPr lang="en-CA" sz="2000" dirty="0">
                <a:solidFill>
                  <a:prstClr val="black"/>
                </a:solidFill>
              </a:rPr>
              <a:t>Antithetical proverbs on righteous and wicked (10:1-15:33)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000" dirty="0">
                <a:solidFill>
                  <a:prstClr val="black"/>
                </a:solidFill>
              </a:rPr>
              <a:t> Various topics with kingship being prominent (16:1-22:16)</a:t>
            </a:r>
            <a:endParaRPr lang="en-CA" sz="2100" dirty="0">
              <a:solidFill>
                <a:prstClr val="black"/>
              </a:solidFill>
            </a:endParaRPr>
          </a:p>
          <a:p>
            <a:pPr marL="0" lvl="0" indent="0">
              <a:buClr>
                <a:srgbClr val="D34817">
                  <a:lumMod val="75000"/>
                </a:srgbClr>
              </a:buClr>
              <a:buNone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100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THE SOLOMON COLLECTION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PONDERING THE RIDDLES OF LIFE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Proverbial sayings may be defined as aphorisms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A short memorable saying that observes order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Order is not fatalism or science, it is philosophical (religious)</a:t>
            </a:r>
          </a:p>
          <a:p>
            <a:pPr lvl="2">
              <a:lnSpc>
                <a:spcPct val="100000"/>
              </a:lnSpc>
            </a:pPr>
            <a:r>
              <a:rPr lang="en-CA" dirty="0"/>
              <a:t>Proverbs do not explain causes or assure outcomes.</a:t>
            </a:r>
          </a:p>
          <a:p>
            <a:pPr lvl="2">
              <a:lnSpc>
                <a:spcPct val="100000"/>
              </a:lnSpc>
            </a:pPr>
            <a:r>
              <a:rPr lang="en-CA" dirty="0"/>
              <a:t>Proverbs are observations on natural and social reality.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Order is often expressed by means of analogy or comparison.</a:t>
            </a:r>
          </a:p>
          <a:p>
            <a:pPr lvl="2">
              <a:lnSpc>
                <a:spcPct val="100000"/>
              </a:lnSpc>
            </a:pPr>
            <a:r>
              <a:rPr lang="en-CA" dirty="0"/>
              <a:t>Analogy is drawn on a single point with something that is known.</a:t>
            </a:r>
          </a:p>
          <a:p>
            <a:pPr lvl="2">
              <a:lnSpc>
                <a:spcPct val="100000"/>
              </a:lnSpc>
            </a:pPr>
            <a:r>
              <a:rPr lang="en-CA" dirty="0"/>
              <a:t>Analogy of a proverb may be a comparison between situations.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Examples of proverbs 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Grasshoppers have no king but they all go out in units.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A stitch in time saves nine (assonance and obvious good sense).</a:t>
            </a:r>
          </a:p>
          <a:p>
            <a:pPr marL="274320" lvl="1" indent="0">
              <a:lnSpc>
                <a:spcPct val="100000"/>
              </a:lnSpc>
              <a:buNone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PROVERBS AND POPULAR SAYINGS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681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A thorn bush in the hand of a drunk and a proverb in the mouth of a fool (Prov. 26:9)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Proverbs are never self explanatory or self-evident truth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200" dirty="0">
                <a:solidFill>
                  <a:prstClr val="black"/>
                </a:solidFill>
              </a:rPr>
              <a:t>Witless people use proverbs in the most damaging manner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Popular sayings (slogans) can be most damaging.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Is Saul among the prophets? (sneer – 1 Sam 10:12)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From the wicked comes forth wickedness (insult – 1 Sam 24:14)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Let not him who girds the sword boast like him who takes it off (provocation – 1 Kgs 20:11)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Fathers have eaten sour grapes and the children’s teeth are blunted (lame excuses – </a:t>
            </a:r>
            <a:r>
              <a:rPr lang="en-CA" sz="2200" dirty="0" err="1"/>
              <a:t>Ezek</a:t>
            </a:r>
            <a:r>
              <a:rPr lang="en-CA" sz="2200" dirty="0"/>
              <a:t> 18:2)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Physician, heal thyself (ridicule – Luke 4:23)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2200" dirty="0"/>
              <a:t>Defund the police (inflammatory – does not mean what it says)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PROVERBS ON WEALTH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(10:2-6)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Wise child makes proud parents but a foolish chid brings grief. (1)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Character delivers from trouble rather than wealth. (2)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God satisfies desires but frustrates greed. (3)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Deceit leads to poverty but diligence to wealth. (4)  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Diligence brings success but sloth brings shame. (5)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Righteousness brings blessing but wickedness conceals violence. (6)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531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PROVERBS ON MORAL INTEGRITY </a:t>
            </a:r>
            <a:r>
              <a:rPr lang="en-CA" sz="4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(10:7-11)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Righteousness leaves a legacy of blessing but the name of the wicked stinks. (7)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Wise listen and learn but foolish talk is dismissed. (8)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Integrity brings safety but deceit brings discovery. (9)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Perfidy (winking eye) brings pain </a:t>
            </a:r>
            <a:r>
              <a:rPr lang="en-CA" sz="2400" i="1" dirty="0"/>
              <a:t>while foolish talk is dismissed</a:t>
            </a:r>
            <a:r>
              <a:rPr lang="en-CA" sz="2400" dirty="0"/>
              <a:t>. (10)</a:t>
            </a:r>
          </a:p>
          <a:p>
            <a:pPr marL="0" indent="0">
              <a:buNone/>
            </a:pPr>
            <a:r>
              <a:rPr lang="en-CA" sz="2400" dirty="0"/>
              <a:t>[LXX: but one who corrects makes peace; cf. 8b, 10b – dittography likely]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Righteous words are life but speech of the wicked brings violence (cf. v.6)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098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3A87-2699-4B2C-9692-8A78E6229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PATTERNS OF COLLECTIONS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8FDA0-42A7-40B9-865F-B1514FCAE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Proverbs are </a:t>
            </a:r>
            <a:r>
              <a:rPr lang="en-US" i="1" dirty="0"/>
              <a:t>antithetical </a:t>
            </a:r>
            <a:r>
              <a:rPr lang="en-US" dirty="0"/>
              <a:t>in terms but are actually complimentary.</a:t>
            </a:r>
          </a:p>
          <a:p>
            <a:pPr lvl="1"/>
            <a:r>
              <a:rPr lang="en-US" dirty="0"/>
              <a:t>Proverbs 10:1 – father // mother, glad // sad</a:t>
            </a:r>
          </a:p>
          <a:p>
            <a:pPr lvl="1"/>
            <a:r>
              <a:rPr lang="en-US" dirty="0"/>
              <a:t>Creates a complement – includes both parents and results of character</a:t>
            </a:r>
          </a:p>
          <a:p>
            <a:r>
              <a:rPr lang="en-US" dirty="0"/>
              <a:t>Proverbs have certain patterns of association.</a:t>
            </a:r>
          </a:p>
          <a:p>
            <a:pPr lvl="1"/>
            <a:r>
              <a:rPr lang="en-US" dirty="0"/>
              <a:t>Proverbs 10:2-3 deal with divine justice for the righteous</a:t>
            </a:r>
          </a:p>
          <a:p>
            <a:pPr lvl="1"/>
            <a:r>
              <a:rPr lang="en-US" dirty="0"/>
              <a:t>Proverbs 10:4-5 show reward of diligence and loss of cheating</a:t>
            </a:r>
          </a:p>
          <a:p>
            <a:pPr lvl="1"/>
            <a:r>
              <a:rPr lang="en-US" dirty="0"/>
              <a:t>Proverbs 10:1 and 6 form and inclusion around a righteous and foolish son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698377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548</TotalTime>
  <Words>652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THE SOLOMON COLLECTION</vt:lpstr>
      <vt:lpstr>PONDERING THE RIDDLES OF LIFE</vt:lpstr>
      <vt:lpstr>PROVERBS AND POPULAR SAYINGS</vt:lpstr>
      <vt:lpstr>PROVERBS ON WEALTH (10:2-6)</vt:lpstr>
      <vt:lpstr>PROVERBS ON MORAL INTEGRITY (10:7-11)</vt:lpstr>
      <vt:lpstr>PATTERNS OF COLLECTIONS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27</cp:revision>
  <dcterms:created xsi:type="dcterms:W3CDTF">2021-10-22T19:22:14Z</dcterms:created>
  <dcterms:modified xsi:type="dcterms:W3CDTF">2022-02-24T21:01:45Z</dcterms:modified>
</cp:coreProperties>
</file>