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2" r:id="rId2"/>
  </p:sldMasterIdLst>
  <p:sldIdLst>
    <p:sldId id="262" r:id="rId3"/>
    <p:sldId id="256" r:id="rId4"/>
    <p:sldId id="264" r:id="rId5"/>
    <p:sldId id="257" r:id="rId6"/>
    <p:sldId id="263" r:id="rId7"/>
    <p:sldId id="265" r:id="rId8"/>
    <p:sldId id="267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87"/>
    <p:restoredTop sz="96973"/>
  </p:normalViewPr>
  <p:slideViewPr>
    <p:cSldViewPr snapToGrid="0" snapToObjects="1">
      <p:cViewPr varScale="1">
        <p:scale>
          <a:sx n="97" d="100"/>
          <a:sy n="97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12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60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4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87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45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5826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79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1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2/24/2022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82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66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8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4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Reading Proverbs In the Context of the OT &amp;amp; NT - Olive Tree Blog">
            <a:extLst>
              <a:ext uri="{FF2B5EF4-FFF2-40B4-BE49-F238E27FC236}">
                <a16:creationId xmlns:a16="http://schemas.microsoft.com/office/drawing/2014/main" id="{2C7A5407-BDEE-644E-B2D8-CE730CB15C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" r="-1" b="-1"/>
          <a:stretch/>
        </p:blipFill>
        <p:spPr bwMode="auto">
          <a:xfrm>
            <a:off x="305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6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47" y="2645741"/>
            <a:ext cx="4002808" cy="9631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Proverbs</a:t>
            </a:r>
            <a:endParaRPr lang="en-US" sz="4800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0754" y="4235178"/>
            <a:ext cx="3697092" cy="10007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August H. </a:t>
            </a:r>
            <a:r>
              <a:rPr lang="en-US" dirty="0" err="1"/>
              <a:t>Konkel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McMcaster</a:t>
            </a:r>
            <a:r>
              <a:rPr lang="en-US" dirty="0"/>
              <a:t> Divinity College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March 2022</a:t>
            </a:r>
          </a:p>
        </p:txBody>
      </p:sp>
      <p:sp>
        <p:nvSpPr>
          <p:cNvPr id="112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46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Proverbs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Session 9</a:t>
            </a:r>
          </a:p>
          <a:p>
            <a:r>
              <a:rPr lang="en-US" sz="2800" dirty="0"/>
              <a:t>Wisdom for the World</a:t>
            </a:r>
          </a:p>
          <a:p>
            <a:r>
              <a:rPr lang="en-US" sz="2800" dirty="0"/>
              <a:t>Proverbs 8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DISCOUSRSE ON WISDOM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572255" cy="4949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Public call of wisdom (1-3)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Speech of wisdom to </a:t>
            </a:r>
            <a:r>
              <a:rPr lang="en-CA" sz="2400"/>
              <a:t>mankind (4-36</a:t>
            </a:r>
            <a:r>
              <a:rPr lang="en-CA" sz="2400" dirty="0"/>
              <a:t>)</a:t>
            </a:r>
            <a:endParaRPr lang="en-CA" sz="24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100" dirty="0">
                <a:solidFill>
                  <a:prstClr val="black"/>
                </a:solidFill>
              </a:rPr>
              <a:t> Exordium: praise of wisdom (4-11)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100" dirty="0">
                <a:solidFill>
                  <a:prstClr val="black"/>
                </a:solidFill>
              </a:rPr>
              <a:t> Benefits of wisdom (12-21)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100" dirty="0">
                <a:solidFill>
                  <a:prstClr val="black"/>
                </a:solidFill>
              </a:rPr>
              <a:t> Wisdom at creation (22-31)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100" dirty="0">
                <a:solidFill>
                  <a:prstClr val="black"/>
                </a:solidFill>
              </a:rPr>
              <a:t> Wisdom appeals to humanity (32-36)</a:t>
            </a:r>
          </a:p>
          <a:p>
            <a:pPr marL="0" lvl="0" indent="0">
              <a:buClr>
                <a:srgbClr val="D34817">
                  <a:lumMod val="75000"/>
                </a:srgbClr>
              </a:buClr>
              <a:buNone/>
            </a:pPr>
            <a:endParaRPr lang="en-CA" sz="2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016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APPEAL OF WISDOM </a:t>
            </a:r>
            <a:r>
              <a:rPr lang="en-CA" sz="4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(1-11)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dirty="0"/>
              <a:t> Wisdom in the city (1-3)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Rhetorical question for emphasis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Wisdom is at the high places where lanes branch out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Wisdom is at the crossroads leading to the gate chambers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In praise of wisdom (4-11)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Message for all people (4-5; cf. Ps. 49:3)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Words of truth, nothing distorted or twisted (6-9)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Worth of wisdom (10-11)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THE SOLILOQUY OF WISDOM </a:t>
            </a:r>
            <a:r>
              <a:rPr lang="en-CA" sz="4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(12-21)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19"/>
            <a:ext cx="10655511" cy="472166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n-CA" sz="2400" dirty="0"/>
              <a:t> Wisdom is cunning and prudence (12-13)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n-CA" sz="2400" dirty="0"/>
              <a:t> Wisdom enables kings to rule (14-16)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200" dirty="0"/>
              <a:t>Wisdom is deliberation, wits, understanding, strength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200" dirty="0"/>
              <a:t>Wisdom is the basis of the order of society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200" dirty="0"/>
              <a:t>Wisdom is the means of determining justice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n-CA" sz="2400" dirty="0"/>
              <a:t> Wisdom is the way to success (17-18)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200" dirty="0"/>
              <a:t>Wisdom is accessible – loves those that crave knowledge (17)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200" dirty="0"/>
              <a:t>Wisdom produces honest enduring wealth (18)</a:t>
            </a:r>
          </a:p>
          <a:p>
            <a:pPr lvl="2">
              <a:lnSpc>
                <a:spcPct val="120000"/>
              </a:lnSpc>
            </a:pPr>
            <a:r>
              <a:rPr lang="en-CA" sz="2000" dirty="0"/>
              <a:t>Wealth is evidence of honor</a:t>
            </a:r>
          </a:p>
          <a:p>
            <a:pPr lvl="2">
              <a:lnSpc>
                <a:spcPct val="120000"/>
              </a:lnSpc>
            </a:pPr>
            <a:r>
              <a:rPr lang="en-CA" sz="2000" dirty="0"/>
              <a:t>Righteousness is metonymy of cause for effect – wealth gained righteously 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n-CA" sz="2400" dirty="0"/>
              <a:t> Wisdom is more valuable than wealth (19-21)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200" dirty="0">
                <a:solidFill>
                  <a:prstClr val="black"/>
                </a:solidFill>
              </a:rPr>
              <a:t>Fruits are ethical and intellectual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200" dirty="0">
                <a:solidFill>
                  <a:prstClr val="black"/>
                </a:solidFill>
              </a:rPr>
              <a:t>Fruits include material abundance – she grants wealth (</a:t>
            </a:r>
            <a:r>
              <a:rPr lang="en-CA" sz="2200" i="1" dirty="0" err="1">
                <a:solidFill>
                  <a:prstClr val="black"/>
                </a:solidFill>
              </a:rPr>
              <a:t>yesh</a:t>
            </a:r>
            <a:r>
              <a:rPr lang="en-CA" sz="2200" dirty="0">
                <a:solidFill>
                  <a:prstClr val="black"/>
                </a:solidFill>
              </a:rPr>
              <a:t>)</a:t>
            </a:r>
            <a:endParaRPr lang="en-CA" sz="2200" dirty="0"/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2068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WISDOM AT CREATION </a:t>
            </a:r>
            <a:r>
              <a:rPr lang="en-CA" sz="4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(22-31)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655511" cy="436461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The origins of wisdom (vv. 22-29)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200" dirty="0"/>
              <a:t> Wisdom is the first of God’s works (vv. 22-23)</a:t>
            </a:r>
          </a:p>
          <a:p>
            <a:pPr lvl="2">
              <a:lnSpc>
                <a:spcPct val="100000"/>
              </a:lnSpc>
            </a:pPr>
            <a:r>
              <a:rPr lang="en-CA" sz="2000" dirty="0"/>
              <a:t>God acquires wisdom by creating her</a:t>
            </a:r>
          </a:p>
          <a:p>
            <a:pPr lvl="2">
              <a:lnSpc>
                <a:spcPct val="100000"/>
              </a:lnSpc>
            </a:pPr>
            <a:r>
              <a:rPr lang="en-CA" sz="2000" dirty="0"/>
              <a:t>Humans are also to acquire wisdom by learning it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200" dirty="0"/>
              <a:t>The work of creation is wisdom (vv. 24-29)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200" dirty="0"/>
              <a:t>Creation is described as a sequence of bringing order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200" dirty="0"/>
              <a:t>Movement from the depths to the land to the horizons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200" dirty="0"/>
              <a:t>Movement from sky to the land to sea depths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The delight of wisdom (vv. 30-31)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200" dirty="0"/>
              <a:t>Wisdom is as God’s child (cf. Esther 2:7, 20b for </a:t>
            </a:r>
            <a:r>
              <a:rPr lang="en-CA" sz="2200" i="1" dirty="0"/>
              <a:t>‘</a:t>
            </a:r>
            <a:r>
              <a:rPr lang="en-CA" sz="2200" i="1" dirty="0" err="1"/>
              <a:t>amon</a:t>
            </a:r>
            <a:r>
              <a:rPr lang="en-CA" sz="2200" dirty="0"/>
              <a:t>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200" dirty="0"/>
              <a:t>Wisdom is God’s delight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200" dirty="0"/>
              <a:t>Wisdom delights in humans</a:t>
            </a:r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8886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98E48-A0C6-4170-9401-573EBC820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Wisdom as God’s Child (</a:t>
            </a:r>
            <a:r>
              <a:rPr lang="en-CA" i="1" dirty="0"/>
              <a:t>’AMON </a:t>
            </a:r>
            <a:r>
              <a:rPr lang="en-CA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CBB5E-40EE-4655-9934-D9F7CFBBE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/>
              <a:t>’</a:t>
            </a:r>
            <a:r>
              <a:rPr lang="en-CA" i="1" dirty="0" err="1"/>
              <a:t>amon</a:t>
            </a:r>
            <a:r>
              <a:rPr lang="en-CA" i="1" dirty="0"/>
              <a:t> </a:t>
            </a:r>
            <a:r>
              <a:rPr lang="en-CA" dirty="0"/>
              <a:t>as an artisan </a:t>
            </a:r>
          </a:p>
          <a:p>
            <a:pPr lvl="1"/>
            <a:r>
              <a:rPr lang="en-CA" dirty="0"/>
              <a:t>Based on Akkadian loan word </a:t>
            </a:r>
            <a:r>
              <a:rPr lang="en-CA" i="1" dirty="0" err="1"/>
              <a:t>ummanu</a:t>
            </a:r>
            <a:r>
              <a:rPr lang="en-CA" i="1" dirty="0"/>
              <a:t> </a:t>
            </a:r>
            <a:r>
              <a:rPr lang="en-CA" dirty="0"/>
              <a:t>through Aramaic</a:t>
            </a:r>
          </a:p>
          <a:p>
            <a:pPr lvl="1"/>
            <a:r>
              <a:rPr lang="en-CA" dirty="0"/>
              <a:t>This refers to occupations as scribe, scholar, craftsman, officer</a:t>
            </a:r>
          </a:p>
          <a:p>
            <a:pPr lvl="1"/>
            <a:r>
              <a:rPr lang="en-CA" dirty="0"/>
              <a:t>Linguistically the equivalent </a:t>
            </a:r>
            <a:r>
              <a:rPr lang="en-CA" dirty="0" err="1"/>
              <a:t>woult</a:t>
            </a:r>
            <a:r>
              <a:rPr lang="en-CA" dirty="0"/>
              <a:t> be </a:t>
            </a:r>
            <a:r>
              <a:rPr lang="en-CA" i="1" dirty="0"/>
              <a:t>’</a:t>
            </a:r>
            <a:r>
              <a:rPr lang="en-CA" i="1" dirty="0" err="1"/>
              <a:t>omman</a:t>
            </a:r>
            <a:endParaRPr lang="en-CA" dirty="0"/>
          </a:p>
          <a:p>
            <a:r>
              <a:rPr lang="en-CA" i="1" dirty="0"/>
              <a:t>’</a:t>
            </a:r>
            <a:r>
              <a:rPr lang="en-CA" i="1" dirty="0" err="1"/>
              <a:t>amon</a:t>
            </a:r>
            <a:r>
              <a:rPr lang="en-CA" dirty="0"/>
              <a:t> meaning “constantly, faithfully”</a:t>
            </a:r>
          </a:p>
          <a:p>
            <a:pPr lvl="1"/>
            <a:r>
              <a:rPr lang="en-CA" dirty="0"/>
              <a:t>Based on root </a:t>
            </a:r>
            <a:r>
              <a:rPr lang="en-CA" i="1" dirty="0"/>
              <a:t>’</a:t>
            </a:r>
            <a:r>
              <a:rPr lang="en-CA" i="1" dirty="0" err="1"/>
              <a:t>amn</a:t>
            </a:r>
            <a:r>
              <a:rPr lang="en-CA" dirty="0"/>
              <a:t> meaning “to be faithful” (as in Amen)</a:t>
            </a:r>
          </a:p>
          <a:p>
            <a:pPr lvl="1"/>
            <a:r>
              <a:rPr lang="en-CA" dirty="0"/>
              <a:t>Problem is that this sense does not occur in this form</a:t>
            </a:r>
          </a:p>
          <a:p>
            <a:pPr algn="just"/>
            <a:r>
              <a:rPr lang="en-CA" i="1" dirty="0"/>
              <a:t>’</a:t>
            </a:r>
            <a:r>
              <a:rPr lang="en-CA" i="1" dirty="0" err="1"/>
              <a:t>amon</a:t>
            </a:r>
            <a:r>
              <a:rPr lang="en-CA" dirty="0"/>
              <a:t> as raising of a child</a:t>
            </a:r>
          </a:p>
          <a:p>
            <a:pPr lvl="1" algn="just"/>
            <a:r>
              <a:rPr lang="en-CA" dirty="0"/>
              <a:t>Pedagogue (schoolmaster)</a:t>
            </a:r>
          </a:p>
          <a:p>
            <a:pPr lvl="1" algn="just"/>
            <a:r>
              <a:rPr lang="en-CA" dirty="0"/>
              <a:t>Ward, one who raises </a:t>
            </a:r>
            <a:r>
              <a:rPr lang="en-CA"/>
              <a:t>a child</a:t>
            </a:r>
            <a:endParaRPr lang="en-CA" dirty="0"/>
          </a:p>
          <a:p>
            <a:pPr lvl="1" algn="just"/>
            <a:r>
              <a:rPr lang="en-CA" i="1" dirty="0"/>
              <a:t>’</a:t>
            </a:r>
            <a:r>
              <a:rPr lang="en-CA" i="1" dirty="0" err="1"/>
              <a:t>amon</a:t>
            </a:r>
            <a:r>
              <a:rPr lang="en-CA" i="1" dirty="0"/>
              <a:t> </a:t>
            </a:r>
            <a:r>
              <a:rPr lang="en-CA" dirty="0"/>
              <a:t>is the role of the guardian or the child being raised (intransitive)</a:t>
            </a:r>
          </a:p>
          <a:p>
            <a:pPr lvl="1" algn="just"/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2963483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BLESSING OF WISDOM </a:t>
            </a:r>
            <a:r>
              <a:rPr lang="en-CA" sz="4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(32-36)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572255" cy="4949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Blessed (</a:t>
            </a:r>
            <a:r>
              <a:rPr lang="en-CA" sz="2400" i="1" dirty="0"/>
              <a:t>’ashre</a:t>
            </a:r>
            <a:r>
              <a:rPr lang="en-CA" sz="2400" dirty="0"/>
              <a:t>) are those that observe her ways (vv. 32-33)</a:t>
            </a:r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Blessed (</a:t>
            </a:r>
            <a:r>
              <a:rPr lang="en-CA" sz="2400" i="1" dirty="0"/>
              <a:t>’ashre</a:t>
            </a:r>
            <a:r>
              <a:rPr lang="en-CA" sz="2400" dirty="0"/>
              <a:t>) are those that wait at her door (v. 34)</a:t>
            </a:r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Choice is life or death (vv. 35-36)</a:t>
            </a:r>
          </a:p>
          <a:p>
            <a:pPr marL="274320" lvl="1" indent="0">
              <a:lnSpc>
                <a:spcPct val="120000"/>
              </a:lnSpc>
              <a:buClr>
                <a:srgbClr val="D34817">
                  <a:lumMod val="75000"/>
                </a:srgbClr>
              </a:buClr>
              <a:buNone/>
            </a:pPr>
            <a:endParaRPr lang="en-CA" sz="2100" dirty="0">
              <a:solidFill>
                <a:prstClr val="black"/>
              </a:solidFill>
            </a:endParaRPr>
          </a:p>
          <a:p>
            <a:pPr marL="0" lvl="0" indent="0">
              <a:buClr>
                <a:srgbClr val="D34817">
                  <a:lumMod val="75000"/>
                </a:srgbClr>
              </a:buClr>
              <a:buNone/>
            </a:pPr>
            <a:endParaRPr lang="en-CA" sz="2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31112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{42F1C11C-DC9B-454E-9DC4-E4C63C52A190}tf10001119</Template>
  <TotalTime>391</TotalTime>
  <Words>540</Words>
  <Application>Microsoft Office PowerPoint</Application>
  <PresentationFormat>Widescreen</PresentationFormat>
  <Paragraphs>96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Gill Sans MT</vt:lpstr>
      <vt:lpstr>Rockwell</vt:lpstr>
      <vt:lpstr>Rockwell Condensed</vt:lpstr>
      <vt:lpstr>Rockwell Extra Bold</vt:lpstr>
      <vt:lpstr>Wingdings</vt:lpstr>
      <vt:lpstr>Gallery</vt:lpstr>
      <vt:lpstr>Wood Type</vt:lpstr>
      <vt:lpstr>Proverbs</vt:lpstr>
      <vt:lpstr>Proverbs</vt:lpstr>
      <vt:lpstr>DISCOUSRSE ON WISDOM</vt:lpstr>
      <vt:lpstr>APPEAL OF WISDOM (1-11)</vt:lpstr>
      <vt:lpstr>THE SOLILOQUY OF WISDOM (12-21)</vt:lpstr>
      <vt:lpstr>WISDOM AT CREATION (22-31)</vt:lpstr>
      <vt:lpstr>Wisdom as God’s Child (’AMON )</vt:lpstr>
      <vt:lpstr>BLESSING OF WISDOM (32-36)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21</cp:revision>
  <dcterms:created xsi:type="dcterms:W3CDTF">2021-10-22T19:22:14Z</dcterms:created>
  <dcterms:modified xsi:type="dcterms:W3CDTF">2022-02-24T20:56:38Z</dcterms:modified>
</cp:coreProperties>
</file>