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57" r:id="rId5"/>
    <p:sldId id="26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5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50284"/>
            <a:ext cx="8637072" cy="202962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Session 7</a:t>
            </a:r>
          </a:p>
          <a:p>
            <a:r>
              <a:rPr lang="en-US" sz="2800" dirty="0"/>
              <a:t>Sanctity of Marriage </a:t>
            </a:r>
          </a:p>
          <a:p>
            <a:r>
              <a:rPr lang="en-US" sz="2800" dirty="0"/>
              <a:t>Lectures VIII, IX, X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FOUR WOMEN OF PROVERBS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800" dirty="0"/>
              <a:t> Woman Wisdom: Prov 1:20-33; 9:1-6; Prov 8:22-31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Close relationship with God 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She delights in humans (</a:t>
            </a:r>
            <a:r>
              <a:rPr lang="en-CA" sz="2000" i="1" dirty="0"/>
              <a:t>’</a:t>
            </a:r>
            <a:r>
              <a:rPr lang="en-CA" sz="2000" i="1" dirty="0" err="1"/>
              <a:t>adam</a:t>
            </a:r>
            <a:r>
              <a:rPr lang="en-CA" sz="2000" dirty="0"/>
              <a:t>)</a:t>
            </a:r>
            <a:endParaRPr lang="en-CA" sz="26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Woman Folly: Prov 9:13-18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She embodies the fool (</a:t>
            </a:r>
            <a:r>
              <a:rPr lang="en-CA" sz="2000" i="1" dirty="0" err="1"/>
              <a:t>kesilut</a:t>
            </a:r>
            <a:r>
              <a:rPr lang="en-CA" sz="2000" dirty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She is seductive (stolen water, stolen bread)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The Foreign Woman: 2:16-19; 5:1-14; 6:24-32; 7:25-27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Flattering speech: 2:16; 5:3; 6:24; 7:5, 21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Following her is folly: 5:22-23; 6:32-33; 7:25-27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The Marriage Partner: 5:15-19</a:t>
            </a:r>
          </a:p>
          <a:p>
            <a:pPr lvl="1">
              <a:buFont typeface="Wingdings" pitchFamily="2" charset="2"/>
              <a:buChar char="ü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LOYALTY IN MARRIAGE </a:t>
            </a:r>
            <a:r>
              <a:rPr lang="en-CA" sz="4000" dirty="0"/>
              <a:t>[LECUTRE VIII]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19"/>
            <a:ext cx="10058400" cy="489159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sz="3400" dirty="0"/>
              <a:t> Wisdom protects from danger (5:1, 2)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CA" sz="3400" dirty="0"/>
              <a:t> Destiny of folly (5:3-6)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“Foreign” woman “holds fast” (has deliberately chosen) the way of death (v. 5)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She has chosen against walking the “straight way” (</a:t>
            </a:r>
            <a:r>
              <a:rPr lang="en-CA" sz="2600" i="1" dirty="0"/>
              <a:t>pls</a:t>
            </a:r>
            <a:r>
              <a:rPr lang="en-CA" sz="2600" dirty="0"/>
              <a:t>) of life (v. 6)</a:t>
            </a:r>
            <a:endParaRPr lang="en-CA" sz="2300" dirty="0"/>
          </a:p>
          <a:p>
            <a:pPr lvl="0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3400" dirty="0">
                <a:solidFill>
                  <a:prstClr val="black"/>
                </a:solidFill>
              </a:rPr>
              <a:t> Steer clear of seduction (5:7-14)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Your wealth (strength) goes to others (property, offspring, sexual power)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Consequence is groaning and regret (consequences for the whole community)</a:t>
            </a:r>
            <a:endParaRPr lang="en-CA" sz="2300" dirty="0"/>
          </a:p>
          <a:p>
            <a:pPr lvl="0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3400" dirty="0">
                <a:solidFill>
                  <a:prstClr val="black"/>
                </a:solidFill>
              </a:rPr>
              <a:t> Enjoy the pleasure of marriage (5:15-20)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600" dirty="0"/>
              <a:t>Marriage love is to be fully satisfying (Lauren Winner, </a:t>
            </a:r>
            <a:r>
              <a:rPr lang="en-CA" sz="2600" i="1" dirty="0"/>
              <a:t>Real Sex</a:t>
            </a:r>
            <a:r>
              <a:rPr lang="en-CA" sz="2600" dirty="0"/>
              <a:t>; Dawn Eden, </a:t>
            </a:r>
            <a:r>
              <a:rPr lang="en-CA" sz="2600" i="1" dirty="0"/>
              <a:t>Thrill of the Chaste</a:t>
            </a:r>
            <a:r>
              <a:rPr lang="en-CA" sz="2600" dirty="0"/>
              <a:t>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600" dirty="0"/>
              <a:t>Married man should be “lost in” the love of his wife (</a:t>
            </a:r>
            <a:r>
              <a:rPr lang="en-CA" sz="2600" i="1" dirty="0" err="1"/>
              <a:t>shageh</a:t>
            </a:r>
            <a:r>
              <a:rPr lang="en-CA" sz="2600" dirty="0"/>
              <a:t>; cf. vv. 20, 23)</a:t>
            </a:r>
            <a:endParaRPr lang="en-CA" sz="34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3400" dirty="0">
                <a:solidFill>
                  <a:prstClr val="black"/>
                </a:solidFill>
              </a:rPr>
              <a:t> The straight road and the meandering road (5:21-23)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The Lord directs (</a:t>
            </a:r>
            <a:r>
              <a:rPr lang="en-CA" sz="2600" i="1" dirty="0"/>
              <a:t>pls</a:t>
            </a:r>
            <a:r>
              <a:rPr lang="en-CA" sz="2600" dirty="0"/>
              <a:t>) the ways of a man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600" dirty="0"/>
              <a:t>Bonds of sin wrap around the sinner</a:t>
            </a:r>
            <a:endParaRPr lang="en-CA" sz="2300" dirty="0"/>
          </a:p>
          <a:p>
            <a:pPr marL="274320" lvl="1" indent="0">
              <a:buNone/>
            </a:pPr>
            <a:endParaRPr lang="en-CA" sz="2200" dirty="0"/>
          </a:p>
          <a:p>
            <a:pPr lvl="1">
              <a:buFont typeface="Wingdings" pitchFamily="2" charset="2"/>
              <a:buChar char="ü"/>
            </a:pP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69884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THE PRICE OF ADULTERY </a:t>
            </a:r>
            <a:r>
              <a:rPr lang="en-CA" sz="4000" dirty="0"/>
              <a:t>[LECTURE IX]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468560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The path of the </a:t>
            </a:r>
            <a:r>
              <a:rPr lang="en-CA" sz="2400" i="1" dirty="0" err="1"/>
              <a:t>torah</a:t>
            </a:r>
            <a:r>
              <a:rPr lang="en-CA" sz="2400" dirty="0"/>
              <a:t> (6:20-24)</a:t>
            </a:r>
            <a:endParaRPr lang="en-CA" dirty="0"/>
          </a:p>
          <a:p>
            <a:pPr lvl="1">
              <a:buFont typeface="Wingdings" pitchFamily="2" charset="2"/>
              <a:buChar char="ü"/>
            </a:pPr>
            <a:r>
              <a:rPr lang="en-CA" sz="2000" i="1" dirty="0"/>
              <a:t>Torah </a:t>
            </a:r>
            <a:r>
              <a:rPr lang="en-CA" sz="2000" dirty="0"/>
              <a:t>is for all of life (cf. </a:t>
            </a:r>
            <a:r>
              <a:rPr lang="en-CA" sz="2000" dirty="0" err="1"/>
              <a:t>Deut</a:t>
            </a:r>
            <a:r>
              <a:rPr lang="en-CA" sz="2000" dirty="0"/>
              <a:t> 6:4-9)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i="1" dirty="0"/>
              <a:t>Torah </a:t>
            </a:r>
            <a:r>
              <a:rPr lang="en-CA" sz="2000" dirty="0"/>
              <a:t>is a light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i="1" dirty="0"/>
              <a:t>Torah </a:t>
            </a:r>
            <a:r>
              <a:rPr lang="en-CA" sz="2000" dirty="0"/>
              <a:t>is protection</a:t>
            </a:r>
            <a:endParaRPr lang="en-CA" sz="16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The Penalty of adultery (6:25-35)</a:t>
            </a:r>
            <a:endParaRPr lang="en-CA" sz="2000" dirty="0"/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Comparison to a prostitute (vv. 25-26)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Comparison to hot coals (vv. 27-29)</a:t>
            </a:r>
          </a:p>
          <a:p>
            <a:pPr lvl="1">
              <a:buFont typeface="Wingdings" pitchFamily="2" charset="2"/>
              <a:buChar char="ü"/>
            </a:pPr>
            <a:r>
              <a:rPr lang="en-CA" sz="2000" dirty="0"/>
              <a:t>Comparison to a thief (vv. 30-31)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Self destruction of the adulterer (32-35)</a:t>
            </a:r>
            <a:endParaRPr lang="en-CA" dirty="0">
              <a:solidFill>
                <a:prstClr val="black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CA" sz="2800" dirty="0"/>
              <a:t> Wisdom as an intimate friend (7:1-5)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Wisdom provides dignity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Wisdom is </a:t>
            </a:r>
            <a:r>
              <a:rPr lang="en-CA" sz="2400"/>
              <a:t>a confidant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800" dirty="0"/>
              <a:t> The saga of temptation (7:6-23)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The vulnerable gullible (vv. 6-9)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The night lady (vv. 10-13)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The sensual opportunity (vv. 14-20)</a:t>
            </a:r>
          </a:p>
          <a:p>
            <a:pPr lvl="2">
              <a:lnSpc>
                <a:spcPct val="120000"/>
              </a:lnSpc>
            </a:pPr>
            <a:r>
              <a:rPr lang="en-CA" sz="2200" dirty="0"/>
              <a:t>Sacrifices – day of celebration (luxurious meal)</a:t>
            </a:r>
          </a:p>
          <a:p>
            <a:pPr lvl="2">
              <a:lnSpc>
                <a:spcPct val="120000"/>
              </a:lnSpc>
            </a:pPr>
            <a:r>
              <a:rPr lang="en-CA" sz="2200" dirty="0"/>
              <a:t>Wealthy woman – her husband is on a business trip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The fatal decision (21-23)</a:t>
            </a:r>
          </a:p>
          <a:p>
            <a:pPr>
              <a:buFont typeface="Wingdings" pitchFamily="2" charset="2"/>
              <a:buChar char="q"/>
            </a:pPr>
            <a:r>
              <a:rPr lang="en-CA" sz="2800" dirty="0"/>
              <a:t> Sexual temptation like an animal in a trap (7:24-27)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Path of seduction is easily followed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400" dirty="0"/>
              <a:t>Adultery leads to the chambers of the dead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/>
              <a:t>POWER OF SEXUALITY </a:t>
            </a:r>
            <a:r>
              <a:rPr lang="en-CA" sz="4800" dirty="0"/>
              <a:t>[LECTURE X]</a:t>
            </a: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216</TotalTime>
  <Words>488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FOUR WOMEN OF PROVERBS</vt:lpstr>
      <vt:lpstr>LOYALTY IN MARRIAGE [LECUTRE VIII]</vt:lpstr>
      <vt:lpstr>THE PRICE OF ADULTERY [LECTURE IX]</vt:lpstr>
      <vt:lpstr>POWER OF SEXUALITY [LECTURE X]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13</cp:revision>
  <dcterms:created xsi:type="dcterms:W3CDTF">2021-10-22T19:22:14Z</dcterms:created>
  <dcterms:modified xsi:type="dcterms:W3CDTF">2022-02-24T20:29:46Z</dcterms:modified>
</cp:coreProperties>
</file>