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2" r:id="rId2"/>
  </p:sldMasterIdLst>
  <p:sldIdLst>
    <p:sldId id="262" r:id="rId3"/>
    <p:sldId id="256" r:id="rId4"/>
    <p:sldId id="264" r:id="rId5"/>
    <p:sldId id="257" r:id="rId6"/>
    <p:sldId id="263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90"/>
    <p:restoredTop sz="96973"/>
  </p:normalViewPr>
  <p:slideViewPr>
    <p:cSldViewPr snapToGrid="0" snapToObjects="1">
      <p:cViewPr varScale="1">
        <p:scale>
          <a:sx n="97" d="100"/>
          <a:sy n="97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12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60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47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87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45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826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79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1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82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66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8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4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eading Proverbs In the Context of the OT &amp;amp; NT - Olive Tree Blog">
            <a:extLst>
              <a:ext uri="{FF2B5EF4-FFF2-40B4-BE49-F238E27FC236}">
                <a16:creationId xmlns:a16="http://schemas.microsoft.com/office/drawing/2014/main" id="{2C7A5407-BDEE-644E-B2D8-CE730CB15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" r="-1" b="-1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6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86E93-9EE3-BD44-A0B4-F5AE02226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47" y="2645741"/>
            <a:ext cx="4002808" cy="9631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Proverbs</a:t>
            </a:r>
            <a:endParaRPr lang="en-US" sz="4800" dirty="0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B3A4C-497A-1C44-BDDD-7A1B549DA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0754" y="4235178"/>
            <a:ext cx="3697092" cy="10007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August H. </a:t>
            </a:r>
            <a:r>
              <a:rPr lang="en-US" dirty="0" err="1"/>
              <a:t>Konkel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McMcaster</a:t>
            </a:r>
            <a:r>
              <a:rPr lang="en-US" dirty="0"/>
              <a:t> Divinity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March 2022</a:t>
            </a:r>
          </a:p>
        </p:txBody>
      </p:sp>
      <p:sp>
        <p:nvSpPr>
          <p:cNvPr id="112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46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D8C47-5BE7-D347-B2E6-180E0F7D27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Proverbs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DA528-E649-F144-9B35-67B5A0FEF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02962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Session 6</a:t>
            </a:r>
          </a:p>
          <a:p>
            <a:r>
              <a:rPr lang="en-US" sz="2800" dirty="0"/>
              <a:t>Wisdom as a Tree of Life</a:t>
            </a:r>
          </a:p>
          <a:p>
            <a:r>
              <a:rPr lang="en-US" sz="2800" dirty="0"/>
              <a:t>Proverbs 3:13–20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 algn="r"/>
            <a:r>
              <a:rPr lang="en-US" sz="2800" dirty="0"/>
              <a:t>                                 </a:t>
            </a:r>
            <a:r>
              <a:rPr lang="en-US" sz="2000" dirty="0"/>
              <a:t>august h. </a:t>
            </a:r>
            <a:r>
              <a:rPr lang="en-US" sz="2000" dirty="0" err="1"/>
              <a:t>konkel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162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CABA-4B9A-D44C-B10C-8232B234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/>
              <a:t>TREE OF LIFE IN THE PAST</a:t>
            </a:r>
            <a:endParaRPr lang="en-C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E8EB0-4855-8743-8DD4-BD33F3B4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800520"/>
            <a:ext cx="10572255" cy="49490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sz="2400" dirty="0"/>
              <a:t> Tree of life in the midst of the garden (Gen 2:9)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CA" sz="2000" dirty="0"/>
              <a:t>Life comes from God heart-beat by heart-beat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CA" sz="2000" dirty="0"/>
              <a:t>Life depends on a relationship with God</a:t>
            </a:r>
          </a:p>
          <a:p>
            <a:pPr lvl="0">
              <a:buClr>
                <a:srgbClr val="D34817">
                  <a:lumMod val="75000"/>
                </a:srgbClr>
              </a:buClr>
              <a:buFont typeface="Wingdings" pitchFamily="2" charset="2"/>
              <a:buChar char="q"/>
            </a:pPr>
            <a:r>
              <a:rPr lang="en-CA" sz="2400" dirty="0">
                <a:solidFill>
                  <a:prstClr val="black"/>
                </a:solidFill>
              </a:rPr>
              <a:t> Tree of knowledge of good and evil</a:t>
            </a:r>
          </a:p>
          <a:p>
            <a:pPr lvl="1">
              <a:lnSpc>
                <a:spcPct val="12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000" dirty="0">
                <a:solidFill>
                  <a:prstClr val="black"/>
                </a:solidFill>
              </a:rPr>
              <a:t>Good and evil is a merism meaning “all knowledge,” cf. Gen 31:24</a:t>
            </a:r>
          </a:p>
          <a:p>
            <a:pPr lvl="1">
              <a:lnSpc>
                <a:spcPct val="12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000" dirty="0">
                <a:solidFill>
                  <a:prstClr val="black"/>
                </a:solidFill>
              </a:rPr>
              <a:t>Eating of the tree was a claim to be a god</a:t>
            </a:r>
          </a:p>
          <a:p>
            <a:pPr lvl="1">
              <a:lnSpc>
                <a:spcPct val="12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000" dirty="0">
                <a:solidFill>
                  <a:prstClr val="black"/>
                </a:solidFill>
              </a:rPr>
              <a:t>Eating of the tree brings mortality (no access to the tree of life)</a:t>
            </a:r>
            <a:endParaRPr lang="en-CA" sz="2100" dirty="0">
              <a:solidFill>
                <a:prstClr val="black"/>
              </a:solidFill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CA" sz="2100" dirty="0">
              <a:solidFill>
                <a:prstClr val="black"/>
              </a:solidFill>
            </a:endParaRPr>
          </a:p>
          <a:p>
            <a:pPr lvl="1">
              <a:lnSpc>
                <a:spcPct val="12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endParaRPr lang="en-CA" sz="2100" dirty="0">
              <a:solidFill>
                <a:prstClr val="black"/>
              </a:solidFill>
            </a:endParaRPr>
          </a:p>
          <a:p>
            <a:pPr lvl="1">
              <a:lnSpc>
                <a:spcPct val="12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endParaRPr lang="en-CA" sz="2100" dirty="0">
              <a:solidFill>
                <a:prstClr val="black"/>
              </a:solidFill>
            </a:endParaRPr>
          </a:p>
          <a:p>
            <a:pPr lvl="1">
              <a:lnSpc>
                <a:spcPct val="12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endParaRPr lang="en-CA" sz="2100" dirty="0">
              <a:solidFill>
                <a:prstClr val="black"/>
              </a:solidFill>
            </a:endParaRPr>
          </a:p>
          <a:p>
            <a:pPr lvl="1">
              <a:lnSpc>
                <a:spcPct val="12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endParaRPr lang="en-CA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1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CABA-4B9A-D44C-B10C-8232B234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TREE OF LIFE IN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E8EB0-4855-8743-8DD4-BD33F3B4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00520"/>
            <a:ext cx="10058400" cy="45728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sz="2400" dirty="0"/>
              <a:t> Tree of life beside the river in the new earth (Rev 22:2)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CA" dirty="0"/>
              <a:t>Vision of John is a restoration of the garden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CA" dirty="0"/>
              <a:t>Tree yields fruit of life continuously, each month of the year</a:t>
            </a:r>
          </a:p>
          <a:p>
            <a:pPr>
              <a:buFont typeface="Wingdings" pitchFamily="2" charset="2"/>
              <a:buChar char="q"/>
            </a:pPr>
            <a:r>
              <a:rPr lang="en-CA" sz="2400" dirty="0"/>
              <a:t> Tree of life accessible to the redeemed (Rev 22:14)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CA" dirty="0"/>
              <a:t>Blessed are those with “washed garments”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CA" dirty="0"/>
              <a:t>These have the right to enter the city</a:t>
            </a:r>
          </a:p>
          <a:p>
            <a:pPr lvl="0">
              <a:buClr>
                <a:srgbClr val="D34817">
                  <a:lumMod val="75000"/>
                </a:srgbClr>
              </a:buClr>
              <a:buFont typeface="Wingdings" pitchFamily="2" charset="2"/>
              <a:buChar char="q"/>
            </a:pPr>
            <a:r>
              <a:rPr lang="en-CA" sz="2400" dirty="0"/>
              <a:t> Life is derived from the words of truth (Rev 22:19; cf. 2:7) </a:t>
            </a:r>
            <a:endParaRPr lang="en-CA" sz="24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CA" dirty="0"/>
              <a:t>Denial of the words severs one from the tree of life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CA" dirty="0"/>
              <a:t>Faith for life is to accept truth of John’s vision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088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CABA-4B9A-D44C-B10C-8232B234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/>
              <a:t>TREE OF LIFE IN THE PRESENT</a:t>
            </a:r>
            <a:endParaRPr lang="en-C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E8EB0-4855-8743-8DD4-BD33F3B4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800520"/>
            <a:ext cx="10655511" cy="43646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sz="2400" dirty="0"/>
              <a:t> Wisdom Makes a Person Blessed (Prov 3:13-15)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CA" sz="2400" dirty="0"/>
              <a:t>Wisdom is the blessedness of being approved by God (Ps 1:1 [</a:t>
            </a:r>
            <a:r>
              <a:rPr lang="en-CA" sz="2400" i="1" dirty="0"/>
              <a:t>’</a:t>
            </a:r>
            <a:r>
              <a:rPr lang="en-CA" sz="2400" i="1" dirty="0" err="1"/>
              <a:t>ashrey</a:t>
            </a:r>
            <a:r>
              <a:rPr lang="en-CA" sz="2400" dirty="0"/>
              <a:t>])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CA" sz="2400" dirty="0"/>
              <a:t>This is the blessedness of the beatitudes (Matt 5:3-12)</a:t>
            </a:r>
          </a:p>
          <a:p>
            <a:pPr>
              <a:buFont typeface="Wingdings" pitchFamily="2" charset="2"/>
              <a:buChar char="q"/>
            </a:pPr>
            <a:r>
              <a:rPr lang="en-CA" sz="2400" dirty="0"/>
              <a:t> Wisdom in the Present is a tree of life (Prov 3:16-18)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CA" sz="2200" dirty="0"/>
              <a:t> </a:t>
            </a:r>
            <a:r>
              <a:rPr lang="en-CA" sz="2000" dirty="0"/>
              <a:t>Tree of life yields blessedness (</a:t>
            </a:r>
            <a:r>
              <a:rPr lang="en-CA" sz="2000" i="1" dirty="0" err="1"/>
              <a:t>me’ushshar</a:t>
            </a:r>
            <a:r>
              <a:rPr lang="en-CA" sz="2000" dirty="0"/>
              <a:t>) 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CA" sz="2000" dirty="0"/>
              <a:t> Tree of life leads to bounty (</a:t>
            </a:r>
            <a:r>
              <a:rPr lang="en-CA" sz="2000" i="1" dirty="0" err="1"/>
              <a:t>no`am</a:t>
            </a:r>
            <a:r>
              <a:rPr lang="en-CA" sz="2000" dirty="0"/>
              <a:t>) and peace </a:t>
            </a:r>
            <a:endParaRPr lang="en-CA" sz="2200" dirty="0"/>
          </a:p>
          <a:p>
            <a:pPr>
              <a:buFont typeface="Wingdings" pitchFamily="2" charset="2"/>
              <a:buChar char="q"/>
            </a:pPr>
            <a:r>
              <a:rPr lang="en-CA" sz="2400" dirty="0"/>
              <a:t> All creation is ordered by wisdom (Prov 3:19-20)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200" dirty="0">
                <a:solidFill>
                  <a:prstClr val="black"/>
                </a:solidFill>
              </a:rPr>
              <a:t> </a:t>
            </a:r>
            <a:r>
              <a:rPr lang="en-CA" sz="2000" dirty="0">
                <a:solidFill>
                  <a:prstClr val="black"/>
                </a:solidFill>
              </a:rPr>
              <a:t>Wisdom enables us to understand the order of “nature”</a:t>
            </a:r>
          </a:p>
          <a:p>
            <a:pPr lvl="1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Char char="ü"/>
            </a:pPr>
            <a:r>
              <a:rPr lang="en-CA" sz="2000" dirty="0">
                <a:solidFill>
                  <a:prstClr val="black"/>
                </a:solidFill>
              </a:rPr>
              <a:t> Wisdom enables us to understand the moral order of relationships</a:t>
            </a:r>
            <a:endParaRPr lang="en-CA" sz="2200" dirty="0"/>
          </a:p>
          <a:p>
            <a:pPr>
              <a:buFont typeface="Wingdings" pitchFamily="2" charset="2"/>
              <a:buChar char="q"/>
            </a:pPr>
            <a:endParaRPr lang="en-CA" sz="2400" dirty="0"/>
          </a:p>
          <a:p>
            <a:pPr>
              <a:buFont typeface="Wingdings" pitchFamily="2" charset="2"/>
              <a:buChar char="q"/>
            </a:pPr>
            <a:endParaRPr lang="en-CA" sz="2400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/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en-CA" sz="2000" dirty="0"/>
          </a:p>
          <a:p>
            <a:pPr lvl="1">
              <a:buFont typeface="Wingdings" pitchFamily="2" charset="2"/>
              <a:buChar char="ü"/>
            </a:pPr>
            <a:endParaRPr lang="en-CA" sz="2000" dirty="0"/>
          </a:p>
          <a:p>
            <a:pPr lvl="1">
              <a:buFont typeface="Wingdings" pitchFamily="2" charset="2"/>
              <a:buChar char="ü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206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9CABA-4B9A-D44C-B10C-8232B2342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CA" sz="3200" b="1" dirty="0"/>
              <a:t>MENORAH AS A TREE OF LIFE</a:t>
            </a:r>
            <a:endParaRPr lang="en-CA" sz="3200" dirty="0"/>
          </a:p>
        </p:txBody>
      </p:sp>
      <p:pic>
        <p:nvPicPr>
          <p:cNvPr id="6" name="Picture 5" descr="A picture containing furniture, old, stone&#10;&#10;Description automatically generated">
            <a:extLst>
              <a:ext uri="{FF2B5EF4-FFF2-40B4-BE49-F238E27FC236}">
                <a16:creationId xmlns:a16="http://schemas.microsoft.com/office/drawing/2014/main" id="{1B8186C3-19DD-684D-9E4D-91EBE9DC81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12" r="11363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602852-63BE-1E4D-BA61-5CC645D5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dirty="0"/>
              <a:t>Panel on the Arch of Titus Depicts Menorah of the Temple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Arch Commemorated Roman Victory Over Jerusalem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Menorah became Official Symbol of Israel</a:t>
            </a:r>
            <a:endParaRPr lang="en-US" sz="2400" dirty="0"/>
          </a:p>
          <a:p>
            <a:endParaRPr lang="en-US" sz="1600" dirty="0"/>
          </a:p>
          <a:p>
            <a:endParaRPr lang="en-US" sz="1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43220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{42F1C11C-DC9B-454E-9DC4-E4C63C52A190}tf10001119</Template>
  <TotalTime>279</TotalTime>
  <Words>362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Gill Sans MT</vt:lpstr>
      <vt:lpstr>Rockwell</vt:lpstr>
      <vt:lpstr>Rockwell Condensed</vt:lpstr>
      <vt:lpstr>Rockwell Extra Bold</vt:lpstr>
      <vt:lpstr>Wingdings</vt:lpstr>
      <vt:lpstr>Gallery</vt:lpstr>
      <vt:lpstr>Wood Type</vt:lpstr>
      <vt:lpstr>Proverbs</vt:lpstr>
      <vt:lpstr>Proverbs</vt:lpstr>
      <vt:lpstr>TREE OF LIFE IN THE PAST</vt:lpstr>
      <vt:lpstr>TREE OF LIFE IN THE FUTURE</vt:lpstr>
      <vt:lpstr>TREE OF LIFE IN THE PRESENT</vt:lpstr>
      <vt:lpstr>MENORAH AS A TREE OF LIFE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Books of Chronicles</dc:title>
  <dc:creator>Hyung Seok Kim</dc:creator>
  <cp:lastModifiedBy>August Konkel</cp:lastModifiedBy>
  <cp:revision>13</cp:revision>
  <dcterms:created xsi:type="dcterms:W3CDTF">2021-10-22T19:22:14Z</dcterms:created>
  <dcterms:modified xsi:type="dcterms:W3CDTF">2022-02-16T01:30:36Z</dcterms:modified>
</cp:coreProperties>
</file>