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2" r:id="rId2"/>
  </p:sldMasterIdLst>
  <p:sldIdLst>
    <p:sldId id="262" r:id="rId3"/>
    <p:sldId id="256" r:id="rId4"/>
    <p:sldId id="264" r:id="rId5"/>
    <p:sldId id="257" r:id="rId6"/>
    <p:sldId id="263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6973"/>
  </p:normalViewPr>
  <p:slideViewPr>
    <p:cSldViewPr snapToGrid="0" snapToObjects="1">
      <p:cViewPr varScale="1">
        <p:scale>
          <a:sx n="97" d="100"/>
          <a:sy n="97" d="100"/>
        </p:scale>
        <p:origin x="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2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96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94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787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45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5826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0797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11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82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6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4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C9D4B225-18E9-4C5B-94D8-2ABE6D16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C6870151-9189-4C3A-8379-EF3D95827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Reading Proverbs In the Context of the OT &amp;amp; NT - Olive Tree Blog">
            <a:extLst>
              <a:ext uri="{FF2B5EF4-FFF2-40B4-BE49-F238E27FC236}">
                <a16:creationId xmlns:a16="http://schemas.microsoft.com/office/drawing/2014/main" id="{2C7A5407-BDEE-644E-B2D8-CE730CB15C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" r="-1" b="-1"/>
          <a:stretch/>
        </p:blipFill>
        <p:spPr bwMode="auto">
          <a:xfrm>
            <a:off x="305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Slide Number Placeholder 7">
            <a:extLst>
              <a:ext uri="{FF2B5EF4-FFF2-40B4-BE49-F238E27FC236}">
                <a16:creationId xmlns:a16="http://schemas.microsoft.com/office/drawing/2014/main" id="{123EA69C-102A-4DD0-9547-05DCD271D1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301" y="443732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r" defTabSz="457200" rtl="0" eaLnBrk="1" latinLnBrk="0" hangingPunct="1"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06" name="Footer Placeholder 6">
            <a:extLst>
              <a:ext uri="{FF2B5EF4-FFF2-40B4-BE49-F238E27FC236}">
                <a16:creationId xmlns:a16="http://schemas.microsoft.com/office/drawing/2014/main" id="{6A862265-5CA3-4C40-8582-7534C3B0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636" y="540921"/>
            <a:ext cx="49739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00EF80B-0391-4082-9AF5-F15B091B4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93800"/>
            <a:ext cx="12192000" cy="5664199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87000"/>
                  <a:alpha val="4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D86E93-9EE3-BD44-A0B4-F5AE0222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47" y="2645741"/>
            <a:ext cx="4002808" cy="9631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dirty="0"/>
              <a:t>Proverbs</a:t>
            </a:r>
            <a:endParaRPr lang="en-US" sz="4800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33AC32D-5F44-45F7-A0BD-7C11A86BED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B3A4C-497A-1C44-BDDD-7A1B549DA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0754" y="4235178"/>
            <a:ext cx="3697092" cy="1000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August H. </a:t>
            </a:r>
            <a:r>
              <a:rPr lang="en-US" dirty="0" err="1"/>
              <a:t>Konkel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/>
              <a:t>McMcaster</a:t>
            </a:r>
            <a:r>
              <a:rPr lang="en-US" dirty="0"/>
              <a:t> Divinity College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March 2022</a:t>
            </a:r>
          </a:p>
        </p:txBody>
      </p:sp>
      <p:sp>
        <p:nvSpPr>
          <p:cNvPr id="112" name="Date Placeholder 1">
            <a:extLst>
              <a:ext uri="{FF2B5EF4-FFF2-40B4-BE49-F238E27FC236}">
                <a16:creationId xmlns:a16="http://schemas.microsoft.com/office/drawing/2014/main" id="{3FBF03E8-C602-4192-9C52-F84B29FDC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3229" y="6007878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46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8C47-5BE7-D347-B2E6-180E0F7D2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Proverbs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DA528-E649-F144-9B35-67B5A0FEF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02962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Session 4</a:t>
            </a:r>
          </a:p>
          <a:p>
            <a:r>
              <a:rPr lang="en-US" sz="2800" dirty="0"/>
              <a:t>The Work of Wisdom [Lecture 2]</a:t>
            </a:r>
          </a:p>
          <a:p>
            <a:endParaRPr lang="en-US" sz="2800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algn="r"/>
            <a:r>
              <a:rPr lang="en-US" sz="2800" dirty="0"/>
              <a:t>                                 </a:t>
            </a:r>
            <a:r>
              <a:rPr lang="en-US" sz="2000" dirty="0"/>
              <a:t>august h. </a:t>
            </a:r>
            <a:r>
              <a:rPr lang="en-US" sz="2000" dirty="0" err="1"/>
              <a:t>konkel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28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LIFE OF WISDOM 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572255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Conditions of wisdom (2:1-11)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Protasis: 2:1-4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Apodosis: 2:5; 2:9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sz="2400" dirty="0">
                <a:solidFill>
                  <a:prstClr val="black"/>
                </a:solidFill>
              </a:rPr>
              <a:t> Results of wisdom (2:12-22)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Deliverance from the evil way: 2:12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Deliverance from the foreign woman: 2:16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sz="2100" dirty="0">
                <a:solidFill>
                  <a:prstClr val="black"/>
                </a:solidFill>
              </a:rPr>
              <a:t>Life in the land 2:20</a:t>
            </a:r>
          </a:p>
          <a:p>
            <a:pPr lvl="1">
              <a:lnSpc>
                <a:spcPct val="12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endParaRPr lang="en-CA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1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ACROSTIC POEM </a:t>
            </a:r>
            <a:r>
              <a:rPr lang="en-US" sz="4000" dirty="0"/>
              <a:t>[REPRESENTS THE ALPHABET]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0520"/>
            <a:ext cx="10058400" cy="45728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dirty="0"/>
              <a:t> Chapter two divides into two parts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Protasis – apodosis [conditional sentence] (1-11)</a:t>
            </a:r>
          </a:p>
          <a:p>
            <a:pPr lvl="1">
              <a:lnSpc>
                <a:spcPct val="100000"/>
              </a:lnSpc>
              <a:buClr>
                <a:srgbClr val="D34817">
                  <a:lumMod val="75000"/>
                </a:srgbClr>
              </a:buClr>
              <a:buFont typeface="Wingdings" pitchFamily="2" charset="2"/>
              <a:buChar char="ü"/>
            </a:pPr>
            <a:r>
              <a:rPr lang="en-CA" dirty="0">
                <a:solidFill>
                  <a:prstClr val="black"/>
                </a:solidFill>
              </a:rPr>
              <a:t>Final clauses [results of meeting the condition] (12-22)</a:t>
            </a:r>
            <a:endParaRPr lang="en-CA" dirty="0"/>
          </a:p>
          <a:p>
            <a:pPr>
              <a:buFont typeface="Wingdings" pitchFamily="2" charset="2"/>
              <a:buChar char="q"/>
            </a:pPr>
            <a:r>
              <a:rPr lang="en-CA" dirty="0"/>
              <a:t> Acrostic structure of two letters: </a:t>
            </a:r>
            <a:r>
              <a:rPr lang="en-CA" i="1" dirty="0"/>
              <a:t>aleph</a:t>
            </a:r>
            <a:r>
              <a:rPr lang="en-CA" dirty="0"/>
              <a:t> (v. 1); </a:t>
            </a:r>
            <a:r>
              <a:rPr lang="en-CA" i="1" dirty="0"/>
              <a:t>lamed</a:t>
            </a:r>
            <a:r>
              <a:rPr lang="en-CA" dirty="0"/>
              <a:t> (v. 12)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 These are the beginning and midpoint of the alphabet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The chapter consists of 22 verses representing the whole alphabet</a:t>
            </a:r>
          </a:p>
          <a:p>
            <a:pPr>
              <a:buFont typeface="Wingdings" pitchFamily="2" charset="2"/>
              <a:buChar char="q"/>
            </a:pPr>
            <a:r>
              <a:rPr lang="en-CA" dirty="0"/>
              <a:t> Verse 11 articulates the theme of the conditional sentence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This is the work of the Lord (vv. 5-8)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This is the achievement of wisdom (vv. 9-10)</a:t>
            </a:r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en-CA" dirty="0">
                <a:solidFill>
                  <a:prstClr val="black"/>
                </a:solidFill>
              </a:rPr>
              <a:t> Verses 12-22 express the desired final result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Deliverance from the wrong way (vv. 12-15)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r>
              <a:rPr lang="en-CA" dirty="0"/>
              <a:t>Deliverance from the wayward woman (vv. 16-19)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088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THEMES OF LECTURE TWO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655511" cy="43646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Treasure of wisdom (2:1-4)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Relationship with God (2:5 – 8)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Relations with people (2:9 – 11)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Warning against wicked men (2:12 – 15)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Warning of flattery of the foreign woman (2:16 – 19)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Promise of wisdom (2:20-22)</a:t>
            </a:r>
          </a:p>
          <a:p>
            <a:pPr>
              <a:buFont typeface="Wingdings" pitchFamily="2" charset="2"/>
              <a:buChar char="q"/>
            </a:pPr>
            <a:endParaRPr lang="en-CA" sz="24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>
              <a:solidFill>
                <a:prstClr val="black"/>
              </a:solidFill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0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sz="2000" dirty="0"/>
          </a:p>
          <a:p>
            <a:pPr lvl="1"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6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TREASURE WISDOM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b="1" dirty="0"/>
              <a:t>Listen</a:t>
            </a:r>
            <a:r>
              <a:rPr lang="en-CA" sz="2400" dirty="0"/>
              <a:t> carefully to </a:t>
            </a:r>
            <a:r>
              <a:rPr lang="en-CA" sz="2400" i="1" dirty="0" err="1"/>
              <a:t>hokmah</a:t>
            </a:r>
            <a:r>
              <a:rPr lang="en-CA" sz="2400" dirty="0"/>
              <a:t> (1-3)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Knowledge, skill, and reason [not inert (e.g. memorization) but active]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Knowledge informs intelligence [</a:t>
            </a:r>
            <a:r>
              <a:rPr lang="en-CA" sz="2000" i="1" dirty="0"/>
              <a:t>expertise</a:t>
            </a:r>
            <a:r>
              <a:rPr lang="en-CA" sz="2000" dirty="0"/>
              <a:t>]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Craftsmanship, erudition (education), perception, strategy, judgment, ethics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</a:t>
            </a:r>
            <a:r>
              <a:rPr lang="en-CA" sz="2400" b="1" dirty="0"/>
              <a:t>Bend</a:t>
            </a:r>
            <a:r>
              <a:rPr lang="en-CA" sz="2400" dirty="0"/>
              <a:t> your ear to </a:t>
            </a:r>
            <a:r>
              <a:rPr lang="en-CA" sz="2400" i="1" dirty="0" err="1"/>
              <a:t>tebunah</a:t>
            </a:r>
            <a:r>
              <a:rPr lang="en-CA" sz="2400" dirty="0"/>
              <a:t> 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i="1" dirty="0" err="1"/>
              <a:t>Tebunah</a:t>
            </a:r>
            <a:r>
              <a:rPr lang="en-CA" sz="2000" dirty="0"/>
              <a:t> is pragmatic, intelligence in action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Competence to deal with complex relations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i="1" dirty="0"/>
              <a:t> </a:t>
            </a:r>
            <a:r>
              <a:rPr lang="en-CA" sz="2400" b="1" dirty="0"/>
              <a:t>Call</a:t>
            </a:r>
            <a:r>
              <a:rPr lang="en-CA" sz="2400" dirty="0"/>
              <a:t> out to </a:t>
            </a:r>
            <a:r>
              <a:rPr lang="en-CA" sz="2400" i="1" dirty="0" err="1"/>
              <a:t>binah</a:t>
            </a:r>
            <a:r>
              <a:rPr lang="en-CA" sz="2400" dirty="0"/>
              <a:t> and </a:t>
            </a:r>
            <a:r>
              <a:rPr lang="en-CA" sz="2400" i="1" dirty="0" err="1"/>
              <a:t>tebunah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i="1" dirty="0"/>
              <a:t>Binah</a:t>
            </a:r>
            <a:r>
              <a:rPr lang="en-CA" sz="2000" dirty="0"/>
              <a:t> is conceptual, interpretive, comprehension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Intellectual facility used to solve problems</a:t>
            </a:r>
            <a:endParaRPr lang="en-CA" dirty="0"/>
          </a:p>
          <a:p>
            <a:pPr lvl="0">
              <a:buClr>
                <a:srgbClr val="D34817">
                  <a:lumMod val="75000"/>
                </a:srgbClr>
              </a:buClr>
              <a:buFont typeface="Wingdings" pitchFamily="2" charset="2"/>
              <a:buChar char="q"/>
            </a:pPr>
            <a:r>
              <a:rPr lang="ko-KR" altLang="en-US" sz="2400" dirty="0">
                <a:solidFill>
                  <a:prstClr val="black"/>
                </a:solidFill>
              </a:rPr>
              <a:t> </a:t>
            </a:r>
            <a:r>
              <a:rPr lang="en-CA" altLang="ko-KR" sz="2400" b="1" dirty="0">
                <a:solidFill>
                  <a:prstClr val="black"/>
                </a:solidFill>
              </a:rPr>
              <a:t>Search </a:t>
            </a:r>
            <a:r>
              <a:rPr lang="en-CA" altLang="ko-KR" sz="2400" dirty="0">
                <a:solidFill>
                  <a:prstClr val="black"/>
                </a:solidFill>
              </a:rPr>
              <a:t>wisdom as for silver; hunt as for treasure (v.</a:t>
            </a: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en-CA" altLang="ko-KR" sz="2400" dirty="0">
                <a:solidFill>
                  <a:prstClr val="black"/>
                </a:solidFill>
              </a:rPr>
              <a:t>4)</a:t>
            </a:r>
            <a:endParaRPr lang="en-CA" sz="2800" i="1" dirty="0">
              <a:solidFill>
                <a:prstClr val="black"/>
              </a:solidFill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9432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FEAR OF THE LORD 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Understand fear of the LORD (vv. 5-8)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Faith is learned (cognitive aspect, concept of God)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I will </a:t>
            </a:r>
            <a:r>
              <a:rPr lang="en-CA" sz="2000" i="1" dirty="0"/>
              <a:t>teach you</a:t>
            </a:r>
            <a:r>
              <a:rPr lang="en-CA" sz="2000" dirty="0"/>
              <a:t> the fear of the LORD (Ps 34:12)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Commitment is learned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Understand righteousness, justice, and equity (vv. 9-10)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Learn to take the right course.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Justice must include equity.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Individual differences make this impossibly complicated.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sz="2000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46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RESULTS OF WISDOM</a:t>
            </a:r>
            <a:endParaRPr lang="en-CA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CA" sz="2400" dirty="0"/>
              <a:t> Deliverance from the wicked man (12-15)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The man who leaves the right path for darkness (death)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The man who is glad to do wrong, excited about perversity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ü"/>
            </a:pPr>
            <a:r>
              <a:rPr lang="en-CA" sz="2000" dirty="0"/>
              <a:t>The man who abandons the straight path</a:t>
            </a:r>
            <a:endParaRPr lang="en-CA" sz="2400" dirty="0"/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Deliverance from the foreign woman (16-19)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woman who abandons (forgets) the covenant (cf. Deut. 4:23, 31)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The woman whose path leads to death</a:t>
            </a:r>
          </a:p>
          <a:p>
            <a:pPr>
              <a:buFont typeface="Wingdings" pitchFamily="2" charset="2"/>
              <a:buChar char="q"/>
            </a:pPr>
            <a:r>
              <a:rPr lang="en-CA" sz="2400" dirty="0"/>
              <a:t> Receiving of the promised land (20-22)</a:t>
            </a: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96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CABA-4B9A-D44C-B10C-8232B234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FUNCTION AND INTENTION OF LECTURE TWO</a:t>
            </a:r>
            <a:endParaRPr lang="en-C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E8EB0-4855-8743-8DD4-BD33F3B4C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1800520"/>
            <a:ext cx="10477987" cy="4949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sz="2400" dirty="0"/>
              <a:t>Function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 It is a complete unit with character of an acrostic for memorization.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 It provides a framework for the teaching of wisdom (Prov </a:t>
            </a:r>
            <a:r>
              <a:rPr lang="en-CA" sz="2000" dirty="0" err="1"/>
              <a:t>chs</a:t>
            </a:r>
            <a:r>
              <a:rPr lang="en-CA" sz="2000" dirty="0"/>
              <a:t>. 1-9).</a:t>
            </a:r>
          </a:p>
          <a:p>
            <a:pPr>
              <a:buFont typeface="Wingdings" pitchFamily="2" charset="2"/>
              <a:buChar char="q"/>
            </a:pPr>
            <a:r>
              <a:rPr lang="ko-KR" altLang="en-US" sz="2400" dirty="0"/>
              <a:t> </a:t>
            </a:r>
            <a:r>
              <a:rPr lang="en-CA" altLang="ko-KR" sz="2400" dirty="0"/>
              <a:t>Intention</a:t>
            </a:r>
            <a:endParaRPr lang="en-CA" sz="2800" i="1" dirty="0"/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It establishes the premise that wisdom is necessary to receive life.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It has the same theological intent as Deuteronomy (cf. </a:t>
            </a:r>
            <a:r>
              <a:rPr lang="en-CA" sz="2000" dirty="0" err="1"/>
              <a:t>Deut</a:t>
            </a:r>
            <a:r>
              <a:rPr lang="en-CA" sz="2000" dirty="0"/>
              <a:t> 30:15).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It shows how wisdom continues to “expound the </a:t>
            </a:r>
            <a:r>
              <a:rPr lang="en-CA" sz="2000" i="1" dirty="0"/>
              <a:t>torah</a:t>
            </a:r>
            <a:r>
              <a:rPr lang="en-CA" sz="2000" dirty="0"/>
              <a:t>” (</a:t>
            </a:r>
            <a:r>
              <a:rPr lang="en-CA" sz="2000" dirty="0" err="1"/>
              <a:t>Deut</a:t>
            </a:r>
            <a:r>
              <a:rPr lang="en-CA" sz="2000" dirty="0"/>
              <a:t> 1:5).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en-CA" sz="2000" dirty="0"/>
              <a:t>It makes learning wisdom a </a:t>
            </a:r>
            <a:r>
              <a:rPr lang="en-CA" sz="2000"/>
              <a:t>lifelong task.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20222047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{42F1C11C-DC9B-454E-9DC4-E4C63C52A190}tf10001119</Template>
  <TotalTime>269</TotalTime>
  <Words>617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Gill Sans MT</vt:lpstr>
      <vt:lpstr>Rockwell</vt:lpstr>
      <vt:lpstr>Rockwell Condensed</vt:lpstr>
      <vt:lpstr>Rockwell Extra Bold</vt:lpstr>
      <vt:lpstr>Wingdings</vt:lpstr>
      <vt:lpstr>Gallery</vt:lpstr>
      <vt:lpstr>Wood Type</vt:lpstr>
      <vt:lpstr>Proverbs</vt:lpstr>
      <vt:lpstr>Proverbs</vt:lpstr>
      <vt:lpstr>LIFE OF WISDOM </vt:lpstr>
      <vt:lpstr>ACROSTIC POEM [REPRESENTS THE ALPHABET]</vt:lpstr>
      <vt:lpstr>THEMES OF LECTURE TWO</vt:lpstr>
      <vt:lpstr>TREASURE WISDOM</vt:lpstr>
      <vt:lpstr>FEAR OF THE LORD </vt:lpstr>
      <vt:lpstr>RESULTS OF WISDOM</vt:lpstr>
      <vt:lpstr>FUNCTION AND INTENTION OF LECTURE TWO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Books of Chronicles</dc:title>
  <dc:creator>Hyung Seok Kim</dc:creator>
  <cp:lastModifiedBy>August Konkel</cp:lastModifiedBy>
  <cp:revision>12</cp:revision>
  <dcterms:created xsi:type="dcterms:W3CDTF">2021-10-22T19:22:14Z</dcterms:created>
  <dcterms:modified xsi:type="dcterms:W3CDTF">2022-02-24T03:50:59Z</dcterms:modified>
</cp:coreProperties>
</file>