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57" r:id="rId6"/>
    <p:sldId id="263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8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3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CHOICE OF LIFE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Human savvy is its own flawed provision (1:30).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Death of the fool (1:31)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Waywardness kills the gullible.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Complacency destroys the smug.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altLang="ko-KR" sz="2400" dirty="0"/>
              <a:t>Obedient </a:t>
            </a:r>
            <a:r>
              <a:rPr lang="en-CA" sz="2400" dirty="0"/>
              <a:t>[those who hear] are wise (1:33).</a:t>
            </a:r>
            <a:endParaRPr lang="en-CA" sz="28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Live with assurance (in safety).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Secure (have peace) from threats </a:t>
            </a:r>
            <a:r>
              <a:rPr lang="en-CA" sz="2000"/>
              <a:t>or dangers.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022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Session 3 </a:t>
            </a:r>
          </a:p>
          <a:p>
            <a:r>
              <a:rPr lang="en-US" sz="2800" dirty="0"/>
              <a:t>Lecture I: The Gang</a:t>
            </a:r>
          </a:p>
          <a:p>
            <a:r>
              <a:rPr lang="en-US" sz="2800" dirty="0"/>
              <a:t>The Call of Lady Wisdom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EXHORTATION TO ACCEPT INSTRUCTION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2400" i="1" dirty="0"/>
              <a:t>“Listen my son to the instruction of your father, do not neglect the teaching of your mother.” (1:8)</a:t>
            </a:r>
            <a:endParaRPr lang="en-CA" sz="100" i="1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</a:t>
            </a:r>
            <a:r>
              <a:rPr lang="en-CA" sz="2200" dirty="0"/>
              <a:t>Teaching happens in families (father and mother are a deliberate parallel).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1900" dirty="0"/>
              <a:t>David (as king) failed to correct (scold) his son Adonijah (1 Kgs 1:6).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1900" dirty="0"/>
              <a:t>Proverbs represents parental instruction (not a classroom).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1900" dirty="0"/>
              <a:t>The youth is the one hearing or reading proverbs.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CA" sz="2000" dirty="0"/>
          </a:p>
          <a:p>
            <a:pPr marL="0" lvl="0" indent="0" algn="ctr">
              <a:buClr>
                <a:srgbClr val="D34817">
                  <a:lumMod val="75000"/>
                </a:srgbClr>
              </a:buClr>
              <a:buNone/>
            </a:pPr>
            <a:r>
              <a:rPr lang="en-CA" sz="2400" dirty="0">
                <a:solidFill>
                  <a:prstClr val="black"/>
                </a:solidFill>
              </a:rPr>
              <a:t> “</a:t>
            </a:r>
            <a:r>
              <a:rPr lang="en-CA" sz="2400" i="1" dirty="0">
                <a:solidFill>
                  <a:prstClr val="black"/>
                </a:solidFill>
              </a:rPr>
              <a:t>For they are a graceful garland for your head, a necklace for your throat (1:9)”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Moral education is a mark of distinction, like a wreath at a banquet or necklace in fashion.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Wisdom is moral instruction for the adolescent child.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1900" dirty="0">
                <a:solidFill>
                  <a:prstClr val="black"/>
                </a:solidFill>
              </a:rPr>
              <a:t>Proverbs reveals an actual Israelite setting (the home).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1900" dirty="0">
                <a:solidFill>
                  <a:prstClr val="black"/>
                </a:solidFill>
              </a:rPr>
              <a:t>Proverbs are collected and transcribed from traditions.</a:t>
            </a:r>
            <a:endParaRPr lang="en-CA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THE GANG </a:t>
            </a:r>
            <a:r>
              <a:rPr lang="en-US" sz="4400" dirty="0"/>
              <a:t>[LECTURE ONE]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Lesson is an exposition of Prov 16:29:</a:t>
            </a:r>
          </a:p>
          <a:p>
            <a:pPr marL="274320" lvl="1" indent="0">
              <a:lnSpc>
                <a:spcPct val="100000"/>
              </a:lnSpc>
              <a:buClr>
                <a:srgbClr val="D34817">
                  <a:lumMod val="75000"/>
                </a:srgbClr>
              </a:buClr>
              <a:buNone/>
            </a:pPr>
            <a:r>
              <a:rPr lang="en-CA" sz="2000" i="1" dirty="0">
                <a:solidFill>
                  <a:prstClr val="black"/>
                </a:solidFill>
              </a:rPr>
              <a:t>The violent lure their friends, lead them in a way not good.</a:t>
            </a:r>
            <a:r>
              <a:rPr lang="en-CA" sz="2800" dirty="0">
                <a:solidFill>
                  <a:prstClr val="black"/>
                </a:solidFill>
              </a:rPr>
              <a:t> </a:t>
            </a:r>
            <a:endParaRPr lang="en-CA" sz="20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Warning of the father: if criminals lure you do not go (1:10, 15).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Promise of the gang (1:11-14)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Companionship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Wealth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Destiny of criminals (1:16-18)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Violence has consequence of death.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Violent person becomes the victim of violence. 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LESSON ON DECEPTION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Violence is a trap (1:17)</a:t>
            </a: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Bird may watch the net being set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Bird will still dive for the grain and get caught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Violent have bird brains</a:t>
            </a:r>
            <a:endParaRPr lang="en-CA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Death is the only way out of the gang.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Seeing it is not believing it.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The Lesson (1:19)</a:t>
            </a:r>
            <a:endParaRPr lang="en-CA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Criminals lurk for their own lives.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Greed is a self-destructive value.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CALL OF LADY WISDOM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Appeal to listen: 1:20-21</a:t>
            </a:r>
          </a:p>
          <a:p>
            <a:pPr marL="0" indent="0">
              <a:buNone/>
            </a:pPr>
            <a:r>
              <a:rPr lang="en-CA" sz="2800" dirty="0"/>
              <a:t>   Address to fools: 1:22</a:t>
            </a:r>
          </a:p>
          <a:p>
            <a:pPr marL="0" indent="0">
              <a:buNone/>
            </a:pPr>
            <a:r>
              <a:rPr lang="en-CA" sz="2800" dirty="0"/>
              <a:t>      Words of wisdom: 1:23</a:t>
            </a:r>
          </a:p>
          <a:p>
            <a:pPr marL="0" indent="0">
              <a:buNone/>
            </a:pPr>
            <a:r>
              <a:rPr lang="en-CA" sz="2800" dirty="0"/>
              <a:t>         Rejection of the call: 1:24-25</a:t>
            </a:r>
          </a:p>
          <a:p>
            <a:pPr marL="0" indent="0">
              <a:buNone/>
            </a:pPr>
            <a:r>
              <a:rPr lang="en-CA" sz="2800" dirty="0"/>
              <a:t>            Derision of Judgment: 1:26-27</a:t>
            </a:r>
          </a:p>
          <a:p>
            <a:pPr marL="0" indent="0">
              <a:buNone/>
            </a:pPr>
            <a:r>
              <a:rPr lang="en-CA" sz="2800" dirty="0"/>
              <a:t>         Result of the call: 1:28-30</a:t>
            </a:r>
          </a:p>
          <a:p>
            <a:pPr marL="0" indent="0">
              <a:buNone/>
            </a:pPr>
            <a:r>
              <a:rPr lang="en-CA" sz="2800" dirty="0"/>
              <a:t>      Words of retribution: 1:31</a:t>
            </a:r>
          </a:p>
          <a:p>
            <a:pPr marL="0" indent="0">
              <a:buNone/>
            </a:pPr>
            <a:r>
              <a:rPr lang="en-CA" sz="2800" dirty="0"/>
              <a:t>   Address about fools: 1:32</a:t>
            </a:r>
          </a:p>
          <a:p>
            <a:pPr marL="0" indent="0">
              <a:buNone/>
            </a:pPr>
            <a:r>
              <a:rPr lang="en-CA" sz="2800" dirty="0"/>
              <a:t>Appeal to the hearer: 1:33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7047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CALLING ALL FOOLS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Call to all the public (1:20-21)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200" dirty="0"/>
              <a:t>At the crossroads to the streets at the gate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200" dirty="0"/>
              <a:t>Everyone must pass through this point to leave the city.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Appeal to the fools (1:22)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Gullible do not grow up [callow].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Haughty treasure scorn [hubris that breeds contempt].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Dolts reject knowledge [confidence (</a:t>
            </a:r>
            <a:r>
              <a:rPr lang="en-CA" sz="2000" i="1" dirty="0" err="1"/>
              <a:t>kesel</a:t>
            </a:r>
            <a:r>
              <a:rPr lang="en-CA" sz="2000" dirty="0"/>
              <a:t>) leads to smugness (</a:t>
            </a:r>
            <a:r>
              <a:rPr lang="en-CA" sz="2000" i="1" dirty="0" err="1"/>
              <a:t>kesil</a:t>
            </a:r>
            <a:r>
              <a:rPr lang="en-CA" sz="2000" dirty="0"/>
              <a:t>)].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i="1" dirty="0"/>
              <a:t> </a:t>
            </a:r>
            <a:r>
              <a:rPr lang="en-CA" sz="2400" dirty="0"/>
              <a:t>Turn back to correction (1:23).</a:t>
            </a:r>
            <a:endParaRPr lang="en-CA" sz="28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Mind of wisdom is present.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Words of knowledge are here.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943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FOLLY OF REJECTING WISDOM 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Dismissal of wisdom (1:24-25)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200" dirty="0"/>
              <a:t>Stretching out the hand is a warning.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200" dirty="0"/>
              <a:t>Counsel and correction are not desirable.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Scorn and mockery of wisdom (1:26-27)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Rejection has consequences.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Fear builds like a storm.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Day of calamity, time of fear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Fear arrives like a storm, then a gale</a:t>
            </a:r>
          </a:p>
          <a:p>
            <a:pPr lvl="2">
              <a:lnSpc>
                <a:spcPct val="120000"/>
              </a:lnSpc>
            </a:pPr>
            <a:r>
              <a:rPr lang="en-CA" sz="1800" dirty="0"/>
              <a:t>Fear becomes trouble and torment</a:t>
            </a: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468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FATE OF THE FOOLISH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Fools do not hear wisdom (1:28-29).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Wisdom calls to the public.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Her real call is to the wise (those who read proverbs).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Fools never find wisdom.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They may recognize they are inadequate to the situation.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They cannot find wisdom that will help them.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i="1" dirty="0"/>
              <a:t> </a:t>
            </a:r>
            <a:r>
              <a:rPr lang="en-CA" sz="2400" dirty="0"/>
              <a:t>Wisdom begins with the fear of the LORD.</a:t>
            </a:r>
            <a:endParaRPr lang="en-CA" sz="28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Trust is the knowledge the fool has rejected.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dirty="0"/>
              <a:t>Correction begins with submission to God (a fear of disobedience).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656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280</TotalTime>
  <Words>687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EXHORTATION TO ACCEPT INSTRUCTION</vt:lpstr>
      <vt:lpstr>THE GANG [LECTURE ONE]</vt:lpstr>
      <vt:lpstr>LESSON ON DECEPTION</vt:lpstr>
      <vt:lpstr>CALL OF LADY WISDOM</vt:lpstr>
      <vt:lpstr>CALLING ALL FOOLS</vt:lpstr>
      <vt:lpstr>FOLLY OF REJECTING WISDOM </vt:lpstr>
      <vt:lpstr>FATE OF THE FOOLISH</vt:lpstr>
      <vt:lpstr>CHOICE OF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14</cp:revision>
  <dcterms:created xsi:type="dcterms:W3CDTF">2021-10-22T19:22:14Z</dcterms:created>
  <dcterms:modified xsi:type="dcterms:W3CDTF">2022-02-24T03:42:50Z</dcterms:modified>
</cp:coreProperties>
</file>