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3"/>
    <p:restoredTop sz="96973"/>
  </p:normalViewPr>
  <p:slideViewPr>
    <p:cSldViewPr snapToGrid="0" snapToObjects="1">
      <p:cViewPr varScale="1">
        <p:scale>
          <a:sx n="96" d="100"/>
          <a:sy n="96" d="100"/>
        </p:scale>
        <p:origin x="9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5028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</a:t>
            </a:r>
          </a:p>
          <a:p>
            <a:r>
              <a:rPr lang="en-US" sz="2800" dirty="0"/>
              <a:t>Where is Wisdom to be Found?      </a:t>
            </a:r>
          </a:p>
          <a:p>
            <a:r>
              <a:rPr lang="en-US" sz="2800" dirty="0"/>
              <a:t>Proverbs as Wisdom Literature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To Know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1800" dirty="0"/>
              <a:t> </a:t>
            </a:r>
            <a:r>
              <a:rPr lang="en-CA" sz="2400" dirty="0"/>
              <a:t>Purpose statements introduce Proverbs (1:2-4).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To know wisdom and discipline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To understand words of knowledge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To acquire discipline of insight, righteousness, justice, and equity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To give the gullible craftiness, to the youth informed discretion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Wisdom is a means of knowing the will of God.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Wisdom comes from following the </a:t>
            </a:r>
            <a:r>
              <a:rPr lang="en-CA" sz="2000" i="1" dirty="0"/>
              <a:t>Torah</a:t>
            </a:r>
            <a:r>
              <a:rPr lang="en-CA" sz="2000" dirty="0"/>
              <a:t> (law) [Prov 6:20-23].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Prophets cite wisdom proverbs: e.g. </a:t>
            </a:r>
            <a:r>
              <a:rPr lang="en-CA" sz="2000" dirty="0" err="1"/>
              <a:t>Jer</a:t>
            </a:r>
            <a:r>
              <a:rPr lang="en-CA" sz="2000" dirty="0"/>
              <a:t> 31:29; </a:t>
            </a:r>
            <a:r>
              <a:rPr lang="en-CA" sz="2000" dirty="0" err="1"/>
              <a:t>Ezek</a:t>
            </a:r>
            <a:r>
              <a:rPr lang="en-CA" sz="2000" dirty="0"/>
              <a:t> 18:18.</a:t>
            </a:r>
          </a:p>
          <a:p>
            <a:pPr lvl="2"/>
            <a:r>
              <a:rPr lang="en-CA" sz="1800" dirty="0"/>
              <a:t>Fathers have eaten sour grapes, the teeth of the children are blunted.</a:t>
            </a:r>
          </a:p>
          <a:p>
            <a:pPr lvl="2"/>
            <a:r>
              <a:rPr lang="en-CA" sz="1800" dirty="0"/>
              <a:t>Fathers sin, the sons are smitten (Targum).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WISDOM AS A MEANS OF REVELATION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468560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Jeremiah 18:18: three sources of authority to be used against Jeremiah</a:t>
            </a:r>
            <a:r>
              <a:rPr lang="en-CA" dirty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Law from the priest (</a:t>
            </a:r>
            <a:r>
              <a:rPr lang="en-CA" sz="2000" b="1" i="1" dirty="0" err="1"/>
              <a:t>torah</a:t>
            </a:r>
            <a:r>
              <a:rPr lang="en-CA" sz="2000" i="1" dirty="0"/>
              <a:t> </a:t>
            </a:r>
            <a:r>
              <a:rPr lang="en-CA" sz="2000" i="1" dirty="0" err="1"/>
              <a:t>mikkohen</a:t>
            </a:r>
            <a:r>
              <a:rPr lang="en-CA" sz="2000" dirty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Counsel from the wise (</a:t>
            </a:r>
            <a:r>
              <a:rPr lang="en-CA" sz="2000" b="1" i="1" dirty="0"/>
              <a:t>`</a:t>
            </a:r>
            <a:r>
              <a:rPr lang="en-CA" sz="2000" b="1" i="1" dirty="0" err="1"/>
              <a:t>etsah</a:t>
            </a:r>
            <a:r>
              <a:rPr lang="en-CA" sz="2000" b="1" i="1" dirty="0"/>
              <a:t> </a:t>
            </a:r>
            <a:r>
              <a:rPr lang="en-CA" sz="2000" i="1" dirty="0" err="1"/>
              <a:t>mehakam</a:t>
            </a:r>
            <a:r>
              <a:rPr lang="en-CA" sz="2000" dirty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Word from the prophet (</a:t>
            </a:r>
            <a:r>
              <a:rPr lang="en-CA" sz="2000" b="1" i="1" dirty="0" err="1"/>
              <a:t>dabar</a:t>
            </a:r>
            <a:r>
              <a:rPr lang="en-CA" sz="2000" i="1" dirty="0"/>
              <a:t> </a:t>
            </a:r>
            <a:r>
              <a:rPr lang="en-CA" sz="2000" i="1" dirty="0" err="1"/>
              <a:t>minnabi</a:t>
            </a:r>
            <a:r>
              <a:rPr lang="en-CA" sz="2000" i="1" dirty="0"/>
              <a:t>’</a:t>
            </a:r>
            <a:r>
              <a:rPr lang="en-CA" sz="2000" dirty="0"/>
              <a:t>)</a:t>
            </a:r>
            <a:endParaRPr lang="en-CA" sz="16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Ezekiel 7:26: failure of revelation in time of disaster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They will seek a vision from the prophet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Law from the priest will perish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No counsel from the elders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/>
              <a:t>CLASSIFICATIONS OF WISDOM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Generic word for wisdom is </a:t>
            </a:r>
            <a:r>
              <a:rPr lang="en-CA" sz="2400" b="1" i="1" dirty="0" err="1"/>
              <a:t>hokmah</a:t>
            </a:r>
            <a:r>
              <a:rPr lang="en-CA" sz="2400" dirty="0"/>
              <a:t>; word for wise person is </a:t>
            </a:r>
            <a:r>
              <a:rPr lang="en-CA" sz="2400" b="1" i="1" dirty="0"/>
              <a:t>hakam</a:t>
            </a:r>
            <a:r>
              <a:rPr lang="en-CA" sz="2400" b="1" dirty="0"/>
              <a:t>.</a:t>
            </a:r>
            <a:endParaRPr lang="en-CA" sz="24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About 10 other words are used as synonyms but have other meanings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The word </a:t>
            </a:r>
            <a:r>
              <a:rPr lang="en-CA" sz="2100" i="1" dirty="0" err="1"/>
              <a:t>hokmah</a:t>
            </a:r>
            <a:r>
              <a:rPr lang="en-CA" sz="2100" i="1" dirty="0"/>
              <a:t> </a:t>
            </a:r>
            <a:r>
              <a:rPr lang="en-CA" sz="2100" dirty="0"/>
              <a:t>means skill for life, occasionally skill in a craft (Ex 28:3, 31:3)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Didactic wisdom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Instruction in leading a virtuous life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Pedagogical texts to prepare for living the ideals of a culture and religion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Constructed as the teaching of a father to a son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In Egypt the teaching of </a:t>
            </a:r>
            <a:r>
              <a:rPr lang="en-CA" sz="2100" i="1" dirty="0" err="1"/>
              <a:t>Amenemope</a:t>
            </a:r>
            <a:r>
              <a:rPr lang="en-CA" sz="2100" dirty="0"/>
              <a:t> is in this category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Critical wisdom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Reflect and criticize commonly held assumptions in culture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Challenge and correct common perceptions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100" dirty="0"/>
              <a:t>Question of Job: where is wisdom? [Job 28]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CLASSIFICATIONS OF Proverbs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Hebrew word for proverb is </a:t>
            </a:r>
            <a:r>
              <a:rPr lang="en-CA" sz="2400" i="1" dirty="0" err="1"/>
              <a:t>mashal</a:t>
            </a:r>
            <a:r>
              <a:rPr lang="en-CA" sz="2400" i="1" dirty="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A </a:t>
            </a:r>
            <a:r>
              <a:rPr lang="en-CA" sz="2000" i="1" dirty="0" err="1"/>
              <a:t>mashal</a:t>
            </a:r>
            <a:r>
              <a:rPr lang="en-CA" sz="2000" dirty="0"/>
              <a:t> is a comparison, most often metaphorical.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comparison has a focus on one aspect of two very different things.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Jesus uses proverbs in the synagogue at Nazareth (Luke 4:23, 24).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Physician, heal thyself [perform miracles as you did in Capernaum].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No prophet is accepted in his own country [Sidonian woman and Naaman].</a:t>
            </a:r>
          </a:p>
          <a:p>
            <a:pPr>
              <a:buFont typeface="Wingdings" pitchFamily="2" charset="2"/>
              <a:buChar char="q"/>
            </a:pPr>
            <a:r>
              <a:rPr lang="en-CA" sz="2400" i="1" dirty="0"/>
              <a:t> Mashal</a:t>
            </a:r>
            <a:r>
              <a:rPr lang="en-CA" sz="2400" dirty="0"/>
              <a:t> can be simple, or it can be extended.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Kingdom of heaven is like a mustard seed (Matt 13:31-33).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Parable of the lost (prodigal) son (Luke 15:11-32).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17047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FORM OF PROVERB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Proverbs are typically short memorable sayings (aphorisms).</a:t>
            </a:r>
            <a:endParaRPr lang="en-CA" sz="24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If it </a:t>
            </a:r>
            <a:r>
              <a:rPr lang="en-CA" sz="2000" dirty="0" err="1"/>
              <a:t>ain’t</a:t>
            </a:r>
            <a:r>
              <a:rPr lang="en-CA" sz="2000" dirty="0"/>
              <a:t> broke don’t fix it.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child is father to the man.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A stitch in time saves nine.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Aphorisms are often characterized by assonance and ambiguity.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i="1" dirty="0"/>
              <a:t>Tov </a:t>
            </a:r>
            <a:r>
              <a:rPr lang="en-CA" sz="2000" i="1" dirty="0" err="1"/>
              <a:t>shem</a:t>
            </a:r>
            <a:r>
              <a:rPr lang="en-CA" sz="2000" i="1" dirty="0"/>
              <a:t> </a:t>
            </a:r>
            <a:r>
              <a:rPr lang="en-CA" sz="2000" i="1" dirty="0" err="1"/>
              <a:t>meshshemen</a:t>
            </a:r>
            <a:r>
              <a:rPr lang="en-CA" sz="2000" i="1" dirty="0"/>
              <a:t> tov, </a:t>
            </a:r>
            <a:r>
              <a:rPr lang="en-CA" sz="2000" i="1" dirty="0" err="1"/>
              <a:t>weyom</a:t>
            </a:r>
            <a:r>
              <a:rPr lang="en-CA" sz="2000" i="1" dirty="0"/>
              <a:t> </a:t>
            </a:r>
            <a:r>
              <a:rPr lang="en-CA" sz="2000" i="1" dirty="0" err="1"/>
              <a:t>hammawet</a:t>
            </a:r>
            <a:r>
              <a:rPr lang="en-CA" sz="2000" i="1" dirty="0"/>
              <a:t> </a:t>
            </a:r>
            <a:r>
              <a:rPr lang="en-CA" sz="2000" i="1" dirty="0" err="1"/>
              <a:t>meyyom</a:t>
            </a:r>
            <a:r>
              <a:rPr lang="en-CA" sz="2000" i="1" dirty="0"/>
              <a:t> </a:t>
            </a:r>
            <a:r>
              <a:rPr lang="en-CA" sz="2000" i="1" dirty="0" err="1"/>
              <a:t>hiwwaldo</a:t>
            </a:r>
            <a:r>
              <a:rPr lang="en-CA" sz="2000" dirty="0"/>
              <a:t> (Eccl 7:1).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A good name is better than oil and the day of death than the day of birth.</a:t>
            </a:r>
          </a:p>
          <a:p>
            <a:pPr marL="0" indent="0">
              <a:buNone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23943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FUNCTION OF PROVERB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Aphorisms are memorable.</a:t>
            </a:r>
            <a:endParaRPr lang="en-CA" sz="2400" i="1" dirty="0"/>
          </a:p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Aphorisms express a value or a viewpoint.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Distance makes the heart grow fonder.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Out of sight out of mind.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Proverbs express observations of order (experience of life).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Natural order and social order are often compared [ants].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Express an analysis of a situation (so may be contradictory).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Fools jump in where angels fear to tread.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Opportunity only knocks once.</a:t>
            </a:r>
          </a:p>
        </p:txBody>
      </p:sp>
    </p:spTree>
    <p:extLst>
      <p:ext uri="{BB962C8B-B14F-4D97-AF65-F5344CB8AC3E}">
        <p14:creationId xmlns:p14="http://schemas.microsoft.com/office/powerpoint/2010/main" val="182871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The</a:t>
            </a:r>
            <a:r>
              <a:rPr lang="en-US" sz="4400" b="1" dirty="0"/>
              <a:t> </a:t>
            </a:r>
            <a:r>
              <a:rPr lang="en-CA" sz="4400" b="1" dirty="0"/>
              <a:t>book</a:t>
            </a:r>
            <a:r>
              <a:rPr lang="en-US" sz="4400" b="1" dirty="0"/>
              <a:t> </a:t>
            </a:r>
            <a:r>
              <a:rPr lang="en-CA" sz="4400" b="1" dirty="0"/>
              <a:t>of</a:t>
            </a:r>
            <a:r>
              <a:rPr lang="en-US" sz="4400" b="1" dirty="0"/>
              <a:t> </a:t>
            </a:r>
            <a:r>
              <a:rPr lang="en-CA" sz="4400" b="1" dirty="0"/>
              <a:t>Proverbs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dirty="0"/>
              <a:t> </a:t>
            </a:r>
            <a:r>
              <a:rPr lang="en-CA" dirty="0"/>
              <a:t>The purpose of proverbs (1:1-7)</a:t>
            </a:r>
            <a:endParaRPr lang="en-CA" i="1" dirty="0"/>
          </a:p>
          <a:p>
            <a:pPr>
              <a:buFont typeface="Wingdings" pitchFamily="2" charset="2"/>
              <a:buChar char="q"/>
            </a:pPr>
            <a:r>
              <a:rPr lang="ko-KR" altLang="en-US" dirty="0"/>
              <a:t> </a:t>
            </a:r>
            <a:r>
              <a:rPr lang="en-CA" dirty="0"/>
              <a:t>The instruction of lady wisdom </a:t>
            </a:r>
            <a:r>
              <a:rPr lang="en-CA"/>
              <a:t>(1:8-9:18</a:t>
            </a:r>
            <a:r>
              <a:rPr lang="en-CA" dirty="0"/>
              <a:t>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Lady wisdom calls from the towers (1:20-33)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Lady wisdom has prepared her banquet (9:1-18)</a:t>
            </a:r>
          </a:p>
          <a:p>
            <a:pPr>
              <a:buFont typeface="Wingdings" pitchFamily="2" charset="2"/>
              <a:buChar char="q"/>
            </a:pPr>
            <a:r>
              <a:rPr lang="ko-KR" altLang="en-US" dirty="0"/>
              <a:t> </a:t>
            </a:r>
            <a:r>
              <a:rPr lang="en-CA" dirty="0"/>
              <a:t>The proverbs of Solomon (10:1-31:31)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Collection of 375 proverbs (10:1-22:16)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Collection of the words of the wise (22:17-24-34)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Collection by the men of Hezekiah (25:1-29:27)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Words of </a:t>
            </a:r>
            <a:r>
              <a:rPr lang="en-CA" dirty="0" err="1"/>
              <a:t>Agur</a:t>
            </a:r>
            <a:r>
              <a:rPr lang="en-CA" dirty="0"/>
              <a:t> (30:1-14)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Numerical sayings (30:15-33)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Mother of king Lemuel (31:1-9)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dirty="0"/>
              <a:t>Woman of strength (31:10-31)</a:t>
            </a:r>
          </a:p>
        </p:txBody>
      </p:sp>
    </p:spTree>
    <p:extLst>
      <p:ext uri="{BB962C8B-B14F-4D97-AF65-F5344CB8AC3E}">
        <p14:creationId xmlns:p14="http://schemas.microsoft.com/office/powerpoint/2010/main" val="6279452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196</TotalTime>
  <Words>695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To Know wisdom</vt:lpstr>
      <vt:lpstr>WISDOM AS A MEANS OF REVELATION</vt:lpstr>
      <vt:lpstr>CLASSIFICATIONS OF WISDOM</vt:lpstr>
      <vt:lpstr>CLASSIFICATIONS OF Proverbs</vt:lpstr>
      <vt:lpstr>FORM OF PROVERB</vt:lpstr>
      <vt:lpstr>FUNCTION OF PROVERB</vt:lpstr>
      <vt:lpstr>The book of Proverbs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11</cp:revision>
  <dcterms:created xsi:type="dcterms:W3CDTF">2021-10-22T19:22:14Z</dcterms:created>
  <dcterms:modified xsi:type="dcterms:W3CDTF">2022-02-24T03:33:29Z</dcterms:modified>
</cp:coreProperties>
</file>