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97" r:id="rId3"/>
    <p:sldId id="280" r:id="rId4"/>
    <p:sldId id="286" r:id="rId5"/>
    <p:sldId id="287" r:id="rId6"/>
    <p:sldId id="288" r:id="rId7"/>
    <p:sldId id="289" r:id="rId8"/>
    <p:sldId id="334" r:id="rId9"/>
    <p:sldId id="257" r:id="rId10"/>
    <p:sldId id="258" r:id="rId11"/>
    <p:sldId id="309" r:id="rId12"/>
    <p:sldId id="304" r:id="rId13"/>
    <p:sldId id="305" r:id="rId14"/>
    <p:sldId id="323" r:id="rId15"/>
    <p:sldId id="259" r:id="rId16"/>
    <p:sldId id="260" r:id="rId17"/>
    <p:sldId id="299" r:id="rId18"/>
    <p:sldId id="310" r:id="rId19"/>
    <p:sldId id="308" r:id="rId20"/>
    <p:sldId id="311" r:id="rId21"/>
    <p:sldId id="312" r:id="rId22"/>
    <p:sldId id="313" r:id="rId23"/>
    <p:sldId id="314" r:id="rId24"/>
    <p:sldId id="316" r:id="rId25"/>
    <p:sldId id="315" r:id="rId26"/>
    <p:sldId id="317" r:id="rId27"/>
    <p:sldId id="290" r:id="rId28"/>
    <p:sldId id="261" r:id="rId29"/>
    <p:sldId id="264" r:id="rId30"/>
    <p:sldId id="265" r:id="rId31"/>
    <p:sldId id="262" r:id="rId32"/>
    <p:sldId id="318" r:id="rId33"/>
    <p:sldId id="319" r:id="rId34"/>
    <p:sldId id="322" r:id="rId35"/>
    <p:sldId id="320" r:id="rId36"/>
    <p:sldId id="325" r:id="rId37"/>
    <p:sldId id="326" r:id="rId38"/>
    <p:sldId id="333" r:id="rId39"/>
    <p:sldId id="327" r:id="rId40"/>
    <p:sldId id="324" r:id="rId41"/>
    <p:sldId id="329" r:id="rId42"/>
    <p:sldId id="330" r:id="rId43"/>
    <p:sldId id="328" r:id="rId44"/>
    <p:sldId id="294" r:id="rId45"/>
    <p:sldId id="295" r:id="rId46"/>
    <p:sldId id="331" r:id="rId47"/>
    <p:sldId id="332" r:id="rId48"/>
    <p:sldId id="306"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34" autoAdjust="0"/>
    <p:restoredTop sz="94660"/>
  </p:normalViewPr>
  <p:slideViewPr>
    <p:cSldViewPr snapToGrid="0">
      <p:cViewPr varScale="1">
        <p:scale>
          <a:sx n="113" d="100"/>
          <a:sy n="113" d="100"/>
        </p:scale>
        <p:origin x="5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1DDC73-DA40-4072-AD61-4D5BC270625D}" type="datetimeFigureOut">
              <a:rPr lang="en-US" smtClean="0"/>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76258-8E71-4611-AAF6-9368094A4B75}" type="slidenum">
              <a:rPr lang="en-US" smtClean="0"/>
              <a:t>‹#›</a:t>
            </a:fld>
            <a:endParaRPr lang="en-US"/>
          </a:p>
        </p:txBody>
      </p:sp>
    </p:spTree>
    <p:extLst>
      <p:ext uri="{BB962C8B-B14F-4D97-AF65-F5344CB8AC3E}">
        <p14:creationId xmlns:p14="http://schemas.microsoft.com/office/powerpoint/2010/main" val="138692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71DDC73-DA40-4072-AD61-4D5BC270625D}" type="datetimeFigureOut">
              <a:rPr lang="en-US" smtClean="0"/>
              <a:t>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76258-8E71-4611-AAF6-9368094A4B75}" type="slidenum">
              <a:rPr lang="en-US" smtClean="0"/>
              <a:t>‹#›</a:t>
            </a:fld>
            <a:endParaRPr lang="en-US"/>
          </a:p>
        </p:txBody>
      </p:sp>
    </p:spTree>
    <p:extLst>
      <p:ext uri="{BB962C8B-B14F-4D97-AF65-F5344CB8AC3E}">
        <p14:creationId xmlns:p14="http://schemas.microsoft.com/office/powerpoint/2010/main" val="632932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D71DDC73-DA40-4072-AD61-4D5BC270625D}" type="datetimeFigureOut">
              <a:rPr lang="en-US" smtClean="0"/>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76258-8E71-4611-AAF6-9368094A4B75}" type="slidenum">
              <a:rPr lang="en-US" smtClean="0"/>
              <a:t>‹#›</a:t>
            </a:fld>
            <a:endParaRPr lang="en-US"/>
          </a:p>
        </p:txBody>
      </p:sp>
    </p:spTree>
    <p:extLst>
      <p:ext uri="{BB962C8B-B14F-4D97-AF65-F5344CB8AC3E}">
        <p14:creationId xmlns:p14="http://schemas.microsoft.com/office/powerpoint/2010/main" val="3686402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D71DDC73-DA40-4072-AD61-4D5BC270625D}" type="datetimeFigureOut">
              <a:rPr lang="en-US" smtClean="0"/>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76258-8E71-4611-AAF6-9368094A4B75}"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509485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1DDC73-DA40-4072-AD61-4D5BC270625D}" type="datetimeFigureOut">
              <a:rPr lang="en-US" smtClean="0"/>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76258-8E71-4611-AAF6-9368094A4B75}" type="slidenum">
              <a:rPr lang="en-US" smtClean="0"/>
              <a:t>‹#›</a:t>
            </a:fld>
            <a:endParaRPr lang="en-US"/>
          </a:p>
        </p:txBody>
      </p:sp>
    </p:spTree>
    <p:extLst>
      <p:ext uri="{BB962C8B-B14F-4D97-AF65-F5344CB8AC3E}">
        <p14:creationId xmlns:p14="http://schemas.microsoft.com/office/powerpoint/2010/main" val="16791664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71DDC73-DA40-4072-AD61-4D5BC270625D}" type="datetimeFigureOut">
              <a:rPr lang="en-US" smtClean="0"/>
              <a:t>1/23/2022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76258-8E71-4611-AAF6-9368094A4B75}" type="slidenum">
              <a:rPr lang="en-US" smtClean="0"/>
              <a:t>‹#›</a:t>
            </a:fld>
            <a:endParaRPr lang="en-US"/>
          </a:p>
        </p:txBody>
      </p:sp>
    </p:spTree>
    <p:extLst>
      <p:ext uri="{BB962C8B-B14F-4D97-AF65-F5344CB8AC3E}">
        <p14:creationId xmlns:p14="http://schemas.microsoft.com/office/powerpoint/2010/main" val="32281630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71DDC73-DA40-4072-AD61-4D5BC270625D}" type="datetimeFigureOut">
              <a:rPr lang="en-US" smtClean="0"/>
              <a:t>1/23/2022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76258-8E71-4611-AAF6-9368094A4B75}" type="slidenum">
              <a:rPr lang="en-US" smtClean="0"/>
              <a:t>‹#›</a:t>
            </a:fld>
            <a:endParaRPr lang="en-US"/>
          </a:p>
        </p:txBody>
      </p:sp>
    </p:spTree>
    <p:extLst>
      <p:ext uri="{BB962C8B-B14F-4D97-AF65-F5344CB8AC3E}">
        <p14:creationId xmlns:p14="http://schemas.microsoft.com/office/powerpoint/2010/main" val="1426776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1DDC73-DA40-4072-AD61-4D5BC270625D}" type="datetimeFigureOut">
              <a:rPr lang="en-US" smtClean="0"/>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76258-8E71-4611-AAF6-9368094A4B75}" type="slidenum">
              <a:rPr lang="en-US" smtClean="0"/>
              <a:t>‹#›</a:t>
            </a:fld>
            <a:endParaRPr lang="en-US"/>
          </a:p>
        </p:txBody>
      </p:sp>
    </p:spTree>
    <p:extLst>
      <p:ext uri="{BB962C8B-B14F-4D97-AF65-F5344CB8AC3E}">
        <p14:creationId xmlns:p14="http://schemas.microsoft.com/office/powerpoint/2010/main" val="9318870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1DDC73-DA40-4072-AD61-4D5BC270625D}" type="datetimeFigureOut">
              <a:rPr lang="en-US" smtClean="0"/>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76258-8E71-4611-AAF6-9368094A4B75}" type="slidenum">
              <a:rPr lang="en-US" smtClean="0"/>
              <a:t>‹#›</a:t>
            </a:fld>
            <a:endParaRPr lang="en-US"/>
          </a:p>
        </p:txBody>
      </p:sp>
    </p:spTree>
    <p:extLst>
      <p:ext uri="{BB962C8B-B14F-4D97-AF65-F5344CB8AC3E}">
        <p14:creationId xmlns:p14="http://schemas.microsoft.com/office/powerpoint/2010/main" val="319643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1DDC73-DA40-4072-AD61-4D5BC270625D}" type="datetimeFigureOut">
              <a:rPr lang="en-US" smtClean="0"/>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76258-8E71-4611-AAF6-9368094A4B75}" type="slidenum">
              <a:rPr lang="en-US" smtClean="0"/>
              <a:t>‹#›</a:t>
            </a:fld>
            <a:endParaRPr lang="en-US"/>
          </a:p>
        </p:txBody>
      </p:sp>
    </p:spTree>
    <p:extLst>
      <p:ext uri="{BB962C8B-B14F-4D97-AF65-F5344CB8AC3E}">
        <p14:creationId xmlns:p14="http://schemas.microsoft.com/office/powerpoint/2010/main" val="1637200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1DDC73-DA40-4072-AD61-4D5BC270625D}" type="datetimeFigureOut">
              <a:rPr lang="en-US" smtClean="0"/>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76258-8E71-4611-AAF6-9368094A4B75}" type="slidenum">
              <a:rPr lang="en-US" smtClean="0"/>
              <a:t>‹#›</a:t>
            </a:fld>
            <a:endParaRPr lang="en-US"/>
          </a:p>
        </p:txBody>
      </p:sp>
    </p:spTree>
    <p:extLst>
      <p:ext uri="{BB962C8B-B14F-4D97-AF65-F5344CB8AC3E}">
        <p14:creationId xmlns:p14="http://schemas.microsoft.com/office/powerpoint/2010/main" val="126009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1DDC73-DA40-4072-AD61-4D5BC270625D}" type="datetimeFigureOut">
              <a:rPr lang="en-US" smtClean="0"/>
              <a:t>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76258-8E71-4611-AAF6-9368094A4B75}" type="slidenum">
              <a:rPr lang="en-US" smtClean="0"/>
              <a:t>‹#›</a:t>
            </a:fld>
            <a:endParaRPr lang="en-US"/>
          </a:p>
        </p:txBody>
      </p:sp>
    </p:spTree>
    <p:extLst>
      <p:ext uri="{BB962C8B-B14F-4D97-AF65-F5344CB8AC3E}">
        <p14:creationId xmlns:p14="http://schemas.microsoft.com/office/powerpoint/2010/main" val="2437522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1DDC73-DA40-4072-AD61-4D5BC270625D}" type="datetimeFigureOut">
              <a:rPr lang="en-US" smtClean="0"/>
              <a:t>1/23/2022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976258-8E71-4611-AAF6-9368094A4B75}" type="slidenum">
              <a:rPr lang="en-US" smtClean="0"/>
              <a:t>‹#›</a:t>
            </a:fld>
            <a:endParaRPr lang="en-US"/>
          </a:p>
        </p:txBody>
      </p:sp>
    </p:spTree>
    <p:extLst>
      <p:ext uri="{BB962C8B-B14F-4D97-AF65-F5344CB8AC3E}">
        <p14:creationId xmlns:p14="http://schemas.microsoft.com/office/powerpoint/2010/main" val="1310938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D71DDC73-DA40-4072-AD61-4D5BC270625D}" type="datetimeFigureOut">
              <a:rPr lang="en-US" smtClean="0"/>
              <a:t>1/23/2022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7976258-8E71-4611-AAF6-9368094A4B75}" type="slidenum">
              <a:rPr lang="en-US" smtClean="0"/>
              <a:t>‹#›</a:t>
            </a:fld>
            <a:endParaRPr lang="en-US"/>
          </a:p>
        </p:txBody>
      </p:sp>
    </p:spTree>
    <p:extLst>
      <p:ext uri="{BB962C8B-B14F-4D97-AF65-F5344CB8AC3E}">
        <p14:creationId xmlns:p14="http://schemas.microsoft.com/office/powerpoint/2010/main" val="2212159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71DDC73-DA40-4072-AD61-4D5BC270625D}" type="datetimeFigureOut">
              <a:rPr lang="en-US" smtClean="0"/>
              <a:t>1/23/2022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7976258-8E71-4611-AAF6-9368094A4B75}" type="slidenum">
              <a:rPr lang="en-US" smtClean="0"/>
              <a:t>‹#›</a:t>
            </a:fld>
            <a:endParaRPr lang="en-US"/>
          </a:p>
        </p:txBody>
      </p:sp>
    </p:spTree>
    <p:extLst>
      <p:ext uri="{BB962C8B-B14F-4D97-AF65-F5344CB8AC3E}">
        <p14:creationId xmlns:p14="http://schemas.microsoft.com/office/powerpoint/2010/main" val="2067382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D71DDC73-DA40-4072-AD61-4D5BC270625D}" type="datetimeFigureOut">
              <a:rPr lang="en-US" smtClean="0"/>
              <a:t>1/23/2022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7976258-8E71-4611-AAF6-9368094A4B75}" type="slidenum">
              <a:rPr lang="en-US" smtClean="0"/>
              <a:t>‹#›</a:t>
            </a:fld>
            <a:endParaRPr lang="en-US"/>
          </a:p>
        </p:txBody>
      </p:sp>
    </p:spTree>
    <p:extLst>
      <p:ext uri="{BB962C8B-B14F-4D97-AF65-F5344CB8AC3E}">
        <p14:creationId xmlns:p14="http://schemas.microsoft.com/office/powerpoint/2010/main" val="466682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71DDC73-DA40-4072-AD61-4D5BC270625D}" type="datetimeFigureOut">
              <a:rPr lang="en-US" smtClean="0"/>
              <a:t>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76258-8E71-4611-AAF6-9368094A4B75}" type="slidenum">
              <a:rPr lang="en-US" smtClean="0"/>
              <a:t>‹#›</a:t>
            </a:fld>
            <a:endParaRPr lang="en-US"/>
          </a:p>
        </p:txBody>
      </p:sp>
    </p:spTree>
    <p:extLst>
      <p:ext uri="{BB962C8B-B14F-4D97-AF65-F5344CB8AC3E}">
        <p14:creationId xmlns:p14="http://schemas.microsoft.com/office/powerpoint/2010/main" val="3170269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71DDC73-DA40-4072-AD61-4D5BC270625D}" type="datetimeFigureOut">
              <a:rPr lang="en-US" smtClean="0"/>
              <a:t>1/23/2022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7976258-8E71-4611-AAF6-9368094A4B75}" type="slidenum">
              <a:rPr lang="en-US" smtClean="0"/>
              <a:t>‹#›</a:t>
            </a:fld>
            <a:endParaRPr lang="en-US"/>
          </a:p>
        </p:txBody>
      </p:sp>
    </p:spTree>
    <p:extLst>
      <p:ext uri="{BB962C8B-B14F-4D97-AF65-F5344CB8AC3E}">
        <p14:creationId xmlns:p14="http://schemas.microsoft.com/office/powerpoint/2010/main" val="5146596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1161" y="736599"/>
            <a:ext cx="10665070" cy="2878667"/>
          </a:xfrm>
        </p:spPr>
        <p:txBody>
          <a:bodyPr/>
          <a:lstStyle/>
          <a:p>
            <a:pPr algn="ctr"/>
            <a:r>
              <a:rPr lang="en-US" sz="6600" dirty="0">
                <a:latin typeface="Times New Roman" panose="02020603050405020304" pitchFamily="18" charset="0"/>
                <a:cs typeface="Times New Roman" panose="02020603050405020304" pitchFamily="18" charset="0"/>
              </a:rPr>
              <a:t>Proverbs Pairs &amp; the </a:t>
            </a:r>
            <a:br>
              <a:rPr lang="en-US" sz="6600" dirty="0">
                <a:latin typeface="Times New Roman" panose="02020603050405020304" pitchFamily="18" charset="0"/>
                <a:cs typeface="Times New Roman" panose="02020603050405020304" pitchFamily="18" charset="0"/>
              </a:rPr>
            </a:br>
            <a:r>
              <a:rPr lang="en-US" sz="6600" dirty="0">
                <a:latin typeface="Times New Roman" panose="02020603050405020304" pitchFamily="18" charset="0"/>
                <a:cs typeface="Times New Roman" panose="02020603050405020304" pitchFamily="18" charset="0"/>
              </a:rPr>
              <a:t>Prov 26:4-5 “Contradiction”:</a:t>
            </a:r>
            <a:br>
              <a:rPr lang="en-US" sz="66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to answer or not to answer a fool -- that is the question</a:t>
            </a:r>
            <a:endParaRPr lang="en-US" sz="6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870036" y="4880649"/>
            <a:ext cx="3768436"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By Ted Hildebrandt</a:t>
            </a:r>
          </a:p>
        </p:txBody>
      </p:sp>
    </p:spTree>
    <p:extLst>
      <p:ext uri="{BB962C8B-B14F-4D97-AF65-F5344CB8AC3E}">
        <p14:creationId xmlns:p14="http://schemas.microsoft.com/office/powerpoint/2010/main" val="2543080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500860" cy="1400530"/>
          </a:xfrm>
        </p:spPr>
        <p:txBody>
          <a:bodyPr/>
          <a:lstStyle/>
          <a:p>
            <a:r>
              <a:rPr lang="en-US" sz="5400" dirty="0">
                <a:latin typeface="Times New Roman" panose="02020603050405020304" pitchFamily="18" charset="0"/>
                <a:cs typeface="Times New Roman" panose="02020603050405020304" pitchFamily="18" charset="0"/>
              </a:rPr>
              <a:t>What is a proverbial pair?</a:t>
            </a:r>
          </a:p>
        </p:txBody>
      </p:sp>
      <p:sp>
        <p:nvSpPr>
          <p:cNvPr id="3" name="Content Placeholder 2"/>
          <p:cNvSpPr>
            <a:spLocks noGrp="1"/>
          </p:cNvSpPr>
          <p:nvPr>
            <p:ph idx="1"/>
          </p:nvPr>
        </p:nvSpPr>
        <p:spPr>
          <a:xfrm>
            <a:off x="893105" y="1422296"/>
            <a:ext cx="9518506" cy="5435703"/>
          </a:xfrm>
        </p:spPr>
        <p:txBody>
          <a:bodyPr>
            <a:noAutofit/>
          </a:bodyPr>
          <a:lstStyle/>
          <a:p>
            <a:r>
              <a:rPr lang="en-US" sz="2800" dirty="0">
                <a:solidFill>
                  <a:srgbClr val="FFFF00"/>
                </a:solidFill>
                <a:latin typeface="Times New Roman" panose="02020603050405020304" pitchFamily="18" charset="0"/>
                <a:cs typeface="Times New Roman" panose="02020603050405020304" pitchFamily="18" charset="0"/>
              </a:rPr>
              <a:t>Definition</a:t>
            </a:r>
            <a:r>
              <a:rPr lang="en-US" sz="2800" dirty="0">
                <a:latin typeface="Times New Roman" panose="02020603050405020304" pitchFamily="18" charset="0"/>
                <a:cs typeface="Times New Roman" panose="02020603050405020304" pitchFamily="18" charset="0"/>
              </a:rPr>
              <a:t>: </a:t>
            </a:r>
            <a:r>
              <a:rPr lang="en-US" sz="2800">
                <a:latin typeface="Times New Roman" panose="02020603050405020304" pitchFamily="18" charset="0"/>
                <a:cs typeface="Times New Roman" panose="02020603050405020304" pitchFamily="18" charset="0"/>
              </a:rPr>
              <a:t>Two adjacent proverbial </a:t>
            </a:r>
            <a:r>
              <a:rPr lang="en-US" sz="2800" dirty="0">
                <a:latin typeface="Times New Roman" panose="02020603050405020304" pitchFamily="18" charset="0"/>
                <a:cs typeface="Times New Roman" panose="02020603050405020304" pitchFamily="18" charset="0"/>
              </a:rPr>
              <a:t>sentences that are bonded together (whether by </a:t>
            </a:r>
            <a:r>
              <a:rPr lang="en-US" sz="3200" dirty="0">
                <a:latin typeface="Times New Roman" panose="02020603050405020304" pitchFamily="18" charset="0"/>
                <a:cs typeface="Times New Roman" panose="02020603050405020304" pitchFamily="18" charset="0"/>
              </a:rPr>
              <a:t>means</a:t>
            </a:r>
            <a:r>
              <a:rPr lang="en-US" sz="2800" dirty="0">
                <a:latin typeface="Times New Roman" panose="02020603050405020304" pitchFamily="18" charset="0"/>
                <a:cs typeface="Times New Roman" panose="02020603050405020304" pitchFamily="18" charset="0"/>
              </a:rPr>
              <a:t> of phonetics, semantics, catch words, syntax, rhetorical device, situation or theme) into a higher architectonic unit.  </a:t>
            </a:r>
          </a:p>
          <a:p>
            <a:r>
              <a:rPr lang="en-US" sz="2800" dirty="0">
                <a:latin typeface="Times New Roman" panose="02020603050405020304" pitchFamily="18" charset="0"/>
                <a:cs typeface="Times New Roman" panose="02020603050405020304" pitchFamily="18" charset="0"/>
              </a:rPr>
              <a:t>Weeks “discovered” such adjacent sayings in 1994 pp. 21-33; ignores my JBL article in 1988—6 years late.</a:t>
            </a:r>
          </a:p>
          <a:p>
            <a:r>
              <a:rPr lang="en-US" sz="2800" dirty="0">
                <a:latin typeface="Times New Roman" panose="02020603050405020304" pitchFamily="18" charset="0"/>
                <a:cs typeface="Times New Roman" panose="02020603050405020304" pitchFamily="18" charset="0"/>
              </a:rPr>
              <a:t>Literary/editorial craftsmanship– Prov 25:1 editing, selecting and ordering, </a:t>
            </a:r>
          </a:p>
          <a:p>
            <a:r>
              <a:rPr lang="en-US" sz="2800" dirty="0">
                <a:latin typeface="Times New Roman" panose="02020603050405020304" pitchFamily="18" charset="0"/>
                <a:cs typeface="Times New Roman" panose="02020603050405020304" pitchFamily="18" charset="0"/>
              </a:rPr>
              <a:t>Examples of longer units in Proverbs: Prov 31:10-31 acrostic, Prov 6:16-19 numerical sayings, imagined stories Prov 24:30-34, instructions Prov 1:8-19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2819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BA700-8CD0-4E95-BE31-0A15AE0C5932}"/>
              </a:ext>
            </a:extLst>
          </p:cNvPr>
          <p:cNvSpPr>
            <a:spLocks noGrp="1"/>
          </p:cNvSpPr>
          <p:nvPr>
            <p:ph type="title"/>
          </p:nvPr>
        </p:nvSpPr>
        <p:spPr/>
        <p:txBody>
          <a:bodyPr/>
          <a:lstStyle/>
          <a:p>
            <a:r>
              <a:rPr lang="en-US" dirty="0"/>
              <a:t>How frequent are pairs</a:t>
            </a:r>
          </a:p>
        </p:txBody>
      </p:sp>
      <p:sp>
        <p:nvSpPr>
          <p:cNvPr id="3" name="Content Placeholder 2">
            <a:extLst>
              <a:ext uri="{FF2B5EF4-FFF2-40B4-BE49-F238E27FC236}">
                <a16:creationId xmlns:a16="http://schemas.microsoft.com/office/drawing/2014/main" id="{FEF2A8B7-57C3-4170-83CF-E9C45735AEA7}"/>
              </a:ext>
            </a:extLst>
          </p:cNvPr>
          <p:cNvSpPr>
            <a:spLocks noGrp="1"/>
          </p:cNvSpPr>
          <p:nvPr>
            <p:ph idx="1"/>
          </p:nvPr>
        </p:nvSpPr>
        <p:spPr>
          <a:xfrm>
            <a:off x="228600" y="1518904"/>
            <a:ext cx="11870267" cy="4712562"/>
          </a:xfrm>
        </p:spPr>
        <p:txBody>
          <a:bodyPr>
            <a:noAutofit/>
          </a:bodyPr>
          <a:lstStyle/>
          <a:p>
            <a:r>
              <a:rPr lang="en-US" sz="3200" dirty="0">
                <a:latin typeface="AA Times New Roman" panose="02020603050405020304" pitchFamily="18" charset="0"/>
                <a:ea typeface="AA Times New Roman" panose="02020603050405020304" pitchFamily="18" charset="0"/>
                <a:cs typeface="AA Times New Roman" panose="02020603050405020304" pitchFamily="18" charset="0"/>
              </a:rPr>
              <a:t>Proverbs 10-29 [595 verses] </a:t>
            </a:r>
          </a:p>
          <a:p>
            <a:r>
              <a:rPr lang="en-US" sz="3200" dirty="0">
                <a:latin typeface="AA Times New Roman" panose="02020603050405020304" pitchFamily="18" charset="0"/>
                <a:ea typeface="AA Times New Roman" panose="02020603050405020304" pitchFamily="18" charset="0"/>
                <a:cs typeface="AA Times New Roman" panose="02020603050405020304" pitchFamily="18" charset="0"/>
              </a:rPr>
              <a:t>62 examples (124 verses - 21%) in pairs [e.g. 15:16-17 two “better than” proverbs in adjacent/concatenated yet only 21x in all Proverbs] </a:t>
            </a:r>
          </a:p>
          <a:p>
            <a:r>
              <a:rPr lang="en-US" sz="3200" dirty="0">
                <a:latin typeface="Times New Roman" panose="02020603050405020304" pitchFamily="18" charset="0"/>
                <a:cs typeface="Times New Roman" panose="02020603050405020304" pitchFamily="18" charset="0"/>
              </a:rPr>
              <a:t>E.g. of one proverb contextualizing another: Prov 10:15-16</a:t>
            </a:r>
          </a:p>
          <a:p>
            <a:r>
              <a:rPr lang="en-US" sz="3200" dirty="0">
                <a:latin typeface="Times New Roman" panose="02020603050405020304" pitchFamily="18" charset="0"/>
                <a:cs typeface="Times New Roman" panose="02020603050405020304" pitchFamily="18" charset="0"/>
              </a:rPr>
              <a:t>     The wealth of the rich is their fortified city,</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but poverty is the ruin of the poor.</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The wages of the righteous is life,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but the earnings of the wicked are sin and death.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(Hatton, 39)</a:t>
            </a:r>
            <a:endParaRPr lang="en-US" sz="3200" dirty="0"/>
          </a:p>
        </p:txBody>
      </p:sp>
    </p:spTree>
    <p:extLst>
      <p:ext uri="{BB962C8B-B14F-4D97-AF65-F5344CB8AC3E}">
        <p14:creationId xmlns:p14="http://schemas.microsoft.com/office/powerpoint/2010/main" val="94189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1435822" cy="1292192"/>
          </a:xfrm>
        </p:spPr>
        <p:txBody>
          <a:bodyPr/>
          <a:lstStyle/>
          <a:p>
            <a:r>
              <a:rPr lang="en-US" sz="4400" dirty="0">
                <a:latin typeface="Times New Roman" panose="02020603050405020304" pitchFamily="18" charset="0"/>
                <a:cs typeface="Times New Roman" panose="02020603050405020304" pitchFamily="18" charset="0"/>
              </a:rPr>
              <a:t>Double Chiastic Structure of Proverbs 26:1-12 </a:t>
            </a:r>
            <a:r>
              <a:rPr lang="en-US" sz="2400" dirty="0">
                <a:latin typeface="Times New Roman" panose="02020603050405020304" pitchFamily="18" charset="0"/>
                <a:cs typeface="Times New Roman" panose="02020603050405020304" pitchFamily="18" charset="0"/>
              </a:rPr>
              <a:t>(Steinmann, 524) On “What is fitting” treatise on Hermeneutics of Wisdom (Van Leeuwen)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[Toy calls it the “Book of Fools” in Proverbs]</a:t>
            </a:r>
            <a:endParaRPr lang="en-US" dirty="0"/>
          </a:p>
        </p:txBody>
      </p:sp>
      <p:sp>
        <p:nvSpPr>
          <p:cNvPr id="3" name="Content Placeholder 2"/>
          <p:cNvSpPr>
            <a:spLocks noGrp="1"/>
          </p:cNvSpPr>
          <p:nvPr>
            <p:ph idx="1"/>
          </p:nvPr>
        </p:nvSpPr>
        <p:spPr>
          <a:xfrm>
            <a:off x="1104292" y="2107255"/>
            <a:ext cx="10648683" cy="4664998"/>
          </a:xfrm>
        </p:spPr>
        <p:txBody>
          <a:bodyPr>
            <a:normAutofit/>
          </a:bodyPr>
          <a:lstStyle/>
          <a:p>
            <a:pPr marL="342900" lvl="1" indent="-342900"/>
            <a:r>
              <a:rPr lang="en-US" sz="3200" dirty="0">
                <a:latin typeface="Times New Roman" panose="02020603050405020304" pitchFamily="18" charset="0"/>
                <a:cs typeface="Times New Roman" panose="02020603050405020304" pitchFamily="18" charset="0"/>
              </a:rPr>
              <a:t>A   </a:t>
            </a:r>
            <a:r>
              <a:rPr lang="en-US" sz="3200" dirty="0">
                <a:solidFill>
                  <a:srgbClr val="FFFF00"/>
                </a:solidFill>
                <a:latin typeface="Times New Roman" panose="02020603050405020304" pitchFamily="18" charset="0"/>
                <a:cs typeface="Times New Roman" panose="02020603050405020304" pitchFamily="18" charset="0"/>
              </a:rPr>
              <a:t>Honor not fitting for a fool </a:t>
            </a:r>
            <a:r>
              <a:rPr lang="en-US" sz="3200" dirty="0">
                <a:latin typeface="Times New Roman" panose="02020603050405020304" pitchFamily="18" charset="0"/>
                <a:cs typeface="Times New Roman" panose="02020603050405020304" pitchFamily="18" charset="0"/>
              </a:rPr>
              <a:t>(26:1)</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B     Inconsequential curse (26:2)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C    Double comparison: discipling a fool (26:3)</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D    </a:t>
            </a:r>
            <a:r>
              <a:rPr lang="en-US" sz="3200" dirty="0">
                <a:solidFill>
                  <a:srgbClr val="FFFF00"/>
                </a:solidFill>
                <a:latin typeface="Times New Roman" panose="02020603050405020304" pitchFamily="18" charset="0"/>
                <a:cs typeface="Times New Roman" panose="02020603050405020304" pitchFamily="18" charset="0"/>
              </a:rPr>
              <a:t>Not answering a fool (26:4)</a:t>
            </a:r>
            <a:br>
              <a:rPr lang="en-US" sz="3200" dirty="0">
                <a:solidFill>
                  <a:srgbClr val="FFFF00"/>
                </a:solidFill>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D’   </a:t>
            </a:r>
            <a:r>
              <a:rPr lang="en-US" sz="3200" dirty="0">
                <a:solidFill>
                  <a:srgbClr val="FFFF00"/>
                </a:solidFill>
                <a:latin typeface="Times New Roman" panose="02020603050405020304" pitchFamily="18" charset="0"/>
                <a:cs typeface="Times New Roman" panose="02020603050405020304" pitchFamily="18" charset="0"/>
              </a:rPr>
              <a:t>Answer a fool (26:5)</a:t>
            </a:r>
            <a:br>
              <a:rPr lang="en-US" sz="3200" dirty="0">
                <a:solidFill>
                  <a:srgbClr val="FFFF00"/>
                </a:solidFill>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C’   Double comparison: the folly of using a fool for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important business (26:7)</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B’   Inconsequential proverb (26:7)</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  Honor is not fitting for a fool (26:8) </a:t>
            </a:r>
          </a:p>
          <a:p>
            <a:endParaRPr lang="en-US" sz="2400" dirty="0"/>
          </a:p>
        </p:txBody>
      </p:sp>
    </p:spTree>
    <p:extLst>
      <p:ext uri="{BB962C8B-B14F-4D97-AF65-F5344CB8AC3E}">
        <p14:creationId xmlns:p14="http://schemas.microsoft.com/office/powerpoint/2010/main" val="3505481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1048142" cy="1292192"/>
          </a:xfrm>
        </p:spPr>
        <p:txBody>
          <a:bodyPr/>
          <a:lstStyle/>
          <a:p>
            <a:r>
              <a:rPr lang="en-US" sz="4400" dirty="0">
                <a:latin typeface="Times New Roman" panose="02020603050405020304" pitchFamily="18" charset="0"/>
                <a:cs typeface="Times New Roman" panose="02020603050405020304" pitchFamily="18" charset="0"/>
              </a:rPr>
              <a:t>Double Chiastic Structure of Proverbs 26:1-12 </a:t>
            </a:r>
            <a:r>
              <a:rPr lang="en-US" sz="2400" dirty="0">
                <a:latin typeface="Times New Roman" panose="02020603050405020304" pitchFamily="18" charset="0"/>
                <a:cs typeface="Times New Roman" panose="02020603050405020304" pitchFamily="18" charset="0"/>
              </a:rPr>
              <a:t>(Steinmann, 524)</a:t>
            </a:r>
            <a:endParaRPr lang="en-US" dirty="0"/>
          </a:p>
        </p:txBody>
      </p:sp>
      <p:sp>
        <p:nvSpPr>
          <p:cNvPr id="3" name="Content Placeholder 2"/>
          <p:cNvSpPr>
            <a:spLocks noGrp="1"/>
          </p:cNvSpPr>
          <p:nvPr>
            <p:ph idx="1"/>
          </p:nvPr>
        </p:nvSpPr>
        <p:spPr>
          <a:xfrm>
            <a:off x="1104293" y="1853248"/>
            <a:ext cx="10740962" cy="4195481"/>
          </a:xfrm>
        </p:spPr>
        <p:txBody>
          <a:bodyPr>
            <a:normAutofit/>
          </a:bodyPr>
          <a:lstStyle/>
          <a:p>
            <a:pPr marL="342900" lvl="1" indent="-342900"/>
            <a:r>
              <a:rPr lang="en-US" sz="2800" dirty="0">
                <a:latin typeface="Times New Roman" panose="02020603050405020304" pitchFamily="18" charset="0"/>
                <a:cs typeface="Times New Roman" panose="02020603050405020304" pitchFamily="18" charset="0"/>
              </a:rPr>
              <a:t>E1    A fool’s stupidity (26:4)</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E2     A fool’s stupidity is his wisdom (26:5)</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F   The folly of using a fool for important business (26:6)</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G   A proverb in the mouth of fools (26:7)</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H     </a:t>
            </a:r>
            <a:r>
              <a:rPr lang="en-US" sz="2800" dirty="0">
                <a:solidFill>
                  <a:srgbClr val="FFFF00"/>
                </a:solidFill>
                <a:latin typeface="Times New Roman" panose="02020603050405020304" pitchFamily="18" charset="0"/>
                <a:cs typeface="Times New Roman" panose="02020603050405020304" pitchFamily="18" charset="0"/>
              </a:rPr>
              <a:t>Honor is not fitting for a fool </a:t>
            </a:r>
            <a:r>
              <a:rPr lang="en-US" sz="2800" dirty="0">
                <a:latin typeface="Times New Roman" panose="02020603050405020304" pitchFamily="18" charset="0"/>
                <a:cs typeface="Times New Roman" panose="02020603050405020304" pitchFamily="18" charset="0"/>
              </a:rPr>
              <a:t>26:8, cf. 26:1)</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G’  A proverb in the mouth of fools (26:9)</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F’  The folly of using a fool for important business (26:10)</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E1’   A fool’s stupidity (26:11)</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E2’    A fool’s wisdom (26:12) </a:t>
            </a:r>
          </a:p>
        </p:txBody>
      </p:sp>
    </p:spTree>
    <p:extLst>
      <p:ext uri="{BB962C8B-B14F-4D97-AF65-F5344CB8AC3E}">
        <p14:creationId xmlns:p14="http://schemas.microsoft.com/office/powerpoint/2010/main" val="2235335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a:latin typeface="Times New Roman" panose="02020603050405020304" pitchFamily="18" charset="0"/>
                <a:cs typeface="Times New Roman" panose="02020603050405020304" pitchFamily="18" charset="0"/>
              </a:rPr>
              <a:t>Fool and Worse </a:t>
            </a:r>
            <a:br>
              <a:rPr lang="en-US" sz="54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(being wise in your own eyes – 26:5, 12)</a:t>
            </a:r>
            <a:endParaRPr lang="en-US" sz="5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31021" y="2435305"/>
            <a:ext cx="10721010" cy="4106172"/>
          </a:xfrm>
        </p:spPr>
        <p:txBody>
          <a:bodyPr>
            <a:normAutofit fontScale="92500" lnSpcReduction="10000"/>
          </a:bodyPr>
          <a:lstStyle/>
          <a:p>
            <a:r>
              <a:rPr lang="en-US" sz="3600" dirty="0">
                <a:latin typeface="Times New Roman" panose="02020603050405020304" pitchFamily="18" charset="0"/>
                <a:cs typeface="Times New Roman" panose="02020603050405020304" pitchFamily="18" charset="0"/>
              </a:rPr>
              <a:t>Hermeneutics/evaluating what is fitting </a:t>
            </a:r>
            <a:r>
              <a:rPr lang="en-US" sz="2400" dirty="0">
                <a:latin typeface="Times New Roman" panose="02020603050405020304" pitchFamily="18" charset="0"/>
                <a:cs typeface="Times New Roman" panose="02020603050405020304" pitchFamily="18" charset="0"/>
              </a:rPr>
              <a:t>– Van Leeuwen, 104</a:t>
            </a:r>
          </a:p>
          <a:p>
            <a:pPr lvl="1"/>
            <a:r>
              <a:rPr lang="en-US" sz="3400" dirty="0">
                <a:latin typeface="Times New Roman" panose="02020603050405020304" pitchFamily="18" charset="0"/>
                <a:cs typeface="Times New Roman" panose="02020603050405020304" pitchFamily="18" charset="0"/>
              </a:rPr>
              <a:t> Honor given to fool (26:1, 8 – repetition) </a:t>
            </a:r>
          </a:p>
          <a:p>
            <a:pPr lvl="1"/>
            <a:r>
              <a:rPr lang="en-US" sz="3400" dirty="0">
                <a:latin typeface="Times New Roman" panose="02020603050405020304" pitchFamily="18" charset="0"/>
                <a:cs typeface="Times New Roman" panose="02020603050405020304" pitchFamily="18" charset="0"/>
              </a:rPr>
              <a:t>Rod for back of fools (26:3)</a:t>
            </a:r>
          </a:p>
          <a:p>
            <a:pPr lvl="1"/>
            <a:r>
              <a:rPr lang="en-US" sz="3400" dirty="0">
                <a:latin typeface="Times New Roman" panose="02020603050405020304" pitchFamily="18" charset="0"/>
                <a:cs typeface="Times New Roman" panose="02020603050405020304" pitchFamily="18" charset="0"/>
              </a:rPr>
              <a:t>Answering a fool or not (26:4, 5 – repetition)</a:t>
            </a:r>
          </a:p>
          <a:p>
            <a:pPr lvl="1"/>
            <a:r>
              <a:rPr lang="en-US" sz="3400" dirty="0">
                <a:latin typeface="Times New Roman" panose="02020603050405020304" pitchFamily="18" charset="0"/>
                <a:cs typeface="Times New Roman" panose="02020603050405020304" pitchFamily="18" charset="0"/>
              </a:rPr>
              <a:t>Sending a fool as an envoy (26:6)</a:t>
            </a:r>
          </a:p>
          <a:p>
            <a:pPr lvl="1"/>
            <a:r>
              <a:rPr lang="en-US" sz="3400" dirty="0">
                <a:latin typeface="Times New Roman" panose="02020603050405020304" pitchFamily="18" charset="0"/>
                <a:cs typeface="Times New Roman" panose="02020603050405020304" pitchFamily="18" charset="0"/>
              </a:rPr>
              <a:t> Fool spouting a proverb (26:7, 9; repetition) </a:t>
            </a:r>
          </a:p>
          <a:p>
            <a:pPr lvl="1"/>
            <a:r>
              <a:rPr lang="en-US" sz="3400" dirty="0">
                <a:latin typeface="Times New Roman" panose="02020603050405020304" pitchFamily="18" charset="0"/>
                <a:cs typeface="Times New Roman" panose="02020603050405020304" pitchFamily="18" charset="0"/>
              </a:rPr>
              <a:t> Hiring workers (drunk/fool) (26:10) </a:t>
            </a:r>
          </a:p>
        </p:txBody>
      </p:sp>
    </p:spTree>
    <p:extLst>
      <p:ext uri="{BB962C8B-B14F-4D97-AF65-F5344CB8AC3E}">
        <p14:creationId xmlns:p14="http://schemas.microsoft.com/office/powerpoint/2010/main" val="3211360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a:latin typeface="Times New Roman" panose="02020603050405020304" pitchFamily="18" charset="0"/>
                <a:cs typeface="Times New Roman" panose="02020603050405020304" pitchFamily="18" charset="0"/>
              </a:rPr>
              <a:t>Pairing Variations</a:t>
            </a:r>
          </a:p>
        </p:txBody>
      </p:sp>
      <p:sp>
        <p:nvSpPr>
          <p:cNvPr id="3" name="Content Placeholder 2"/>
          <p:cNvSpPr>
            <a:spLocks noGrp="1"/>
          </p:cNvSpPr>
          <p:nvPr>
            <p:ph idx="1"/>
          </p:nvPr>
        </p:nvSpPr>
        <p:spPr>
          <a:xfrm>
            <a:off x="824879" y="1678560"/>
            <a:ext cx="10721010" cy="4106172"/>
          </a:xfrm>
        </p:spPr>
        <p:txBody>
          <a:bodyPr>
            <a:normAutofit/>
          </a:bodyPr>
          <a:lstStyle/>
          <a:p>
            <a:r>
              <a:rPr lang="en-US" sz="3200" dirty="0">
                <a:latin typeface="AA Times New Roman" panose="02020603050405020304" pitchFamily="18" charset="0"/>
                <a:ea typeface="AA Times New Roman" panose="02020603050405020304" pitchFamily="18" charset="0"/>
                <a:cs typeface="AA Times New Roman" panose="02020603050405020304" pitchFamily="18" charset="0"/>
              </a:rPr>
              <a:t>Variations: </a:t>
            </a:r>
          </a:p>
          <a:p>
            <a:pPr lvl="1"/>
            <a:r>
              <a:rPr lang="en-US" sz="3000" dirty="0">
                <a:latin typeface="AA Times New Roman" panose="02020603050405020304" pitchFamily="18" charset="0"/>
                <a:ea typeface="AA Times New Roman" panose="02020603050405020304" pitchFamily="18" charset="0"/>
                <a:cs typeface="AA Times New Roman" panose="02020603050405020304" pitchFamily="18" charset="0"/>
              </a:rPr>
              <a:t>Triads:  23:26-28, 24:10-12 et al. – Weeks, </a:t>
            </a:r>
            <a:r>
              <a:rPr lang="en-US" sz="3000" i="1" dirty="0">
                <a:latin typeface="AA Times New Roman" panose="02020603050405020304" pitchFamily="18" charset="0"/>
                <a:ea typeface="AA Times New Roman" panose="02020603050405020304" pitchFamily="18" charset="0"/>
                <a:cs typeface="AA Times New Roman" panose="02020603050405020304" pitchFamily="18" charset="0"/>
              </a:rPr>
              <a:t>Early </a:t>
            </a:r>
            <a:r>
              <a:rPr lang="en-US" sz="3000" i="1" dirty="0" err="1">
                <a:latin typeface="AA Times New Roman" panose="02020603050405020304" pitchFamily="18" charset="0"/>
                <a:ea typeface="AA Times New Roman" panose="02020603050405020304" pitchFamily="18" charset="0"/>
                <a:cs typeface="AA Times New Roman" panose="02020603050405020304" pitchFamily="18" charset="0"/>
              </a:rPr>
              <a:t>Isr</a:t>
            </a:r>
            <a:r>
              <a:rPr lang="en-US" sz="3000" i="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en-US" sz="3000" i="1" dirty="0" err="1">
                <a:latin typeface="AA Times New Roman" panose="02020603050405020304" pitchFamily="18" charset="0"/>
                <a:ea typeface="AA Times New Roman" panose="02020603050405020304" pitchFamily="18" charset="0"/>
                <a:cs typeface="AA Times New Roman" panose="02020603050405020304" pitchFamily="18" charset="0"/>
              </a:rPr>
              <a:t>Wisd</a:t>
            </a:r>
            <a:r>
              <a:rPr lang="en-US" sz="3000" i="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en-US" sz="3000" dirty="0">
                <a:latin typeface="AA Times New Roman" panose="02020603050405020304" pitchFamily="18" charset="0"/>
                <a:ea typeface="AA Times New Roman" panose="02020603050405020304" pitchFamily="18" charset="0"/>
                <a:cs typeface="AA Times New Roman" panose="02020603050405020304" pitchFamily="18" charset="0"/>
              </a:rPr>
              <a:t>p. 22, 30</a:t>
            </a:r>
          </a:p>
          <a:p>
            <a:pPr lvl="1"/>
            <a:r>
              <a:rPr lang="en-US" sz="3000" dirty="0">
                <a:latin typeface="AA Times New Roman" panose="02020603050405020304" pitchFamily="18" charset="0"/>
                <a:ea typeface="AA Times New Roman" panose="02020603050405020304" pitchFamily="18" charset="0"/>
                <a:cs typeface="AA Times New Roman" panose="02020603050405020304" pitchFamily="18" charset="0"/>
              </a:rPr>
              <a:t>Detached/split pairs: 10:8/10, 16:32/17:1, 17:26/17:1</a:t>
            </a:r>
          </a:p>
          <a:p>
            <a:pPr lvl="1"/>
            <a:r>
              <a:rPr lang="en-US" sz="3000" dirty="0">
                <a:latin typeface="AA Times New Roman" panose="02020603050405020304" pitchFamily="18" charset="0"/>
                <a:ea typeface="AA Times New Roman" panose="02020603050405020304" pitchFamily="18" charset="0"/>
                <a:cs typeface="AA Times New Roman" panose="02020603050405020304" pitchFamily="18" charset="0"/>
              </a:rPr>
              <a:t>Pair plus one detached: 15:1-2, 4; 15:8-9, 11; 20:16-17, 20</a:t>
            </a:r>
          </a:p>
          <a:p>
            <a:pPr lvl="1"/>
            <a:r>
              <a:rPr lang="en-US" sz="3000" dirty="0">
                <a:latin typeface="AA Times New Roman" panose="02020603050405020304" pitchFamily="18" charset="0"/>
                <a:ea typeface="AA Times New Roman" panose="02020603050405020304" pitchFamily="18" charset="0"/>
                <a:cs typeface="AA Times New Roman" panose="02020603050405020304" pitchFamily="18" charset="0"/>
              </a:rPr>
              <a:t>Strings/Clusters [Heim]: 11:9-12; 15:29-33 et al. </a:t>
            </a:r>
          </a:p>
          <a:p>
            <a:endParaRPr lang="en-US" sz="3200" dirty="0"/>
          </a:p>
        </p:txBody>
      </p:sp>
    </p:spTree>
    <p:extLst>
      <p:ext uri="{BB962C8B-B14F-4D97-AF65-F5344CB8AC3E}">
        <p14:creationId xmlns:p14="http://schemas.microsoft.com/office/powerpoint/2010/main" val="1783313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700278"/>
          </a:xfrm>
        </p:spPr>
        <p:txBody>
          <a:bodyPr/>
          <a:lstStyle/>
          <a:p>
            <a:pPr algn="ctr"/>
            <a:r>
              <a:rPr lang="en-US" sz="5400" dirty="0">
                <a:latin typeface="Times New Roman" panose="02020603050405020304" pitchFamily="18" charset="0"/>
                <a:cs typeface="Times New Roman" panose="02020603050405020304" pitchFamily="18" charset="0"/>
              </a:rPr>
              <a:t>Five Examples:  </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Pair #1—</a:t>
            </a:r>
            <a:r>
              <a:rPr lang="en-US" sz="5400" dirty="0" err="1">
                <a:latin typeface="Times New Roman" panose="02020603050405020304" pitchFamily="18" charset="0"/>
                <a:cs typeface="Times New Roman" panose="02020603050405020304" pitchFamily="18" charset="0"/>
              </a:rPr>
              <a:t>Prov</a:t>
            </a:r>
            <a:r>
              <a:rPr lang="en-US" sz="5400" dirty="0">
                <a:latin typeface="Times New Roman" panose="02020603050405020304" pitchFamily="18" charset="0"/>
                <a:cs typeface="Times New Roman" panose="02020603050405020304" pitchFamily="18" charset="0"/>
              </a:rPr>
              <a:t> 26:4-5</a:t>
            </a:r>
          </a:p>
        </p:txBody>
      </p:sp>
      <p:sp>
        <p:nvSpPr>
          <p:cNvPr id="3" name="Content Placeholder 2"/>
          <p:cNvSpPr>
            <a:spLocks noGrp="1"/>
          </p:cNvSpPr>
          <p:nvPr>
            <p:ph idx="1"/>
          </p:nvPr>
        </p:nvSpPr>
        <p:spPr>
          <a:xfrm>
            <a:off x="1103312" y="2393739"/>
            <a:ext cx="8946541" cy="4195481"/>
          </a:xfrm>
        </p:spPr>
        <p:txBody>
          <a:bodyPr>
            <a:normAutofit/>
          </a:bodyPr>
          <a:lstStyle/>
          <a:p>
            <a:r>
              <a:rPr lang="en-US" sz="3600" dirty="0">
                <a:latin typeface="Times New Roman" panose="02020603050405020304" pitchFamily="18" charset="0"/>
                <a:cs typeface="Times New Roman" panose="02020603050405020304" pitchFamily="18" charset="0"/>
              </a:rPr>
              <a:t>Do not answer a fool according to his folly;</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or you will be like him yourself.</a:t>
            </a:r>
          </a:p>
          <a:p>
            <a:r>
              <a:rPr lang="en-US" sz="3600" dirty="0">
                <a:latin typeface="Times New Roman" panose="02020603050405020304" pitchFamily="18" charset="0"/>
                <a:cs typeface="Times New Roman" panose="02020603050405020304" pitchFamily="18" charset="0"/>
              </a:rPr>
              <a:t>Answer a fool according to his folly,</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or he will be wise in his own eyes. </a:t>
            </a:r>
          </a:p>
        </p:txBody>
      </p:sp>
    </p:spTree>
    <p:extLst>
      <p:ext uri="{BB962C8B-B14F-4D97-AF65-F5344CB8AC3E}">
        <p14:creationId xmlns:p14="http://schemas.microsoft.com/office/powerpoint/2010/main" val="3117337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Contradictory Proverbs </a:t>
            </a:r>
          </a:p>
        </p:txBody>
      </p:sp>
      <p:sp>
        <p:nvSpPr>
          <p:cNvPr id="3" name="Content Placeholder 2"/>
          <p:cNvSpPr>
            <a:spLocks noGrp="1"/>
          </p:cNvSpPr>
          <p:nvPr>
            <p:ph idx="1"/>
          </p:nvPr>
        </p:nvSpPr>
        <p:spPr>
          <a:xfrm>
            <a:off x="777996" y="1331258"/>
            <a:ext cx="10678381" cy="5350895"/>
          </a:xfrm>
        </p:spPr>
        <p:txBody>
          <a:bodyPr>
            <a:normAutofit/>
          </a:bodyPr>
          <a:lstStyle/>
          <a:p>
            <a:r>
              <a:rPr lang="en-US" sz="3200" dirty="0">
                <a:latin typeface="AA Times New Roman" panose="02020603050405020304" pitchFamily="18" charset="0"/>
                <a:ea typeface="AA Times New Roman" panose="02020603050405020304" pitchFamily="18" charset="0"/>
                <a:cs typeface="AA Times New Roman" panose="02020603050405020304" pitchFamily="18" charset="0"/>
              </a:rPr>
              <a:t>Contradictory Proverbs—well known phenomena (</a:t>
            </a:r>
            <a:r>
              <a:rPr lang="en-US" sz="3200" dirty="0" err="1">
                <a:latin typeface="AA Times New Roman" panose="02020603050405020304" pitchFamily="18" charset="0"/>
                <a:ea typeface="AA Times New Roman" panose="02020603050405020304" pitchFamily="18" charset="0"/>
                <a:cs typeface="AA Times New Roman" panose="02020603050405020304" pitchFamily="18" charset="0"/>
              </a:rPr>
              <a:t>Alster</a:t>
            </a:r>
            <a:r>
              <a:rPr lang="en-US" sz="32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en-US" sz="3200" i="1" dirty="0">
                <a:latin typeface="AA Times New Roman" panose="02020603050405020304" pitchFamily="18" charset="0"/>
                <a:ea typeface="AA Times New Roman" panose="02020603050405020304" pitchFamily="18" charset="0"/>
                <a:cs typeface="AA Times New Roman" panose="02020603050405020304" pitchFamily="18" charset="0"/>
              </a:rPr>
              <a:t>Proverbs of Ancient Sumer</a:t>
            </a:r>
            <a:r>
              <a:rPr lang="en-US" sz="3200" dirty="0">
                <a:latin typeface="AA Times New Roman" panose="02020603050405020304" pitchFamily="18" charset="0"/>
                <a:ea typeface="AA Times New Roman" panose="02020603050405020304" pitchFamily="18" charset="0"/>
                <a:cs typeface="AA Times New Roman" panose="02020603050405020304" pitchFamily="18" charset="0"/>
              </a:rPr>
              <a:t>, v. 1, xiii)</a:t>
            </a:r>
          </a:p>
          <a:p>
            <a:r>
              <a:rPr lang="en-US" sz="3200" dirty="0">
                <a:latin typeface="AA Times New Roman" panose="02020603050405020304" pitchFamily="18" charset="0"/>
                <a:ea typeface="AA Times New Roman" panose="02020603050405020304" pitchFamily="18" charset="0"/>
                <a:cs typeface="AA Times New Roman" panose="02020603050405020304" pitchFamily="18" charset="0"/>
              </a:rPr>
              <a:t>Part of the genre usage in almost all languages that use proverbs. </a:t>
            </a:r>
          </a:p>
          <a:p>
            <a:r>
              <a:rPr lang="en-US" sz="3200" dirty="0">
                <a:latin typeface="AA Times New Roman" panose="02020603050405020304" pitchFamily="18" charset="0"/>
                <a:ea typeface="AA Times New Roman" panose="02020603050405020304" pitchFamily="18" charset="0"/>
                <a:cs typeface="AA Times New Roman" panose="02020603050405020304" pitchFamily="18" charset="0"/>
              </a:rPr>
              <a:t>Examples of “anti-” or “twisted” proverbs taken from </a:t>
            </a:r>
            <a:r>
              <a:rPr lang="en-US" sz="3200" dirty="0">
                <a:solidFill>
                  <a:srgbClr val="FFFF00"/>
                </a:solidFill>
                <a:latin typeface="AA Times New Roman" panose="02020603050405020304" pitchFamily="18" charset="0"/>
                <a:ea typeface="AA Times New Roman" panose="02020603050405020304" pitchFamily="18" charset="0"/>
                <a:cs typeface="AA Times New Roman" panose="02020603050405020304" pitchFamily="18" charset="0"/>
              </a:rPr>
              <a:t>English</a:t>
            </a:r>
            <a:r>
              <a:rPr lang="en-US" sz="3200" dirty="0">
                <a:latin typeface="AA Times New Roman" panose="02020603050405020304" pitchFamily="18" charset="0"/>
                <a:ea typeface="AA Times New Roman" panose="02020603050405020304" pitchFamily="18" charset="0"/>
                <a:cs typeface="AA Times New Roman" panose="02020603050405020304" pitchFamily="18" charset="0"/>
              </a:rPr>
              <a:t> [Wolfgang </a:t>
            </a:r>
            <a:r>
              <a:rPr lang="en-US" sz="3200" dirty="0" err="1">
                <a:latin typeface="AA Times New Roman" panose="02020603050405020304" pitchFamily="18" charset="0"/>
                <a:ea typeface="AA Times New Roman" panose="02020603050405020304" pitchFamily="18" charset="0"/>
                <a:cs typeface="AA Times New Roman" panose="02020603050405020304" pitchFamily="18" charset="0"/>
              </a:rPr>
              <a:t>Mieder</a:t>
            </a:r>
            <a:r>
              <a:rPr lang="en-US" sz="32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en-US" sz="3200" i="1" dirty="0">
                <a:latin typeface="AA Times New Roman" panose="02020603050405020304" pitchFamily="18" charset="0"/>
                <a:ea typeface="AA Times New Roman" panose="02020603050405020304" pitchFamily="18" charset="0"/>
                <a:cs typeface="AA Times New Roman" panose="02020603050405020304" pitchFamily="18" charset="0"/>
              </a:rPr>
              <a:t>Twisted Wisdom: Modern Anti-Proverbs</a:t>
            </a:r>
            <a:r>
              <a:rPr lang="en-US" sz="3200" dirty="0">
                <a:latin typeface="AA Times New Roman" panose="02020603050405020304" pitchFamily="18" charset="0"/>
                <a:ea typeface="AA Times New Roman" panose="02020603050405020304" pitchFamily="18" charset="0"/>
                <a:cs typeface="AA Times New Roman" panose="02020603050405020304" pitchFamily="18" charset="0"/>
              </a:rPr>
              <a:t>, 1999] </a:t>
            </a:r>
            <a:r>
              <a:rPr lang="en-US" sz="3200" dirty="0">
                <a:solidFill>
                  <a:srgbClr val="FFFF00"/>
                </a:solidFill>
                <a:latin typeface="AA Times New Roman" panose="02020603050405020304" pitchFamily="18" charset="0"/>
                <a:ea typeface="AA Times New Roman" panose="02020603050405020304" pitchFamily="18" charset="0"/>
                <a:cs typeface="AA Times New Roman" panose="02020603050405020304" pitchFamily="18" charset="0"/>
              </a:rPr>
              <a:t>Sumerian</a:t>
            </a:r>
            <a:r>
              <a:rPr lang="en-US" sz="32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en-US" sz="3200" dirty="0" err="1">
                <a:latin typeface="AA Times New Roman" panose="02020603050405020304" pitchFamily="18" charset="0"/>
                <a:ea typeface="AA Times New Roman" panose="02020603050405020304" pitchFamily="18" charset="0"/>
                <a:cs typeface="AA Times New Roman" panose="02020603050405020304" pitchFamily="18" charset="0"/>
              </a:rPr>
              <a:t>Alster</a:t>
            </a:r>
            <a:r>
              <a:rPr lang="en-US" sz="3200" dirty="0">
                <a:latin typeface="AA Times New Roman" panose="02020603050405020304" pitchFamily="18" charset="0"/>
                <a:ea typeface="AA Times New Roman" panose="02020603050405020304" pitchFamily="18" charset="0"/>
                <a:cs typeface="AA Times New Roman" panose="02020603050405020304" pitchFamily="18" charset="0"/>
              </a:rPr>
              <a:t>, 1:50] and </a:t>
            </a:r>
            <a:r>
              <a:rPr lang="en-US" sz="3200" dirty="0">
                <a:solidFill>
                  <a:srgbClr val="FFFF00"/>
                </a:solidFill>
                <a:latin typeface="AA Times New Roman" panose="02020603050405020304" pitchFamily="18" charset="0"/>
                <a:ea typeface="AA Times New Roman" panose="02020603050405020304" pitchFamily="18" charset="0"/>
                <a:cs typeface="AA Times New Roman" panose="02020603050405020304" pitchFamily="18" charset="0"/>
              </a:rPr>
              <a:t>Yoruba</a:t>
            </a:r>
            <a:r>
              <a:rPr lang="en-US" sz="3200" dirty="0">
                <a:latin typeface="AA Times New Roman" panose="02020603050405020304" pitchFamily="18" charset="0"/>
                <a:ea typeface="AA Times New Roman" panose="02020603050405020304" pitchFamily="18" charset="0"/>
                <a:cs typeface="AA Times New Roman" panose="02020603050405020304" pitchFamily="18" charset="0"/>
              </a:rPr>
              <a:t> [Nigerian] proverbs and </a:t>
            </a:r>
            <a:r>
              <a:rPr lang="en-US" sz="3200" dirty="0">
                <a:solidFill>
                  <a:srgbClr val="FFFF00"/>
                </a:solidFill>
                <a:latin typeface="AA Times New Roman" panose="02020603050405020304" pitchFamily="18" charset="0"/>
                <a:ea typeface="AA Times New Roman" panose="02020603050405020304" pitchFamily="18" charset="0"/>
                <a:cs typeface="AA Times New Roman" panose="02020603050405020304" pitchFamily="18" charset="0"/>
              </a:rPr>
              <a:t>in Proverbs </a:t>
            </a:r>
            <a:r>
              <a:rPr lang="en-US" sz="3200" dirty="0">
                <a:latin typeface="AA Times New Roman" panose="02020603050405020304" pitchFamily="18" charset="0"/>
                <a:ea typeface="AA Times New Roman" panose="02020603050405020304" pitchFamily="18" charset="0"/>
                <a:cs typeface="AA Times New Roman" panose="02020603050405020304" pitchFamily="18" charset="0"/>
              </a:rPr>
              <a:t>[Hatton, </a:t>
            </a:r>
            <a:r>
              <a:rPr lang="en-US" sz="3200" i="1" dirty="0">
                <a:latin typeface="AA Times New Roman" panose="02020603050405020304" pitchFamily="18" charset="0"/>
                <a:ea typeface="AA Times New Roman" panose="02020603050405020304" pitchFamily="18" charset="0"/>
                <a:cs typeface="AA Times New Roman" panose="02020603050405020304" pitchFamily="18" charset="0"/>
              </a:rPr>
              <a:t>Contradiction in the Book of Proverbs </a:t>
            </a:r>
            <a:r>
              <a:rPr lang="en-US" sz="3200" dirty="0">
                <a:latin typeface="AA Times New Roman" panose="02020603050405020304" pitchFamily="18" charset="0"/>
                <a:ea typeface="AA Times New Roman" panose="02020603050405020304" pitchFamily="18" charset="0"/>
                <a:cs typeface="AA Times New Roman" panose="02020603050405020304" pitchFamily="18" charset="0"/>
              </a:rPr>
              <a:t>(2008)] and such paradoxes more broadly </a:t>
            </a:r>
            <a:r>
              <a:rPr lang="en-US" sz="3200" dirty="0">
                <a:solidFill>
                  <a:srgbClr val="FFFF00"/>
                </a:solidFill>
                <a:latin typeface="AA Times New Roman" panose="02020603050405020304" pitchFamily="18" charset="0"/>
                <a:ea typeface="AA Times New Roman" panose="02020603050405020304" pitchFamily="18" charset="0"/>
                <a:cs typeface="AA Times New Roman" panose="02020603050405020304" pitchFamily="18" charset="0"/>
              </a:rPr>
              <a:t>in Scripture </a:t>
            </a:r>
            <a:r>
              <a:rPr lang="en-US" sz="3200" dirty="0">
                <a:latin typeface="AA Times New Roman" panose="02020603050405020304" pitchFamily="18" charset="0"/>
                <a:ea typeface="AA Times New Roman" panose="02020603050405020304" pitchFamily="18" charset="0"/>
                <a:cs typeface="AA Times New Roman" panose="02020603050405020304" pitchFamily="18" charset="0"/>
              </a:rPr>
              <a:t>(sovereignty/free will; faith/works, trinity…)</a:t>
            </a:r>
            <a:endParaRPr lang="en-US" sz="3200" dirty="0">
              <a:solidFill>
                <a:srgbClr val="FFFF00"/>
              </a:solidFill>
              <a:latin typeface="AA Times New Roman" panose="02020603050405020304" pitchFamily="18" charset="0"/>
              <a:ea typeface="AA Times New Roman" panose="02020603050405020304" pitchFamily="18" charset="0"/>
              <a:cs typeface="AA Times New Roman" panose="02020603050405020304" pitchFamily="18" charset="0"/>
            </a:endParaRPr>
          </a:p>
          <a:p>
            <a:endParaRPr lang="en-US" sz="2800" dirty="0"/>
          </a:p>
        </p:txBody>
      </p:sp>
    </p:spTree>
    <p:extLst>
      <p:ext uri="{BB962C8B-B14F-4D97-AF65-F5344CB8AC3E}">
        <p14:creationId xmlns:p14="http://schemas.microsoft.com/office/powerpoint/2010/main" val="387162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Contradictory Proverbs: </a:t>
            </a:r>
            <a:r>
              <a:rPr lang="en-US" dirty="0">
                <a:solidFill>
                  <a:srgbClr val="FFFF00"/>
                </a:solidFill>
              </a:rPr>
              <a:t>English</a:t>
            </a:r>
            <a:r>
              <a:rPr lang="en-US" dirty="0"/>
              <a:t>  </a:t>
            </a:r>
          </a:p>
        </p:txBody>
      </p:sp>
      <p:sp>
        <p:nvSpPr>
          <p:cNvPr id="3" name="Content Placeholder 2"/>
          <p:cNvSpPr>
            <a:spLocks noGrp="1"/>
          </p:cNvSpPr>
          <p:nvPr>
            <p:ph idx="1"/>
          </p:nvPr>
        </p:nvSpPr>
        <p:spPr>
          <a:xfrm>
            <a:off x="831544" y="1557125"/>
            <a:ext cx="10809471" cy="5081067"/>
          </a:xfrm>
        </p:spPr>
        <p:txBody>
          <a:bodyPr>
            <a:normAutofit/>
          </a:bodyPr>
          <a:lstStyle/>
          <a:p>
            <a:r>
              <a:rPr lang="en-US" sz="2800" dirty="0"/>
              <a:t>English paradoxical/contradictory proverbs – part of the genre – Vid. W. </a:t>
            </a:r>
            <a:r>
              <a:rPr lang="en-US" sz="2800" dirty="0" err="1"/>
              <a:t>Mieder</a:t>
            </a:r>
            <a:r>
              <a:rPr lang="en-US" sz="2800" dirty="0"/>
              <a:t> &amp; </a:t>
            </a:r>
            <a:r>
              <a:rPr lang="en-US" sz="2800" dirty="0" err="1"/>
              <a:t>Litovkina</a:t>
            </a:r>
            <a:r>
              <a:rPr lang="en-US" sz="2800" dirty="0"/>
              <a:t>, </a:t>
            </a:r>
            <a:r>
              <a:rPr lang="en-US" sz="2800" i="1" dirty="0"/>
              <a:t>Twisted Wisdom: Modern Anti-Proverbs</a:t>
            </a:r>
            <a:r>
              <a:rPr lang="en-US" sz="2800" dirty="0"/>
              <a:t> (1999; world’s leading </a:t>
            </a:r>
            <a:r>
              <a:rPr lang="en-US" sz="2800" dirty="0" err="1"/>
              <a:t>paremiologist</a:t>
            </a:r>
            <a:r>
              <a:rPr lang="en-US" sz="2800" dirty="0"/>
              <a:t>)- 320 proverbs/3,000 matching twisted or anti-proverbs</a:t>
            </a:r>
          </a:p>
          <a:p>
            <a:r>
              <a:rPr lang="en-US" sz="2800" dirty="0"/>
              <a:t>Absence makes the heart grow fonder </a:t>
            </a:r>
          </a:p>
          <a:p>
            <a:r>
              <a:rPr lang="en-US" sz="2800" dirty="0"/>
              <a:t>Absence makes the heart grow fonder – for someone else</a:t>
            </a:r>
          </a:p>
          <a:p>
            <a:r>
              <a:rPr lang="en-US" sz="2800" dirty="0"/>
              <a:t>Absence makes the heart to wander (variational technique – rhyming word substitution) or,</a:t>
            </a:r>
          </a:p>
          <a:p>
            <a:r>
              <a:rPr lang="en-US" sz="2800" dirty="0"/>
              <a:t>Out of sight, out of mind  (</a:t>
            </a:r>
            <a:r>
              <a:rPr lang="en-US" sz="2800" dirty="0" err="1"/>
              <a:t>Mieder</a:t>
            </a:r>
            <a:r>
              <a:rPr lang="en-US" sz="2800" dirty="0"/>
              <a:t>, 1996, 599; in </a:t>
            </a:r>
            <a:r>
              <a:rPr lang="en-US" sz="2800" dirty="0" err="1"/>
              <a:t>Alster</a:t>
            </a:r>
            <a:r>
              <a:rPr lang="en-US" sz="2800" dirty="0"/>
              <a:t>, PAS, v. 1, xiii) – contrary or anti-proverb</a:t>
            </a:r>
          </a:p>
          <a:p>
            <a:endParaRPr lang="en-US" sz="2800" dirty="0"/>
          </a:p>
        </p:txBody>
      </p:sp>
    </p:spTree>
    <p:extLst>
      <p:ext uri="{BB962C8B-B14F-4D97-AF65-F5344CB8AC3E}">
        <p14:creationId xmlns:p14="http://schemas.microsoft.com/office/powerpoint/2010/main" val="39467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964" y="250495"/>
            <a:ext cx="11132811" cy="1400530"/>
          </a:xfrm>
        </p:spPr>
        <p:txBody>
          <a:bodyPr/>
          <a:lstStyle/>
          <a:p>
            <a:r>
              <a:rPr lang="en-US" sz="4800" dirty="0">
                <a:latin typeface="Times New Roman" panose="02020603050405020304" pitchFamily="18" charset="0"/>
                <a:cs typeface="Times New Roman" panose="02020603050405020304" pitchFamily="18" charset="0"/>
              </a:rPr>
              <a:t>Proverbial variation/parody/Anti-proverbs</a:t>
            </a:r>
          </a:p>
        </p:txBody>
      </p:sp>
      <p:sp>
        <p:nvSpPr>
          <p:cNvPr id="3" name="Content Placeholder 2"/>
          <p:cNvSpPr>
            <a:spLocks noGrp="1"/>
          </p:cNvSpPr>
          <p:nvPr>
            <p:ph idx="1"/>
          </p:nvPr>
        </p:nvSpPr>
        <p:spPr>
          <a:xfrm>
            <a:off x="529594" y="1392571"/>
            <a:ext cx="11132811" cy="4937210"/>
          </a:xfrm>
        </p:spPr>
        <p:txBody>
          <a:bodyPr>
            <a:noAutofit/>
          </a:bodyPr>
          <a:lstStyle/>
          <a:p>
            <a:r>
              <a:rPr lang="en-US" sz="2800" dirty="0">
                <a:latin typeface="Times New Roman" panose="02020603050405020304" pitchFamily="18" charset="0"/>
                <a:cs typeface="Times New Roman" panose="02020603050405020304" pitchFamily="18" charset="0"/>
              </a:rPr>
              <a:t>An apple a day, keeps the doctor away</a:t>
            </a:r>
            <a:r>
              <a:rPr lang="en-US" sz="2200" dirty="0">
                <a:latin typeface="Times New Roman" panose="02020603050405020304" pitchFamily="18" charset="0"/>
                <a:cs typeface="Times New Roman" panose="02020603050405020304" pitchFamily="18" charset="0"/>
              </a:rPr>
              <a:t>.     X a day, keeps Y away</a:t>
            </a:r>
          </a:p>
          <a:p>
            <a:r>
              <a:rPr lang="en-US" sz="2200" dirty="0"/>
              <a:t>	A </a:t>
            </a:r>
            <a:r>
              <a:rPr lang="en-US" sz="2200" dirty="0">
                <a:solidFill>
                  <a:srgbClr val="FFFF00"/>
                </a:solidFill>
              </a:rPr>
              <a:t>crisis</a:t>
            </a:r>
            <a:r>
              <a:rPr lang="en-US" sz="2200" dirty="0"/>
              <a:t> a day, keeps </a:t>
            </a:r>
            <a:r>
              <a:rPr lang="en-US" sz="2200" dirty="0">
                <a:solidFill>
                  <a:srgbClr val="FFFF00"/>
                </a:solidFill>
              </a:rPr>
              <a:t>impeachment </a:t>
            </a:r>
            <a:r>
              <a:rPr lang="en-US" sz="2200" dirty="0"/>
              <a:t>away (1991) – Bill Clinton </a:t>
            </a:r>
          </a:p>
          <a:p>
            <a:r>
              <a:rPr lang="en-US" sz="2200" dirty="0"/>
              <a:t> 	A </a:t>
            </a:r>
            <a:r>
              <a:rPr lang="en-US" sz="2200" dirty="0">
                <a:solidFill>
                  <a:srgbClr val="FFFF00"/>
                </a:solidFill>
              </a:rPr>
              <a:t>laugh</a:t>
            </a:r>
            <a:r>
              <a:rPr lang="en-US" sz="2200" dirty="0"/>
              <a:t> a day, keeps the </a:t>
            </a:r>
            <a:r>
              <a:rPr lang="en-US" sz="2200" dirty="0">
                <a:solidFill>
                  <a:srgbClr val="FFFF00"/>
                </a:solidFill>
              </a:rPr>
              <a:t>psychiatrist</a:t>
            </a:r>
            <a:r>
              <a:rPr lang="en-US" sz="2200" dirty="0"/>
              <a:t> away.  </a:t>
            </a:r>
          </a:p>
          <a:p>
            <a:r>
              <a:rPr lang="en-US" sz="2200" dirty="0"/>
              <a:t> 	An </a:t>
            </a:r>
            <a:r>
              <a:rPr lang="en-US" sz="2200" dirty="0">
                <a:solidFill>
                  <a:srgbClr val="FFFF00"/>
                </a:solidFill>
              </a:rPr>
              <a:t>effort</a:t>
            </a:r>
            <a:r>
              <a:rPr lang="en-US" sz="2200" dirty="0"/>
              <a:t> a day, keeps </a:t>
            </a:r>
            <a:r>
              <a:rPr lang="en-US" sz="2200" dirty="0">
                <a:solidFill>
                  <a:srgbClr val="FFFF00"/>
                </a:solidFill>
              </a:rPr>
              <a:t>failure</a:t>
            </a:r>
            <a:r>
              <a:rPr lang="en-US" sz="2200" dirty="0"/>
              <a:t> away. </a:t>
            </a:r>
          </a:p>
          <a:p>
            <a:r>
              <a:rPr lang="en-US" sz="2200" dirty="0"/>
              <a:t> 	An </a:t>
            </a:r>
            <a:r>
              <a:rPr lang="en-US" sz="2200" dirty="0">
                <a:solidFill>
                  <a:srgbClr val="FFFF00"/>
                </a:solidFill>
              </a:rPr>
              <a:t>onion</a:t>
            </a:r>
            <a:r>
              <a:rPr lang="en-US" sz="2200" dirty="0"/>
              <a:t> a day, keeps </a:t>
            </a:r>
            <a:r>
              <a:rPr lang="en-US" sz="2200" dirty="0">
                <a:solidFill>
                  <a:srgbClr val="FFFF00"/>
                </a:solidFill>
              </a:rPr>
              <a:t>everybody</a:t>
            </a:r>
            <a:r>
              <a:rPr lang="en-US" sz="2200" dirty="0"/>
              <a:t> away. </a:t>
            </a:r>
          </a:p>
          <a:p>
            <a:r>
              <a:rPr lang="en-US" sz="2200" dirty="0"/>
              <a:t>A </a:t>
            </a:r>
            <a:r>
              <a:rPr lang="en-US" sz="2200" dirty="0">
                <a:solidFill>
                  <a:srgbClr val="FFFF00"/>
                </a:solidFill>
              </a:rPr>
              <a:t>chapter</a:t>
            </a:r>
            <a:r>
              <a:rPr lang="en-US" sz="2200" dirty="0"/>
              <a:t> (of the Bible) a day, keeps </a:t>
            </a:r>
            <a:r>
              <a:rPr lang="en-US" sz="2200" dirty="0">
                <a:solidFill>
                  <a:srgbClr val="FFFF00"/>
                </a:solidFill>
              </a:rPr>
              <a:t>Satan</a:t>
            </a:r>
            <a:r>
              <a:rPr lang="en-US" sz="2200" dirty="0"/>
              <a:t> away. </a:t>
            </a:r>
          </a:p>
          <a:p>
            <a:r>
              <a:rPr lang="en-US" sz="2200" dirty="0"/>
              <a:t> 	An apple a day keeps the doctor away. </a:t>
            </a:r>
            <a:r>
              <a:rPr lang="en-US" sz="2200" dirty="0">
                <a:solidFill>
                  <a:srgbClr val="FFFF00"/>
                </a:solidFill>
              </a:rPr>
              <a:t>And so does not paying your bills.</a:t>
            </a:r>
          </a:p>
          <a:p>
            <a:r>
              <a:rPr lang="en-US" sz="2200" dirty="0"/>
              <a:t>	Apples are so expensive these days, you may as well have the doctor </a:t>
            </a:r>
            <a:br>
              <a:rPr lang="en-US" sz="2200" dirty="0"/>
            </a:br>
            <a:r>
              <a:rPr lang="en-US" sz="2200" dirty="0"/>
              <a:t> 	</a:t>
            </a:r>
            <a:r>
              <a:rPr lang="en-US" sz="2200" dirty="0">
                <a:solidFill>
                  <a:srgbClr val="FFFF00"/>
                </a:solidFill>
              </a:rPr>
              <a:t>Better than an apple a day </a:t>
            </a:r>
            <a:r>
              <a:rPr lang="en-US" sz="2200" dirty="0"/>
              <a:t>(Campbell's Soup advertisement)</a:t>
            </a:r>
          </a:p>
          <a:p>
            <a:r>
              <a:rPr lang="en-US" sz="2200" dirty="0"/>
              <a:t> 	Old hen – "Let me give you a piece of good advice."  </a:t>
            </a:r>
            <a:br>
              <a:rPr lang="en-US" sz="2200" dirty="0"/>
            </a:br>
            <a:r>
              <a:rPr lang="en-US" sz="2200" dirty="0"/>
              <a:t> 		Young hen – "What is it?"</a:t>
            </a:r>
            <a:br>
              <a:rPr lang="en-US" sz="2200" dirty="0"/>
            </a:br>
            <a:r>
              <a:rPr lang="en-US" sz="2200" dirty="0"/>
              <a:t> 	Old hen – "An egg a day keeps the ax away."  (</a:t>
            </a:r>
            <a:r>
              <a:rPr lang="en-US" sz="2200" dirty="0" err="1"/>
              <a:t>Meider</a:t>
            </a:r>
            <a:r>
              <a:rPr lang="en-US" sz="2200" dirty="0"/>
              <a:t>, Twisted Wisdom, 37f)	</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646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being addressed</a:t>
            </a:r>
          </a:p>
        </p:txBody>
      </p:sp>
      <p:sp>
        <p:nvSpPr>
          <p:cNvPr id="3" name="Content Placeholder 2"/>
          <p:cNvSpPr>
            <a:spLocks noGrp="1"/>
          </p:cNvSpPr>
          <p:nvPr>
            <p:ph idx="1"/>
          </p:nvPr>
        </p:nvSpPr>
        <p:spPr>
          <a:xfrm>
            <a:off x="1103312" y="2052918"/>
            <a:ext cx="10229973" cy="4195481"/>
          </a:xfrm>
        </p:spPr>
        <p:txBody>
          <a:bodyPr>
            <a:normAutofit fontScale="92500" lnSpcReduction="20000"/>
          </a:bodyPr>
          <a:lstStyle/>
          <a:p>
            <a:r>
              <a:rPr lang="en-US" sz="3200" dirty="0">
                <a:latin typeface="Times New Roman" panose="02020603050405020304" pitchFamily="18" charset="0"/>
                <a:cs typeface="Times New Roman" panose="02020603050405020304" pitchFamily="18" charset="0"/>
              </a:rPr>
              <a:t>Are the proverbs of Proverbs 10-24 just isolated units thrown together in a haphazard manner or is there some discernable and meaningful editorial ordering? </a:t>
            </a:r>
          </a:p>
          <a:p>
            <a:r>
              <a:rPr lang="en-US" sz="3200" dirty="0">
                <a:latin typeface="Times New Roman" panose="02020603050405020304" pitchFamily="18" charset="0"/>
                <a:cs typeface="Times New Roman" panose="02020603050405020304" pitchFamily="18" charset="0"/>
              </a:rPr>
              <a:t>If there is ordering, how does it function? </a:t>
            </a:r>
          </a:p>
          <a:p>
            <a:r>
              <a:rPr lang="en-US" sz="3200" dirty="0">
                <a:latin typeface="Times New Roman" panose="02020603050405020304" pitchFamily="18" charset="0"/>
                <a:cs typeface="Times New Roman" panose="02020603050405020304" pitchFamily="18" charset="0"/>
              </a:rPr>
              <a:t>What hermeneutic benefit is there in observing such inter-proverbial contextual connections?</a:t>
            </a:r>
          </a:p>
          <a:p>
            <a:r>
              <a:rPr lang="en-US" sz="3200" dirty="0">
                <a:latin typeface="Times New Roman" panose="02020603050405020304" pitchFamily="18" charset="0"/>
                <a:cs typeface="Times New Roman" panose="02020603050405020304" pitchFamily="18" charset="0"/>
              </a:rPr>
              <a:t>Are proverbs just boring banal platitudes reflecting a black/white retribution principle (act/consequence) which affirms the status quo [tradition] contra Job/Eccles.? (vid Hatton, 17ff) – E.g. Prov 12:21</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125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Contradictory Proverbs: </a:t>
            </a:r>
            <a:r>
              <a:rPr lang="en-US" dirty="0">
                <a:solidFill>
                  <a:srgbClr val="FFFF00"/>
                </a:solidFill>
              </a:rPr>
              <a:t>English </a:t>
            </a:r>
          </a:p>
        </p:txBody>
      </p:sp>
      <p:sp>
        <p:nvSpPr>
          <p:cNvPr id="3" name="Content Placeholder 2"/>
          <p:cNvSpPr>
            <a:spLocks noGrp="1"/>
          </p:cNvSpPr>
          <p:nvPr>
            <p:ph idx="1"/>
          </p:nvPr>
        </p:nvSpPr>
        <p:spPr>
          <a:xfrm>
            <a:off x="1103312" y="1627464"/>
            <a:ext cx="9601040" cy="4620935"/>
          </a:xfrm>
        </p:spPr>
        <p:txBody>
          <a:bodyPr>
            <a:normAutofit/>
          </a:bodyPr>
          <a:lstStyle/>
          <a:p>
            <a:endParaRPr lang="en-US" sz="2400" dirty="0"/>
          </a:p>
          <a:p>
            <a:endParaRPr lang="en-US" sz="2400" dirty="0"/>
          </a:p>
        </p:txBody>
      </p:sp>
      <p:sp>
        <p:nvSpPr>
          <p:cNvPr id="4" name="Content Placeholder 2">
            <a:extLst>
              <a:ext uri="{FF2B5EF4-FFF2-40B4-BE49-F238E27FC236}">
                <a16:creationId xmlns:a16="http://schemas.microsoft.com/office/drawing/2014/main" id="{17C38B01-D973-46A7-8DE6-C4BEEE3395E2}"/>
              </a:ext>
            </a:extLst>
          </p:cNvPr>
          <p:cNvSpPr txBox="1">
            <a:spLocks/>
          </p:cNvSpPr>
          <p:nvPr/>
        </p:nvSpPr>
        <p:spPr>
          <a:xfrm>
            <a:off x="1255712" y="1450731"/>
            <a:ext cx="10631488" cy="5495191"/>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r>
              <a:rPr lang="en-US" sz="3400" dirty="0"/>
              <a:t>Early bird gets the worm  //   Second mouse gets the cheese. – banter response of Natanya [daughter] </a:t>
            </a:r>
          </a:p>
          <a:p>
            <a:pPr marL="0" marR="0">
              <a:spcBef>
                <a:spcPts val="0"/>
              </a:spcBef>
              <a:spcAft>
                <a:spcPts val="0"/>
              </a:spcAft>
            </a:pPr>
            <a:r>
              <a:rPr lang="en-US" sz="3400" dirty="0">
                <a:effectLst/>
                <a:ea typeface="Times New Roman" panose="02020603050405020304" pitchFamily="18" charset="0"/>
              </a:rPr>
              <a:t>Look before you leap.</a:t>
            </a:r>
            <a:br>
              <a:rPr lang="en-US" sz="3400" dirty="0">
                <a:effectLst/>
                <a:ea typeface="Times New Roman" panose="02020603050405020304" pitchFamily="18" charset="0"/>
              </a:rPr>
            </a:br>
            <a:r>
              <a:rPr lang="en-US" sz="3400" dirty="0">
                <a:effectLst/>
                <a:ea typeface="Times New Roman" panose="02020603050405020304" pitchFamily="18" charset="0"/>
              </a:rPr>
              <a:t>          He who hesitates is lost.</a:t>
            </a:r>
          </a:p>
          <a:p>
            <a:pPr marL="0" marR="0">
              <a:spcBef>
                <a:spcPts val="0"/>
              </a:spcBef>
              <a:spcAft>
                <a:spcPts val="0"/>
              </a:spcAft>
            </a:pPr>
            <a:r>
              <a:rPr lang="en-US" sz="3400" dirty="0">
                <a:effectLst/>
                <a:ea typeface="Times New Roman" panose="02020603050405020304" pitchFamily="18" charset="0"/>
              </a:rPr>
              <a:t>If at first you don’t succeed, try, try again.</a:t>
            </a:r>
            <a:br>
              <a:rPr lang="en-US" sz="3400" dirty="0">
                <a:effectLst/>
                <a:ea typeface="Times New Roman" panose="02020603050405020304" pitchFamily="18" charset="0"/>
              </a:rPr>
            </a:br>
            <a:r>
              <a:rPr lang="en-US" sz="3400" dirty="0">
                <a:effectLst/>
                <a:ea typeface="Times New Roman" panose="02020603050405020304" pitchFamily="18" charset="0"/>
              </a:rPr>
              <a:t>          Don’t beat your head against a wall.</a:t>
            </a:r>
          </a:p>
          <a:p>
            <a:r>
              <a:rPr lang="en-US" sz="3400" dirty="0">
                <a:effectLst/>
                <a:ea typeface="Times New Roman" panose="02020603050405020304" pitchFamily="18" charset="0"/>
              </a:rPr>
              <a:t>You’re never too old to learn.</a:t>
            </a:r>
            <a:br>
              <a:rPr lang="en-US" sz="3400" dirty="0">
                <a:effectLst/>
                <a:ea typeface="Times New Roman" panose="02020603050405020304" pitchFamily="18" charset="0"/>
              </a:rPr>
            </a:br>
            <a:r>
              <a:rPr lang="en-US" sz="3400" dirty="0">
                <a:effectLst/>
                <a:ea typeface="Times New Roman" panose="02020603050405020304" pitchFamily="18" charset="0"/>
              </a:rPr>
              <a:t>     You can’t teach an old dog new tricks.</a:t>
            </a:r>
          </a:p>
          <a:p>
            <a:r>
              <a:rPr lang="en-US" sz="3400" dirty="0">
                <a:effectLst/>
                <a:ea typeface="Times New Roman" panose="02020603050405020304" pitchFamily="18" charset="0"/>
              </a:rPr>
              <a:t>Many hands make light work.</a:t>
            </a:r>
            <a:br>
              <a:rPr lang="en-US" sz="3400" dirty="0">
                <a:effectLst/>
                <a:ea typeface="Times New Roman" panose="02020603050405020304" pitchFamily="18" charset="0"/>
              </a:rPr>
            </a:br>
            <a:r>
              <a:rPr lang="en-US" sz="3400" dirty="0">
                <a:effectLst/>
                <a:ea typeface="Times New Roman" panose="02020603050405020304" pitchFamily="18" charset="0"/>
              </a:rPr>
              <a:t>      Too many cooks spoil the broth.</a:t>
            </a:r>
          </a:p>
          <a:p>
            <a:r>
              <a:rPr lang="en-US" sz="3400" dirty="0">
                <a:cs typeface="Times New Roman" panose="02020603050405020304" pitchFamily="18" charset="0"/>
              </a:rPr>
              <a:t>Save for a rainy day. </a:t>
            </a:r>
            <a:br>
              <a:rPr lang="en-US" sz="3400" dirty="0">
                <a:cs typeface="Times New Roman" panose="02020603050405020304" pitchFamily="18" charset="0"/>
              </a:rPr>
            </a:br>
            <a:r>
              <a:rPr lang="en-US" sz="3400" dirty="0">
                <a:cs typeface="Times New Roman" panose="02020603050405020304" pitchFamily="18" charset="0"/>
              </a:rPr>
              <a:t>        Tomorrow will take care of itself.</a:t>
            </a:r>
            <a:endParaRPr lang="en-US" sz="2400" dirty="0"/>
          </a:p>
        </p:txBody>
      </p:sp>
    </p:spTree>
    <p:extLst>
      <p:ext uri="{BB962C8B-B14F-4D97-AF65-F5344CB8AC3E}">
        <p14:creationId xmlns:p14="http://schemas.microsoft.com/office/powerpoint/2010/main" val="403046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Contradictory Proverbs: </a:t>
            </a:r>
            <a:r>
              <a:rPr lang="en-US" dirty="0">
                <a:solidFill>
                  <a:srgbClr val="FFFF00"/>
                </a:solidFill>
              </a:rPr>
              <a:t>Sumerian</a:t>
            </a:r>
            <a:br>
              <a:rPr lang="en-US" dirty="0">
                <a:solidFill>
                  <a:srgbClr val="FFFF00"/>
                </a:solidFill>
              </a:rPr>
            </a:br>
            <a:r>
              <a:rPr lang="en-US" dirty="0">
                <a:solidFill>
                  <a:srgbClr val="FFFF00"/>
                </a:solidFill>
              </a:rPr>
              <a:t>              </a:t>
            </a:r>
            <a:r>
              <a:rPr lang="en-US" dirty="0">
                <a:solidFill>
                  <a:schemeClr val="tx1"/>
                </a:solidFill>
              </a:rPr>
              <a:t>[ca 1900-1800 BC] </a:t>
            </a:r>
          </a:p>
        </p:txBody>
      </p:sp>
      <p:sp>
        <p:nvSpPr>
          <p:cNvPr id="3" name="Content Placeholder 2"/>
          <p:cNvSpPr>
            <a:spLocks noGrp="1"/>
          </p:cNvSpPr>
          <p:nvPr>
            <p:ph idx="1"/>
          </p:nvPr>
        </p:nvSpPr>
        <p:spPr>
          <a:xfrm>
            <a:off x="1103312" y="1627464"/>
            <a:ext cx="9601040" cy="4620935"/>
          </a:xfrm>
        </p:spPr>
        <p:txBody>
          <a:bodyPr>
            <a:normAutofit/>
          </a:bodyPr>
          <a:lstStyle/>
          <a:p>
            <a:endParaRPr lang="en-US" sz="2400" dirty="0"/>
          </a:p>
          <a:p>
            <a:endParaRPr lang="en-US" sz="2400" dirty="0"/>
          </a:p>
        </p:txBody>
      </p:sp>
      <p:sp>
        <p:nvSpPr>
          <p:cNvPr id="4" name="Content Placeholder 2">
            <a:extLst>
              <a:ext uri="{FF2B5EF4-FFF2-40B4-BE49-F238E27FC236}">
                <a16:creationId xmlns:a16="http://schemas.microsoft.com/office/drawing/2014/main" id="{17C38B01-D973-46A7-8DE6-C4BEEE3395E2}"/>
              </a:ext>
            </a:extLst>
          </p:cNvPr>
          <p:cNvSpPr txBox="1">
            <a:spLocks/>
          </p:cNvSpPr>
          <p:nvPr/>
        </p:nvSpPr>
        <p:spPr>
          <a:xfrm>
            <a:off x="1255712" y="2105073"/>
            <a:ext cx="10631488" cy="325549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r>
              <a:rPr lang="en-US" sz="2800" dirty="0"/>
              <a:t>One cannot take (anything) out of the mouth of the poor (2.27)</a:t>
            </a:r>
          </a:p>
          <a:p>
            <a:r>
              <a:rPr lang="en-US" sz="2800" dirty="0"/>
              <a:t>So lowly is the poor man that what is taken from his mouth is thus restored (2.30)</a:t>
            </a:r>
            <a:br>
              <a:rPr lang="en-US" sz="2800" dirty="0"/>
            </a:br>
            <a:r>
              <a:rPr lang="en-US" sz="2400" dirty="0" err="1"/>
              <a:t>Alster</a:t>
            </a:r>
            <a:r>
              <a:rPr lang="en-US" sz="2400" dirty="0"/>
              <a:t>, 1: 2.27 versus 2.30  (pgs. 50-51)</a:t>
            </a:r>
          </a:p>
          <a:p>
            <a:endParaRPr lang="en-US" sz="2400" dirty="0"/>
          </a:p>
        </p:txBody>
      </p:sp>
    </p:spTree>
    <p:extLst>
      <p:ext uri="{BB962C8B-B14F-4D97-AF65-F5344CB8AC3E}">
        <p14:creationId xmlns:p14="http://schemas.microsoft.com/office/powerpoint/2010/main" val="457247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695805" cy="1400530"/>
          </a:xfrm>
        </p:spPr>
        <p:txBody>
          <a:bodyPr/>
          <a:lstStyle/>
          <a:p>
            <a:r>
              <a:rPr lang="en-US" dirty="0"/>
              <a:t>Contradictory Proverbs: </a:t>
            </a:r>
            <a:r>
              <a:rPr lang="en-US" dirty="0">
                <a:solidFill>
                  <a:srgbClr val="FFFF00"/>
                </a:solidFill>
              </a:rPr>
              <a:t>Yoruba </a:t>
            </a:r>
          </a:p>
        </p:txBody>
      </p:sp>
      <p:sp>
        <p:nvSpPr>
          <p:cNvPr id="3" name="Content Placeholder 2"/>
          <p:cNvSpPr>
            <a:spLocks noGrp="1"/>
          </p:cNvSpPr>
          <p:nvPr>
            <p:ph idx="1"/>
          </p:nvPr>
        </p:nvSpPr>
        <p:spPr>
          <a:xfrm>
            <a:off x="1103312" y="1627464"/>
            <a:ext cx="9601040" cy="4620935"/>
          </a:xfrm>
        </p:spPr>
        <p:txBody>
          <a:bodyPr>
            <a:normAutofit/>
          </a:bodyPr>
          <a:lstStyle/>
          <a:p>
            <a:endParaRPr lang="en-US" sz="2400" dirty="0"/>
          </a:p>
          <a:p>
            <a:endParaRPr lang="en-US" sz="2400" dirty="0"/>
          </a:p>
        </p:txBody>
      </p:sp>
      <p:sp>
        <p:nvSpPr>
          <p:cNvPr id="4" name="Content Placeholder 2">
            <a:extLst>
              <a:ext uri="{FF2B5EF4-FFF2-40B4-BE49-F238E27FC236}">
                <a16:creationId xmlns:a16="http://schemas.microsoft.com/office/drawing/2014/main" id="{17C38B01-D973-46A7-8DE6-C4BEEE3395E2}"/>
              </a:ext>
            </a:extLst>
          </p:cNvPr>
          <p:cNvSpPr txBox="1">
            <a:spLocks/>
          </p:cNvSpPr>
          <p:nvPr/>
        </p:nvSpPr>
        <p:spPr>
          <a:xfrm>
            <a:off x="1255712" y="1450731"/>
            <a:ext cx="10631488" cy="549519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r>
              <a:rPr lang="en-US" sz="2800" dirty="0"/>
              <a:t>Yoruba people of Nigeria relish proverbs. Used by the elderly, who are viewed as repository of proverbs, to buttress his/her point etc. </a:t>
            </a:r>
            <a:r>
              <a:rPr lang="en-US" sz="1800" dirty="0"/>
              <a:t>Timothy </a:t>
            </a:r>
            <a:r>
              <a:rPr lang="en-US" sz="1800" dirty="0" err="1"/>
              <a:t>Akanbi</a:t>
            </a:r>
            <a:r>
              <a:rPr lang="en-US" sz="1800" dirty="0"/>
              <a:t>, “Contradictions and Inconsistencies in Human Nature: Evidence from </a:t>
            </a:r>
            <a:r>
              <a:rPr lang="en-US" sz="1800" dirty="0" err="1"/>
              <a:t>Youruba</a:t>
            </a:r>
            <a:r>
              <a:rPr lang="en-US" sz="1800" dirty="0"/>
              <a:t> Proverbs,” </a:t>
            </a:r>
            <a:r>
              <a:rPr lang="en-US" sz="1800" i="1" dirty="0"/>
              <a:t>Journal of Language and Literature</a:t>
            </a:r>
            <a:r>
              <a:rPr lang="en-US" sz="1800" dirty="0"/>
              <a:t> 20.2 (Oct 2020) 261-69.</a:t>
            </a:r>
          </a:p>
          <a:p>
            <a:r>
              <a:rPr lang="en-US" sz="2800" dirty="0"/>
              <a:t>1) Empty barrel makes the loudest noise, the one that has content does not make noise. </a:t>
            </a:r>
          </a:p>
          <a:p>
            <a:r>
              <a:rPr lang="en-US" sz="2800" dirty="0"/>
              <a:t>1) If you do not praise yourself, nobody will praise you</a:t>
            </a:r>
          </a:p>
          <a:p>
            <a:r>
              <a:rPr lang="en-US" sz="2800" dirty="0"/>
              <a:t>2) A warrior does not receive a wound on the back</a:t>
            </a:r>
          </a:p>
          <a:p>
            <a:r>
              <a:rPr lang="en-US" sz="2800" dirty="0"/>
              <a:t>2) To fight and run is the beauty of bravery</a:t>
            </a:r>
          </a:p>
        </p:txBody>
      </p:sp>
    </p:spTree>
    <p:extLst>
      <p:ext uri="{BB962C8B-B14F-4D97-AF65-F5344CB8AC3E}">
        <p14:creationId xmlns:p14="http://schemas.microsoft.com/office/powerpoint/2010/main" val="1272946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Contradictory Proverbs in Proverbs</a:t>
            </a:r>
          </a:p>
        </p:txBody>
      </p:sp>
      <p:sp>
        <p:nvSpPr>
          <p:cNvPr id="3" name="Content Placeholder 2"/>
          <p:cNvSpPr>
            <a:spLocks noGrp="1"/>
          </p:cNvSpPr>
          <p:nvPr>
            <p:ph idx="1"/>
          </p:nvPr>
        </p:nvSpPr>
        <p:spPr>
          <a:xfrm>
            <a:off x="1103312" y="1627464"/>
            <a:ext cx="9601040" cy="4620935"/>
          </a:xfrm>
        </p:spPr>
        <p:txBody>
          <a:bodyPr>
            <a:normAutofit/>
          </a:bodyPr>
          <a:lstStyle/>
          <a:p>
            <a:endParaRPr lang="en-US" sz="2400" dirty="0"/>
          </a:p>
          <a:p>
            <a:endParaRPr lang="en-US" sz="2400" dirty="0"/>
          </a:p>
        </p:txBody>
      </p:sp>
      <p:sp>
        <p:nvSpPr>
          <p:cNvPr id="4" name="Content Placeholder 2">
            <a:extLst>
              <a:ext uri="{FF2B5EF4-FFF2-40B4-BE49-F238E27FC236}">
                <a16:creationId xmlns:a16="http://schemas.microsoft.com/office/drawing/2014/main" id="{17C38B01-D973-46A7-8DE6-C4BEEE3395E2}"/>
              </a:ext>
            </a:extLst>
          </p:cNvPr>
          <p:cNvSpPr txBox="1">
            <a:spLocks/>
          </p:cNvSpPr>
          <p:nvPr/>
        </p:nvSpPr>
        <p:spPr>
          <a:xfrm>
            <a:off x="622665" y="1627464"/>
            <a:ext cx="10852886" cy="549519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r>
              <a:rPr lang="en-US" sz="2800" dirty="0"/>
              <a:t>Peter T. H. Hatton, </a:t>
            </a:r>
            <a:r>
              <a:rPr lang="en-US" sz="2800" i="1" dirty="0"/>
              <a:t>Contradiction in the Book of Proverbs: The Deep Waters of Counsel </a:t>
            </a:r>
            <a:r>
              <a:rPr lang="en-US" sz="2800" dirty="0"/>
              <a:t>(2008, Ashgate)</a:t>
            </a:r>
          </a:p>
          <a:p>
            <a:r>
              <a:rPr lang="en-US" sz="2400" dirty="0"/>
              <a:t>“these contradictions are not imperfections but part of a subtle and profound didactic strategy to awaken the critical faculties of the reader.” (p. 1) – i.e. eddies in the flow of Proverbs (p. 4)</a:t>
            </a:r>
          </a:p>
          <a:p>
            <a:r>
              <a:rPr lang="en-US" sz="2400" dirty="0"/>
              <a:t>Hatton writes: We shall discover that Proverbs achieves its goal of awakening its readers to wisdom by introducing contradictions into the flow of its sayings. This ‘defamiliarizes’ not just the sayings concerned but also the context, the other sayings around them. The reader [audience] is goaded into paying renewed attention to a form of wisdom whose very familiarity might lead to it being dismissed. (p. 13) – </a:t>
            </a:r>
            <a:r>
              <a:rPr lang="en-US" sz="2400" dirty="0">
                <a:solidFill>
                  <a:srgbClr val="FFFF00"/>
                </a:solidFill>
              </a:rPr>
              <a:t>pondering hermeneutic – evaluating what is fitting [timing, people, situation (sociological/rhetorical)] </a:t>
            </a:r>
          </a:p>
        </p:txBody>
      </p:sp>
    </p:spTree>
    <p:extLst>
      <p:ext uri="{BB962C8B-B14F-4D97-AF65-F5344CB8AC3E}">
        <p14:creationId xmlns:p14="http://schemas.microsoft.com/office/powerpoint/2010/main" val="1442291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Contradictory Proverbs in Proverbs</a:t>
            </a:r>
          </a:p>
        </p:txBody>
      </p:sp>
      <p:sp>
        <p:nvSpPr>
          <p:cNvPr id="3" name="Content Placeholder 2"/>
          <p:cNvSpPr>
            <a:spLocks noGrp="1"/>
          </p:cNvSpPr>
          <p:nvPr>
            <p:ph idx="1"/>
          </p:nvPr>
        </p:nvSpPr>
        <p:spPr>
          <a:xfrm>
            <a:off x="1103312" y="1627464"/>
            <a:ext cx="9601040" cy="4620935"/>
          </a:xfrm>
        </p:spPr>
        <p:txBody>
          <a:bodyPr>
            <a:normAutofit/>
          </a:bodyPr>
          <a:lstStyle/>
          <a:p>
            <a:endParaRPr lang="en-US" sz="2400" dirty="0"/>
          </a:p>
          <a:p>
            <a:endParaRPr lang="en-US" sz="2400" dirty="0"/>
          </a:p>
        </p:txBody>
      </p:sp>
      <p:sp>
        <p:nvSpPr>
          <p:cNvPr id="4" name="Content Placeholder 2">
            <a:extLst>
              <a:ext uri="{FF2B5EF4-FFF2-40B4-BE49-F238E27FC236}">
                <a16:creationId xmlns:a16="http://schemas.microsoft.com/office/drawing/2014/main" id="{17C38B01-D973-46A7-8DE6-C4BEEE3395E2}"/>
              </a:ext>
            </a:extLst>
          </p:cNvPr>
          <p:cNvSpPr txBox="1">
            <a:spLocks/>
          </p:cNvSpPr>
          <p:nvPr/>
        </p:nvSpPr>
        <p:spPr>
          <a:xfrm>
            <a:off x="622665" y="1627464"/>
            <a:ext cx="10852886" cy="549519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r>
              <a:rPr lang="en-US" sz="2400" dirty="0">
                <a:solidFill>
                  <a:srgbClr val="FFFF00"/>
                </a:solidFill>
              </a:rPr>
              <a:t>Internal contrary items in a single proverb </a:t>
            </a:r>
            <a:br>
              <a:rPr lang="en-US" sz="2400" dirty="0"/>
            </a:br>
            <a:r>
              <a:rPr lang="en-US" sz="2400" dirty="0"/>
              <a:t>Prov 13:24:  Withholds his rod, hates his son; </a:t>
            </a:r>
            <a:br>
              <a:rPr lang="en-US" sz="2400" dirty="0"/>
            </a:br>
            <a:r>
              <a:rPr lang="en-US" sz="2400" dirty="0"/>
              <a:t>                      who loves him disciplines him early</a:t>
            </a:r>
          </a:p>
          <a:p>
            <a:r>
              <a:rPr lang="en-US" sz="2400" dirty="0"/>
              <a:t>Prov 27:6 Trustworthy are a lover’s blows </a:t>
            </a:r>
            <a:br>
              <a:rPr lang="en-US" sz="2400" dirty="0"/>
            </a:br>
            <a:r>
              <a:rPr lang="en-US" sz="2400" dirty="0"/>
              <a:t>                but dangerous the caresses of one who hates.</a:t>
            </a:r>
          </a:p>
          <a:p>
            <a:r>
              <a:rPr lang="en-US" sz="2400" dirty="0"/>
              <a:t>Proverbs 31:4-7 powerful ought not drink [justice impaired];</a:t>
            </a:r>
            <a:br>
              <a:rPr lang="en-US" sz="2400" dirty="0"/>
            </a:br>
            <a:r>
              <a:rPr lang="en-US" sz="2400" dirty="0"/>
              <a:t>                 powerless may drown their woes (Heerden, 596) </a:t>
            </a:r>
          </a:p>
        </p:txBody>
      </p:sp>
    </p:spTree>
    <p:extLst>
      <p:ext uri="{BB962C8B-B14F-4D97-AF65-F5344CB8AC3E}">
        <p14:creationId xmlns:p14="http://schemas.microsoft.com/office/powerpoint/2010/main" val="4110019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Contradictory Proverbs in Proverbs</a:t>
            </a:r>
          </a:p>
        </p:txBody>
      </p:sp>
      <p:sp>
        <p:nvSpPr>
          <p:cNvPr id="3" name="Content Placeholder 2"/>
          <p:cNvSpPr>
            <a:spLocks noGrp="1"/>
          </p:cNvSpPr>
          <p:nvPr>
            <p:ph idx="1"/>
          </p:nvPr>
        </p:nvSpPr>
        <p:spPr>
          <a:xfrm>
            <a:off x="1103312" y="1627464"/>
            <a:ext cx="9601040" cy="4620935"/>
          </a:xfrm>
        </p:spPr>
        <p:txBody>
          <a:bodyPr>
            <a:normAutofit/>
          </a:bodyPr>
          <a:lstStyle/>
          <a:p>
            <a:endParaRPr lang="en-US" sz="2400" dirty="0"/>
          </a:p>
          <a:p>
            <a:endParaRPr lang="en-US" sz="2400" dirty="0"/>
          </a:p>
        </p:txBody>
      </p:sp>
      <p:sp>
        <p:nvSpPr>
          <p:cNvPr id="4" name="Content Placeholder 2">
            <a:extLst>
              <a:ext uri="{FF2B5EF4-FFF2-40B4-BE49-F238E27FC236}">
                <a16:creationId xmlns:a16="http://schemas.microsoft.com/office/drawing/2014/main" id="{17C38B01-D973-46A7-8DE6-C4BEEE3395E2}"/>
              </a:ext>
            </a:extLst>
          </p:cNvPr>
          <p:cNvSpPr txBox="1">
            <a:spLocks/>
          </p:cNvSpPr>
          <p:nvPr/>
        </p:nvSpPr>
        <p:spPr>
          <a:xfrm>
            <a:off x="622665" y="1627464"/>
            <a:ext cx="10852886" cy="549519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r>
              <a:rPr lang="en-US" sz="2400" dirty="0"/>
              <a:t>Prov 25:15  With patience a ruler may be persuaded,</a:t>
            </a:r>
            <a:br>
              <a:rPr lang="en-US" sz="2400" dirty="0"/>
            </a:br>
            <a:r>
              <a:rPr lang="en-US" sz="2400" dirty="0"/>
              <a:t>                        and a soft tongue can break a bone. </a:t>
            </a:r>
          </a:p>
          <a:p>
            <a:r>
              <a:rPr lang="en-US" sz="2400" dirty="0"/>
              <a:t>         </a:t>
            </a:r>
            <a:r>
              <a:rPr lang="en-US" sz="2400" dirty="0">
                <a:sym typeface="Wingdings" panose="05000000000000000000" pitchFamily="2" charset="2"/>
              </a:rPr>
              <a:t> riddle: what is soft yet breaks a bone?</a:t>
            </a:r>
          </a:p>
          <a:p>
            <a:r>
              <a:rPr lang="en-US" sz="2400" dirty="0" err="1">
                <a:solidFill>
                  <a:srgbClr val="FFFF00"/>
                </a:solidFill>
                <a:sym typeface="Wingdings" panose="05000000000000000000" pitchFamily="2" charset="2"/>
              </a:rPr>
              <a:t>Ahiqar</a:t>
            </a:r>
            <a:r>
              <a:rPr lang="en-US" sz="2400" dirty="0">
                <a:sym typeface="Wingdings" panose="05000000000000000000" pitchFamily="2" charset="2"/>
              </a:rPr>
              <a:t> 103, ANET, 429  papyri from 400’s BC, telling of Assyrian court of Sennacherib (ca. 700 BC) &amp; </a:t>
            </a:r>
            <a:r>
              <a:rPr lang="en-US" sz="2400" dirty="0" err="1">
                <a:sym typeface="Wingdings" panose="05000000000000000000" pitchFamily="2" charset="2"/>
              </a:rPr>
              <a:t>Esharhaddon</a:t>
            </a:r>
            <a:r>
              <a:rPr lang="en-US" sz="2400" dirty="0">
                <a:sym typeface="Wingdings" panose="05000000000000000000" pitchFamily="2" charset="2"/>
              </a:rPr>
              <a:t> (ca. 680 BC). International flavor of proverbs.  Cf. Prov 22-24 &amp; </a:t>
            </a:r>
            <a:r>
              <a:rPr lang="en-US" sz="2400" dirty="0" err="1">
                <a:sym typeface="Wingdings" panose="05000000000000000000" pitchFamily="2" charset="2"/>
              </a:rPr>
              <a:t>Amenemope</a:t>
            </a:r>
            <a:r>
              <a:rPr lang="en-US" sz="2400" dirty="0">
                <a:sym typeface="Wingdings" panose="05000000000000000000" pitchFamily="2" charset="2"/>
              </a:rPr>
              <a:t>, 1 Kgs 4:30-34.   </a:t>
            </a:r>
            <a:br>
              <a:rPr lang="en-US" sz="2400" dirty="0">
                <a:sym typeface="Wingdings" panose="05000000000000000000" pitchFamily="2" charset="2"/>
              </a:rPr>
            </a:br>
            <a:r>
              <a:rPr lang="en-US" sz="2400" dirty="0">
                <a:sym typeface="Wingdings" panose="05000000000000000000" pitchFamily="2" charset="2"/>
              </a:rPr>
              <a:t>        By controlling temper one gulls a commander,</a:t>
            </a:r>
            <a:br>
              <a:rPr lang="en-US" sz="2400" dirty="0">
                <a:sym typeface="Wingdings" panose="05000000000000000000" pitchFamily="2" charset="2"/>
              </a:rPr>
            </a:br>
            <a:r>
              <a:rPr lang="en-US" sz="2400" dirty="0">
                <a:sym typeface="Wingdings" panose="05000000000000000000" pitchFamily="2" charset="2"/>
              </a:rPr>
              <a:t>              and a soft tongue breaks a bone. </a:t>
            </a:r>
            <a:endParaRPr lang="en-US" sz="2400" dirty="0"/>
          </a:p>
        </p:txBody>
      </p:sp>
    </p:spTree>
    <p:extLst>
      <p:ext uri="{BB962C8B-B14F-4D97-AF65-F5344CB8AC3E}">
        <p14:creationId xmlns:p14="http://schemas.microsoft.com/office/powerpoint/2010/main" val="3856151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65853"/>
            <a:ext cx="9404723" cy="1400530"/>
          </a:xfrm>
        </p:spPr>
        <p:txBody>
          <a:bodyPr/>
          <a:lstStyle/>
          <a:p>
            <a:r>
              <a:rPr lang="en-US" dirty="0"/>
              <a:t>Nature of repetition in Proverbs</a:t>
            </a:r>
          </a:p>
        </p:txBody>
      </p:sp>
      <p:sp>
        <p:nvSpPr>
          <p:cNvPr id="3" name="Content Placeholder 2"/>
          <p:cNvSpPr>
            <a:spLocks noGrp="1"/>
          </p:cNvSpPr>
          <p:nvPr>
            <p:ph idx="1"/>
          </p:nvPr>
        </p:nvSpPr>
        <p:spPr>
          <a:xfrm>
            <a:off x="1103312" y="1627464"/>
            <a:ext cx="9601040" cy="4620935"/>
          </a:xfrm>
        </p:spPr>
        <p:txBody>
          <a:bodyPr>
            <a:normAutofit/>
          </a:bodyPr>
          <a:lstStyle/>
          <a:p>
            <a:endParaRPr lang="en-US" sz="2400" dirty="0"/>
          </a:p>
          <a:p>
            <a:endParaRPr lang="en-US" sz="2400" dirty="0"/>
          </a:p>
        </p:txBody>
      </p:sp>
      <p:sp>
        <p:nvSpPr>
          <p:cNvPr id="4" name="Content Placeholder 2">
            <a:extLst>
              <a:ext uri="{FF2B5EF4-FFF2-40B4-BE49-F238E27FC236}">
                <a16:creationId xmlns:a16="http://schemas.microsoft.com/office/drawing/2014/main" id="{17C38B01-D973-46A7-8DE6-C4BEEE3395E2}"/>
              </a:ext>
            </a:extLst>
          </p:cNvPr>
          <p:cNvSpPr txBox="1">
            <a:spLocks/>
          </p:cNvSpPr>
          <p:nvPr/>
        </p:nvSpPr>
        <p:spPr>
          <a:xfrm>
            <a:off x="561119" y="1110689"/>
            <a:ext cx="10852886" cy="549519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r>
              <a:rPr lang="en-US" sz="2800" dirty="0">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t>Wonderful study by Daniel Snell, </a:t>
            </a:r>
            <a:r>
              <a:rPr lang="en-US" sz="2800" i="1" dirty="0">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t>Twice Told Proverbs </a:t>
            </a:r>
            <a:r>
              <a:rPr lang="en-US" sz="2800" dirty="0">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t>(1993) and extensively developed by Knut Heim, </a:t>
            </a:r>
            <a:r>
              <a:rPr lang="en-US" sz="2800" i="1" dirty="0">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t>Poetic Imagination in Proverbs: Variant Repetitions and the Nature of Poetry </a:t>
            </a:r>
            <a:r>
              <a:rPr lang="en-US" sz="2800" dirty="0">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t>(2013). </a:t>
            </a:r>
          </a:p>
          <a:p>
            <a:r>
              <a:rPr lang="en-US" sz="2800" dirty="0">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t>Prov 26:1   Like snow in summer and like rain during harvest,</a:t>
            </a:r>
            <a:br>
              <a:rPr lang="en-US" sz="2800" dirty="0">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br>
            <a:r>
              <a:rPr lang="en-US" sz="2800" dirty="0">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t>                         </a:t>
            </a:r>
            <a:r>
              <a:rPr lang="en-US" sz="2800" dirty="0">
                <a:solidFill>
                  <a:srgbClr val="FFFF00"/>
                </a:solidFill>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t>so honor does not befit a fool</a:t>
            </a:r>
            <a:br>
              <a:rPr lang="en-US" sz="2800" dirty="0">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br>
            <a:r>
              <a:rPr lang="en-US" sz="2800" dirty="0">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t>Prov 26:8   Like tying up a stone in a sling, </a:t>
            </a:r>
            <a:br>
              <a:rPr lang="en-US" sz="2800" dirty="0">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br>
            <a:r>
              <a:rPr lang="en-US" sz="2800" dirty="0">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t>                         </a:t>
            </a:r>
            <a:r>
              <a:rPr lang="en-US" sz="2800" dirty="0">
                <a:solidFill>
                  <a:srgbClr val="FFFF00"/>
                </a:solidFill>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t>so is giving honor to a fool</a:t>
            </a:r>
            <a:r>
              <a:rPr lang="en-US" sz="2800" dirty="0">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t>. </a:t>
            </a:r>
          </a:p>
          <a:p>
            <a:r>
              <a:rPr lang="en-US" sz="2800" dirty="0">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t>Prov 26:7   Legs dangle from a cripple,</a:t>
            </a:r>
            <a:br>
              <a:rPr lang="en-US" sz="2800" dirty="0">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br>
            <a:r>
              <a:rPr lang="en-US" sz="2800" dirty="0">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t>                        </a:t>
            </a:r>
            <a:r>
              <a:rPr lang="en-US" sz="2800" dirty="0">
                <a:solidFill>
                  <a:srgbClr val="FFFF00"/>
                </a:solidFill>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t>and a proverb from the mouth of fools.</a:t>
            </a:r>
          </a:p>
          <a:p>
            <a:r>
              <a:rPr lang="en-US" sz="2800" dirty="0">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t>Prov 26:9   A thorn goes up in the hand of a drunkard,</a:t>
            </a:r>
            <a:br>
              <a:rPr lang="en-US" sz="2800" dirty="0">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br>
            <a:r>
              <a:rPr lang="en-US" sz="2800" dirty="0">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t>                        </a:t>
            </a:r>
            <a:r>
              <a:rPr lang="en-US" sz="2800" dirty="0">
                <a:solidFill>
                  <a:srgbClr val="FFFF00"/>
                </a:solidFill>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t>and a proverb in the mouth of fools</a:t>
            </a:r>
          </a:p>
          <a:p>
            <a:r>
              <a:rPr lang="en-US" sz="2800" dirty="0">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t>Others:  10:1 // 15:20;  10:6 // 10:11;  10:8 // 10:11. … cf. </a:t>
            </a:r>
            <a:r>
              <a:rPr lang="en-US" sz="2800" dirty="0">
                <a:solidFill>
                  <a:srgbClr val="FFFF00"/>
                </a:solidFill>
                <a:latin typeface="AA Times New Roman" panose="02020603050405020304" pitchFamily="18" charset="0"/>
                <a:ea typeface="AA Times New Roman" panose="02020603050405020304" pitchFamily="18" charset="0"/>
                <a:cs typeface="AA Times New Roman" panose="02020603050405020304" pitchFamily="18" charset="0"/>
                <a:sym typeface="Wingdings" panose="05000000000000000000" pitchFamily="2" charset="2"/>
              </a:rPr>
              <a:t>Prov 26:4 &amp; 5</a:t>
            </a:r>
            <a:endParaRPr lang="en-US" sz="2800" dirty="0">
              <a:solidFill>
                <a:srgbClr val="FFFF00"/>
              </a:solidFill>
              <a:latin typeface="AA Times New Roman" panose="02020603050405020304" pitchFamily="18" charset="0"/>
              <a:ea typeface="AA Times New Roman" panose="02020603050405020304" pitchFamily="18" charset="0"/>
              <a:cs typeface="AA Times New Roman" panose="02020603050405020304" pitchFamily="18" charset="0"/>
            </a:endParaRPr>
          </a:p>
        </p:txBody>
      </p:sp>
    </p:spTree>
    <p:extLst>
      <p:ext uri="{BB962C8B-B14F-4D97-AF65-F5344CB8AC3E}">
        <p14:creationId xmlns:p14="http://schemas.microsoft.com/office/powerpoint/2010/main" val="3802980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Cohesion:  </a:t>
            </a:r>
            <a:r>
              <a:rPr lang="en-US" sz="4800" dirty="0" err="1">
                <a:latin typeface="Times New Roman" panose="02020603050405020304" pitchFamily="18" charset="0"/>
                <a:cs typeface="Times New Roman" panose="02020603050405020304" pitchFamily="18" charset="0"/>
              </a:rPr>
              <a:t>Prov</a:t>
            </a:r>
            <a:r>
              <a:rPr lang="en-US" sz="4800" dirty="0">
                <a:latin typeface="Times New Roman" panose="02020603050405020304" pitchFamily="18" charset="0"/>
                <a:cs typeface="Times New Roman" panose="02020603050405020304" pitchFamily="18" charset="0"/>
              </a:rPr>
              <a:t> 26:4-5</a:t>
            </a:r>
          </a:p>
        </p:txBody>
      </p:sp>
      <p:sp>
        <p:nvSpPr>
          <p:cNvPr id="4" name="Content Placeholder 2"/>
          <p:cNvSpPr>
            <a:spLocks noGrp="1"/>
          </p:cNvSpPr>
          <p:nvPr>
            <p:ph idx="1"/>
          </p:nvPr>
        </p:nvSpPr>
        <p:spPr>
          <a:xfrm>
            <a:off x="563880" y="1535185"/>
            <a:ext cx="11340098" cy="4721679"/>
          </a:xfrm>
        </p:spPr>
        <p:txBody>
          <a:bodyPr>
            <a:normAutofit fontScale="85000" lnSpcReduction="20000"/>
          </a:bodyPr>
          <a:lstStyle/>
          <a:p>
            <a:r>
              <a:rPr lang="en-US" sz="3800" dirty="0">
                <a:latin typeface="Times New Roman" panose="02020603050405020304" pitchFamily="18" charset="0"/>
                <a:cs typeface="Times New Roman" panose="02020603050405020304" pitchFamily="18" charset="0"/>
              </a:rPr>
              <a:t>Do</a:t>
            </a:r>
            <a:r>
              <a:rPr lang="en-US" sz="2800" dirty="0">
                <a:latin typeface="Times New Roman" panose="02020603050405020304" pitchFamily="18" charset="0"/>
                <a:cs typeface="Times New Roman" panose="02020603050405020304" pitchFamily="18" charset="0"/>
              </a:rPr>
              <a:t> </a:t>
            </a:r>
            <a:r>
              <a:rPr lang="en-US" sz="3800" dirty="0">
                <a:solidFill>
                  <a:srgbClr val="FFFF00"/>
                </a:solidFill>
                <a:latin typeface="Times New Roman" panose="02020603050405020304" pitchFamily="18" charset="0"/>
                <a:cs typeface="Times New Roman" panose="02020603050405020304" pitchFamily="18" charset="0"/>
              </a:rPr>
              <a:t>NOT </a:t>
            </a:r>
            <a:r>
              <a:rPr lang="en-US" sz="5200" dirty="0">
                <a:solidFill>
                  <a:srgbClr val="FFFF00"/>
                </a:solidFill>
                <a:latin typeface="Times New Roman" panose="02020603050405020304" pitchFamily="18" charset="0"/>
                <a:cs typeface="Times New Roman" panose="02020603050405020304" pitchFamily="18" charset="0"/>
              </a:rPr>
              <a:t>answer   </a:t>
            </a:r>
            <a:r>
              <a:rPr lang="en-US" sz="4200"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a </a:t>
            </a:r>
            <a:r>
              <a:rPr lang="en-US" sz="4400" dirty="0">
                <a:solidFill>
                  <a:srgbClr val="FF0000"/>
                </a:solidFill>
                <a:latin typeface="Times New Roman" panose="02020603050405020304" pitchFamily="18" charset="0"/>
                <a:cs typeface="Times New Roman" panose="02020603050405020304" pitchFamily="18" charset="0"/>
              </a:rPr>
              <a:t>fool</a:t>
            </a:r>
            <a:r>
              <a:rPr lang="en-US" sz="3600" dirty="0">
                <a:latin typeface="Times New Roman" panose="02020603050405020304" pitchFamily="18" charset="0"/>
                <a:cs typeface="Times New Roman" panose="02020603050405020304" pitchFamily="18" charset="0"/>
              </a:rPr>
              <a:t>       </a:t>
            </a:r>
            <a:r>
              <a:rPr lang="en-US" sz="4400" dirty="0">
                <a:solidFill>
                  <a:schemeClr val="accent3"/>
                </a:solidFill>
                <a:latin typeface="Times New Roman" panose="02020603050405020304" pitchFamily="18" charset="0"/>
                <a:cs typeface="Times New Roman" panose="02020603050405020304" pitchFamily="18" charset="0"/>
              </a:rPr>
              <a:t>according to his folly</a:t>
            </a:r>
            <a:r>
              <a:rPr lang="en-US" sz="3600" dirty="0">
                <a:latin typeface="Times New Roman" panose="02020603050405020304" pitchFamily="18" charset="0"/>
                <a:cs typeface="Times New Roman" panose="02020603050405020304" pitchFamily="18" charset="0"/>
              </a:rPr>
              <a:t>;</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4400" dirty="0">
                <a:solidFill>
                  <a:srgbClr val="00B0F0"/>
                </a:solidFill>
                <a:latin typeface="Times New Roman" panose="02020603050405020304" pitchFamily="18" charset="0"/>
                <a:cs typeface="Times New Roman" panose="02020603050405020304" pitchFamily="18" charset="0"/>
              </a:rPr>
              <a:t>lest</a:t>
            </a:r>
            <a:r>
              <a:rPr lang="en-US" sz="36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you will be like him yourself. </a:t>
            </a:r>
          </a:p>
          <a:p>
            <a:r>
              <a:rPr lang="en-US" sz="4400" dirty="0">
                <a:solidFill>
                  <a:srgbClr val="FFFF00"/>
                </a:solidFill>
                <a:latin typeface="Times New Roman" panose="02020603050405020304" pitchFamily="18" charset="0"/>
                <a:cs typeface="Times New Roman" panose="02020603050405020304" pitchFamily="18" charset="0"/>
              </a:rPr>
              <a:t>Answer</a:t>
            </a:r>
            <a:r>
              <a:rPr lang="en-US" sz="3600" dirty="0">
                <a:latin typeface="Times New Roman" panose="02020603050405020304" pitchFamily="18" charset="0"/>
                <a:cs typeface="Times New Roman" panose="02020603050405020304" pitchFamily="18" charset="0"/>
              </a:rPr>
              <a:t>                      a </a:t>
            </a:r>
            <a:r>
              <a:rPr lang="en-US" sz="4400" dirty="0">
                <a:solidFill>
                  <a:srgbClr val="FF0000"/>
                </a:solidFill>
                <a:latin typeface="Times New Roman" panose="02020603050405020304" pitchFamily="18" charset="0"/>
                <a:cs typeface="Times New Roman" panose="02020603050405020304" pitchFamily="18" charset="0"/>
              </a:rPr>
              <a:t>fool</a:t>
            </a:r>
            <a:r>
              <a:rPr lang="en-US" sz="3600" dirty="0">
                <a:latin typeface="Times New Roman" panose="02020603050405020304" pitchFamily="18" charset="0"/>
                <a:cs typeface="Times New Roman" panose="02020603050405020304" pitchFamily="18" charset="0"/>
              </a:rPr>
              <a:t>       </a:t>
            </a:r>
            <a:r>
              <a:rPr lang="en-US" sz="4400" dirty="0">
                <a:solidFill>
                  <a:schemeClr val="accent3"/>
                </a:solidFill>
                <a:latin typeface="Times New Roman" panose="02020603050405020304" pitchFamily="18" charset="0"/>
                <a:cs typeface="Times New Roman" panose="02020603050405020304" pitchFamily="18" charset="0"/>
              </a:rPr>
              <a:t>according to his folly</a:t>
            </a:r>
            <a:r>
              <a:rPr lang="en-US" sz="3600" dirty="0">
                <a:latin typeface="Times New Roman" panose="02020603050405020304" pitchFamily="18" charset="0"/>
                <a:cs typeface="Times New Roman" panose="02020603050405020304" pitchFamily="18" charset="0"/>
              </a:rPr>
              <a:t>,</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4400" dirty="0">
                <a:solidFill>
                  <a:srgbClr val="00B0F0"/>
                </a:solidFill>
                <a:latin typeface="Times New Roman" panose="02020603050405020304" pitchFamily="18" charset="0"/>
                <a:cs typeface="Times New Roman" panose="02020603050405020304" pitchFamily="18" charset="0"/>
              </a:rPr>
              <a:t>lest</a:t>
            </a:r>
            <a:r>
              <a:rPr lang="en-US" sz="36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he will be wise in his own eyes</a:t>
            </a:r>
            <a:r>
              <a:rPr lang="en-US" sz="3600" dirty="0">
                <a:latin typeface="Times New Roman" panose="02020603050405020304" pitchFamily="18" charset="0"/>
                <a:cs typeface="Times New Roman" panose="02020603050405020304" pitchFamily="18" charset="0"/>
              </a:rPr>
              <a:t>. </a:t>
            </a:r>
          </a:p>
          <a:p>
            <a:r>
              <a:rPr lang="en-US" sz="3600" dirty="0">
                <a:latin typeface="Times New Roman" panose="02020603050405020304" pitchFamily="18" charset="0"/>
                <a:cs typeface="Times New Roman" panose="02020603050405020304" pitchFamily="18" charset="0"/>
              </a:rPr>
              <a:t>-Act [not answer]</a:t>
            </a:r>
            <a:r>
              <a:rPr lang="en-US" sz="3600" dirty="0">
                <a:latin typeface="Times New Roman" panose="02020603050405020304" pitchFamily="18" charset="0"/>
                <a:cs typeface="Times New Roman" panose="02020603050405020304" pitchFamily="18" charset="0"/>
                <a:sym typeface="Wingdings" panose="05000000000000000000" pitchFamily="2" charset="2"/>
              </a:rPr>
              <a:t> - consequence [you…]</a:t>
            </a:r>
          </a:p>
          <a:p>
            <a:r>
              <a:rPr lang="en-US" sz="3600" dirty="0">
                <a:latin typeface="Times New Roman" panose="02020603050405020304" pitchFamily="18" charset="0"/>
                <a:cs typeface="Times New Roman" panose="02020603050405020304" pitchFamily="18" charset="0"/>
                <a:sym typeface="Wingdings" panose="05000000000000000000" pitchFamily="2" charset="2"/>
              </a:rPr>
              <a:t>+Act [answer] + consequence [he…]</a:t>
            </a:r>
          </a:p>
          <a:p>
            <a:r>
              <a:rPr lang="en-US" sz="3600" dirty="0" err="1">
                <a:latin typeface="Times New Roman" panose="02020603050405020304" pitchFamily="18" charset="0"/>
                <a:cs typeface="Times New Roman" panose="02020603050405020304" pitchFamily="18" charset="0"/>
                <a:sym typeface="Wingdings" panose="05000000000000000000" pitchFamily="2" charset="2"/>
              </a:rPr>
              <a:t>Verb:Imperative</a:t>
            </a:r>
            <a:r>
              <a:rPr lang="en-US" sz="3600" dirty="0">
                <a:latin typeface="Times New Roman" panose="02020603050405020304" pitchFamily="18" charset="0"/>
                <a:cs typeface="Times New Roman" panose="02020603050405020304" pitchFamily="18" charset="0"/>
                <a:sym typeface="Wingdings" panose="05000000000000000000" pitchFamily="2" charset="2"/>
              </a:rPr>
              <a:t> + N:Obj:Fool + </a:t>
            </a:r>
            <a:r>
              <a:rPr lang="en-US" sz="3600" dirty="0" err="1">
                <a:latin typeface="Times New Roman" panose="02020603050405020304" pitchFamily="18" charset="0"/>
                <a:cs typeface="Times New Roman" panose="02020603050405020304" pitchFamily="18" charset="0"/>
                <a:sym typeface="Wingdings" panose="05000000000000000000" pitchFamily="2" charset="2"/>
              </a:rPr>
              <a:t>PrepPh:Manner:according</a:t>
            </a:r>
            <a:r>
              <a:rPr lang="en-US" sz="3600" dirty="0">
                <a:latin typeface="Times New Roman" panose="02020603050405020304" pitchFamily="18" charset="0"/>
                <a:cs typeface="Times New Roman" panose="02020603050405020304" pitchFamily="18" charset="0"/>
                <a:sym typeface="Wingdings" panose="05000000000000000000" pitchFamily="2" charset="2"/>
              </a:rPr>
              <a:t> to…</a:t>
            </a:r>
          </a:p>
          <a:p>
            <a:r>
              <a:rPr lang="en-US" sz="3600" dirty="0">
                <a:latin typeface="Times New Roman" panose="02020603050405020304" pitchFamily="18" charset="0"/>
                <a:cs typeface="Times New Roman" panose="02020603050405020304" pitchFamily="18" charset="0"/>
                <a:sym typeface="Wingdings" panose="05000000000000000000" pitchFamily="2" charset="2"/>
              </a:rPr>
              <a:t> </a:t>
            </a:r>
            <a:r>
              <a:rPr lang="en-US" sz="3600" dirty="0" err="1">
                <a:latin typeface="Times New Roman" panose="02020603050405020304" pitchFamily="18" charset="0"/>
                <a:cs typeface="Times New Roman" panose="02020603050405020304" pitchFamily="18" charset="0"/>
                <a:sym typeface="Wingdings" panose="05000000000000000000" pitchFamily="2" charset="2"/>
              </a:rPr>
              <a:t>Neg:Lest</a:t>
            </a:r>
            <a:r>
              <a:rPr lang="en-US" sz="3600" dirty="0">
                <a:latin typeface="Times New Roman" panose="02020603050405020304" pitchFamily="18" charset="0"/>
                <a:cs typeface="Times New Roman" panose="02020603050405020304" pitchFamily="18" charset="0"/>
                <a:sym typeface="Wingdings" panose="05000000000000000000" pitchFamily="2" charset="2"/>
              </a:rPr>
              <a:t> - [</a:t>
            </a:r>
            <a:r>
              <a:rPr lang="en-US" sz="3600" dirty="0" err="1">
                <a:latin typeface="Times New Roman" panose="02020603050405020304" pitchFamily="18" charset="0"/>
                <a:cs typeface="Times New Roman" panose="02020603050405020304" pitchFamily="18" charset="0"/>
                <a:sym typeface="Wingdings" panose="05000000000000000000" pitchFamily="2" charset="2"/>
              </a:rPr>
              <a:t>Verb:Imperfect</a:t>
            </a:r>
            <a:r>
              <a:rPr lang="en-US" sz="3600" dirty="0">
                <a:latin typeface="Times New Roman" panose="02020603050405020304" pitchFamily="18" charset="0"/>
                <a:cs typeface="Times New Roman" panose="02020603050405020304" pitchFamily="18" charset="0"/>
                <a:sym typeface="Wingdings" panose="05000000000000000000" pitchFamily="2" charset="2"/>
              </a:rPr>
              <a:t>] Consequence [you/he] </a:t>
            </a:r>
          </a:p>
          <a:p>
            <a:r>
              <a:rPr lang="en-US" sz="3600" dirty="0">
                <a:latin typeface="Times New Roman" panose="02020603050405020304" pitchFamily="18" charset="0"/>
                <a:cs typeface="Times New Roman" panose="02020603050405020304" pitchFamily="18" charset="0"/>
                <a:sym typeface="Wingdings" panose="05000000000000000000" pitchFamily="2" charset="2"/>
              </a:rPr>
              <a:t>Waltke notes the assonance in the second line of each</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6447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Cohesion: </a:t>
            </a:r>
            <a:r>
              <a:rPr lang="en-US" dirty="0" err="1"/>
              <a:t>Prov</a:t>
            </a:r>
            <a:r>
              <a:rPr lang="en-US" dirty="0"/>
              <a:t> 26:4-5</a:t>
            </a:r>
          </a:p>
        </p:txBody>
      </p:sp>
      <p:sp>
        <p:nvSpPr>
          <p:cNvPr id="3" name="Content Placeholder 2"/>
          <p:cNvSpPr>
            <a:spLocks noGrp="1"/>
          </p:cNvSpPr>
          <p:nvPr>
            <p:ph idx="1"/>
          </p:nvPr>
        </p:nvSpPr>
        <p:spPr>
          <a:xfrm>
            <a:off x="181757" y="1403928"/>
            <a:ext cx="11684924" cy="5098472"/>
          </a:xfrm>
        </p:spPr>
        <p:txBody>
          <a:bodyPr>
            <a:noAutofit/>
          </a:bodyPr>
          <a:lstStyle/>
          <a:p>
            <a:r>
              <a:rPr lang="en-US" sz="3200" dirty="0">
                <a:latin typeface="Times New Roman" panose="02020603050405020304" pitchFamily="18" charset="0"/>
                <a:cs typeface="Times New Roman" panose="02020603050405020304" pitchFamily="18" charset="0"/>
              </a:rPr>
              <a:t>Semantic Cohesion: not random</a:t>
            </a:r>
          </a:p>
          <a:p>
            <a:pPr lvl="1"/>
            <a:r>
              <a:rPr lang="en-US" sz="4000" dirty="0">
                <a:solidFill>
                  <a:srgbClr val="FF0000"/>
                </a:solidFill>
                <a:latin typeface="Times New Roman" panose="02020603050405020304" pitchFamily="18" charset="0"/>
                <a:cs typeface="Times New Roman" panose="02020603050405020304" pitchFamily="18" charset="0"/>
              </a:rPr>
              <a:t>Fool</a:t>
            </a:r>
            <a:r>
              <a:rPr lang="en-US" sz="3200" dirty="0"/>
              <a:t> (</a:t>
            </a:r>
            <a:r>
              <a:rPr lang="he-IL" sz="4000" dirty="0"/>
              <a:t>כְּסִיל</a:t>
            </a:r>
            <a:r>
              <a:rPr lang="en-US" sz="4000" dirty="0"/>
              <a:t>; </a:t>
            </a:r>
            <a:r>
              <a:rPr lang="en-US" sz="3200" dirty="0">
                <a:latin typeface="Times New Roman" panose="02020603050405020304" pitchFamily="18" charset="0"/>
                <a:cs typeface="Times New Roman" panose="02020603050405020304" pitchFamily="18" charset="0"/>
              </a:rPr>
              <a:t>49x in Prov.; 11x, 22% in </a:t>
            </a:r>
            <a:r>
              <a:rPr lang="en-US" sz="3200" dirty="0" err="1">
                <a:latin typeface="Times New Roman" panose="02020603050405020304" pitchFamily="18" charset="0"/>
                <a:cs typeface="Times New Roman" panose="02020603050405020304" pitchFamily="18" charset="0"/>
              </a:rPr>
              <a:t>ch.</a:t>
            </a:r>
            <a:r>
              <a:rPr lang="en-US" sz="3200" dirty="0">
                <a:latin typeface="Times New Roman" panose="02020603050405020304" pitchFamily="18" charset="0"/>
                <a:cs typeface="Times New Roman" panose="02020603050405020304" pitchFamily="18" charset="0"/>
              </a:rPr>
              <a:t> 26—high density </a:t>
            </a:r>
            <a:r>
              <a:rPr lang="en-US" sz="3200" dirty="0" err="1">
                <a:latin typeface="Times New Roman" panose="02020603050405020304" pitchFamily="18" charset="0"/>
                <a:cs typeface="Times New Roman" panose="02020603050405020304" pitchFamily="18" charset="0"/>
              </a:rPr>
              <a:t>ch.</a:t>
            </a:r>
            <a:r>
              <a:rPr lang="en-US" sz="3200" dirty="0">
                <a:latin typeface="Times New Roman" panose="02020603050405020304" pitchFamily="18" charset="0"/>
                <a:cs typeface="Times New Roman" panose="02020603050405020304" pitchFamily="18" charset="0"/>
              </a:rPr>
              <a:t>) </a:t>
            </a:r>
          </a:p>
          <a:p>
            <a:pPr lvl="1"/>
            <a:r>
              <a:rPr lang="en-US" sz="3200" dirty="0">
                <a:latin typeface="Times New Roman" panose="02020603050405020304" pitchFamily="18" charset="0"/>
                <a:cs typeface="Times New Roman" panose="02020603050405020304" pitchFamily="18" charset="0"/>
              </a:rPr>
              <a:t> </a:t>
            </a:r>
            <a:r>
              <a:rPr lang="en-US" sz="4000" dirty="0">
                <a:solidFill>
                  <a:srgbClr val="FFC000"/>
                </a:solidFill>
                <a:latin typeface="Times New Roman" panose="02020603050405020304" pitchFamily="18" charset="0"/>
                <a:cs typeface="Times New Roman" panose="02020603050405020304" pitchFamily="18" charset="0"/>
              </a:rPr>
              <a:t>According to his folly </a:t>
            </a:r>
            <a:r>
              <a:rPr lang="en-US" sz="3200" dirty="0">
                <a:latin typeface="Times New Roman" panose="02020603050405020304" pitchFamily="18" charset="0"/>
                <a:cs typeface="Times New Roman" panose="02020603050405020304" pitchFamily="18" charset="0"/>
              </a:rPr>
              <a:t>(</a:t>
            </a:r>
            <a:r>
              <a:rPr lang="he-IL" sz="4000" dirty="0"/>
              <a:t>כְּאִוַּלְתּוֹ</a:t>
            </a:r>
            <a:r>
              <a:rPr lang="en-US" sz="3200" dirty="0"/>
              <a:t>; </a:t>
            </a:r>
            <a:r>
              <a:rPr lang="en-US" sz="3200" dirty="0">
                <a:latin typeface="Times New Roman" panose="02020603050405020304" pitchFamily="18" charset="0"/>
                <a:cs typeface="Times New Roman" panose="02020603050405020304" pitchFamily="18" charset="0"/>
              </a:rPr>
              <a:t>2x in Prov. only here</a:t>
            </a:r>
            <a:r>
              <a:rPr lang="en-US" sz="3200" dirty="0"/>
              <a:t>)</a:t>
            </a:r>
          </a:p>
          <a:p>
            <a:pPr lvl="1"/>
            <a:r>
              <a:rPr lang="en-US" sz="4000" dirty="0">
                <a:solidFill>
                  <a:srgbClr val="FFFF00"/>
                </a:solidFill>
                <a:latin typeface="Times New Roman" panose="02020603050405020304" pitchFamily="18" charset="0"/>
                <a:cs typeface="Times New Roman" panose="02020603050405020304" pitchFamily="18" charset="0"/>
              </a:rPr>
              <a:t>Answer</a:t>
            </a:r>
            <a:r>
              <a:rPr lang="en-US" sz="3200" dirty="0">
                <a:latin typeface="Times New Roman" panose="02020603050405020304" pitchFamily="18" charset="0"/>
                <a:cs typeface="Times New Roman" panose="02020603050405020304" pitchFamily="18" charset="0"/>
              </a:rPr>
              <a:t> ( </a:t>
            </a:r>
            <a:r>
              <a:rPr lang="en-US" sz="4000" dirty="0">
                <a:latin typeface="Times New Roman" panose="02020603050405020304" pitchFamily="18" charset="0"/>
                <a:cs typeface="Times New Roman" panose="02020603050405020304" pitchFamily="18" charset="0"/>
              </a:rPr>
              <a:t>ע</a:t>
            </a:r>
            <a:r>
              <a:rPr lang="he-IL" sz="4000" dirty="0">
                <a:latin typeface="Times New Roman" panose="02020603050405020304" pitchFamily="18" charset="0"/>
                <a:cs typeface="Times New Roman" panose="02020603050405020304" pitchFamily="18" charset="0"/>
              </a:rPr>
              <a:t>ָנָה</a:t>
            </a:r>
            <a:r>
              <a:rPr lang="en-US" sz="3200" dirty="0"/>
              <a:t> </a:t>
            </a:r>
            <a:r>
              <a:rPr lang="en-US" sz="3200" dirty="0">
                <a:latin typeface="Times New Roman" panose="02020603050405020304" pitchFamily="18" charset="0"/>
                <a:cs typeface="Times New Roman" panose="02020603050405020304" pitchFamily="18" charset="0"/>
              </a:rPr>
              <a:t>low frequency word) – 8x in Prov. Only here two in a row</a:t>
            </a:r>
          </a:p>
          <a:p>
            <a:pPr lvl="1"/>
            <a:r>
              <a:rPr lang="en-US" sz="4000" dirty="0">
                <a:solidFill>
                  <a:srgbClr val="00B0F0"/>
                </a:solidFill>
                <a:latin typeface="Times New Roman" panose="02020603050405020304" pitchFamily="18" charset="0"/>
                <a:cs typeface="Times New Roman" panose="02020603050405020304" pitchFamily="18" charset="0"/>
              </a:rPr>
              <a:t>Or / lest </a:t>
            </a:r>
            <a:r>
              <a:rPr lang="en-US" sz="3200" dirty="0">
                <a:latin typeface="Times New Roman" panose="02020603050405020304" pitchFamily="18" charset="0"/>
                <a:cs typeface="Times New Roman" panose="02020603050405020304" pitchFamily="18" charset="0"/>
              </a:rPr>
              <a:t>(</a:t>
            </a:r>
            <a:r>
              <a:rPr lang="he-IL" sz="4000" dirty="0">
                <a:latin typeface="Times New Roman" panose="02020603050405020304" pitchFamily="18" charset="0"/>
                <a:cs typeface="Times New Roman" panose="02020603050405020304" pitchFamily="18" charset="0"/>
              </a:rPr>
              <a:t>פֶּ</a:t>
            </a:r>
            <a:r>
              <a:rPr lang="en-US" sz="4000" dirty="0">
                <a:latin typeface="Times New Roman" panose="02020603050405020304" pitchFamily="18" charset="0"/>
                <a:cs typeface="Times New Roman" panose="02020603050405020304" pitchFamily="18" charset="0"/>
              </a:rPr>
              <a:t>ן</a:t>
            </a:r>
            <a:r>
              <a:rPr lang="en-US" sz="3200" dirty="0">
                <a:latin typeface="Times New Roman" panose="02020603050405020304" pitchFamily="18" charset="0"/>
                <a:cs typeface="Times New Roman" panose="02020603050405020304" pitchFamily="18" charset="0"/>
              </a:rPr>
              <a:t>) 17x in Prov. 7x in initial line, 10x in 2</a:t>
            </a:r>
            <a:r>
              <a:rPr lang="en-US" sz="3200" baseline="30000" dirty="0">
                <a:latin typeface="Times New Roman" panose="02020603050405020304" pitchFamily="18" charset="0"/>
                <a:cs typeface="Times New Roman" panose="02020603050405020304" pitchFamily="18" charset="0"/>
              </a:rPr>
              <a:t>nd</a:t>
            </a:r>
            <a:r>
              <a:rPr lang="en-US" sz="3200" dirty="0">
                <a:latin typeface="Times New Roman" panose="02020603050405020304" pitchFamily="18" charset="0"/>
                <a:cs typeface="Times New Roman" panose="02020603050405020304" pitchFamily="18" charset="0"/>
              </a:rPr>
              <a:t> ;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in initial position in both second lines (cf. 25:16-17 another pair; 2x in initial 2</a:t>
            </a:r>
            <a:r>
              <a:rPr lang="en-US" sz="3200" baseline="30000" dirty="0">
                <a:latin typeface="Times New Roman" panose="02020603050405020304" pitchFamily="18" charset="0"/>
                <a:cs typeface="Times New Roman" panose="02020603050405020304" pitchFamily="18" charset="0"/>
              </a:rPr>
              <a:t>nd</a:t>
            </a:r>
            <a:r>
              <a:rPr lang="en-US" sz="3200" dirty="0">
                <a:latin typeface="Times New Roman" panose="02020603050405020304" pitchFamily="18" charset="0"/>
                <a:cs typeface="Times New Roman" panose="02020603050405020304" pitchFamily="18" charset="0"/>
              </a:rPr>
              <a:t> line position)</a:t>
            </a:r>
          </a:p>
        </p:txBody>
      </p:sp>
    </p:spTree>
    <p:extLst>
      <p:ext uri="{BB962C8B-B14F-4D97-AF65-F5344CB8AC3E}">
        <p14:creationId xmlns:p14="http://schemas.microsoft.com/office/powerpoint/2010/main" val="1913810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52" y="277226"/>
            <a:ext cx="11887635" cy="994621"/>
          </a:xfrm>
        </p:spPr>
        <p:txBody>
          <a:bodyPr/>
          <a:lstStyle/>
          <a:p>
            <a:r>
              <a:rPr lang="en-US" sz="4800" dirty="0">
                <a:solidFill>
                  <a:srgbClr val="FFFF00"/>
                </a:solidFill>
                <a:latin typeface="Times New Roman" panose="02020603050405020304" pitchFamily="18" charset="0"/>
                <a:cs typeface="Times New Roman" panose="02020603050405020304" pitchFamily="18" charset="0"/>
              </a:rPr>
              <a:t> Pre</a:t>
            </a:r>
            <a:r>
              <a:rPr lang="en-US" sz="4800" dirty="0">
                <a:latin typeface="Times New Roman" panose="02020603050405020304" pitchFamily="18" charset="0"/>
                <a:cs typeface="Times New Roman" panose="02020603050405020304" pitchFamily="18" charset="0"/>
              </a:rPr>
              <a:t>-Separateness of Proverbs 26:4-5 from 26:3</a:t>
            </a:r>
          </a:p>
        </p:txBody>
      </p:sp>
      <p:sp>
        <p:nvSpPr>
          <p:cNvPr id="3" name="Content Placeholder 2"/>
          <p:cNvSpPr>
            <a:spLocks noGrp="1"/>
          </p:cNvSpPr>
          <p:nvPr>
            <p:ph idx="1"/>
          </p:nvPr>
        </p:nvSpPr>
        <p:spPr>
          <a:xfrm>
            <a:off x="249382" y="1197033"/>
            <a:ext cx="11582400" cy="5660967"/>
          </a:xfrm>
        </p:spPr>
        <p:txBody>
          <a:bodyPr>
            <a:noAutofit/>
          </a:bodyPr>
          <a:lstStyle/>
          <a:p>
            <a:r>
              <a:rPr lang="en-US" sz="3200" dirty="0">
                <a:latin typeface="Times New Roman" panose="02020603050405020304" pitchFamily="18" charset="0"/>
                <a:cs typeface="Times New Roman" panose="02020603050405020304" pitchFamily="18" charset="0"/>
              </a:rPr>
              <a:t>Separateness of this pair (26:4-5) as a distinct unit</a:t>
            </a:r>
          </a:p>
          <a:p>
            <a:r>
              <a:rPr lang="en-US" sz="3200" dirty="0">
                <a:latin typeface="Times New Roman" panose="02020603050405020304" pitchFamily="18" charset="0"/>
                <a:cs typeface="Times New Roman" panose="02020603050405020304" pitchFamily="18" charset="0"/>
              </a:rPr>
              <a:t>26:3 A whip for the horse,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 bridle for the donkey,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and a rod for the backs of fools! </a:t>
            </a:r>
          </a:p>
          <a:p>
            <a:r>
              <a:rPr lang="en-US" sz="3200" dirty="0">
                <a:latin typeface="Times New Roman" panose="02020603050405020304" pitchFamily="18" charset="0"/>
                <a:cs typeface="Times New Roman" panose="02020603050405020304" pitchFamily="18" charset="0"/>
              </a:rPr>
              <a:t>While the “fools” (pl.) does link with Prov 26:4-5, the topic is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disciplining a fool not answering/reasoning with them; both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do deal with the theme of how to treat/deal with a fool.  </a:t>
            </a:r>
          </a:p>
          <a:p>
            <a:r>
              <a:rPr lang="en-US" sz="3200" dirty="0">
                <a:latin typeface="Times New Roman" panose="02020603050405020304" pitchFamily="18" charset="0"/>
                <a:cs typeface="Times New Roman" panose="02020603050405020304" pitchFamily="18" charset="0"/>
              </a:rPr>
              <a:t>Note the “fools” in 26:3 is plural while in 26:4-5 it is singular</a:t>
            </a:r>
          </a:p>
          <a:p>
            <a:r>
              <a:rPr lang="en-US" sz="3200" dirty="0">
                <a:latin typeface="Times New Roman" panose="02020603050405020304" pitchFamily="18" charset="0"/>
                <a:cs typeface="Times New Roman" panose="02020603050405020304" pitchFamily="18" charset="0"/>
              </a:rPr>
              <a:t>Note 26:3 is highly image/metaphor based while 26:4-5 lacks such</a:t>
            </a:r>
          </a:p>
          <a:p>
            <a:r>
              <a:rPr lang="en-US" sz="3200" dirty="0">
                <a:latin typeface="Times New Roman" panose="02020603050405020304" pitchFamily="18" charset="0"/>
                <a:cs typeface="Times New Roman" panose="02020603050405020304" pitchFamily="18" charset="0"/>
              </a:rPr>
              <a:t>Note 26:3 is tri-cola whereas 26:4-5 both bi-colons</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5972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219" y="99752"/>
            <a:ext cx="10351627" cy="1400530"/>
          </a:xfrm>
        </p:spPr>
        <p:txBody>
          <a:bodyPr/>
          <a:lstStyle/>
          <a:p>
            <a:pPr algn="ctr"/>
            <a:r>
              <a:rPr lang="en-US" sz="4400" dirty="0">
                <a:latin typeface="Times New Roman" panose="02020603050405020304" pitchFamily="18" charset="0"/>
                <a:cs typeface="Times New Roman" panose="02020603050405020304" pitchFamily="18" charset="0"/>
              </a:rPr>
              <a:t>Importance of Context and genre</a:t>
            </a:r>
            <a:br>
              <a:rPr lang="en-US" sz="4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in determining meaning</a:t>
            </a:r>
          </a:p>
        </p:txBody>
      </p:sp>
      <p:sp>
        <p:nvSpPr>
          <p:cNvPr id="3" name="Content Placeholder 2"/>
          <p:cNvSpPr>
            <a:spLocks noGrp="1"/>
          </p:cNvSpPr>
          <p:nvPr>
            <p:ph idx="1"/>
          </p:nvPr>
        </p:nvSpPr>
        <p:spPr>
          <a:xfrm>
            <a:off x="272318" y="1397000"/>
            <a:ext cx="11445548" cy="5460999"/>
          </a:xfrm>
        </p:spPr>
        <p:txBody>
          <a:bodyPr>
            <a:noAutofit/>
          </a:bodyPr>
          <a:lstStyle/>
          <a:p>
            <a:r>
              <a:rPr lang="en-US" sz="2400" dirty="0">
                <a:solidFill>
                  <a:srgbClr val="FFFF00"/>
                </a:solidFill>
                <a:latin typeface="Times New Roman" panose="02020603050405020304" pitchFamily="18" charset="0"/>
                <a:cs typeface="Times New Roman" panose="02020603050405020304" pitchFamily="18" charset="0"/>
              </a:rPr>
              <a:t>Context of a Word </a:t>
            </a:r>
            <a:r>
              <a:rPr lang="en-US" sz="2400" dirty="0">
                <a:latin typeface="Times New Roman" panose="02020603050405020304" pitchFamily="18" charset="0"/>
                <a:cs typeface="Times New Roman" panose="02020603050405020304" pitchFamily="18" charset="0"/>
                <a:sym typeface="Wingdings" panose="05000000000000000000" pitchFamily="2" charset="2"/>
              </a:rPr>
              <a:t> meaning</a:t>
            </a:r>
            <a:r>
              <a:rPr lang="en-US" sz="2400" dirty="0">
                <a:latin typeface="Times New Roman" panose="02020603050405020304" pitchFamily="18" charset="0"/>
                <a:cs typeface="Times New Roman" panose="02020603050405020304" pitchFamily="18" charset="0"/>
              </a:rPr>
              <a:t>:</a:t>
            </a:r>
          </a:p>
          <a:p>
            <a:pPr lvl="1"/>
            <a:r>
              <a:rPr lang="en-US" sz="2400" dirty="0">
                <a:latin typeface="Times New Roman" panose="02020603050405020304" pitchFamily="18" charset="0"/>
                <a:cs typeface="Times New Roman" panose="02020603050405020304" pitchFamily="18" charset="0"/>
              </a:rPr>
              <a:t>What does “trunk” mean? </a:t>
            </a:r>
          </a:p>
          <a:p>
            <a:pPr lvl="1"/>
            <a:r>
              <a:rPr lang="en-US" sz="2400" dirty="0">
                <a:latin typeface="Times New Roman" panose="02020603050405020304" pitchFamily="18" charset="0"/>
                <a:cs typeface="Times New Roman" panose="02020603050405020304" pitchFamily="18" charset="0"/>
              </a:rPr>
              <a:t>tree trunk, luggage trunk, car trunk, body trunk, elephant trunk, rail line trunk, network trunk line.  </a:t>
            </a:r>
          </a:p>
          <a:p>
            <a:r>
              <a:rPr lang="en-US" sz="2400" dirty="0">
                <a:solidFill>
                  <a:srgbClr val="FFFF00"/>
                </a:solidFill>
                <a:latin typeface="Times New Roman" panose="02020603050405020304" pitchFamily="18" charset="0"/>
                <a:cs typeface="Times New Roman" panose="02020603050405020304" pitchFamily="18" charset="0"/>
              </a:rPr>
              <a:t>Genre: examples </a:t>
            </a:r>
            <a:r>
              <a:rPr lang="en-US" sz="2400" dirty="0">
                <a:latin typeface="Times New Roman" panose="02020603050405020304" pitchFamily="18" charset="0"/>
                <a:cs typeface="Times New Roman" panose="02020603050405020304" pitchFamily="18" charset="0"/>
              </a:rPr>
              <a:t>(newspaper—front page, editorial page, cartoon page, classified ads, obituaries, documentary versus fictional story, </a:t>
            </a:r>
          </a:p>
          <a:p>
            <a:r>
              <a:rPr lang="en-US" sz="2400" dirty="0">
                <a:solidFill>
                  <a:srgbClr val="FFFF00"/>
                </a:solidFill>
                <a:latin typeface="Times New Roman" panose="02020603050405020304" pitchFamily="18" charset="0"/>
                <a:cs typeface="Times New Roman" panose="02020603050405020304" pitchFamily="18" charset="0"/>
              </a:rPr>
              <a:t>Biblical genres: </a:t>
            </a:r>
            <a:r>
              <a:rPr lang="en-US" sz="2400" dirty="0">
                <a:latin typeface="Times New Roman" panose="02020603050405020304" pitchFamily="18" charset="0"/>
                <a:cs typeface="Times New Roman" panose="02020603050405020304" pitchFamily="18" charset="0"/>
              </a:rPr>
              <a:t>Historical narrative, prophetic utterance, psalms, parables, apocalyptic, laments, psalms of ascent, imprecations, proverbs, et al. -- form-meaning connection</a:t>
            </a:r>
          </a:p>
          <a:p>
            <a:r>
              <a:rPr lang="en-US" sz="2400" dirty="0">
                <a:solidFill>
                  <a:srgbClr val="FFFF00"/>
                </a:solidFill>
                <a:latin typeface="Times New Roman" panose="02020603050405020304" pitchFamily="18" charset="0"/>
                <a:cs typeface="Times New Roman" panose="02020603050405020304" pitchFamily="18" charset="0"/>
              </a:rPr>
              <a:t>Genre matters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Historical: locusts in plague on Egypt – God’s might revealed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Prophetic judgment: Joel—locusts/Day of the Lord;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Apocalyptic:  pit-locusts like scorpions, hurt humans (Rev. 9:3ff)</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Wisdom:  locust dragging self along (old man Eccl. 12:5) -- NT John the Baptist eats locust </a:t>
            </a:r>
          </a:p>
        </p:txBody>
      </p:sp>
    </p:spTree>
    <p:extLst>
      <p:ext uri="{BB962C8B-B14F-4D97-AF65-F5344CB8AC3E}">
        <p14:creationId xmlns:p14="http://schemas.microsoft.com/office/powerpoint/2010/main" val="175675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731" y="276873"/>
            <a:ext cx="11569566" cy="989141"/>
          </a:xfrm>
        </p:spPr>
        <p:txBody>
          <a:bodyPr/>
          <a:lstStyle/>
          <a:p>
            <a:r>
              <a:rPr lang="en-US" sz="4400" dirty="0">
                <a:solidFill>
                  <a:srgbClr val="FFFF00"/>
                </a:solidFill>
                <a:latin typeface="Times New Roman" panose="02020603050405020304" pitchFamily="18" charset="0"/>
                <a:cs typeface="Times New Roman" panose="02020603050405020304" pitchFamily="18" charset="0"/>
              </a:rPr>
              <a:t>Post</a:t>
            </a:r>
            <a:r>
              <a:rPr lang="en-US" sz="4400" dirty="0">
                <a:latin typeface="Times New Roman" panose="02020603050405020304" pitchFamily="18" charset="0"/>
                <a:cs typeface="Times New Roman" panose="02020603050405020304" pitchFamily="18" charset="0"/>
              </a:rPr>
              <a:t>-Separateness of Proverbs 26:4-5 from26:6</a:t>
            </a:r>
          </a:p>
        </p:txBody>
      </p:sp>
      <p:sp>
        <p:nvSpPr>
          <p:cNvPr id="3" name="Content Placeholder 2"/>
          <p:cNvSpPr>
            <a:spLocks noGrp="1"/>
          </p:cNvSpPr>
          <p:nvPr>
            <p:ph idx="1"/>
          </p:nvPr>
        </p:nvSpPr>
        <p:spPr>
          <a:xfrm>
            <a:off x="311216" y="1098960"/>
            <a:ext cx="11778207" cy="6172278"/>
          </a:xfrm>
        </p:spPr>
        <p:txBody>
          <a:bodyPr>
            <a:noAutofit/>
          </a:bodyPr>
          <a:lstStyle/>
          <a:p>
            <a:r>
              <a:rPr lang="en-US" sz="3200" dirty="0" err="1">
                <a:latin typeface="Times New Roman" panose="02020603050405020304" pitchFamily="18" charset="0"/>
                <a:cs typeface="Times New Roman" panose="02020603050405020304" pitchFamily="18" charset="0"/>
              </a:rPr>
              <a:t>Prov</a:t>
            </a:r>
            <a:r>
              <a:rPr lang="en-US" sz="3200" dirty="0">
                <a:latin typeface="Times New Roman" panose="02020603050405020304" pitchFamily="18" charset="0"/>
                <a:cs typeface="Times New Roman" panose="02020603050405020304" pitchFamily="18" charset="0"/>
              </a:rPr>
              <a:t> 26:6  Like cutting off one's feet or drinking violence, </a:t>
            </a:r>
          </a:p>
          <a:p>
            <a:pPr marL="0" indent="0">
              <a:buNone/>
            </a:pPr>
            <a:r>
              <a:rPr lang="en-US" sz="3200" dirty="0">
                <a:latin typeface="Times New Roman" panose="02020603050405020304" pitchFamily="18" charset="0"/>
                <a:cs typeface="Times New Roman" panose="02020603050405020304" pitchFamily="18" charset="0"/>
              </a:rPr>
              <a:t>                    is the sending of a message by the hand of a fool. </a:t>
            </a:r>
          </a:p>
          <a:p>
            <a:r>
              <a:rPr lang="en-US" sz="3200" dirty="0">
                <a:latin typeface="Times New Roman" panose="02020603050405020304" pitchFamily="18" charset="0"/>
                <a:cs typeface="Times New Roman" panose="02020603050405020304" pitchFamily="18" charset="0"/>
              </a:rPr>
              <a:t>Note simile:  “like” cutting off one’s feet (not=26:4-5) – note 26:6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does connect itself more tightly with 26:7 which is also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metaphorically about a fool and feet/legs, metaphor not = 26:4-5</a:t>
            </a:r>
          </a:p>
          <a:p>
            <a:r>
              <a:rPr lang="en-US" sz="3200" dirty="0">
                <a:latin typeface="Times New Roman" panose="02020603050405020304" pitchFamily="18" charset="0"/>
                <a:cs typeface="Times New Roman" panose="02020603050405020304" pitchFamily="18" charset="0"/>
              </a:rPr>
              <a:t>Here the warning is against using a fool to accomplish a task,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not trying to correct his reasoning.   </a:t>
            </a:r>
          </a:p>
          <a:p>
            <a:r>
              <a:rPr lang="en-US" sz="3200" dirty="0">
                <a:latin typeface="Times New Roman" panose="02020603050405020304" pitchFamily="18" charset="0"/>
                <a:cs typeface="Times New Roman" panose="02020603050405020304" pitchFamily="18" charset="0"/>
              </a:rPr>
              <a:t>Fool in 26:6 positioned last; not in first colon as 26:4-5</a:t>
            </a:r>
          </a:p>
          <a:p>
            <a:r>
              <a:rPr lang="en-US" sz="3200" dirty="0">
                <a:latin typeface="Times New Roman" panose="02020603050405020304" pitchFamily="18" charset="0"/>
                <a:cs typeface="Times New Roman" panose="02020603050405020304" pitchFamily="18" charset="0"/>
              </a:rPr>
              <a:t>Note also 26:1, 3-12 all do address the “fool” so there may be higher order bonding but </a:t>
            </a:r>
            <a:r>
              <a:rPr lang="en-US" sz="3200" dirty="0">
                <a:solidFill>
                  <a:srgbClr val="FFFF00"/>
                </a:solidFill>
                <a:latin typeface="Times New Roman" panose="02020603050405020304" pitchFamily="18" charset="0"/>
                <a:cs typeface="Times New Roman" panose="02020603050405020304" pitchFamily="18" charset="0"/>
              </a:rPr>
              <a:t>26:4-5 is definitely a unit that stands by itself</a:t>
            </a:r>
            <a:r>
              <a:rPr lang="en-US"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403071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086544" cy="1400530"/>
          </a:xfrm>
        </p:spPr>
        <p:txBody>
          <a:bodyPr/>
          <a:lstStyle/>
          <a:p>
            <a:r>
              <a:rPr lang="en-US" sz="5400" dirty="0">
                <a:latin typeface="Times New Roman" panose="02020603050405020304" pitchFamily="18" charset="0"/>
                <a:cs typeface="Times New Roman" panose="02020603050405020304" pitchFamily="18" charset="0"/>
              </a:rPr>
              <a:t>Proverbial interaction: </a:t>
            </a:r>
            <a:r>
              <a:rPr lang="en-US" sz="5400" dirty="0" err="1">
                <a:latin typeface="Times New Roman" panose="02020603050405020304" pitchFamily="18" charset="0"/>
                <a:cs typeface="Times New Roman" panose="02020603050405020304" pitchFamily="18" charset="0"/>
              </a:rPr>
              <a:t>Prov</a:t>
            </a:r>
            <a:r>
              <a:rPr lang="en-US" sz="5400" dirty="0">
                <a:latin typeface="Times New Roman" panose="02020603050405020304" pitchFamily="18" charset="0"/>
                <a:cs typeface="Times New Roman" panose="02020603050405020304" pitchFamily="18" charset="0"/>
              </a:rPr>
              <a:t> 26:4-5</a:t>
            </a:r>
          </a:p>
        </p:txBody>
      </p:sp>
      <p:sp>
        <p:nvSpPr>
          <p:cNvPr id="3" name="Content Placeholder 2"/>
          <p:cNvSpPr>
            <a:spLocks noGrp="1"/>
          </p:cNvSpPr>
          <p:nvPr>
            <p:ph idx="1"/>
          </p:nvPr>
        </p:nvSpPr>
        <p:spPr>
          <a:xfrm>
            <a:off x="953682" y="1812176"/>
            <a:ext cx="10783889" cy="4808432"/>
          </a:xfrm>
        </p:spPr>
        <p:txBody>
          <a:bodyPr>
            <a:noAutofit/>
          </a:bodyPr>
          <a:lstStyle/>
          <a:p>
            <a:r>
              <a:rPr lang="en-US" sz="2800" dirty="0">
                <a:latin typeface="Times New Roman" panose="02020603050405020304" pitchFamily="18" charset="0"/>
                <a:cs typeface="Times New Roman" panose="02020603050405020304" pitchFamily="18" charset="0"/>
              </a:rPr>
              <a:t>What is the significance of putting these two strongly linked proverbs back to back?  </a:t>
            </a:r>
          </a:p>
          <a:p>
            <a:pPr marL="342900" lvl="1" indent="-342900"/>
            <a:r>
              <a:rPr lang="en-US" sz="2800" dirty="0">
                <a:latin typeface="Times New Roman" panose="02020603050405020304" pitchFamily="18" charset="0"/>
                <a:cs typeface="Times New Roman" panose="02020603050405020304" pitchFamily="18" charset="0"/>
              </a:rPr>
              <a:t>Sometimes it may be worth the personal risk to stop a fool from moving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downward to the position of “being wise in his own eyes” i.e.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arrogance is worst than and less reversible than being a fool (26:12)</a:t>
            </a:r>
          </a:p>
          <a:p>
            <a:pPr marL="342900" lvl="1" indent="-342900"/>
            <a:r>
              <a:rPr lang="en-US" sz="2800" dirty="0">
                <a:latin typeface="Times New Roman" panose="02020603050405020304" pitchFamily="18" charset="0"/>
                <a:cs typeface="Times New Roman" panose="02020603050405020304" pitchFamily="18" charset="0"/>
              </a:rPr>
              <a:t>The higher order reasoning is achieved by the apparent “contradiction”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between the two proverbs – when and why should one answer or not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answer a fool </a:t>
            </a:r>
          </a:p>
          <a:p>
            <a:pPr marL="342900" lvl="1" indent="-342900"/>
            <a:r>
              <a:rPr lang="en-US" sz="2800" dirty="0">
                <a:latin typeface="Times New Roman" panose="02020603050405020304" pitchFamily="18" charset="0"/>
                <a:cs typeface="Times New Roman" panose="02020603050405020304" pitchFamily="18" charset="0"/>
              </a:rPr>
              <a:t>Note Proverbs antilegomena canonical status of Proverbs which was questioned based on this apparent contradiction. </a:t>
            </a:r>
          </a:p>
          <a:p>
            <a:pPr marL="342900" lvl="1" indent="-342900"/>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1426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0" y="452718"/>
            <a:ext cx="10889397" cy="1400530"/>
          </a:xfrm>
        </p:spPr>
        <p:txBody>
          <a:bodyPr/>
          <a:lstStyle/>
          <a:p>
            <a:r>
              <a:rPr lang="en-US" sz="5400" dirty="0">
                <a:latin typeface="Times New Roman" panose="02020603050405020304" pitchFamily="18" charset="0"/>
                <a:cs typeface="Times New Roman" panose="02020603050405020304" pitchFamily="18" charset="0"/>
              </a:rPr>
              <a:t>LXX Solutions to </a:t>
            </a:r>
            <a:r>
              <a:rPr lang="en-US" sz="5400" dirty="0" err="1">
                <a:latin typeface="Times New Roman" panose="02020603050405020304" pitchFamily="18" charset="0"/>
                <a:cs typeface="Times New Roman" panose="02020603050405020304" pitchFamily="18" charset="0"/>
              </a:rPr>
              <a:t>heteroglossalic</a:t>
            </a:r>
            <a:r>
              <a:rPr lang="en-US" sz="5400" dirty="0">
                <a:latin typeface="Times New Roman" panose="02020603050405020304" pitchFamily="18" charset="0"/>
                <a:cs typeface="Times New Roman" panose="02020603050405020304" pitchFamily="18" charset="0"/>
              </a:rPr>
              <a:t> texts</a:t>
            </a:r>
          </a:p>
        </p:txBody>
      </p:sp>
      <p:sp>
        <p:nvSpPr>
          <p:cNvPr id="3" name="Content Placeholder 2"/>
          <p:cNvSpPr>
            <a:spLocks noGrp="1"/>
          </p:cNvSpPr>
          <p:nvPr>
            <p:ph idx="1"/>
          </p:nvPr>
        </p:nvSpPr>
        <p:spPr>
          <a:xfrm>
            <a:off x="836236" y="1417893"/>
            <a:ext cx="10783889" cy="4808432"/>
          </a:xfrm>
        </p:spPr>
        <p:txBody>
          <a:bodyPr>
            <a:noAutofit/>
          </a:bodyPr>
          <a:lstStyle/>
          <a:p>
            <a:pPr marL="342900" lvl="1" indent="-342900"/>
            <a:r>
              <a:rPr lang="en-US" sz="2800" dirty="0">
                <a:latin typeface="Times New Roman" panose="02020603050405020304" pitchFamily="18" charset="0"/>
                <a:cs typeface="Times New Roman" panose="02020603050405020304" pitchFamily="18" charset="0"/>
              </a:rPr>
              <a:t>Greek version (ca 250-100 BC) translation in Alexandria from Hebrew</a:t>
            </a:r>
          </a:p>
          <a:p>
            <a:pPr marL="342900" lvl="1" indent="-342900"/>
            <a:r>
              <a:rPr lang="en-US" sz="2800" dirty="0">
                <a:latin typeface="Times New Roman" panose="02020603050405020304" pitchFamily="18" charset="0"/>
                <a:cs typeface="Times New Roman" panose="02020603050405020304" pitchFamily="18" charset="0"/>
              </a:rPr>
              <a:t>Hatton, after examining the “contradictory” proverbs notes how the LXX translated them: “Its translations of the verses in question removed, or toned down, the potential offence.” (p. 117, 141ff)</a:t>
            </a:r>
          </a:p>
          <a:p>
            <a:pPr marL="342900" lvl="1" indent="-342900"/>
            <a:r>
              <a:rPr lang="en-US" sz="2800" dirty="0">
                <a:latin typeface="Times New Roman" panose="02020603050405020304" pitchFamily="18" charset="0"/>
                <a:cs typeface="Times New Roman" panose="02020603050405020304" pitchFamily="18" charset="0"/>
              </a:rPr>
              <a:t>E.g. Different attitudes in Proverbs towards bribes. Prov 17:8, 18:16, 21:14.  Especially 15:27 // 17:23.  Beware bland harmonization  </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18243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0" y="452718"/>
            <a:ext cx="10889397" cy="1400530"/>
          </a:xfrm>
        </p:spPr>
        <p:txBody>
          <a:bodyPr/>
          <a:lstStyle/>
          <a:p>
            <a:r>
              <a:rPr lang="en-US" sz="5400" dirty="0">
                <a:latin typeface="Times New Roman" panose="02020603050405020304" pitchFamily="18" charset="0"/>
                <a:cs typeface="Times New Roman" panose="02020603050405020304" pitchFamily="18" charset="0"/>
              </a:rPr>
              <a:t>LXX Solutions to </a:t>
            </a:r>
            <a:r>
              <a:rPr lang="en-US" sz="5400" dirty="0" err="1">
                <a:latin typeface="Times New Roman" panose="02020603050405020304" pitchFamily="18" charset="0"/>
                <a:cs typeface="Times New Roman" panose="02020603050405020304" pitchFamily="18" charset="0"/>
              </a:rPr>
              <a:t>heteroglossalic</a:t>
            </a:r>
            <a:r>
              <a:rPr lang="en-US" sz="5400" dirty="0">
                <a:latin typeface="Times New Roman" panose="02020603050405020304" pitchFamily="18" charset="0"/>
                <a:cs typeface="Times New Roman" panose="02020603050405020304" pitchFamily="18" charset="0"/>
              </a:rPr>
              <a:t> texts</a:t>
            </a:r>
          </a:p>
        </p:txBody>
      </p:sp>
      <p:sp>
        <p:nvSpPr>
          <p:cNvPr id="3" name="Content Placeholder 2"/>
          <p:cNvSpPr>
            <a:spLocks noGrp="1"/>
          </p:cNvSpPr>
          <p:nvPr>
            <p:ph idx="1"/>
          </p:nvPr>
        </p:nvSpPr>
        <p:spPr>
          <a:xfrm>
            <a:off x="695559" y="1417893"/>
            <a:ext cx="11464202" cy="4808432"/>
          </a:xfrm>
        </p:spPr>
        <p:txBody>
          <a:bodyPr>
            <a:noAutofit/>
          </a:bodyPr>
          <a:lstStyle/>
          <a:p>
            <a:pPr marL="342900" lvl="1" indent="-342900"/>
            <a:r>
              <a:rPr lang="en-US" sz="2800" dirty="0">
                <a:latin typeface="Times New Roman" panose="02020603050405020304" pitchFamily="18" charset="0"/>
                <a:cs typeface="Times New Roman" panose="02020603050405020304" pitchFamily="18" charset="0"/>
              </a:rPr>
              <a:t>Prov 17:23 The wicked accepts a bribe in secret,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To pervert the ways of justice. [bribes = wicked]</a:t>
            </a:r>
          </a:p>
          <a:p>
            <a:pPr marL="342900" lvl="1" indent="-342900"/>
            <a:r>
              <a:rPr lang="en-US" sz="2800" dirty="0">
                <a:latin typeface="Times New Roman" panose="02020603050405020304" pitchFamily="18" charset="0"/>
                <a:cs typeface="Times New Roman" panose="02020603050405020304" pitchFamily="18" charset="0"/>
              </a:rPr>
              <a:t>Prov 21:14 Hebrew MT:  A </a:t>
            </a:r>
            <a:r>
              <a:rPr lang="en-US" sz="2800" dirty="0">
                <a:solidFill>
                  <a:srgbClr val="FFFF00"/>
                </a:solidFill>
                <a:latin typeface="Times New Roman" panose="02020603050405020304" pitchFamily="18" charset="0"/>
                <a:cs typeface="Times New Roman" panose="02020603050405020304" pitchFamily="18" charset="0"/>
              </a:rPr>
              <a:t>gift</a:t>
            </a:r>
            <a:r>
              <a:rPr lang="en-US" sz="2800" dirty="0">
                <a:latin typeface="Times New Roman" panose="02020603050405020304" pitchFamily="18" charset="0"/>
                <a:cs typeface="Times New Roman" panose="02020603050405020304" pitchFamily="18" charset="0"/>
              </a:rPr>
              <a:t> [bribe] in secret averts anger,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and a concealed bribe, strong wrath. </a:t>
            </a:r>
          </a:p>
          <a:p>
            <a:pPr marL="342900" lvl="1" indent="-342900"/>
            <a:r>
              <a:rPr lang="en-US" sz="2800" dirty="0">
                <a:latin typeface="Times New Roman" panose="02020603050405020304" pitchFamily="18" charset="0"/>
                <a:cs typeface="Times New Roman" panose="02020603050405020304" pitchFamily="18" charset="0"/>
              </a:rPr>
              <a:t> Greek (LXX):   A secret </a:t>
            </a:r>
            <a:r>
              <a:rPr lang="en-US" sz="2800" dirty="0">
                <a:solidFill>
                  <a:srgbClr val="FFFF00"/>
                </a:solidFill>
                <a:latin typeface="Times New Roman" panose="02020603050405020304" pitchFamily="18" charset="0"/>
                <a:cs typeface="Times New Roman" panose="02020603050405020304" pitchFamily="18" charset="0"/>
              </a:rPr>
              <a:t>gift</a:t>
            </a:r>
            <a:r>
              <a:rPr lang="en-US" sz="2800" dirty="0">
                <a:latin typeface="Times New Roman" panose="02020603050405020304" pitchFamily="18" charset="0"/>
                <a:cs typeface="Times New Roman" panose="02020603050405020304" pitchFamily="18" charset="0"/>
              </a:rPr>
              <a:t> [generosity] turns away anger,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but he who forbears giving raises strong wrath. </a:t>
            </a:r>
          </a:p>
          <a:p>
            <a:pPr marL="342900" lvl="1" indent="-342900"/>
            <a:r>
              <a:rPr lang="en-US" sz="2800" dirty="0">
                <a:latin typeface="Times New Roman" panose="02020603050405020304" pitchFamily="18" charset="0"/>
                <a:cs typeface="Times New Roman" panose="02020603050405020304" pitchFamily="18" charset="0"/>
              </a:rPr>
              <a:t> Prov 21:13 (LXX) He who closes his ears so as not to hear the weak,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he also will cry out and there will be nobody who hears. </a:t>
            </a:r>
          </a:p>
          <a:p>
            <a:pPr marL="342900" lvl="1" indent="-342900"/>
            <a:r>
              <a:rPr lang="en-US" sz="2800" dirty="0">
                <a:latin typeface="Times New Roman" panose="02020603050405020304" pitchFamily="18" charset="0"/>
                <a:cs typeface="Times New Roman" panose="02020603050405020304" pitchFamily="18" charset="0"/>
              </a:rPr>
              <a:t>LXX shifts it to generosity linking 21:14 to 21:13 softening the “worldly” wisdom that a bribe may be beneficial sometimes contra 17:23 = bribes bad</a:t>
            </a:r>
          </a:p>
          <a:p>
            <a:pPr marL="342900" lvl="1" indent="-342900"/>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48397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0" y="452718"/>
            <a:ext cx="10889397" cy="1400530"/>
          </a:xfrm>
        </p:spPr>
        <p:txBody>
          <a:bodyPr/>
          <a:lstStyle/>
          <a:p>
            <a:r>
              <a:rPr lang="en-US" sz="5400" dirty="0">
                <a:latin typeface="Times New Roman" panose="02020603050405020304" pitchFamily="18" charset="0"/>
                <a:cs typeface="Times New Roman" panose="02020603050405020304" pitchFamily="18" charset="0"/>
              </a:rPr>
              <a:t>LXX Solutions to </a:t>
            </a:r>
            <a:r>
              <a:rPr lang="en-US" sz="5400" dirty="0" err="1">
                <a:latin typeface="Times New Roman" panose="02020603050405020304" pitchFamily="18" charset="0"/>
                <a:cs typeface="Times New Roman" panose="02020603050405020304" pitchFamily="18" charset="0"/>
              </a:rPr>
              <a:t>heteroglossalic</a:t>
            </a:r>
            <a:r>
              <a:rPr lang="en-US" sz="5400" dirty="0">
                <a:latin typeface="Times New Roman" panose="02020603050405020304" pitchFamily="18" charset="0"/>
                <a:cs typeface="Times New Roman" panose="02020603050405020304" pitchFamily="18" charset="0"/>
              </a:rPr>
              <a:t> texts</a:t>
            </a:r>
          </a:p>
        </p:txBody>
      </p:sp>
      <p:sp>
        <p:nvSpPr>
          <p:cNvPr id="3" name="Content Placeholder 2"/>
          <p:cNvSpPr>
            <a:spLocks noGrp="1"/>
          </p:cNvSpPr>
          <p:nvPr>
            <p:ph idx="1"/>
          </p:nvPr>
        </p:nvSpPr>
        <p:spPr>
          <a:xfrm>
            <a:off x="695559" y="1417893"/>
            <a:ext cx="11464202" cy="4808432"/>
          </a:xfrm>
        </p:spPr>
        <p:txBody>
          <a:bodyPr>
            <a:noAutofit/>
          </a:bodyPr>
          <a:lstStyle/>
          <a:p>
            <a:pPr marL="342900" lvl="1" indent="-342900"/>
            <a:r>
              <a:rPr lang="en-US" sz="2800" dirty="0">
                <a:latin typeface="Times New Roman" panose="02020603050405020304" pitchFamily="18" charset="0"/>
                <a:cs typeface="Times New Roman" panose="02020603050405020304" pitchFamily="18" charset="0"/>
              </a:rPr>
              <a:t>Prov 17:8 Hebrew MT:  A precious stone the </a:t>
            </a:r>
            <a:r>
              <a:rPr lang="en-US" sz="2800" dirty="0">
                <a:solidFill>
                  <a:srgbClr val="FFFF00"/>
                </a:solidFill>
                <a:latin typeface="Times New Roman" panose="02020603050405020304" pitchFamily="18" charset="0"/>
                <a:cs typeface="Times New Roman" panose="02020603050405020304" pitchFamily="18" charset="0"/>
              </a:rPr>
              <a:t>bribe</a:t>
            </a:r>
            <a:r>
              <a:rPr lang="en-US" sz="2800" dirty="0">
                <a:latin typeface="Times New Roman" panose="02020603050405020304" pitchFamily="18" charset="0"/>
                <a:cs typeface="Times New Roman" panose="02020603050405020304" pitchFamily="18" charset="0"/>
              </a:rPr>
              <a:t> in the eyes of its masters</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in every way it turns, it prospers. </a:t>
            </a:r>
          </a:p>
          <a:p>
            <a:pPr marL="342900" lvl="1" indent="-342900"/>
            <a:r>
              <a:rPr lang="en-US" sz="2800" dirty="0">
                <a:latin typeface="Times New Roman" panose="02020603050405020304" pitchFamily="18" charset="0"/>
                <a:cs typeface="Times New Roman" panose="02020603050405020304" pitchFamily="18" charset="0"/>
              </a:rPr>
              <a:t> Greek (LXX):   A reward of precious things is </a:t>
            </a:r>
            <a:r>
              <a:rPr lang="en-US" sz="2800" dirty="0">
                <a:solidFill>
                  <a:srgbClr val="FFFF00"/>
                </a:solidFill>
                <a:latin typeface="Times New Roman" panose="02020603050405020304" pitchFamily="18" charset="0"/>
                <a:cs typeface="Times New Roman" panose="02020603050405020304" pitchFamily="18" charset="0"/>
              </a:rPr>
              <a:t>instruction</a:t>
            </a:r>
            <a:r>
              <a:rPr lang="en-US" sz="2800" dirty="0">
                <a:latin typeface="Times New Roman" panose="02020603050405020304" pitchFamily="18" charset="0"/>
                <a:cs typeface="Times New Roman" panose="02020603050405020304" pitchFamily="18" charset="0"/>
              </a:rPr>
              <a:t> to those who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make use of it,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wherever it may turn, it shall prosper </a:t>
            </a:r>
          </a:p>
          <a:p>
            <a:pPr marL="342900" lvl="1" indent="-342900"/>
            <a:r>
              <a:rPr lang="en-US" sz="2800" dirty="0">
                <a:latin typeface="Times New Roman" panose="02020603050405020304" pitchFamily="18" charset="0"/>
                <a:cs typeface="Times New Roman" panose="02020603050405020304" pitchFamily="18" charset="0"/>
              </a:rPr>
              <a:t>LXX totally softens it eliminating the endorsement of bribes. MT is more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in line with 17:23 (cf. 15:27)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The wicked accepts a bribe in secret,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to pervert the ways of justice. </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1423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0" y="452718"/>
            <a:ext cx="10889397" cy="1400530"/>
          </a:xfrm>
        </p:spPr>
        <p:txBody>
          <a:bodyPr/>
          <a:lstStyle/>
          <a:p>
            <a:r>
              <a:rPr lang="en-US" sz="5400" dirty="0">
                <a:latin typeface="Times New Roman" panose="02020603050405020304" pitchFamily="18" charset="0"/>
                <a:cs typeface="Times New Roman" panose="02020603050405020304" pitchFamily="18" charset="0"/>
              </a:rPr>
              <a:t>LXX Solutions to </a:t>
            </a:r>
            <a:r>
              <a:rPr lang="en-US" sz="5400" dirty="0" err="1">
                <a:latin typeface="Times New Roman" panose="02020603050405020304" pitchFamily="18" charset="0"/>
                <a:cs typeface="Times New Roman" panose="02020603050405020304" pitchFamily="18" charset="0"/>
              </a:rPr>
              <a:t>heteroglossalic</a:t>
            </a:r>
            <a:r>
              <a:rPr lang="en-US" sz="5400" dirty="0">
                <a:latin typeface="Times New Roman" panose="02020603050405020304" pitchFamily="18" charset="0"/>
                <a:cs typeface="Times New Roman" panose="02020603050405020304" pitchFamily="18" charset="0"/>
              </a:rPr>
              <a:t> texts</a:t>
            </a:r>
          </a:p>
        </p:txBody>
      </p:sp>
      <p:sp>
        <p:nvSpPr>
          <p:cNvPr id="3" name="Content Placeholder 2"/>
          <p:cNvSpPr>
            <a:spLocks noGrp="1"/>
          </p:cNvSpPr>
          <p:nvPr>
            <p:ph idx="1"/>
          </p:nvPr>
        </p:nvSpPr>
        <p:spPr>
          <a:xfrm>
            <a:off x="695559" y="1417893"/>
            <a:ext cx="11464202" cy="4808432"/>
          </a:xfrm>
        </p:spPr>
        <p:txBody>
          <a:bodyPr>
            <a:noAutofit/>
          </a:bodyPr>
          <a:lstStyle/>
          <a:p>
            <a:pPr marL="342900" lvl="1" indent="-342900"/>
            <a:r>
              <a:rPr lang="en-US" sz="2800" dirty="0">
                <a:latin typeface="Times New Roman" panose="02020603050405020304" pitchFamily="18" charset="0"/>
                <a:cs typeface="Times New Roman" panose="02020603050405020304" pitchFamily="18" charset="0"/>
              </a:rPr>
              <a:t>Hatton, p. 168 concludes after examining the divergences between the MT and LXX that:  “my contention that the Greek version of Proverbs is sensitive to the ‘spikey’, contradictory nature of the Hebrew text and repeatedly translates in a way that smooths out the contradictions, could be a valuable hermeneutic device in identifying similar complexities in others scriptures.” </a:t>
            </a:r>
          </a:p>
          <a:p>
            <a:pPr marL="342900" lvl="1" indent="-342900"/>
            <a:r>
              <a:rPr lang="en-US" sz="2800" dirty="0">
                <a:latin typeface="Times New Roman" panose="02020603050405020304" pitchFamily="18" charset="0"/>
                <a:cs typeface="Times New Roman" panose="02020603050405020304" pitchFamily="18" charset="0"/>
              </a:rPr>
              <a:t>Hatton, p. 170:  “By attending to the complex dialogues in the book; by refusing to jump to premature conclusions; by reading sensitively and holding contradictions together rather than seeking to harmonize them away the reader can become one of those who are able to act wisely, responsibly, in a complex world.” </a:t>
            </a:r>
          </a:p>
          <a:p>
            <a:pPr marL="342900" lvl="1" indent="-342900"/>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46858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086544" cy="1400530"/>
          </a:xfrm>
        </p:spPr>
        <p:txBody>
          <a:bodyPr/>
          <a:lstStyle/>
          <a:p>
            <a:r>
              <a:rPr lang="en-US" sz="5400" dirty="0">
                <a:latin typeface="Times New Roman" panose="02020603050405020304" pitchFamily="18" charset="0"/>
                <a:cs typeface="Times New Roman" panose="02020603050405020304" pitchFamily="18" charset="0"/>
              </a:rPr>
              <a:t>Suggested “Solutions” Prov 26:4-5</a:t>
            </a:r>
          </a:p>
        </p:txBody>
      </p:sp>
      <p:sp>
        <p:nvSpPr>
          <p:cNvPr id="3" name="Content Placeholder 2"/>
          <p:cNvSpPr>
            <a:spLocks noGrp="1"/>
          </p:cNvSpPr>
          <p:nvPr>
            <p:ph idx="1"/>
          </p:nvPr>
        </p:nvSpPr>
        <p:spPr>
          <a:xfrm>
            <a:off x="704055" y="1812022"/>
            <a:ext cx="11132811" cy="4937210"/>
          </a:xfrm>
        </p:spPr>
        <p:txBody>
          <a:bodyPr>
            <a:noAutofit/>
          </a:bodyPr>
          <a:lstStyle/>
          <a:p>
            <a:r>
              <a:rPr lang="en-US" sz="2800" dirty="0">
                <a:latin typeface="Times New Roman" panose="02020603050405020304" pitchFamily="18" charset="0"/>
                <a:cs typeface="Times New Roman" panose="02020603050405020304" pitchFamily="18" charset="0"/>
              </a:rPr>
              <a:t>W. Van Heerden, in “Strategies applied by interpreters of the Paradox in Proverbs 26:4-5” (Journal of Semitics, 17.2 2008) 591-617 follows </a:t>
            </a:r>
            <a:r>
              <a:rPr lang="en-US" sz="2800" dirty="0" err="1">
                <a:latin typeface="Times New Roman" panose="02020603050405020304" pitchFamily="18" charset="0"/>
                <a:cs typeface="Times New Roman" panose="02020603050405020304" pitchFamily="18" charset="0"/>
              </a:rPr>
              <a:t>Norrick</a:t>
            </a:r>
            <a:r>
              <a:rPr lang="en-US" sz="2800" dirty="0">
                <a:latin typeface="Times New Roman" panose="02020603050405020304" pitchFamily="18" charset="0"/>
                <a:cs typeface="Times New Roman" panose="02020603050405020304" pitchFamily="18" charset="0"/>
              </a:rPr>
              <a:t> “How Paradox Means” (Poetics Today, 1989, 551-62) 3 ways:</a:t>
            </a:r>
          </a:p>
          <a:p>
            <a:r>
              <a:rPr lang="en-US" sz="2800" dirty="0">
                <a:latin typeface="Times New Roman" panose="02020603050405020304" pitchFamily="18" charset="0"/>
                <a:cs typeface="Times New Roman" panose="02020603050405020304" pitchFamily="18" charset="0"/>
              </a:rPr>
              <a:t>1) </a:t>
            </a:r>
            <a:r>
              <a:rPr lang="en-US" sz="2800" dirty="0">
                <a:solidFill>
                  <a:srgbClr val="FFFF00"/>
                </a:solidFill>
                <a:latin typeface="Times New Roman" panose="02020603050405020304" pitchFamily="18" charset="0"/>
                <a:cs typeface="Times New Roman" panose="02020603050405020304" pitchFamily="18" charset="0"/>
              </a:rPr>
              <a:t>Separating frames of reference:  </a:t>
            </a:r>
            <a:r>
              <a:rPr lang="en-US" sz="2800" dirty="0">
                <a:latin typeface="Times New Roman" panose="02020603050405020304" pitchFamily="18" charset="0"/>
                <a:cs typeface="Times New Roman" panose="02020603050405020304" pitchFamily="18" charset="0"/>
              </a:rPr>
              <a:t>“The farthest way about is the nearest way home”  Farthest (geographical) = nearest (temporal/closer valued); </a:t>
            </a:r>
          </a:p>
          <a:p>
            <a:r>
              <a:rPr lang="en-US" sz="2800" dirty="0">
                <a:latin typeface="Times New Roman" panose="02020603050405020304" pitchFamily="18" charset="0"/>
                <a:cs typeface="Times New Roman" panose="02020603050405020304" pitchFamily="18" charset="0"/>
              </a:rPr>
              <a:t>2) </a:t>
            </a:r>
            <a:r>
              <a:rPr lang="en-US" sz="2800" dirty="0">
                <a:solidFill>
                  <a:srgbClr val="FFFF00"/>
                </a:solidFill>
                <a:latin typeface="Times New Roman" panose="02020603050405020304" pitchFamily="18" charset="0"/>
                <a:cs typeface="Times New Roman" panose="02020603050405020304" pitchFamily="18" charset="0"/>
              </a:rPr>
              <a:t>Averaging opposites: </a:t>
            </a:r>
            <a:r>
              <a:rPr lang="en-US" sz="2800" dirty="0">
                <a:latin typeface="Times New Roman" panose="02020603050405020304" pitchFamily="18" charset="0"/>
                <a:cs typeface="Times New Roman" panose="02020603050405020304" pitchFamily="18" charset="0"/>
              </a:rPr>
              <a:t>She’s awake and she isn’t (in the process of waking) – in-between   </a:t>
            </a:r>
          </a:p>
          <a:p>
            <a:r>
              <a:rPr lang="en-US" sz="2800" dirty="0">
                <a:latin typeface="Times New Roman" panose="02020603050405020304" pitchFamily="18" charset="0"/>
                <a:cs typeface="Times New Roman" panose="02020603050405020304" pitchFamily="18" charset="0"/>
              </a:rPr>
              <a:t>3) </a:t>
            </a:r>
            <a:r>
              <a:rPr lang="en-US" sz="2800" dirty="0">
                <a:solidFill>
                  <a:srgbClr val="FFFF00"/>
                </a:solidFill>
                <a:latin typeface="Times New Roman" panose="02020603050405020304" pitchFamily="18" charset="0"/>
                <a:cs typeface="Times New Roman" panose="02020603050405020304" pitchFamily="18" charset="0"/>
              </a:rPr>
              <a:t>Modifying one term: </a:t>
            </a:r>
            <a:r>
              <a:rPr lang="en-US" sz="2800" dirty="0">
                <a:latin typeface="Times New Roman" panose="02020603050405020304" pitchFamily="18" charset="0"/>
                <a:cs typeface="Times New Roman" panose="02020603050405020304" pitchFamily="18" charset="0"/>
              </a:rPr>
              <a:t>“A friend to everyone is a friend to no one”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works on the term “friend” – seeming friend versus true BFF friend</a:t>
            </a:r>
          </a:p>
          <a:p>
            <a:r>
              <a:rPr lang="en-US" sz="2800" dirty="0">
                <a:latin typeface="Times New Roman" panose="02020603050405020304" pitchFamily="18" charset="0"/>
                <a:cs typeface="Times New Roman" panose="02020603050405020304" pitchFamily="18" charset="0"/>
              </a:rPr>
              <a:t>4) </a:t>
            </a:r>
            <a:r>
              <a:rPr lang="en-US" sz="2800" dirty="0">
                <a:solidFill>
                  <a:srgbClr val="FFFF00"/>
                </a:solidFill>
                <a:latin typeface="Times New Roman" panose="02020603050405020304" pitchFamily="18" charset="0"/>
                <a:cs typeface="Times New Roman" panose="02020603050405020304" pitchFamily="18" charset="0"/>
              </a:rPr>
              <a:t>Vicious circle</a:t>
            </a:r>
            <a:r>
              <a:rPr lang="en-US" sz="2800" dirty="0">
                <a:latin typeface="Times New Roman" panose="02020603050405020304" pitchFamily="18" charset="0"/>
                <a:cs typeface="Times New Roman" panose="02020603050405020304" pitchFamily="18" charset="0"/>
              </a:rPr>
              <a:t>: Nothing is certain but uncertainty. – emphatic function</a:t>
            </a:r>
          </a:p>
        </p:txBody>
      </p:sp>
    </p:spTree>
    <p:extLst>
      <p:ext uri="{BB962C8B-B14F-4D97-AF65-F5344CB8AC3E}">
        <p14:creationId xmlns:p14="http://schemas.microsoft.com/office/powerpoint/2010/main" val="3607908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578" y="181785"/>
            <a:ext cx="10086544" cy="1400530"/>
          </a:xfrm>
        </p:spPr>
        <p:txBody>
          <a:bodyPr/>
          <a:lstStyle/>
          <a:p>
            <a:r>
              <a:rPr lang="en-US" sz="5400" dirty="0">
                <a:latin typeface="Times New Roman" panose="02020603050405020304" pitchFamily="18" charset="0"/>
                <a:cs typeface="Times New Roman" panose="02020603050405020304" pitchFamily="18" charset="0"/>
              </a:rPr>
              <a:t>1) Separating Spheres of Reference</a:t>
            </a:r>
          </a:p>
        </p:txBody>
      </p:sp>
      <p:sp>
        <p:nvSpPr>
          <p:cNvPr id="3" name="Content Placeholder 2"/>
          <p:cNvSpPr>
            <a:spLocks noGrp="1"/>
          </p:cNvSpPr>
          <p:nvPr>
            <p:ph idx="1"/>
          </p:nvPr>
        </p:nvSpPr>
        <p:spPr>
          <a:xfrm>
            <a:off x="836236" y="1417893"/>
            <a:ext cx="10783889" cy="4808432"/>
          </a:xfrm>
        </p:spPr>
        <p:txBody>
          <a:bodyPr>
            <a:noAutofit/>
          </a:bodyPr>
          <a:lstStyle/>
          <a:p>
            <a:r>
              <a:rPr lang="en-US" sz="2800" dirty="0">
                <a:latin typeface="Times New Roman" panose="02020603050405020304" pitchFamily="18" charset="0"/>
                <a:cs typeface="Times New Roman" panose="02020603050405020304" pitchFamily="18" charset="0"/>
              </a:rPr>
              <a:t>Fox notes the following solutions have been proffered (II:793f):</a:t>
            </a:r>
          </a:p>
          <a:p>
            <a:r>
              <a:rPr lang="en-US" sz="2800" dirty="0">
                <a:solidFill>
                  <a:srgbClr val="FFFF00"/>
                </a:solidFill>
                <a:latin typeface="Times New Roman" panose="02020603050405020304" pitchFamily="18" charset="0"/>
                <a:cs typeface="Times New Roman" panose="02020603050405020304" pitchFamily="18" charset="0"/>
              </a:rPr>
              <a:t>Don’t answer back in matters of Torah </a:t>
            </a:r>
            <a:r>
              <a:rPr lang="en-US" sz="2800" dirty="0">
                <a:latin typeface="Times New Roman" panose="02020603050405020304" pitchFamily="18" charset="0"/>
                <a:cs typeface="Times New Roman" panose="02020603050405020304" pitchFamily="18" charset="0"/>
              </a:rPr>
              <a:t>but answer in ordinary affairs (b. Shabbat 30b)</a:t>
            </a:r>
          </a:p>
          <a:p>
            <a:r>
              <a:rPr lang="en-US" sz="2800" dirty="0">
                <a:solidFill>
                  <a:srgbClr val="FFFF00"/>
                </a:solidFill>
                <a:latin typeface="Times New Roman" panose="02020603050405020304" pitchFamily="18" charset="0"/>
                <a:cs typeface="Times New Roman" panose="02020603050405020304" pitchFamily="18" charset="0"/>
              </a:rPr>
              <a:t>Don’t answer back in mundane affairs</a:t>
            </a:r>
            <a:r>
              <a:rPr lang="en-US" sz="2800" dirty="0">
                <a:latin typeface="Times New Roman" panose="02020603050405020304" pitchFamily="18" charset="0"/>
                <a:cs typeface="Times New Roman" panose="02020603050405020304" pitchFamily="18" charset="0"/>
              </a:rPr>
              <a:t> only in religious matters (</a:t>
            </a:r>
            <a:r>
              <a:rPr lang="en-US" sz="2800" dirty="0" err="1">
                <a:latin typeface="Times New Roman" panose="02020603050405020304" pitchFamily="18" charset="0"/>
                <a:cs typeface="Times New Roman" panose="02020603050405020304" pitchFamily="18" charset="0"/>
              </a:rPr>
              <a:t>Sa’adia</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Don’t answer when </a:t>
            </a:r>
            <a:r>
              <a:rPr lang="en-US" sz="2800" dirty="0">
                <a:solidFill>
                  <a:srgbClr val="FFFF00"/>
                </a:solidFill>
                <a:latin typeface="Times New Roman" panose="02020603050405020304" pitchFamily="18" charset="0"/>
                <a:cs typeface="Times New Roman" panose="02020603050405020304" pitchFamily="18" charset="0"/>
              </a:rPr>
              <a:t>audience</a:t>
            </a:r>
            <a:r>
              <a:rPr lang="en-US" sz="2800" dirty="0">
                <a:latin typeface="Times New Roman" panose="02020603050405020304" pitchFamily="18" charset="0"/>
                <a:cs typeface="Times New Roman" panose="02020603050405020304" pitchFamily="18" charset="0"/>
              </a:rPr>
              <a:t> </a:t>
            </a:r>
            <a:r>
              <a:rPr lang="en-US" sz="2800" dirty="0">
                <a:solidFill>
                  <a:srgbClr val="FFFF00"/>
                </a:solidFill>
                <a:latin typeface="Times New Roman" panose="02020603050405020304" pitchFamily="18" charset="0"/>
                <a:cs typeface="Times New Roman" panose="02020603050405020304" pitchFamily="18" charset="0"/>
              </a:rPr>
              <a:t>knows both you and the fool</a:t>
            </a:r>
            <a:r>
              <a:rPr lang="en-US" sz="2800" dirty="0">
                <a:latin typeface="Times New Roman" panose="02020603050405020304" pitchFamily="18" charset="0"/>
                <a:cs typeface="Times New Roman" panose="02020603050405020304" pitchFamily="18" charset="0"/>
              </a:rPr>
              <a:t>, answer when neither of you are known by the audience (Mid. Prov.)</a:t>
            </a:r>
          </a:p>
          <a:p>
            <a:r>
              <a:rPr lang="en-US" sz="2800" dirty="0">
                <a:latin typeface="Times New Roman" panose="02020603050405020304" pitchFamily="18" charset="0"/>
                <a:cs typeface="Times New Roman" panose="02020603050405020304" pitchFamily="18" charset="0"/>
              </a:rPr>
              <a:t>Don’t answer if by answering you’d be put on same plain as fool, Answer back when fool is claiming same </a:t>
            </a:r>
            <a:r>
              <a:rPr lang="en-US" sz="2800" dirty="0">
                <a:solidFill>
                  <a:srgbClr val="FFFF00"/>
                </a:solidFill>
                <a:latin typeface="Times New Roman" panose="02020603050405020304" pitchFamily="18" charset="0"/>
                <a:cs typeface="Times New Roman" panose="02020603050405020304" pitchFamily="18" charset="0"/>
              </a:rPr>
              <a:t>status</a:t>
            </a:r>
            <a:r>
              <a:rPr lang="en-US" sz="2800" dirty="0">
                <a:latin typeface="Times New Roman" panose="02020603050405020304" pitchFamily="18" charset="0"/>
                <a:cs typeface="Times New Roman" panose="02020603050405020304" pitchFamily="18" charset="0"/>
              </a:rPr>
              <a:t> as wise man.</a:t>
            </a:r>
          </a:p>
          <a:p>
            <a:r>
              <a:rPr lang="en-US" sz="2800" dirty="0">
                <a:solidFill>
                  <a:srgbClr val="FFFF00"/>
                </a:solidFill>
                <a:latin typeface="Times New Roman" panose="02020603050405020304" pitchFamily="18" charset="0"/>
                <a:cs typeface="Times New Roman" panose="02020603050405020304" pitchFamily="18" charset="0"/>
              </a:rPr>
              <a:t>Fox says all these are arbitrary </a:t>
            </a:r>
            <a:r>
              <a:rPr lang="en-US" sz="2800" dirty="0">
                <a:latin typeface="Times New Roman" panose="02020603050405020304" pitchFamily="18" charset="0"/>
                <a:cs typeface="Times New Roman" panose="02020603050405020304" pitchFamily="18" charset="0"/>
              </a:rPr>
              <a:t>and not derived from the text. </a:t>
            </a:r>
          </a:p>
          <a:p>
            <a:pPr marL="342900" lvl="1" indent="-342900"/>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8197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086544" cy="1400530"/>
          </a:xfrm>
        </p:spPr>
        <p:txBody>
          <a:bodyPr/>
          <a:lstStyle/>
          <a:p>
            <a:r>
              <a:rPr lang="en-US" sz="5400" dirty="0">
                <a:latin typeface="Times New Roman" panose="02020603050405020304" pitchFamily="18" charset="0"/>
                <a:cs typeface="Times New Roman" panose="02020603050405020304" pitchFamily="18" charset="0"/>
              </a:rPr>
              <a:t>Separating Spheres of Reference </a:t>
            </a:r>
          </a:p>
        </p:txBody>
      </p:sp>
      <p:sp>
        <p:nvSpPr>
          <p:cNvPr id="3" name="Content Placeholder 2"/>
          <p:cNvSpPr>
            <a:spLocks noGrp="1"/>
          </p:cNvSpPr>
          <p:nvPr>
            <p:ph idx="1"/>
          </p:nvPr>
        </p:nvSpPr>
        <p:spPr>
          <a:xfrm>
            <a:off x="704055" y="1812022"/>
            <a:ext cx="11132811" cy="4937210"/>
          </a:xfrm>
        </p:spPr>
        <p:txBody>
          <a:bodyPr>
            <a:noAutofit/>
          </a:bodyPr>
          <a:lstStyle/>
          <a:p>
            <a:r>
              <a:rPr lang="en-US" sz="2800" dirty="0" err="1">
                <a:latin typeface="Times New Roman" panose="02020603050405020304" pitchFamily="18" charset="0"/>
                <a:cs typeface="Times New Roman" panose="02020603050405020304" pitchFamily="18" charset="0"/>
              </a:rPr>
              <a:t>Seitel</a:t>
            </a:r>
            <a:r>
              <a:rPr lang="en-US" sz="2800" dirty="0">
                <a:latin typeface="Times New Roman" panose="02020603050405020304" pitchFamily="18" charset="0"/>
                <a:cs typeface="Times New Roman" panose="02020603050405020304" pitchFamily="18" charset="0"/>
              </a:rPr>
              <a:t> (1994: 127; van Heerden 614) contends that </a:t>
            </a:r>
            <a:r>
              <a:rPr lang="en-US" sz="2800" dirty="0">
                <a:solidFill>
                  <a:srgbClr val="FFFF00"/>
                </a:solidFill>
                <a:latin typeface="Times New Roman" panose="02020603050405020304" pitchFamily="18" charset="0"/>
                <a:cs typeface="Times New Roman" panose="02020603050405020304" pitchFamily="18" charset="0"/>
              </a:rPr>
              <a:t>proverb meaning depends on the social context of proverb</a:t>
            </a:r>
            <a:r>
              <a:rPr lang="en-US" sz="2800" dirty="0">
                <a:latin typeface="Times New Roman" panose="02020603050405020304" pitchFamily="18" charset="0"/>
                <a:cs typeface="Times New Roman" panose="02020603050405020304" pitchFamily="18" charset="0"/>
              </a:rPr>
              <a:t> use (factors determining the relationship between the proverb user and the addressee), plus one’s understanding of the proverb situation (the relation between the parts of the proverb), plus one’s understanding of the social situation (the relation between the parts of the social situation), plus an assessment of the analogy between the proverb situation and the social situation, not to mention the rhetorical strategy applied by the user.” </a:t>
            </a:r>
          </a:p>
        </p:txBody>
      </p:sp>
    </p:spTree>
    <p:extLst>
      <p:ext uri="{BB962C8B-B14F-4D97-AF65-F5344CB8AC3E}">
        <p14:creationId xmlns:p14="http://schemas.microsoft.com/office/powerpoint/2010/main" val="328801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086544" cy="1400530"/>
          </a:xfrm>
        </p:spPr>
        <p:txBody>
          <a:bodyPr/>
          <a:lstStyle/>
          <a:p>
            <a:r>
              <a:rPr lang="en-US" sz="5400" dirty="0">
                <a:latin typeface="Times New Roman" panose="02020603050405020304" pitchFamily="18" charset="0"/>
                <a:cs typeface="Times New Roman" panose="02020603050405020304" pitchFamily="18" charset="0"/>
              </a:rPr>
              <a:t>1) Separating Spheres of Reference </a:t>
            </a:r>
          </a:p>
        </p:txBody>
      </p:sp>
      <p:sp>
        <p:nvSpPr>
          <p:cNvPr id="3" name="Content Placeholder 2"/>
          <p:cNvSpPr>
            <a:spLocks noGrp="1"/>
          </p:cNvSpPr>
          <p:nvPr>
            <p:ph idx="1"/>
          </p:nvPr>
        </p:nvSpPr>
        <p:spPr>
          <a:xfrm>
            <a:off x="704055" y="1812022"/>
            <a:ext cx="11132811" cy="4937210"/>
          </a:xfrm>
        </p:spPr>
        <p:txBody>
          <a:bodyPr>
            <a:noAutofit/>
          </a:bodyPr>
          <a:lstStyle/>
          <a:p>
            <a:r>
              <a:rPr lang="en-US" sz="2800" dirty="0">
                <a:latin typeface="Times New Roman" panose="02020603050405020304" pitchFamily="18" charset="0"/>
                <a:cs typeface="Times New Roman" panose="02020603050405020304" pitchFamily="18" charset="0"/>
              </a:rPr>
              <a:t>Fox says by placement Prov 26:5 has the last word (contra Meinhold/van Leeuwen says the 26:4 majority advice that 26:5 is the minority report)</a:t>
            </a:r>
          </a:p>
          <a:p>
            <a:r>
              <a:rPr lang="en-US" sz="2800" dirty="0">
                <a:latin typeface="Times New Roman" panose="02020603050405020304" pitchFamily="18" charset="0"/>
                <a:cs typeface="Times New Roman" panose="02020603050405020304" pitchFamily="18" charset="0"/>
              </a:rPr>
              <a:t>Waltke (II:349) rejects the privileging approach saying both are always true.  “To be sure, </a:t>
            </a:r>
            <a:r>
              <a:rPr lang="en-US" sz="2800" dirty="0">
                <a:solidFill>
                  <a:srgbClr val="FFFF00"/>
                </a:solidFill>
                <a:latin typeface="Times New Roman" panose="02020603050405020304" pitchFamily="18" charset="0"/>
                <a:cs typeface="Times New Roman" panose="02020603050405020304" pitchFamily="18" charset="0"/>
              </a:rPr>
              <a:t>there is a time </a:t>
            </a:r>
            <a:r>
              <a:rPr lang="en-US" sz="2800" dirty="0">
                <a:latin typeface="Times New Roman" panose="02020603050405020304" pitchFamily="18" charset="0"/>
                <a:cs typeface="Times New Roman" panose="02020603050405020304" pitchFamily="18" charset="0"/>
              </a:rPr>
              <a:t>to be silent and a time to speak (Eccl. 4:5), but one must always, not in only certain </a:t>
            </a:r>
            <a:r>
              <a:rPr lang="en-US" sz="2800" dirty="0">
                <a:solidFill>
                  <a:srgbClr val="FFFF00"/>
                </a:solidFill>
                <a:latin typeface="Times New Roman" panose="02020603050405020304" pitchFamily="18" charset="0"/>
                <a:cs typeface="Times New Roman" panose="02020603050405020304" pitchFamily="18" charset="0"/>
              </a:rPr>
              <a:t>situations</a:t>
            </a:r>
            <a:r>
              <a:rPr lang="en-US" sz="2800" dirty="0">
                <a:latin typeface="Times New Roman" panose="02020603050405020304" pitchFamily="18" charset="0"/>
                <a:cs typeface="Times New Roman" panose="02020603050405020304" pitchFamily="18" charset="0"/>
              </a:rPr>
              <a:t>, answer a fool to destabilize him, but, always, not sometimes, without becoming like him.” </a:t>
            </a:r>
          </a:p>
          <a:p>
            <a:r>
              <a:rPr lang="en-US" sz="2800" dirty="0">
                <a:latin typeface="Times New Roman" panose="02020603050405020304" pitchFamily="18" charset="0"/>
                <a:cs typeface="Times New Roman" panose="02020603050405020304" pitchFamily="18" charset="0"/>
              </a:rPr>
              <a:t>Does seem like vs. 4 the focus is on </a:t>
            </a:r>
            <a:r>
              <a:rPr lang="en-US" sz="2800" dirty="0">
                <a:solidFill>
                  <a:srgbClr val="FFFF00"/>
                </a:solidFill>
                <a:latin typeface="Times New Roman" panose="02020603050405020304" pitchFamily="18" charset="0"/>
                <a:cs typeface="Times New Roman" panose="02020603050405020304" pitchFamily="18" charset="0"/>
              </a:rPr>
              <a:t>damage to yourself</a:t>
            </a:r>
            <a:r>
              <a:rPr lang="en-US" sz="2800" dirty="0">
                <a:latin typeface="Times New Roman" panose="02020603050405020304" pitchFamily="18" charset="0"/>
                <a:cs typeface="Times New Roman" panose="02020603050405020304" pitchFamily="18" charset="0"/>
              </a:rPr>
              <a:t>, while 26:5 focuses on the </a:t>
            </a:r>
            <a:r>
              <a:rPr lang="en-US" sz="2800" dirty="0">
                <a:solidFill>
                  <a:srgbClr val="FFFF00"/>
                </a:solidFill>
                <a:latin typeface="Times New Roman" panose="02020603050405020304" pitchFamily="18" charset="0"/>
                <a:cs typeface="Times New Roman" panose="02020603050405020304" pitchFamily="18" charset="0"/>
              </a:rPr>
              <a:t>damage to the fool himself</a:t>
            </a:r>
            <a:r>
              <a:rPr lang="en-US" sz="2800" dirty="0">
                <a:latin typeface="Times New Roman" panose="02020603050405020304" pitchFamily="18" charset="0"/>
                <a:cs typeface="Times New Roman" panose="02020603050405020304" pitchFamily="18" charset="0"/>
              </a:rPr>
              <a:t>—based on the pronominal</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focus of the consequence [lest </a:t>
            </a:r>
            <a:r>
              <a:rPr lang="en-US" sz="2800" dirty="0">
                <a:solidFill>
                  <a:srgbClr val="FFFF00"/>
                </a:solidFill>
                <a:latin typeface="Times New Roman" panose="02020603050405020304" pitchFamily="18" charset="0"/>
                <a:cs typeface="Times New Roman" panose="02020603050405020304" pitchFamily="18" charset="0"/>
              </a:rPr>
              <a:t>you</a:t>
            </a:r>
            <a:r>
              <a:rPr lang="en-US" sz="2800" dirty="0">
                <a:latin typeface="Times New Roman" panose="02020603050405020304" pitchFamily="18" charset="0"/>
                <a:cs typeface="Times New Roman" panose="02020603050405020304" pitchFamily="18" charset="0"/>
              </a:rPr>
              <a:t> be like him // lest </a:t>
            </a:r>
            <a:r>
              <a:rPr lang="en-US" sz="2800" dirty="0">
                <a:solidFill>
                  <a:srgbClr val="FFFF00"/>
                </a:solidFill>
                <a:latin typeface="Times New Roman" panose="02020603050405020304" pitchFamily="18" charset="0"/>
                <a:cs typeface="Times New Roman" panose="02020603050405020304" pitchFamily="18" charset="0"/>
              </a:rPr>
              <a:t>he</a:t>
            </a:r>
            <a:r>
              <a:rPr lang="en-US" sz="2800" dirty="0">
                <a:latin typeface="Times New Roman" panose="02020603050405020304" pitchFamily="18" charset="0"/>
                <a:cs typeface="Times New Roman" panose="02020603050405020304" pitchFamily="18" charset="0"/>
              </a:rPr>
              <a:t> be wise in his own eyes—worse state than being a fool (26:12)] </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2198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2855" y="1918982"/>
            <a:ext cx="11131060" cy="5012422"/>
          </a:xfrm>
        </p:spPr>
        <p:txBody>
          <a:bodyPr>
            <a:noAutofit/>
          </a:bodyPr>
          <a:lstStyle/>
          <a:p>
            <a:r>
              <a:rPr lang="en-US" sz="2800" dirty="0">
                <a:latin typeface="Times New Roman" panose="02020603050405020304" pitchFamily="18" charset="0"/>
                <a:cs typeface="Times New Roman" panose="02020603050405020304" pitchFamily="18" charset="0"/>
              </a:rPr>
              <a:t>Psalms editors work:  Ps. 72:20; titles cf. Ps. 51; Elohistic Psalter (42-83  cf. Ps. 14:2, 4 and 53:2, Psalms of Asaph (</a:t>
            </a:r>
            <a:r>
              <a:rPr lang="en-US" sz="2800" dirty="0" err="1">
                <a:latin typeface="Times New Roman" panose="02020603050405020304" pitchFamily="18" charset="0"/>
                <a:cs typeface="Times New Roman" panose="02020603050405020304" pitchFamily="18" charset="0"/>
              </a:rPr>
              <a:t>Pss</a:t>
            </a:r>
            <a:r>
              <a:rPr lang="en-US" sz="2800" dirty="0">
                <a:latin typeface="Times New Roman" panose="02020603050405020304" pitchFamily="18" charset="0"/>
                <a:cs typeface="Times New Roman" panose="02020603050405020304" pitchFamily="18" charset="0"/>
              </a:rPr>
              <a:t>. 73-83) Sons of </a:t>
            </a:r>
            <a:r>
              <a:rPr lang="en-US" sz="2800" dirty="0" err="1">
                <a:latin typeface="Times New Roman" panose="02020603050405020304" pitchFamily="18" charset="0"/>
                <a:cs typeface="Times New Roman" panose="02020603050405020304" pitchFamily="18" charset="0"/>
              </a:rPr>
              <a:t>Korah</a:t>
            </a:r>
            <a:r>
              <a:rPr lang="en-US" sz="2800" dirty="0">
                <a:latin typeface="Times New Roman" panose="02020603050405020304" pitchFamily="18" charset="0"/>
                <a:cs typeface="Times New Roman" panose="02020603050405020304" pitchFamily="18" charset="0"/>
              </a:rPr>
              <a:t> (Ps. 42-49), Psalms of Ascent (</a:t>
            </a:r>
            <a:r>
              <a:rPr lang="en-US" sz="2800" dirty="0" err="1">
                <a:latin typeface="Times New Roman" panose="02020603050405020304" pitchFamily="18" charset="0"/>
                <a:cs typeface="Times New Roman" panose="02020603050405020304" pitchFamily="18" charset="0"/>
              </a:rPr>
              <a:t>Pss</a:t>
            </a:r>
            <a:r>
              <a:rPr lang="en-US" sz="2800" dirty="0">
                <a:latin typeface="Times New Roman" panose="02020603050405020304" pitchFamily="18" charset="0"/>
                <a:cs typeface="Times New Roman" panose="02020603050405020304" pitchFamily="18" charset="0"/>
              </a:rPr>
              <a:t> 120-134)</a:t>
            </a:r>
          </a:p>
          <a:p>
            <a:r>
              <a:rPr lang="en-US" sz="2800" dirty="0">
                <a:latin typeface="Times New Roman" panose="02020603050405020304" pitchFamily="18" charset="0"/>
                <a:cs typeface="Times New Roman" panose="02020603050405020304" pitchFamily="18" charset="0"/>
              </a:rPr>
              <a:t> Ps. 1 intertextual connections to Ps. 2 also Josh 1:8 sectional nexus; </a:t>
            </a:r>
            <a:r>
              <a:rPr lang="en-US" sz="2800" dirty="0" err="1">
                <a:latin typeface="Times New Roman" panose="02020603050405020304" pitchFamily="18" charset="0"/>
                <a:cs typeface="Times New Roman" panose="02020603050405020304" pitchFamily="18" charset="0"/>
              </a:rPr>
              <a:t>Pss</a:t>
            </a:r>
            <a:r>
              <a:rPr lang="en-US" sz="2800" dirty="0">
                <a:latin typeface="Times New Roman" panose="02020603050405020304" pitchFamily="18" charset="0"/>
                <a:cs typeface="Times New Roman" panose="02020603050405020304" pitchFamily="18" charset="0"/>
              </a:rPr>
              <a:t>. 42/43; 9-10. </a:t>
            </a:r>
          </a:p>
          <a:p>
            <a:r>
              <a:rPr lang="en-US" sz="2800" dirty="0">
                <a:latin typeface="Times New Roman" panose="02020603050405020304" pitchFamily="18" charset="0"/>
                <a:cs typeface="Times New Roman" panose="02020603050405020304" pitchFamily="18" charset="0"/>
              </a:rPr>
              <a:t>Prov 1-9 instructions; Prov 10-24 proverbial sentences, Hezekiah’s men Prov 25-29; Important editorial comment:  Prov 25:1</a:t>
            </a:r>
          </a:p>
          <a:p>
            <a:r>
              <a:rPr lang="en-US" sz="2800" dirty="0">
                <a:latin typeface="Times New Roman" panose="02020603050405020304" pitchFamily="18" charset="0"/>
                <a:cs typeface="Times New Roman" panose="02020603050405020304" pitchFamily="18" charset="0"/>
              </a:rPr>
              <a:t>Prov 30 Sayings of </a:t>
            </a:r>
            <a:r>
              <a:rPr lang="en-US" sz="2800" dirty="0" err="1">
                <a:latin typeface="Times New Roman" panose="02020603050405020304" pitchFamily="18" charset="0"/>
                <a:cs typeface="Times New Roman" panose="02020603050405020304" pitchFamily="18" charset="0"/>
              </a:rPr>
              <a:t>Agur</a:t>
            </a:r>
            <a:r>
              <a:rPr lang="en-US" sz="2800" dirty="0">
                <a:latin typeface="Times New Roman" panose="02020603050405020304" pitchFamily="18" charset="0"/>
                <a:cs typeface="Times New Roman" panose="02020603050405020304" pitchFamily="18" charset="0"/>
              </a:rPr>
              <a:t>, Prov 31 Sayings of King Lemuel,  Prov 31 VW [virtuous woman acrostic], instructions Prov 1-9 connected discourses </a:t>
            </a:r>
          </a:p>
          <a:p>
            <a:r>
              <a:rPr lang="en-US" sz="2800" dirty="0">
                <a:latin typeface="Times New Roman" panose="02020603050405020304" pitchFamily="18" charset="0"/>
                <a:cs typeface="Times New Roman" panose="02020603050405020304" pitchFamily="18" charset="0"/>
              </a:rPr>
              <a:t>Purpose: Show how editors’ built </a:t>
            </a:r>
            <a:r>
              <a:rPr lang="en-US" sz="2800" dirty="0">
                <a:solidFill>
                  <a:srgbClr val="FFFF00"/>
                </a:solidFill>
                <a:latin typeface="Times New Roman" panose="02020603050405020304" pitchFamily="18" charset="0"/>
                <a:cs typeface="Times New Roman" panose="02020603050405020304" pitchFamily="18" charset="0"/>
              </a:rPr>
              <a:t>proverb pairs </a:t>
            </a:r>
            <a:r>
              <a:rPr lang="en-US" sz="2800" dirty="0">
                <a:latin typeface="Times New Roman" panose="02020603050405020304" pitchFamily="18" charset="0"/>
                <a:cs typeface="Times New Roman" panose="02020603050405020304" pitchFamily="18" charset="0"/>
              </a:rPr>
              <a:t>– new level of meaning</a:t>
            </a:r>
          </a:p>
          <a:p>
            <a:endParaRPr lang="en-US" sz="2800" dirty="0"/>
          </a:p>
        </p:txBody>
      </p:sp>
      <p:sp>
        <p:nvSpPr>
          <p:cNvPr id="4" name="Title 1"/>
          <p:cNvSpPr txBox="1">
            <a:spLocks/>
          </p:cNvSpPr>
          <p:nvPr/>
        </p:nvSpPr>
        <p:spPr>
          <a:xfrm>
            <a:off x="629486" y="427779"/>
            <a:ext cx="10351627"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dirty="0">
                <a:latin typeface="Times New Roman" panose="02020603050405020304" pitchFamily="18" charset="0"/>
                <a:cs typeface="Times New Roman" panose="02020603050405020304" pitchFamily="18" charset="0"/>
              </a:rPr>
              <a:t>Importance of Context and genre</a:t>
            </a:r>
            <a:br>
              <a:rPr lang="en-US" sz="4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in determining meaning</a:t>
            </a:r>
          </a:p>
        </p:txBody>
      </p:sp>
    </p:spTree>
    <p:extLst>
      <p:ext uri="{BB962C8B-B14F-4D97-AF65-F5344CB8AC3E}">
        <p14:creationId xmlns:p14="http://schemas.microsoft.com/office/powerpoint/2010/main" val="251193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086544" cy="1400530"/>
          </a:xfrm>
        </p:spPr>
        <p:txBody>
          <a:bodyPr/>
          <a:lstStyle/>
          <a:p>
            <a:r>
              <a:rPr lang="en-US" sz="5400" dirty="0">
                <a:latin typeface="Times New Roman" panose="02020603050405020304" pitchFamily="18" charset="0"/>
                <a:cs typeface="Times New Roman" panose="02020603050405020304" pitchFamily="18" charset="0"/>
              </a:rPr>
              <a:t>1) Separating Spheres of Reference </a:t>
            </a:r>
          </a:p>
        </p:txBody>
      </p:sp>
      <p:sp>
        <p:nvSpPr>
          <p:cNvPr id="3" name="Content Placeholder 2"/>
          <p:cNvSpPr>
            <a:spLocks noGrp="1"/>
          </p:cNvSpPr>
          <p:nvPr>
            <p:ph idx="1"/>
          </p:nvPr>
        </p:nvSpPr>
        <p:spPr>
          <a:xfrm>
            <a:off x="704055" y="1812022"/>
            <a:ext cx="11132811" cy="4937210"/>
          </a:xfrm>
        </p:spPr>
        <p:txBody>
          <a:bodyPr>
            <a:noAutofit/>
          </a:bodyPr>
          <a:lstStyle/>
          <a:p>
            <a:r>
              <a:rPr lang="en-US" sz="2800" dirty="0" err="1">
                <a:latin typeface="Times New Roman" panose="02020603050405020304" pitchFamily="18" charset="0"/>
                <a:cs typeface="Times New Roman" panose="02020603050405020304" pitchFamily="18" charset="0"/>
              </a:rPr>
              <a:t>Menziwa</a:t>
            </a:r>
            <a:r>
              <a:rPr lang="en-US" sz="2800" dirty="0">
                <a:latin typeface="Times New Roman" panose="02020603050405020304" pitchFamily="18" charset="0"/>
                <a:cs typeface="Times New Roman" panose="02020603050405020304" pitchFamily="18" charset="0"/>
              </a:rPr>
              <a:t> (2000:108) 26:4 rules but if the fool continues to pester you</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then 26:5 response may be necessary (separate spheres; Heerden 597)</a:t>
            </a:r>
          </a:p>
        </p:txBody>
      </p:sp>
    </p:spTree>
    <p:extLst>
      <p:ext uri="{BB962C8B-B14F-4D97-AF65-F5344CB8AC3E}">
        <p14:creationId xmlns:p14="http://schemas.microsoft.com/office/powerpoint/2010/main" val="396251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086544" cy="1400530"/>
          </a:xfrm>
        </p:spPr>
        <p:txBody>
          <a:bodyPr/>
          <a:lstStyle/>
          <a:p>
            <a:r>
              <a:rPr lang="en-US" sz="5400" dirty="0">
                <a:latin typeface="Times New Roman" panose="02020603050405020304" pitchFamily="18" charset="0"/>
                <a:cs typeface="Times New Roman" panose="02020603050405020304" pitchFamily="18" charset="0"/>
              </a:rPr>
              <a:t>2) Averaging Opposites </a:t>
            </a:r>
          </a:p>
        </p:txBody>
      </p:sp>
      <p:sp>
        <p:nvSpPr>
          <p:cNvPr id="3" name="Content Placeholder 2"/>
          <p:cNvSpPr>
            <a:spLocks noGrp="1"/>
          </p:cNvSpPr>
          <p:nvPr>
            <p:ph idx="1"/>
          </p:nvPr>
        </p:nvSpPr>
        <p:spPr>
          <a:xfrm>
            <a:off x="704055" y="1812022"/>
            <a:ext cx="11132811" cy="4937210"/>
          </a:xfrm>
        </p:spPr>
        <p:txBody>
          <a:bodyPr>
            <a:noAutofit/>
          </a:bodyPr>
          <a:lstStyle/>
          <a:p>
            <a:r>
              <a:rPr lang="en-US" sz="2800" dirty="0">
                <a:latin typeface="Times New Roman" panose="02020603050405020304" pitchFamily="18" charset="0"/>
                <a:cs typeface="Times New Roman" panose="02020603050405020304" pitchFamily="18" charset="0"/>
              </a:rPr>
              <a:t>Van Heerden mentions </a:t>
            </a:r>
            <a:r>
              <a:rPr lang="en-US" sz="2800" dirty="0" err="1">
                <a:latin typeface="Times New Roman" panose="02020603050405020304" pitchFamily="18" charset="0"/>
                <a:cs typeface="Times New Roman" panose="02020603050405020304" pitchFamily="18" charset="0"/>
              </a:rPr>
              <a:t>Whybray</a:t>
            </a:r>
            <a:r>
              <a:rPr lang="en-US" sz="2800" dirty="0">
                <a:latin typeface="Times New Roman" panose="02020603050405020304" pitchFamily="18" charset="0"/>
                <a:cs typeface="Times New Roman" panose="02020603050405020304" pitchFamily="18" charset="0"/>
              </a:rPr>
              <a:t> and </a:t>
            </a:r>
            <a:r>
              <a:rPr lang="en-US" sz="2800" dirty="0" err="1">
                <a:latin typeface="Times New Roman" panose="02020603050405020304" pitchFamily="18" charset="0"/>
                <a:cs typeface="Times New Roman" panose="02020603050405020304" pitchFamily="18" charset="0"/>
              </a:rPr>
              <a:t>Mckane</a:t>
            </a:r>
            <a:r>
              <a:rPr lang="en-US" sz="2800" dirty="0">
                <a:latin typeface="Times New Roman" panose="02020603050405020304" pitchFamily="18" charset="0"/>
                <a:cs typeface="Times New Roman" panose="02020603050405020304" pitchFamily="18" charset="0"/>
              </a:rPr>
              <a:t> as holding that each proverb encompasses </a:t>
            </a:r>
            <a:r>
              <a:rPr lang="en-US" sz="2800" dirty="0">
                <a:solidFill>
                  <a:srgbClr val="FFFF00"/>
                </a:solidFill>
                <a:latin typeface="Times New Roman" panose="02020603050405020304" pitchFamily="18" charset="0"/>
                <a:cs typeface="Times New Roman" panose="02020603050405020304" pitchFamily="18" charset="0"/>
              </a:rPr>
              <a:t>only partial truth </a:t>
            </a:r>
            <a:r>
              <a:rPr lang="en-US" sz="2800" dirty="0">
                <a:latin typeface="Times New Roman" panose="02020603050405020304" pitchFamily="18" charset="0"/>
                <a:cs typeface="Times New Roman" panose="02020603050405020304" pitchFamily="18" charset="0"/>
              </a:rPr>
              <a:t>and hence </a:t>
            </a:r>
            <a:r>
              <a:rPr lang="en-US" sz="2800" dirty="0">
                <a:solidFill>
                  <a:srgbClr val="FFFF00"/>
                </a:solidFill>
                <a:latin typeface="Times New Roman" panose="02020603050405020304" pitchFamily="18" charset="0"/>
                <a:cs typeface="Times New Roman" panose="02020603050405020304" pitchFamily="18" charset="0"/>
              </a:rPr>
              <a:t>must be taken together </a:t>
            </a:r>
            <a:r>
              <a:rPr lang="en-US" sz="2800" dirty="0">
                <a:latin typeface="Times New Roman" panose="02020603050405020304" pitchFamily="18" charset="0"/>
                <a:cs typeface="Times New Roman" panose="02020603050405020304" pitchFamily="18" charset="0"/>
              </a:rPr>
              <a:t>to get the fuller picture (van Heerden, 598) – based on the nature of proverb this makes sense but not the complete picture</a:t>
            </a:r>
          </a:p>
        </p:txBody>
      </p:sp>
    </p:spTree>
    <p:extLst>
      <p:ext uri="{BB962C8B-B14F-4D97-AF65-F5344CB8AC3E}">
        <p14:creationId xmlns:p14="http://schemas.microsoft.com/office/powerpoint/2010/main" val="230654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086544" cy="1400530"/>
          </a:xfrm>
        </p:spPr>
        <p:txBody>
          <a:bodyPr/>
          <a:lstStyle/>
          <a:p>
            <a:r>
              <a:rPr lang="en-US" sz="5400" dirty="0">
                <a:latin typeface="Times New Roman" panose="02020603050405020304" pitchFamily="18" charset="0"/>
                <a:cs typeface="Times New Roman" panose="02020603050405020304" pitchFamily="18" charset="0"/>
              </a:rPr>
              <a:t>3) Word Meaning modification  </a:t>
            </a:r>
          </a:p>
        </p:txBody>
      </p:sp>
      <p:sp>
        <p:nvSpPr>
          <p:cNvPr id="3" name="Content Placeholder 2"/>
          <p:cNvSpPr>
            <a:spLocks noGrp="1"/>
          </p:cNvSpPr>
          <p:nvPr>
            <p:ph idx="1"/>
          </p:nvPr>
        </p:nvSpPr>
        <p:spPr>
          <a:xfrm>
            <a:off x="704055" y="1812022"/>
            <a:ext cx="11132811" cy="4937210"/>
          </a:xfrm>
        </p:spPr>
        <p:txBody>
          <a:bodyPr>
            <a:noAutofit/>
          </a:bodyPr>
          <a:lstStyle/>
          <a:p>
            <a:r>
              <a:rPr lang="en-US" sz="2800" dirty="0">
                <a:latin typeface="Times New Roman" panose="02020603050405020304" pitchFamily="18" charset="0"/>
                <a:cs typeface="Times New Roman" panose="02020603050405020304" pitchFamily="18" charset="0"/>
              </a:rPr>
              <a:t>Van Heerden mentions LXX + NASB (van Heerden, 602)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K ( </a:t>
            </a:r>
            <a:r>
              <a:rPr lang="he-IL" sz="2800" dirty="0">
                <a:latin typeface="Times New Roman" panose="02020603050405020304" pitchFamily="18" charset="0"/>
              </a:rPr>
              <a:t>כּ</a:t>
            </a:r>
            <a:r>
              <a:rPr lang="en-US" sz="2800" dirty="0">
                <a:latin typeface="Times New Roman" panose="02020603050405020304" pitchFamily="18" charset="0"/>
                <a:cs typeface="Times New Roman" panose="02020603050405020304" pitchFamily="18" charset="0"/>
              </a:rPr>
              <a:t>) preposition</a:t>
            </a:r>
            <a:r>
              <a:rPr lang="he-IL" sz="2800" dirty="0">
                <a:latin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“like” “as” – LXX uses </a:t>
            </a:r>
            <a:r>
              <a:rPr lang="el-GR" sz="2800" dirty="0">
                <a:latin typeface="Times New Roman" panose="02020603050405020304" pitchFamily="18" charset="0"/>
                <a:cs typeface="Times New Roman" panose="02020603050405020304" pitchFamily="18" charset="0"/>
              </a:rPr>
              <a:t>προς (</a:t>
            </a:r>
            <a:r>
              <a:rPr lang="en-US" sz="2800" dirty="0">
                <a:latin typeface="Times New Roman" panose="02020603050405020304" pitchFamily="18" charset="0"/>
                <a:cs typeface="Times New Roman" panose="02020603050405020304" pitchFamily="18" charset="0"/>
              </a:rPr>
              <a:t>v. </a:t>
            </a:r>
            <a:r>
              <a:rPr lang="el-GR" sz="2800" dirty="0">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 and</a:t>
            </a:r>
            <a:r>
              <a:rPr lang="el-GR" sz="2800" dirty="0">
                <a:latin typeface="Times New Roman" panose="02020603050405020304" pitchFamily="18" charset="0"/>
                <a:cs typeface="Times New Roman" panose="02020603050405020304" pitchFamily="18" charset="0"/>
              </a:rPr>
              <a:t> κατα (</a:t>
            </a:r>
            <a:r>
              <a:rPr lang="en-US" sz="2800" dirty="0">
                <a:latin typeface="Times New Roman" panose="02020603050405020304" pitchFamily="18" charset="0"/>
                <a:cs typeface="Times New Roman" panose="02020603050405020304" pitchFamily="18" charset="0"/>
              </a:rPr>
              <a:t>v. </a:t>
            </a:r>
            <a:r>
              <a:rPr lang="el-GR" sz="2800" dirty="0">
                <a:latin typeface="Times New Roman" panose="02020603050405020304" pitchFamily="18" charset="0"/>
                <a:cs typeface="Times New Roman" panose="02020603050405020304" pitchFamily="18" charset="0"/>
              </a:rPr>
              <a:t>5)</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    “according to his folly” (v. 4) and “as his folly deserves (v. 5)</a:t>
            </a:r>
          </a:p>
          <a:p>
            <a:r>
              <a:rPr lang="en-US" sz="2800" dirty="0">
                <a:latin typeface="Times New Roman" panose="02020603050405020304" pitchFamily="18" charset="0"/>
                <a:cs typeface="Times New Roman" panose="02020603050405020304" pitchFamily="18" charset="0"/>
              </a:rPr>
              <a:t>NASB:  v 4 “according to his folly” // v 5 “as his folly deserves”</a:t>
            </a:r>
          </a:p>
          <a:p>
            <a:r>
              <a:rPr lang="en-US" sz="2800" dirty="0" err="1">
                <a:latin typeface="Times New Roman" panose="02020603050405020304" pitchFamily="18" charset="0"/>
                <a:cs typeface="Times New Roman" panose="02020603050405020304" pitchFamily="18" charset="0"/>
              </a:rPr>
              <a:t>Buhlmann</a:t>
            </a:r>
            <a:r>
              <a:rPr lang="en-US" sz="2800" dirty="0">
                <a:latin typeface="Times New Roman" panose="02020603050405020304" pitchFamily="18" charset="0"/>
                <a:cs typeface="Times New Roman" panose="02020603050405020304" pitchFamily="18" charset="0"/>
              </a:rPr>
              <a:t> takes “answer” (ע</a:t>
            </a:r>
            <a:r>
              <a:rPr lang="he-IL" sz="2800" dirty="0">
                <a:latin typeface="Times New Roman" panose="02020603050405020304" pitchFamily="18" charset="0"/>
                <a:cs typeface="Times New Roman" panose="02020603050405020304" pitchFamily="18" charset="0"/>
              </a:rPr>
              <a:t>נה</a:t>
            </a:r>
            <a:r>
              <a:rPr lang="en-US" sz="2800" dirty="0">
                <a:latin typeface="Times New Roman" panose="02020603050405020304" pitchFamily="18" charset="0"/>
                <a:cs typeface="Times New Roman" panose="02020603050405020304" pitchFamily="18" charset="0"/>
              </a:rPr>
              <a:t> )</a:t>
            </a:r>
            <a:r>
              <a:rPr lang="he-IL"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 v 4 = not “answer” a fool;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v. 5 = “humble or rebuke” (van Heerden, 599)</a:t>
            </a:r>
          </a:p>
          <a:p>
            <a:r>
              <a:rPr lang="en-US" sz="2800" dirty="0">
                <a:latin typeface="Times New Roman" panose="02020603050405020304" pitchFamily="18" charset="0"/>
                <a:cs typeface="Times New Roman" panose="02020603050405020304" pitchFamily="18" charset="0"/>
              </a:rPr>
              <a:t>Today’s English Version:  v. 4  If you answer a silly question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v. 5   Give a silly answer to a silly question… “If” softens tension</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2502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086544" cy="1400530"/>
          </a:xfrm>
        </p:spPr>
        <p:txBody>
          <a:bodyPr/>
          <a:lstStyle/>
          <a:p>
            <a:r>
              <a:rPr lang="en-US" sz="5400" dirty="0">
                <a:latin typeface="Times New Roman" panose="02020603050405020304" pitchFamily="18" charset="0"/>
                <a:cs typeface="Times New Roman" panose="02020603050405020304" pitchFamily="18" charset="0"/>
              </a:rPr>
              <a:t>Reflections on Solutions</a:t>
            </a:r>
          </a:p>
        </p:txBody>
      </p:sp>
      <p:sp>
        <p:nvSpPr>
          <p:cNvPr id="3" name="Content Placeholder 2"/>
          <p:cNvSpPr>
            <a:spLocks noGrp="1"/>
          </p:cNvSpPr>
          <p:nvPr>
            <p:ph idx="1"/>
          </p:nvPr>
        </p:nvSpPr>
        <p:spPr>
          <a:xfrm>
            <a:off x="704055" y="1812022"/>
            <a:ext cx="11132811" cy="4937210"/>
          </a:xfrm>
        </p:spPr>
        <p:txBody>
          <a:bodyPr>
            <a:noAutofit/>
          </a:bodyPr>
          <a:lstStyle/>
          <a:p>
            <a:r>
              <a:rPr lang="en-US" sz="2800" dirty="0">
                <a:latin typeface="Times New Roman" panose="02020603050405020304" pitchFamily="18" charset="0"/>
                <a:cs typeface="Times New Roman" panose="02020603050405020304" pitchFamily="18" charset="0"/>
              </a:rPr>
              <a:t>I like </a:t>
            </a:r>
            <a:r>
              <a:rPr lang="en-US" sz="2800" dirty="0" err="1">
                <a:latin typeface="Times New Roman" panose="02020603050405020304" pitchFamily="18" charset="0"/>
                <a:cs typeface="Times New Roman" panose="02020603050405020304" pitchFamily="18" charset="0"/>
              </a:rPr>
              <a:t>Mieder</a:t>
            </a:r>
            <a:r>
              <a:rPr lang="en-US" sz="2800" dirty="0">
                <a:latin typeface="Times New Roman" panose="02020603050405020304" pitchFamily="18" charset="0"/>
                <a:cs typeface="Times New Roman" panose="02020603050405020304" pitchFamily="18" charset="0"/>
              </a:rPr>
              <a:t> and </a:t>
            </a:r>
            <a:r>
              <a:rPr lang="en-US" sz="2800" dirty="0" err="1">
                <a:latin typeface="Times New Roman" panose="02020603050405020304" pitchFamily="18" charset="0"/>
                <a:cs typeface="Times New Roman" panose="02020603050405020304" pitchFamily="18" charset="0"/>
              </a:rPr>
              <a:t>Paremiologist’s</a:t>
            </a:r>
            <a:r>
              <a:rPr lang="en-US" sz="2800" dirty="0">
                <a:latin typeface="Times New Roman" panose="02020603050405020304" pitchFamily="18" charset="0"/>
                <a:cs typeface="Times New Roman" panose="02020603050405020304" pitchFamily="18" charset="0"/>
              </a:rPr>
              <a:t> approach that such proverb dueling is part of the genre found almost universally in proverbial collections and citations. It sparks higher order thinking, interpretive insights, proverbial playfulness, imagination and reflection (vid. </a:t>
            </a:r>
            <a:r>
              <a:rPr lang="en-US" sz="2800" i="1" dirty="0">
                <a:latin typeface="Times New Roman" panose="02020603050405020304" pitchFamily="18" charset="0"/>
                <a:cs typeface="Times New Roman" panose="02020603050405020304" pitchFamily="18" charset="0"/>
              </a:rPr>
              <a:t>Twisted Wisdom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Mieder</a:t>
            </a:r>
            <a:r>
              <a:rPr lang="en-US" sz="2800" dirty="0">
                <a:latin typeface="Times New Roman" panose="02020603050405020304" pitchFamily="18" charset="0"/>
                <a:cs typeface="Times New Roman" panose="02020603050405020304" pitchFamily="18" charset="0"/>
              </a:rPr>
              <a:t> and </a:t>
            </a:r>
            <a:r>
              <a:rPr lang="en-US" sz="2800" dirty="0" err="1">
                <a:latin typeface="Times New Roman" panose="02020603050405020304" pitchFamily="18" charset="0"/>
                <a:cs typeface="Times New Roman" panose="02020603050405020304" pitchFamily="18" charset="0"/>
              </a:rPr>
              <a:t>Litovkna</a:t>
            </a:r>
            <a:r>
              <a:rPr lang="en-US" sz="2800" dirty="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Proverbs relation to truth (contra universal propositional truth approach).  </a:t>
            </a:r>
            <a:r>
              <a:rPr lang="en-US" sz="2800" dirty="0" err="1">
                <a:latin typeface="Times New Roman" panose="02020603050405020304" pitchFamily="18" charset="0"/>
                <a:cs typeface="Times New Roman" panose="02020603050405020304" pitchFamily="18" charset="0"/>
              </a:rPr>
              <a:t>Mieder</a:t>
            </a:r>
            <a:r>
              <a:rPr lang="en-US" sz="2800" dirty="0">
                <a:latin typeface="Times New Roman" panose="02020603050405020304" pitchFamily="18" charset="0"/>
                <a:cs typeface="Times New Roman" panose="02020603050405020304" pitchFamily="18" charset="0"/>
              </a:rPr>
              <a:t> says of international proverbs … </a:t>
            </a:r>
          </a:p>
        </p:txBody>
      </p:sp>
    </p:spTree>
    <p:extLst>
      <p:ext uri="{BB962C8B-B14F-4D97-AF65-F5344CB8AC3E}">
        <p14:creationId xmlns:p14="http://schemas.microsoft.com/office/powerpoint/2010/main" val="58042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latin typeface="Times New Roman" panose="02020603050405020304" pitchFamily="18" charset="0"/>
                <a:cs typeface="Times New Roman" panose="02020603050405020304" pitchFamily="18" charset="0"/>
              </a:rPr>
              <a:t>Proverbial interaction: </a:t>
            </a:r>
            <a:r>
              <a:rPr lang="en-US" sz="4400" dirty="0" err="1">
                <a:latin typeface="Times New Roman" panose="02020603050405020304" pitchFamily="18" charset="0"/>
                <a:cs typeface="Times New Roman" panose="02020603050405020304" pitchFamily="18" charset="0"/>
              </a:rPr>
              <a:t>Prov</a:t>
            </a:r>
            <a:r>
              <a:rPr lang="en-US" sz="4400" dirty="0">
                <a:latin typeface="Times New Roman" panose="02020603050405020304" pitchFamily="18" charset="0"/>
                <a:cs typeface="Times New Roman" panose="02020603050405020304" pitchFamily="18" charset="0"/>
              </a:rPr>
              <a:t> 26:4-5</a:t>
            </a:r>
            <a:endParaRPr lang="en-US" dirty="0"/>
          </a:p>
        </p:txBody>
      </p:sp>
      <p:sp>
        <p:nvSpPr>
          <p:cNvPr id="3" name="Content Placeholder 2"/>
          <p:cNvSpPr>
            <a:spLocks noGrp="1"/>
          </p:cNvSpPr>
          <p:nvPr>
            <p:ph idx="1"/>
          </p:nvPr>
        </p:nvSpPr>
        <p:spPr>
          <a:xfrm>
            <a:off x="381000" y="1422425"/>
            <a:ext cx="11286392" cy="5303690"/>
          </a:xfrm>
        </p:spPr>
        <p:txBody>
          <a:bodyPr>
            <a:normAutofit fontScale="77500" lnSpcReduction="20000"/>
          </a:bodyPr>
          <a:lstStyle/>
          <a:p>
            <a:r>
              <a:rPr lang="en-US" sz="3600" dirty="0">
                <a:solidFill>
                  <a:srgbClr val="FFFF00"/>
                </a:solidFill>
                <a:latin typeface="Times New Roman" panose="02020603050405020304" pitchFamily="18" charset="0"/>
                <a:cs typeface="Times New Roman" panose="02020603050405020304" pitchFamily="18" charset="0"/>
              </a:rPr>
              <a:t>Clash gives way to insight: </a:t>
            </a:r>
            <a:r>
              <a:rPr lang="en-US" sz="3600" dirty="0">
                <a:latin typeface="Times New Roman" panose="02020603050405020304" pitchFamily="18" charset="0"/>
                <a:cs typeface="Times New Roman" panose="02020603050405020304" pitchFamily="18" charset="0"/>
              </a:rPr>
              <a:t>what is your purpose in dealing with this fool’s question? </a:t>
            </a:r>
          </a:p>
          <a:p>
            <a:r>
              <a:rPr lang="en-US" sz="3600" dirty="0">
                <a:latin typeface="Times New Roman" panose="02020603050405020304" pitchFamily="18" charset="0"/>
                <a:cs typeface="Times New Roman" panose="02020603050405020304" pitchFamily="18" charset="0"/>
              </a:rPr>
              <a:t>There is </a:t>
            </a:r>
            <a:r>
              <a:rPr lang="en-US" sz="3600" dirty="0">
                <a:solidFill>
                  <a:srgbClr val="FFFF00"/>
                </a:solidFill>
                <a:latin typeface="Times New Roman" panose="02020603050405020304" pitchFamily="18" charset="0"/>
                <a:cs typeface="Times New Roman" panose="02020603050405020304" pitchFamily="18" charset="0"/>
              </a:rPr>
              <a:t>a time to answer and a time not to</a:t>
            </a:r>
            <a:r>
              <a:rPr lang="en-US" sz="3600" dirty="0">
                <a:latin typeface="Times New Roman" panose="02020603050405020304" pitchFamily="18" charset="0"/>
                <a:cs typeface="Times New Roman" panose="02020603050405020304" pitchFamily="18" charset="0"/>
              </a:rPr>
              <a:t>, depends situation …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proverb not universal absolute truth – what is a proverb? Its authority?</a:t>
            </a:r>
          </a:p>
          <a:p>
            <a:r>
              <a:rPr lang="en-US" sz="3600" dirty="0">
                <a:solidFill>
                  <a:srgbClr val="FFFF00"/>
                </a:solidFill>
                <a:latin typeface="Times New Roman" panose="02020603050405020304" pitchFamily="18" charset="0"/>
                <a:cs typeface="Times New Roman" panose="02020603050405020304" pitchFamily="18" charset="0"/>
              </a:rPr>
              <a:t>Pronounal</a:t>
            </a:r>
            <a:r>
              <a:rPr lang="en-US" sz="3600" dirty="0">
                <a:latin typeface="Times New Roman" panose="02020603050405020304" pitchFamily="18" charset="0"/>
                <a:cs typeface="Times New Roman" panose="02020603050405020304" pitchFamily="18" charset="0"/>
              </a:rPr>
              <a:t> “solution”: </a:t>
            </a:r>
            <a:r>
              <a:rPr lang="en-US" sz="3600" dirty="0">
                <a:solidFill>
                  <a:srgbClr val="FFFF00"/>
                </a:solidFill>
                <a:latin typeface="Times New Roman" panose="02020603050405020304" pitchFamily="18" charset="0"/>
                <a:cs typeface="Times New Roman" panose="02020603050405020304" pitchFamily="18" charset="0"/>
              </a:rPr>
              <a:t>“you” (v 4) / “he” (v 5)</a:t>
            </a:r>
          </a:p>
          <a:p>
            <a:r>
              <a:rPr lang="en-US" sz="3600" dirty="0">
                <a:latin typeface="Times New Roman" panose="02020603050405020304" pitchFamily="18" charset="0"/>
                <a:cs typeface="Times New Roman" panose="02020603050405020304" pitchFamily="18" charset="0"/>
              </a:rPr>
              <a:t>Wisdom/discernment [hermeneutic of </a:t>
            </a:r>
            <a:r>
              <a:rPr lang="en-US" sz="3600" dirty="0">
                <a:solidFill>
                  <a:srgbClr val="FFFF00"/>
                </a:solidFill>
                <a:latin typeface="Times New Roman" panose="02020603050405020304" pitchFamily="18" charset="0"/>
                <a:cs typeface="Times New Roman" panose="02020603050405020304" pitchFamily="18" charset="0"/>
              </a:rPr>
              <a:t>what is fitting</a:t>
            </a:r>
            <a:r>
              <a:rPr lang="en-US" sz="3600" dirty="0">
                <a:latin typeface="Times New Roman" panose="02020603050405020304" pitchFamily="18" charset="0"/>
                <a:cs typeface="Times New Roman" panose="02020603050405020304" pitchFamily="18" charset="0"/>
              </a:rPr>
              <a:t>]-- not a formula or algorithm, life is complex, sole proverb only one aspect of life.  </a:t>
            </a:r>
            <a:r>
              <a:rPr lang="en-US" sz="3600" dirty="0">
                <a:solidFill>
                  <a:srgbClr val="FFFF00"/>
                </a:solidFill>
                <a:latin typeface="Times New Roman" panose="02020603050405020304" pitchFamily="18" charset="0"/>
                <a:cs typeface="Times New Roman" panose="02020603050405020304" pitchFamily="18" charset="0"/>
              </a:rPr>
              <a:t>Pair shows complexity</a:t>
            </a:r>
            <a:r>
              <a:rPr lang="en-US" sz="3600" dirty="0">
                <a:latin typeface="Times New Roman" panose="02020603050405020304" pitchFamily="18" charset="0"/>
                <a:cs typeface="Times New Roman" panose="02020603050405020304" pitchFamily="18" charset="0"/>
              </a:rPr>
              <a:t>. </a:t>
            </a:r>
          </a:p>
          <a:p>
            <a:r>
              <a:rPr lang="en-US" sz="3600" dirty="0">
                <a:solidFill>
                  <a:srgbClr val="FFFF00"/>
                </a:solidFill>
                <a:latin typeface="Times New Roman" panose="02020603050405020304" pitchFamily="18" charset="0"/>
                <a:cs typeface="Times New Roman" panose="02020603050405020304" pitchFamily="18" charset="0"/>
              </a:rPr>
              <a:t>Why this pair?</a:t>
            </a:r>
            <a:r>
              <a:rPr lang="en-US" sz="3600" dirty="0">
                <a:latin typeface="Times New Roman" panose="02020603050405020304" pitchFamily="18" charset="0"/>
                <a:cs typeface="Times New Roman" panose="02020603050405020304" pitchFamily="18" charset="0"/>
              </a:rPr>
              <a:t> imagination, pedagogical, hermeneutical/interpretational insight, playful, entertainment, riddle, cognitive dissonance and development, knowing when/how/what is fitting to address a fool</a:t>
            </a:r>
          </a:p>
          <a:p>
            <a:pPr marL="342900" lvl="1" indent="-342900"/>
            <a:r>
              <a:rPr lang="en-US" sz="3300" dirty="0">
                <a:latin typeface="Times New Roman" panose="02020603050405020304" pitchFamily="18" charset="0"/>
                <a:cs typeface="Times New Roman" panose="02020603050405020304" pitchFamily="18" charset="0"/>
              </a:rPr>
              <a:t>Importance of pairs in providing a proverbial dialogic setting by the editor(s)</a:t>
            </a:r>
          </a:p>
          <a:p>
            <a:endParaRPr lang="en-US" dirty="0"/>
          </a:p>
        </p:txBody>
      </p:sp>
    </p:spTree>
    <p:extLst>
      <p:ext uri="{BB962C8B-B14F-4D97-AF65-F5344CB8AC3E}">
        <p14:creationId xmlns:p14="http://schemas.microsoft.com/office/powerpoint/2010/main" val="1120424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on pair #1 [</a:t>
            </a:r>
            <a:r>
              <a:rPr lang="en-US" dirty="0" err="1"/>
              <a:t>Prov</a:t>
            </a:r>
            <a:r>
              <a:rPr lang="en-US" dirty="0"/>
              <a:t> 26:4-5]</a:t>
            </a:r>
          </a:p>
        </p:txBody>
      </p:sp>
      <p:sp>
        <p:nvSpPr>
          <p:cNvPr id="3" name="Content Placeholder 2"/>
          <p:cNvSpPr>
            <a:spLocks noGrp="1"/>
          </p:cNvSpPr>
          <p:nvPr>
            <p:ph idx="1"/>
          </p:nvPr>
        </p:nvSpPr>
        <p:spPr>
          <a:xfrm>
            <a:off x="1103312" y="1705708"/>
            <a:ext cx="9404723" cy="4830559"/>
          </a:xfrm>
        </p:spPr>
        <p:txBody>
          <a:bodyPr>
            <a:normAutofit fontScale="92500" lnSpcReduction="10000"/>
          </a:bodyPr>
          <a:lstStyle/>
          <a:p>
            <a:r>
              <a:rPr lang="en-US" sz="3200" dirty="0">
                <a:latin typeface="Times New Roman" panose="02020603050405020304" pitchFamily="18" charset="0"/>
                <a:cs typeface="Times New Roman" panose="02020603050405020304" pitchFamily="18" charset="0"/>
              </a:rPr>
              <a:t>The sum is greater than the individual parts.  </a:t>
            </a:r>
          </a:p>
          <a:p>
            <a:r>
              <a:rPr lang="en-US" sz="3200" dirty="0">
                <a:latin typeface="Times New Roman" panose="02020603050405020304" pitchFamily="18" charset="0"/>
                <a:cs typeface="Times New Roman" panose="02020603050405020304" pitchFamily="18" charset="0"/>
              </a:rPr>
              <a:t>Each proverb has its own wisdom but when seen together wisdom demands higher order thinking about situations and life complexity is called upon </a:t>
            </a:r>
          </a:p>
          <a:p>
            <a:r>
              <a:rPr lang="en-US" sz="3200" dirty="0">
                <a:latin typeface="Times New Roman" panose="02020603050405020304" pitchFamily="18" charset="0"/>
                <a:cs typeface="Times New Roman" panose="02020603050405020304" pitchFamily="18" charset="0"/>
              </a:rPr>
              <a:t>Purposeful juxtaposing by the editors, not random ordering of individual isolated proverbs </a:t>
            </a:r>
          </a:p>
          <a:p>
            <a:r>
              <a:rPr lang="en-US" sz="3200" dirty="0">
                <a:latin typeface="Times New Roman" panose="02020603050405020304" pitchFamily="18" charset="0"/>
                <a:cs typeface="Times New Roman" panose="02020603050405020304" pitchFamily="18" charset="0"/>
              </a:rPr>
              <a:t>Methodologically when reading proverbs look at the one before and after it for relationships for pairs/triads/strings [clusters] and variational repetitions for intertextual interactions. </a:t>
            </a:r>
          </a:p>
        </p:txBody>
      </p:sp>
    </p:spTree>
    <p:extLst>
      <p:ext uri="{BB962C8B-B14F-4D97-AF65-F5344CB8AC3E}">
        <p14:creationId xmlns:p14="http://schemas.microsoft.com/office/powerpoint/2010/main" val="138640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on pair #1 [</a:t>
            </a:r>
            <a:r>
              <a:rPr lang="en-US" dirty="0" err="1"/>
              <a:t>Prov</a:t>
            </a:r>
            <a:r>
              <a:rPr lang="en-US" dirty="0"/>
              <a:t> 26:4-5]</a:t>
            </a:r>
          </a:p>
        </p:txBody>
      </p:sp>
      <p:sp>
        <p:nvSpPr>
          <p:cNvPr id="3" name="Content Placeholder 2"/>
          <p:cNvSpPr>
            <a:spLocks noGrp="1"/>
          </p:cNvSpPr>
          <p:nvPr>
            <p:ph idx="1"/>
          </p:nvPr>
        </p:nvSpPr>
        <p:spPr>
          <a:xfrm>
            <a:off x="1103312" y="1705708"/>
            <a:ext cx="9404723" cy="4830559"/>
          </a:xfrm>
        </p:spPr>
        <p:txBody>
          <a:bodyPr>
            <a:normAutofit/>
          </a:bodyPr>
          <a:lstStyle/>
          <a:p>
            <a:r>
              <a:rPr lang="en-US" sz="3200" dirty="0">
                <a:latin typeface="Times New Roman" panose="02020603050405020304" pitchFamily="18" charset="0"/>
                <a:cs typeface="Times New Roman" panose="02020603050405020304" pitchFamily="18" charset="0"/>
              </a:rPr>
              <a:t> Van Leeuwen summarizes:  “Wisdom does not always mean doing the same thing, even in superficially similar circumstances. Yet the juxtaposition of these admonitions drives one to reflect on the limits of human wisdom, for no clue is given to help the reader identify which fool should be ignored and which spoken to. Of two viable courses of action, we do not always know which is “fitting”. (1997; 224 / 1988: 99, Van Heerden, 606) </a:t>
            </a:r>
          </a:p>
        </p:txBody>
      </p:sp>
    </p:spTree>
    <p:extLst>
      <p:ext uri="{BB962C8B-B14F-4D97-AF65-F5344CB8AC3E}">
        <p14:creationId xmlns:p14="http://schemas.microsoft.com/office/powerpoint/2010/main" val="3855981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on pair #1 [</a:t>
            </a:r>
            <a:r>
              <a:rPr lang="en-US" dirty="0" err="1"/>
              <a:t>Prov</a:t>
            </a:r>
            <a:r>
              <a:rPr lang="en-US" dirty="0"/>
              <a:t> 26:4-5]</a:t>
            </a:r>
          </a:p>
        </p:txBody>
      </p:sp>
      <p:sp>
        <p:nvSpPr>
          <p:cNvPr id="3" name="Content Placeholder 2"/>
          <p:cNvSpPr>
            <a:spLocks noGrp="1"/>
          </p:cNvSpPr>
          <p:nvPr>
            <p:ph idx="1"/>
          </p:nvPr>
        </p:nvSpPr>
        <p:spPr>
          <a:xfrm>
            <a:off x="1103312" y="1705708"/>
            <a:ext cx="9948619" cy="4830559"/>
          </a:xfrm>
        </p:spPr>
        <p:txBody>
          <a:bodyPr>
            <a:normAutofit lnSpcReduction="10000"/>
          </a:bodyPr>
          <a:lstStyle/>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Hoglund</a:t>
            </a:r>
            <a:r>
              <a:rPr lang="en-US" sz="3200" dirty="0">
                <a:latin typeface="Times New Roman" panose="02020603050405020304" pitchFamily="18" charset="0"/>
                <a:cs typeface="Times New Roman" panose="02020603050405020304" pitchFamily="18" charset="0"/>
              </a:rPr>
              <a:t> concludes:  (346; van Heerden, 611)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“To enter into dialogue with the fool is both an obligation and a threat for the wise.”</a:t>
            </a:r>
          </a:p>
          <a:p>
            <a:r>
              <a:rPr lang="en-US" sz="3200" dirty="0">
                <a:latin typeface="Times New Roman" panose="02020603050405020304" pitchFamily="18" charset="0"/>
                <a:cs typeface="Times New Roman" panose="02020603050405020304" pitchFamily="18" charset="0"/>
              </a:rPr>
              <a:t>Thus Proverbs 26:4-5 for a proverb pair intentionally</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concatenated to push the wise toward higher order thinking, imagination, using the proverbial pair with its repetition and with a certain amount of playfulness and parody to accomplish the editor’s purpose of thinking more deeply about what is fitting in dealing with a fool (Prov 26:1-12). </a:t>
            </a:r>
          </a:p>
        </p:txBody>
      </p:sp>
    </p:spTree>
    <p:extLst>
      <p:ext uri="{BB962C8B-B14F-4D97-AF65-F5344CB8AC3E}">
        <p14:creationId xmlns:p14="http://schemas.microsoft.com/office/powerpoint/2010/main" val="341163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E6349-07E7-4F65-9042-B2000E99E083}"/>
              </a:ext>
            </a:extLst>
          </p:cNvPr>
          <p:cNvSpPr>
            <a:spLocks noGrp="1"/>
          </p:cNvSpPr>
          <p:nvPr>
            <p:ph type="title"/>
          </p:nvPr>
        </p:nvSpPr>
        <p:spPr/>
        <p:txBody>
          <a:bodyPr/>
          <a:lstStyle/>
          <a:p>
            <a:r>
              <a:rPr lang="en-US" dirty="0"/>
              <a:t>Resources: </a:t>
            </a:r>
          </a:p>
        </p:txBody>
      </p:sp>
      <p:sp>
        <p:nvSpPr>
          <p:cNvPr id="3" name="Content Placeholder 2">
            <a:extLst>
              <a:ext uri="{FF2B5EF4-FFF2-40B4-BE49-F238E27FC236}">
                <a16:creationId xmlns:a16="http://schemas.microsoft.com/office/drawing/2014/main" id="{4F8BE162-6448-4A79-B006-7400DB56A7A8}"/>
              </a:ext>
            </a:extLst>
          </p:cNvPr>
          <p:cNvSpPr>
            <a:spLocks noGrp="1"/>
          </p:cNvSpPr>
          <p:nvPr>
            <p:ph idx="1"/>
          </p:nvPr>
        </p:nvSpPr>
        <p:spPr>
          <a:xfrm>
            <a:off x="719667" y="1565031"/>
            <a:ext cx="11209865" cy="5174436"/>
          </a:xfrm>
        </p:spPr>
        <p:txBody>
          <a:bodyPr>
            <a:normAutofit fontScale="92500" lnSpcReduction="10000"/>
          </a:bodyPr>
          <a:lstStyle/>
          <a:p>
            <a:r>
              <a:rPr lang="en-US" sz="2800" dirty="0"/>
              <a:t>Waltke, Steinmann, and Fox </a:t>
            </a:r>
            <a:r>
              <a:rPr lang="en-US" sz="2200" dirty="0"/>
              <a:t>-- Major commentaries on Proverbs</a:t>
            </a:r>
            <a:endParaRPr lang="en-US" sz="2800" dirty="0"/>
          </a:p>
          <a:p>
            <a:r>
              <a:rPr lang="en-US" sz="2400" dirty="0">
                <a:effectLst/>
                <a:latin typeface="Times New Roman" panose="02020603050405020304" pitchFamily="18" charset="0"/>
                <a:ea typeface="Times New Roman" panose="02020603050405020304" pitchFamily="18" charset="0"/>
              </a:rPr>
              <a:t>Hatton, Peter T.H. </a:t>
            </a:r>
            <a:r>
              <a:rPr lang="en-US" sz="2400" i="1" dirty="0">
                <a:effectLst/>
                <a:latin typeface="Times New Roman" panose="02020603050405020304" pitchFamily="18" charset="0"/>
                <a:ea typeface="Times New Roman" panose="02020603050405020304" pitchFamily="18" charset="0"/>
              </a:rPr>
              <a:t>Contradiction in the Book of Proverbs: The Deep Waters of Counsel</a:t>
            </a:r>
            <a:r>
              <a:rPr lang="en-US" sz="2400" dirty="0">
                <a:effectLst/>
                <a:latin typeface="Times New Roman" panose="02020603050405020304" pitchFamily="18" charset="0"/>
                <a:ea typeface="Times New Roman" panose="02020603050405020304" pitchFamily="18" charset="0"/>
              </a:rPr>
              <a:t> (Hampshire, England: Ashgate Publishing Limited, 2008). </a:t>
            </a:r>
          </a:p>
          <a:p>
            <a:r>
              <a:rPr lang="en-US" sz="2400" dirty="0">
                <a:effectLst/>
                <a:latin typeface="Times New Roman" panose="02020603050405020304" pitchFamily="18" charset="0"/>
                <a:ea typeface="Times New Roman" panose="02020603050405020304" pitchFamily="18" charset="0"/>
              </a:rPr>
              <a:t>Hildebrandt, Ted.  “Proverbial Pairs: Compositional Units in Proverbs 10-29,” </a:t>
            </a:r>
            <a:r>
              <a:rPr lang="en-US" sz="2400" i="1" dirty="0">
                <a:effectLst/>
                <a:latin typeface="Times New Roman" panose="02020603050405020304" pitchFamily="18" charset="0"/>
                <a:ea typeface="Times New Roman" panose="02020603050405020304" pitchFamily="18" charset="0"/>
              </a:rPr>
              <a:t>Journ</a:t>
            </a:r>
            <a:r>
              <a:rPr lang="en-US" sz="2400" i="1" dirty="0">
                <a:latin typeface="Times New Roman" panose="02020603050405020304" pitchFamily="18" charset="0"/>
                <a:ea typeface="Times New Roman" panose="02020603050405020304" pitchFamily="18" charset="0"/>
              </a:rPr>
              <a:t>al </a:t>
            </a:r>
            <a:br>
              <a:rPr lang="en-US" sz="2400" i="1" dirty="0">
                <a:latin typeface="Times New Roman" panose="02020603050405020304" pitchFamily="18" charset="0"/>
                <a:ea typeface="Times New Roman" panose="02020603050405020304" pitchFamily="18" charset="0"/>
              </a:rPr>
            </a:br>
            <a:r>
              <a:rPr lang="en-US" sz="2400" i="1" dirty="0">
                <a:latin typeface="Times New Roman" panose="02020603050405020304" pitchFamily="18" charset="0"/>
                <a:ea typeface="Times New Roman" panose="02020603050405020304" pitchFamily="18" charset="0"/>
              </a:rPr>
              <a:t>of Biblical Literature</a:t>
            </a:r>
            <a:r>
              <a:rPr lang="en-US" sz="2400" dirty="0">
                <a:latin typeface="Times New Roman" panose="02020603050405020304" pitchFamily="18" charset="0"/>
                <a:ea typeface="Times New Roman" panose="02020603050405020304" pitchFamily="18" charset="0"/>
              </a:rPr>
              <a:t> 107.2 (1988) 207-224. </a:t>
            </a:r>
            <a:endParaRPr lang="en-US" sz="2400" dirty="0">
              <a:effectLst/>
              <a:latin typeface="Times New Roman" panose="02020603050405020304" pitchFamily="18" charset="0"/>
              <a:ea typeface="Times New Roman" panose="02020603050405020304" pitchFamily="18" charset="0"/>
            </a:endParaRPr>
          </a:p>
          <a:p>
            <a:r>
              <a:rPr lang="en-US" sz="2400" dirty="0" err="1">
                <a:latin typeface="Times New Roman" panose="02020603050405020304" pitchFamily="18" charset="0"/>
                <a:ea typeface="Times New Roman" panose="02020603050405020304" pitchFamily="18" charset="0"/>
              </a:rPr>
              <a:t>Mieder</a:t>
            </a:r>
            <a:r>
              <a:rPr lang="en-US" sz="2400" dirty="0">
                <a:latin typeface="Times New Roman" panose="02020603050405020304" pitchFamily="18" charset="0"/>
                <a:ea typeface="Times New Roman" panose="02020603050405020304" pitchFamily="18" charset="0"/>
              </a:rPr>
              <a:t>, Wolfgang.  </a:t>
            </a:r>
            <a:r>
              <a:rPr lang="en-US" sz="2400" i="1" dirty="0">
                <a:latin typeface="Times New Roman" panose="02020603050405020304" pitchFamily="18" charset="0"/>
                <a:ea typeface="Times New Roman" panose="02020603050405020304" pitchFamily="18" charset="0"/>
              </a:rPr>
              <a:t>The Wisdom of Many: Essays on the Proverb</a:t>
            </a:r>
            <a:r>
              <a:rPr lang="en-US" sz="2400" dirty="0">
                <a:latin typeface="Times New Roman" panose="02020603050405020304" pitchFamily="18" charset="0"/>
                <a:ea typeface="Times New Roman" panose="02020603050405020304" pitchFamily="18" charset="0"/>
              </a:rPr>
              <a:t>, and </a:t>
            </a:r>
            <a:r>
              <a:rPr lang="en-US" sz="2400" i="1" dirty="0">
                <a:latin typeface="Times New Roman" panose="02020603050405020304" pitchFamily="18" charset="0"/>
                <a:ea typeface="Times New Roman" panose="02020603050405020304" pitchFamily="18" charset="0"/>
              </a:rPr>
              <a:t>Twisted Wisdom: Modern Anti-Proverbs</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Mieder</a:t>
            </a:r>
            <a:r>
              <a:rPr lang="en-US" sz="2400" dirty="0">
                <a:latin typeface="Times New Roman" panose="02020603050405020304" pitchFamily="18" charset="0"/>
                <a:ea typeface="Times New Roman" panose="02020603050405020304" pitchFamily="18" charset="0"/>
              </a:rPr>
              <a:t> is world’s leading expert on the proverb </a:t>
            </a:r>
          </a:p>
          <a:p>
            <a:r>
              <a:rPr lang="en-US" sz="2400" dirty="0">
                <a:effectLst/>
                <a:latin typeface="Times New Roman" panose="02020603050405020304" pitchFamily="18" charset="0"/>
                <a:ea typeface="Times New Roman" panose="02020603050405020304" pitchFamily="18" charset="0"/>
              </a:rPr>
              <a:t>Heim, Knut. Proverbs 26:1-12: A </a:t>
            </a:r>
            <a:r>
              <a:rPr lang="en-US" sz="2400" dirty="0">
                <a:latin typeface="Times New Roman" panose="02020603050405020304" pitchFamily="18" charset="0"/>
                <a:ea typeface="Times New Roman" panose="02020603050405020304" pitchFamily="18" charset="0"/>
              </a:rPr>
              <a:t>Crash Course on the Hermeneutics of Proverbs Reception and a Case Study in Proverb Performance Response,” (</a:t>
            </a:r>
            <a:r>
              <a:rPr lang="en-US" sz="2400" i="1" dirty="0">
                <a:latin typeface="Times New Roman" panose="02020603050405020304" pitchFamily="18" charset="0"/>
                <a:ea typeface="Times New Roman" panose="02020603050405020304" pitchFamily="18" charset="0"/>
              </a:rPr>
              <a:t>Die Welt des Orients</a:t>
            </a:r>
            <a:r>
              <a:rPr lang="en-US" sz="2400" dirty="0">
                <a:latin typeface="Times New Roman" panose="02020603050405020304" pitchFamily="18" charset="0"/>
                <a:ea typeface="Times New Roman" panose="02020603050405020304" pitchFamily="18" charset="0"/>
              </a:rPr>
              <a:t>, 40  (2010) 34-53. </a:t>
            </a:r>
          </a:p>
          <a:p>
            <a:r>
              <a:rPr lang="en-US" sz="2400" dirty="0">
                <a:effectLst/>
                <a:latin typeface="Times New Roman" panose="02020603050405020304" pitchFamily="18" charset="0"/>
                <a:ea typeface="Times New Roman" panose="02020603050405020304" pitchFamily="18" charset="0"/>
              </a:rPr>
              <a:t>Van Heerden, W. “Stra</a:t>
            </a:r>
            <a:r>
              <a:rPr lang="en-US" sz="2400" dirty="0">
                <a:latin typeface="Times New Roman" panose="02020603050405020304" pitchFamily="18" charset="0"/>
                <a:ea typeface="Times New Roman" panose="02020603050405020304" pitchFamily="18" charset="0"/>
              </a:rPr>
              <a:t>tegies Applied by Interpreters of the Paradox in Proverbs 26:4-5” </a:t>
            </a:r>
            <a:r>
              <a:rPr lang="en-US" sz="2400" i="1" dirty="0">
                <a:latin typeface="Times New Roman" panose="02020603050405020304" pitchFamily="18" charset="0"/>
                <a:ea typeface="Times New Roman" panose="02020603050405020304" pitchFamily="18" charset="0"/>
              </a:rPr>
              <a:t>Journal of Semitics </a:t>
            </a:r>
            <a:r>
              <a:rPr lang="en-US" sz="2400" dirty="0">
                <a:latin typeface="Times New Roman" panose="02020603050405020304" pitchFamily="18" charset="0"/>
                <a:ea typeface="Times New Roman" panose="02020603050405020304" pitchFamily="18" charset="0"/>
              </a:rPr>
              <a:t>17.2 (2008) 591-617. </a:t>
            </a:r>
          </a:p>
          <a:p>
            <a:r>
              <a:rPr lang="en-US" sz="2400" dirty="0" err="1">
                <a:effectLst/>
                <a:latin typeface="Times New Roman" panose="02020603050405020304" pitchFamily="18" charset="0"/>
                <a:ea typeface="Times New Roman" panose="02020603050405020304" pitchFamily="18" charset="0"/>
              </a:rPr>
              <a:t>Hoglund</a:t>
            </a:r>
            <a:r>
              <a:rPr lang="en-US" sz="2400" dirty="0">
                <a:effectLst/>
                <a:latin typeface="Times New Roman" panose="02020603050405020304" pitchFamily="18" charset="0"/>
                <a:ea typeface="Times New Roman" panose="02020603050405020304" pitchFamily="18" charset="0"/>
              </a:rPr>
              <a:t>, Kenneth G. “The Fool and the Wise in Dialogue: Proverbs 26:4-5” in Roy </a:t>
            </a:r>
            <a:r>
              <a:rPr lang="en-US" sz="2400" dirty="0" err="1">
                <a:effectLst/>
                <a:latin typeface="Times New Roman" panose="02020603050405020304" pitchFamily="18" charset="0"/>
                <a:ea typeface="Times New Roman" panose="02020603050405020304" pitchFamily="18" charset="0"/>
              </a:rPr>
              <a:t>Zuck’s</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Learning from the Sages </a:t>
            </a:r>
            <a:r>
              <a:rPr lang="en-US" sz="2400" dirty="0">
                <a:effectLst/>
                <a:latin typeface="Times New Roman" panose="02020603050405020304" pitchFamily="18" charset="0"/>
                <a:ea typeface="Times New Roman" panose="02020603050405020304" pitchFamily="18" charset="0"/>
              </a:rPr>
              <a:t>(Baker Books, 1995). </a:t>
            </a:r>
          </a:p>
          <a:p>
            <a:endParaRPr lang="en-US" dirty="0"/>
          </a:p>
        </p:txBody>
      </p:sp>
    </p:spTree>
    <p:extLst>
      <p:ext uri="{BB962C8B-B14F-4D97-AF65-F5344CB8AC3E}">
        <p14:creationId xmlns:p14="http://schemas.microsoft.com/office/powerpoint/2010/main" val="471397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505" y="1538633"/>
            <a:ext cx="11577428" cy="5294260"/>
          </a:xfrm>
        </p:spPr>
        <p:txBody>
          <a:bodyPr>
            <a:noAutofit/>
          </a:bodyPr>
          <a:lstStyle/>
          <a:p>
            <a:r>
              <a:rPr lang="en-US" sz="2800" dirty="0">
                <a:latin typeface="Times New Roman" panose="02020603050405020304" pitchFamily="18" charset="0"/>
                <a:cs typeface="Times New Roman" panose="02020603050405020304" pitchFamily="18" charset="0"/>
              </a:rPr>
              <a:t>Several hermeneutical insights gained by the concatenation</a:t>
            </a:r>
          </a:p>
          <a:p>
            <a:r>
              <a:rPr lang="en-US" sz="2800" dirty="0">
                <a:solidFill>
                  <a:srgbClr val="FFFF00"/>
                </a:solidFill>
                <a:latin typeface="Times New Roman" panose="02020603050405020304" pitchFamily="18" charset="0"/>
                <a:cs typeface="Times New Roman" panose="02020603050405020304" pitchFamily="18" charset="0"/>
              </a:rPr>
              <a:t>Proverb formation</a:t>
            </a:r>
            <a:r>
              <a:rPr lang="en-US" sz="2800" dirty="0">
                <a:latin typeface="Times New Roman" panose="02020603050405020304" pitchFamily="18" charset="0"/>
                <a:cs typeface="Times New Roman" panose="02020603050405020304" pitchFamily="18" charset="0"/>
              </a:rPr>
              <a:t>:  1 Sam 10:10-13   </a:t>
            </a:r>
            <a:r>
              <a:rPr lang="en-US" sz="2800" dirty="0">
                <a:solidFill>
                  <a:srgbClr val="FFFF00"/>
                </a:solidFill>
                <a:latin typeface="Times New Roman" panose="02020603050405020304" pitchFamily="18" charset="0"/>
                <a:cs typeface="Times New Roman" panose="02020603050405020304" pitchFamily="18" charset="0"/>
              </a:rPr>
              <a:t>story </a:t>
            </a:r>
            <a:r>
              <a:rPr lang="en-US" sz="2800"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proverb </a:t>
            </a:r>
            <a:r>
              <a:rPr lang="en-US" sz="2800" dirty="0">
                <a:latin typeface="Times New Roman" panose="02020603050405020304" pitchFamily="18" charset="0"/>
                <a:cs typeface="Times New Roman" panose="02020603050405020304" pitchFamily="18" charset="0"/>
                <a:sym typeface="Wingdings" panose="05000000000000000000" pitchFamily="2" charset="2"/>
              </a:rPr>
              <a:t>example [do chickens have lips, do bears sleep in the woods, is Saul among the prophets]</a:t>
            </a:r>
            <a:endParaRPr lang="en-US" sz="2800" dirty="0">
              <a:latin typeface="Times New Roman" panose="02020603050405020304" pitchFamily="18" charset="0"/>
              <a:cs typeface="Times New Roman" panose="02020603050405020304" pitchFamily="18" charset="0"/>
            </a:endParaRPr>
          </a:p>
          <a:p>
            <a:pPr lvl="1"/>
            <a:r>
              <a:rPr lang="en-US" sz="2400" dirty="0">
                <a:solidFill>
                  <a:srgbClr val="FFFF00"/>
                </a:solidFill>
                <a:latin typeface="Times New Roman" panose="02020603050405020304" pitchFamily="18" charset="0"/>
                <a:cs typeface="Times New Roman" panose="02020603050405020304" pitchFamily="18" charset="0"/>
              </a:rPr>
              <a:t>Non-definition/definition</a:t>
            </a:r>
            <a:r>
              <a:rPr lang="en-US" sz="2400" dirty="0">
                <a:latin typeface="Times New Roman" panose="02020603050405020304" pitchFamily="18" charset="0"/>
                <a:cs typeface="Times New Roman" panose="02020603050405020304" pitchFamily="18" charset="0"/>
              </a:rPr>
              <a:t>: Proverb is a short, salty, significant, repeated and accepted statement often using metaphor/smile/hyperbole/generalization and summation</a:t>
            </a:r>
          </a:p>
          <a:p>
            <a:pPr lvl="1"/>
            <a:r>
              <a:rPr lang="en-US" sz="2400" dirty="0">
                <a:solidFill>
                  <a:srgbClr val="FFFF00"/>
                </a:solidFill>
                <a:latin typeface="Times New Roman" panose="02020603050405020304" pitchFamily="18" charset="0"/>
                <a:cs typeface="Times New Roman" panose="02020603050405020304" pitchFamily="18" charset="0"/>
              </a:rPr>
              <a:t>Caution</a:t>
            </a:r>
            <a:r>
              <a:rPr lang="en-US" sz="2400" dirty="0">
                <a:latin typeface="Times New Roman" panose="02020603050405020304" pitchFamily="18" charset="0"/>
                <a:cs typeface="Times New Roman" panose="02020603050405020304" pitchFamily="18" charset="0"/>
              </a:rPr>
              <a:t>: Yes, proverbs are often </a:t>
            </a:r>
            <a:r>
              <a:rPr lang="en-US" sz="2400" dirty="0">
                <a:solidFill>
                  <a:srgbClr val="FFFF00"/>
                </a:solidFill>
                <a:latin typeface="Times New Roman" panose="02020603050405020304" pitchFamily="18" charset="0"/>
                <a:cs typeface="Times New Roman" panose="02020603050405020304" pitchFamily="18" charset="0"/>
              </a:rPr>
              <a:t>generalizations</a:t>
            </a:r>
            <a:r>
              <a:rPr lang="en-US" sz="2400" dirty="0">
                <a:latin typeface="Times New Roman" panose="02020603050405020304" pitchFamily="18" charset="0"/>
                <a:cs typeface="Times New Roman" panose="02020603050405020304" pitchFamily="18" charset="0"/>
              </a:rPr>
              <a:t> but you </a:t>
            </a:r>
            <a:r>
              <a:rPr lang="en-US" sz="2400" b="1" dirty="0">
                <a:solidFill>
                  <a:srgbClr val="FFFF00"/>
                </a:solidFill>
                <a:latin typeface="Times New Roman" panose="02020603050405020304" pitchFamily="18" charset="0"/>
                <a:cs typeface="Times New Roman" panose="02020603050405020304" pitchFamily="18" charset="0"/>
              </a:rPr>
              <a:t>can’t universalize </a:t>
            </a:r>
            <a:r>
              <a:rPr lang="en-US" sz="2400" dirty="0">
                <a:latin typeface="Times New Roman" panose="02020603050405020304" pitchFamily="18" charset="0"/>
                <a:cs typeface="Times New Roman" panose="02020603050405020304" pitchFamily="18" charset="0"/>
              </a:rPr>
              <a:t>a proverbial statement—complexity of life calls for discernment not simplistic guarantees, one aspect of truth for a particular situation – Prov 22:6 train up a child</a:t>
            </a:r>
          </a:p>
          <a:p>
            <a:pPr lvl="1"/>
            <a:r>
              <a:rPr lang="en-US" sz="2400" dirty="0">
                <a:latin typeface="Times New Roman" panose="02020603050405020304" pitchFamily="18" charset="0"/>
                <a:cs typeface="Times New Roman" panose="02020603050405020304" pitchFamily="18" charset="0"/>
              </a:rPr>
              <a:t>Proverbs have never been considered as </a:t>
            </a:r>
            <a:r>
              <a:rPr lang="en-US" sz="2400" dirty="0">
                <a:solidFill>
                  <a:srgbClr val="FFFF00"/>
                </a:solidFill>
                <a:latin typeface="Times New Roman" panose="02020603050405020304" pitchFamily="18" charset="0"/>
                <a:cs typeface="Times New Roman" panose="02020603050405020304" pitchFamily="18" charset="0"/>
              </a:rPr>
              <a:t>absolute truths </a:t>
            </a:r>
            <a:r>
              <a:rPr lang="en-US" sz="2400" dirty="0">
                <a:latin typeface="Times New Roman" panose="02020603050405020304" pitchFamily="18" charset="0"/>
                <a:cs typeface="Times New Roman" panose="02020603050405020304" pitchFamily="18" charset="0"/>
              </a:rPr>
              <a:t>by the people (</a:t>
            </a:r>
            <a:r>
              <a:rPr lang="en-US" sz="2400" dirty="0" err="1">
                <a:latin typeface="Times New Roman" panose="02020603050405020304" pitchFamily="18" charset="0"/>
                <a:cs typeface="Times New Roman" panose="02020603050405020304" pitchFamily="18" charset="0"/>
              </a:rPr>
              <a:t>Mieder</a:t>
            </a:r>
            <a:r>
              <a:rPr lang="en-US" sz="2400" dirty="0">
                <a:latin typeface="Times New Roman" panose="02020603050405020304" pitchFamily="18" charset="0"/>
                <a:cs typeface="Times New Roman" panose="02020603050405020304" pitchFamily="18" charset="0"/>
              </a:rPr>
              <a:t>, Twisted Wisdom, 1)</a:t>
            </a:r>
          </a:p>
          <a:p>
            <a:pPr lvl="1"/>
            <a:r>
              <a:rPr lang="en-US" sz="2400" dirty="0">
                <a:latin typeface="Times New Roman" panose="02020603050405020304" pitchFamily="18" charset="0"/>
                <a:cs typeface="Times New Roman" panose="02020603050405020304" pitchFamily="18" charset="0"/>
              </a:rPr>
              <a:t>Nature of proverbial interpretation – a </a:t>
            </a:r>
            <a:r>
              <a:rPr lang="en-US" sz="2400" dirty="0">
                <a:solidFill>
                  <a:srgbClr val="FFFF00"/>
                </a:solidFill>
                <a:latin typeface="Times New Roman" panose="02020603050405020304" pitchFamily="18" charset="0"/>
                <a:cs typeface="Times New Roman" panose="02020603050405020304" pitchFamily="18" charset="0"/>
              </a:rPr>
              <a:t>proverb is not a promise (genre), particular aspect of authority</a:t>
            </a:r>
          </a:p>
        </p:txBody>
      </p:sp>
      <p:sp>
        <p:nvSpPr>
          <p:cNvPr id="5" name="Title 1"/>
          <p:cNvSpPr txBox="1">
            <a:spLocks/>
          </p:cNvSpPr>
          <p:nvPr/>
        </p:nvSpPr>
        <p:spPr>
          <a:xfrm>
            <a:off x="629486" y="25107"/>
            <a:ext cx="10351627"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dirty="0">
                <a:latin typeface="Times New Roman" panose="02020603050405020304" pitchFamily="18" charset="0"/>
                <a:cs typeface="Times New Roman" panose="02020603050405020304" pitchFamily="18" charset="0"/>
              </a:rPr>
              <a:t>Importance of Context and genre</a:t>
            </a:r>
            <a:br>
              <a:rPr lang="en-US" sz="4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in determining meaning</a:t>
            </a:r>
          </a:p>
        </p:txBody>
      </p:sp>
    </p:spTree>
    <p:extLst>
      <p:ext uri="{BB962C8B-B14F-4D97-AF65-F5344CB8AC3E}">
        <p14:creationId xmlns:p14="http://schemas.microsoft.com/office/powerpoint/2010/main" val="2991812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2070" y="1707441"/>
            <a:ext cx="10247860" cy="5150559"/>
          </a:xfrm>
        </p:spPr>
        <p:txBody>
          <a:bodyPr>
            <a:normAutofit fontScale="92500" lnSpcReduction="20000"/>
          </a:bodyPr>
          <a:lstStyle/>
          <a:p>
            <a:r>
              <a:rPr lang="en-US" sz="2800" dirty="0">
                <a:latin typeface="Times New Roman" panose="02020603050405020304" pitchFamily="18" charset="0"/>
                <a:cs typeface="Times New Roman" panose="02020603050405020304" pitchFamily="18" charset="0"/>
              </a:rPr>
              <a:t>If there is </a:t>
            </a:r>
            <a:r>
              <a:rPr lang="en-US" sz="2800" dirty="0">
                <a:solidFill>
                  <a:srgbClr val="FFFF00"/>
                </a:solidFill>
                <a:latin typeface="Times New Roman" panose="02020603050405020304" pitchFamily="18" charset="0"/>
                <a:cs typeface="Times New Roman" panose="02020603050405020304" pitchFamily="18" charset="0"/>
              </a:rPr>
              <a:t>intentional interaction between proverbs </a:t>
            </a:r>
            <a:r>
              <a:rPr lang="en-US" sz="2800" dirty="0">
                <a:latin typeface="Times New Roman" panose="02020603050405020304" pitchFamily="18" charset="0"/>
                <a:cs typeface="Times New Roman" panose="02020603050405020304" pitchFamily="18" charset="0"/>
              </a:rPr>
              <a:t>in pairs then one should seek the meaning the editors may have had in mind when they concatenated two individual proverbs into a pair.</a:t>
            </a:r>
          </a:p>
          <a:p>
            <a:r>
              <a:rPr lang="en-US" sz="2800" dirty="0">
                <a:solidFill>
                  <a:srgbClr val="FFFF00"/>
                </a:solidFill>
                <a:latin typeface="Times New Roman" panose="02020603050405020304" pitchFamily="18" charset="0"/>
                <a:cs typeface="Times New Roman" panose="02020603050405020304" pitchFamily="18" charset="0"/>
              </a:rPr>
              <a:t>Intertextuality</a:t>
            </a:r>
            <a:r>
              <a:rPr lang="en-US" sz="2800" dirty="0">
                <a:latin typeface="Times New Roman" panose="02020603050405020304" pitchFamily="18" charset="0"/>
                <a:cs typeface="Times New Roman" panose="02020603050405020304" pitchFamily="18" charset="0"/>
              </a:rPr>
              <a:t>:  relation of one text to another is an important field of study (vid. Psalms research—G. Wilson et al.)</a:t>
            </a:r>
          </a:p>
          <a:p>
            <a:r>
              <a:rPr lang="en-US" sz="2800" b="1" dirty="0">
                <a:solidFill>
                  <a:srgbClr val="FFFF00"/>
                </a:solidFill>
                <a:latin typeface="Times New Roman" panose="02020603050405020304" pitchFamily="18" charset="0"/>
                <a:cs typeface="Times New Roman" panose="02020603050405020304" pitchFamily="18" charset="0"/>
              </a:rPr>
              <a:t>Context of use:  </a:t>
            </a:r>
            <a:r>
              <a:rPr lang="en-US" sz="2800" dirty="0">
                <a:latin typeface="Times New Roman" panose="02020603050405020304" pitchFamily="18" charset="0"/>
                <a:cs typeface="Times New Roman" panose="02020603050405020304" pitchFamily="18" charset="0"/>
              </a:rPr>
              <a:t>often to win a case (African proverbs); to win and argument; concluding/encapsulating a story (Prov. 1:19, 32), humor Prov. 23:29-35, 26:13. Stich in time, saves nine: NASCAR, HW</a:t>
            </a:r>
            <a:r>
              <a:rPr lang="en-US" sz="2800" dirty="0">
                <a:latin typeface="Times New Roman" panose="02020603050405020304" pitchFamily="18" charset="0"/>
                <a:cs typeface="Times New Roman" panose="02020603050405020304" pitchFamily="18" charset="0"/>
                <a:sym typeface="Wingdings" panose="05000000000000000000" pitchFamily="2" charset="2"/>
              </a:rPr>
              <a:t> exam</a:t>
            </a:r>
            <a:endParaRPr lang="en-US" sz="2800" dirty="0">
              <a:latin typeface="Times New Roman" panose="02020603050405020304" pitchFamily="18" charset="0"/>
              <a:cs typeface="Times New Roman" panose="02020603050405020304" pitchFamily="18" charset="0"/>
            </a:endParaRPr>
          </a:p>
          <a:p>
            <a:r>
              <a:rPr lang="en-US" sz="2800" dirty="0">
                <a:solidFill>
                  <a:srgbClr val="FFFF00"/>
                </a:solidFill>
                <a:latin typeface="Times New Roman" panose="02020603050405020304" pitchFamily="18" charset="0"/>
                <a:cs typeface="Times New Roman" panose="02020603050405020304" pitchFamily="18" charset="0"/>
              </a:rPr>
              <a:t>What a</a:t>
            </a:r>
            <a:r>
              <a:rPr lang="en-US" sz="2800" dirty="0">
                <a:latin typeface="Times New Roman" panose="02020603050405020304" pitchFamily="18" charset="0"/>
                <a:cs typeface="Times New Roman" panose="02020603050405020304" pitchFamily="18" charset="0"/>
              </a:rPr>
              <a:t> </a:t>
            </a:r>
            <a:r>
              <a:rPr lang="en-US" sz="2800" dirty="0">
                <a:solidFill>
                  <a:srgbClr val="FFFF00"/>
                </a:solidFill>
                <a:latin typeface="Times New Roman" panose="02020603050405020304" pitchFamily="18" charset="0"/>
                <a:cs typeface="Times New Roman" panose="02020603050405020304" pitchFamily="18" charset="0"/>
              </a:rPr>
              <a:t>poem means is discovered from how a poem means </a:t>
            </a:r>
          </a:p>
          <a:p>
            <a:r>
              <a:rPr lang="en-US" sz="2800" dirty="0">
                <a:solidFill>
                  <a:srgbClr val="FFFF00"/>
                </a:solidFill>
                <a:latin typeface="Times New Roman" panose="02020603050405020304" pitchFamily="18" charset="0"/>
                <a:cs typeface="Times New Roman" panose="02020603050405020304" pitchFamily="18" charset="0"/>
              </a:rPr>
              <a:t>Form and meaning connected in poetry </a:t>
            </a:r>
            <a:r>
              <a:rPr lang="en-US" sz="2800" dirty="0">
                <a:latin typeface="Times New Roman" panose="02020603050405020304" pitchFamily="18" charset="0"/>
                <a:cs typeface="Times New Roman" panose="02020603050405020304" pitchFamily="18" charset="0"/>
              </a:rPr>
              <a:t>– like non-verbal/verbal in human communication</a:t>
            </a:r>
          </a:p>
          <a:p>
            <a:r>
              <a:rPr lang="en-US" sz="2800" dirty="0">
                <a:latin typeface="Times New Roman" panose="02020603050405020304" pitchFamily="18" charset="0"/>
                <a:cs typeface="Times New Roman" panose="02020603050405020304" pitchFamily="18" charset="0"/>
              </a:rPr>
              <a:t>As we do not miss the </a:t>
            </a:r>
            <a:r>
              <a:rPr lang="en-US" sz="2800" dirty="0">
                <a:solidFill>
                  <a:srgbClr val="FFFF00"/>
                </a:solidFill>
                <a:latin typeface="Times New Roman" panose="02020603050405020304" pitchFamily="18" charset="0"/>
                <a:cs typeface="Times New Roman" panose="02020603050405020304" pitchFamily="18" charset="0"/>
              </a:rPr>
              <a:t>author’s</a:t>
            </a:r>
            <a:r>
              <a:rPr lang="en-US" sz="2800" dirty="0">
                <a:latin typeface="Times New Roman" panose="02020603050405020304" pitchFamily="18" charset="0"/>
                <a:cs typeface="Times New Roman" panose="02020603050405020304" pitchFamily="18" charset="0"/>
              </a:rPr>
              <a:t> poetic craft and intent, we also should not miss the </a:t>
            </a:r>
            <a:r>
              <a:rPr lang="en-US" sz="2800" dirty="0">
                <a:solidFill>
                  <a:srgbClr val="FFFF00"/>
                </a:solidFill>
                <a:latin typeface="Times New Roman" panose="02020603050405020304" pitchFamily="18" charset="0"/>
                <a:cs typeface="Times New Roman" panose="02020603050405020304" pitchFamily="18" charset="0"/>
              </a:rPr>
              <a:t>editor’s intent </a:t>
            </a:r>
            <a:r>
              <a:rPr lang="en-US" sz="2800" dirty="0">
                <a:latin typeface="Times New Roman" panose="02020603050405020304" pitchFamily="18" charset="0"/>
                <a:cs typeface="Times New Roman" panose="02020603050405020304" pitchFamily="18" charset="0"/>
              </a:rPr>
              <a:t>as the book is built up and shaped.  </a:t>
            </a:r>
          </a:p>
        </p:txBody>
      </p:sp>
      <p:sp>
        <p:nvSpPr>
          <p:cNvPr id="5" name="Title 1"/>
          <p:cNvSpPr txBox="1">
            <a:spLocks/>
          </p:cNvSpPr>
          <p:nvPr/>
        </p:nvSpPr>
        <p:spPr>
          <a:xfrm>
            <a:off x="440300" y="163584"/>
            <a:ext cx="10351627"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dirty="0">
                <a:latin typeface="Times New Roman" panose="02020603050405020304" pitchFamily="18" charset="0"/>
                <a:cs typeface="Times New Roman" panose="02020603050405020304" pitchFamily="18" charset="0"/>
              </a:rPr>
              <a:t>Importance of Context and genre</a:t>
            </a:r>
            <a:br>
              <a:rPr lang="en-US" sz="4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in determining meaning</a:t>
            </a:r>
          </a:p>
        </p:txBody>
      </p:sp>
    </p:spTree>
    <p:extLst>
      <p:ext uri="{BB962C8B-B14F-4D97-AF65-F5344CB8AC3E}">
        <p14:creationId xmlns:p14="http://schemas.microsoft.com/office/powerpoint/2010/main" val="404790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95302"/>
            <a:ext cx="11489267" cy="5073057"/>
          </a:xfrm>
        </p:spPr>
        <p:txBody>
          <a:bodyPr>
            <a:normAutofit/>
          </a:bodyPr>
          <a:lstStyle/>
          <a:p>
            <a:r>
              <a:rPr lang="en-US" sz="2800" dirty="0">
                <a:latin typeface="Times New Roman" panose="02020603050405020304" pitchFamily="18" charset="0"/>
                <a:cs typeface="Times New Roman" panose="02020603050405020304" pitchFamily="18" charset="0"/>
              </a:rPr>
              <a:t>Journey to discover meanings of a proverb and wisdom: </a:t>
            </a:r>
          </a:p>
          <a:p>
            <a:pPr lvl="1"/>
            <a:r>
              <a:rPr lang="en-US" sz="2600" dirty="0">
                <a:latin typeface="Times New Roman" panose="02020603050405020304" pitchFamily="18" charset="0"/>
                <a:cs typeface="Times New Roman" panose="02020603050405020304" pitchFamily="18" charset="0"/>
              </a:rPr>
              <a:t>Historical setting:  Solomon, Hezekiah, Augur, Lemuel, sayings of the wise</a:t>
            </a:r>
          </a:p>
          <a:p>
            <a:pPr lvl="1"/>
            <a:r>
              <a:rPr lang="en-US" sz="2600" dirty="0">
                <a:latin typeface="Times New Roman" panose="02020603050405020304" pitchFamily="18" charset="0"/>
                <a:cs typeface="Times New Roman" panose="02020603050405020304" pitchFamily="18" charset="0"/>
              </a:rPr>
              <a:t>Literary expression:  </a:t>
            </a:r>
          </a:p>
          <a:p>
            <a:pPr lvl="2"/>
            <a:r>
              <a:rPr lang="en-US" sz="2400" dirty="0">
                <a:latin typeface="Times New Roman" panose="02020603050405020304" pitchFamily="18" charset="0"/>
                <a:cs typeface="Times New Roman" panose="02020603050405020304" pitchFamily="18" charset="0"/>
              </a:rPr>
              <a:t>Aesthetics (Acrostic/chiastic/</a:t>
            </a:r>
            <a:r>
              <a:rPr lang="en-US" sz="2400" dirty="0" err="1">
                <a:latin typeface="Times New Roman" panose="02020603050405020304" pitchFamily="18" charset="0"/>
                <a:cs typeface="Times New Roman" panose="02020603050405020304" pitchFamily="18" charset="0"/>
              </a:rPr>
              <a:t>inclusios</a:t>
            </a:r>
            <a:r>
              <a:rPr lang="en-US" sz="2400" dirty="0">
                <a:latin typeface="Times New Roman" panose="02020603050405020304" pitchFamily="18" charset="0"/>
                <a:cs typeface="Times New Roman" panose="02020603050405020304" pitchFamily="18" charset="0"/>
              </a:rPr>
              <a:t>; phonology), </a:t>
            </a:r>
          </a:p>
          <a:p>
            <a:pPr lvl="2"/>
            <a:r>
              <a:rPr lang="en-US" sz="2400" dirty="0">
                <a:latin typeface="Times New Roman" panose="02020603050405020304" pitchFamily="18" charset="0"/>
                <a:cs typeface="Times New Roman" panose="02020603050405020304" pitchFamily="18" charset="0"/>
              </a:rPr>
              <a:t>Rhetorical (speaker/audience),</a:t>
            </a:r>
          </a:p>
          <a:p>
            <a:pPr lvl="2"/>
            <a:r>
              <a:rPr lang="en-US" sz="2600" dirty="0">
                <a:latin typeface="Times New Roman" panose="02020603050405020304" pitchFamily="18" charset="0"/>
                <a:cs typeface="Times New Roman" panose="02020603050405020304" pitchFamily="18" charset="0"/>
              </a:rPr>
              <a:t>Poetics (parallelisms, sound/sense; terseness), </a:t>
            </a:r>
          </a:p>
          <a:p>
            <a:pPr lvl="2"/>
            <a:r>
              <a:rPr lang="en-US" sz="2600" dirty="0">
                <a:latin typeface="Times New Roman" panose="02020603050405020304" pitchFamily="18" charset="0"/>
                <a:cs typeface="Times New Roman" panose="02020603050405020304" pitchFamily="18" charset="0"/>
              </a:rPr>
              <a:t>Figurative language (metaphor/smile/metonymy/hyperbole, parody, generalization etc.), </a:t>
            </a:r>
          </a:p>
          <a:p>
            <a:pPr lvl="2"/>
            <a:r>
              <a:rPr lang="en-US" sz="2400" dirty="0">
                <a:latin typeface="Times New Roman" panose="02020603050405020304" pitchFamily="18" charset="0"/>
                <a:cs typeface="Times New Roman" panose="02020603050405020304" pitchFamily="18" charset="0"/>
              </a:rPr>
              <a:t>Literary form (what is a proverb? What forms are used (e.g. </a:t>
            </a:r>
            <a:r>
              <a:rPr lang="en-US" sz="2400" dirty="0" err="1">
                <a:latin typeface="Times New Roman" panose="02020603050405020304" pitchFamily="18" charset="0"/>
                <a:cs typeface="Times New Roman" panose="02020603050405020304" pitchFamily="18" charset="0"/>
              </a:rPr>
              <a:t>Pr</a:t>
            </a:r>
            <a:r>
              <a:rPr lang="en-US" sz="2400" dirty="0">
                <a:latin typeface="Times New Roman" panose="02020603050405020304" pitchFamily="18" charset="0"/>
                <a:cs typeface="Times New Roman" panose="02020603050405020304" pitchFamily="18" charset="0"/>
              </a:rPr>
              <a:t> 30)? How are they put together?--pairs), </a:t>
            </a:r>
          </a:p>
          <a:p>
            <a:endParaRPr lang="en-US" dirty="0"/>
          </a:p>
        </p:txBody>
      </p:sp>
      <p:sp>
        <p:nvSpPr>
          <p:cNvPr id="4" name="Title 1"/>
          <p:cNvSpPr txBox="1">
            <a:spLocks/>
          </p:cNvSpPr>
          <p:nvPr/>
        </p:nvSpPr>
        <p:spPr>
          <a:xfrm>
            <a:off x="629486" y="427779"/>
            <a:ext cx="10351627"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dirty="0">
                <a:latin typeface="Times New Roman" panose="02020603050405020304" pitchFamily="18" charset="0"/>
                <a:cs typeface="Times New Roman" panose="02020603050405020304" pitchFamily="18" charset="0"/>
              </a:rPr>
              <a:t>Importance of Context and genre</a:t>
            </a:r>
            <a:br>
              <a:rPr lang="en-US" sz="4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in determining meaning</a:t>
            </a:r>
          </a:p>
        </p:txBody>
      </p:sp>
    </p:spTree>
    <p:extLst>
      <p:ext uri="{BB962C8B-B14F-4D97-AF65-F5344CB8AC3E}">
        <p14:creationId xmlns:p14="http://schemas.microsoft.com/office/powerpoint/2010/main" val="2004196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95302"/>
            <a:ext cx="11489267" cy="5073057"/>
          </a:xfrm>
        </p:spPr>
        <p:txBody>
          <a:bodyPr>
            <a:normAutofit/>
          </a:bodyPr>
          <a:lstStyle/>
          <a:p>
            <a:pPr lvl="1"/>
            <a:r>
              <a:rPr lang="en-US" sz="3200" dirty="0">
                <a:latin typeface="Times New Roman" panose="02020603050405020304" pitchFamily="18" charset="0"/>
                <a:cs typeface="Times New Roman" panose="02020603050405020304" pitchFamily="18" charset="0"/>
              </a:rPr>
              <a:t>Cultural/ setting (royal court), folk, teaching [school], judicial, and …</a:t>
            </a:r>
          </a:p>
          <a:p>
            <a:pPr lvl="1"/>
            <a:r>
              <a:rPr lang="en-US" sz="3200" dirty="0">
                <a:latin typeface="Times New Roman" panose="02020603050405020304" pitchFamily="18" charset="0"/>
                <a:cs typeface="Times New Roman" panose="02020603050405020304" pitchFamily="18" charset="0"/>
              </a:rPr>
              <a:t>Social factors (king, scribes, teachers, students …) also help us  </a:t>
            </a:r>
          </a:p>
          <a:p>
            <a:pPr lvl="1"/>
            <a:r>
              <a:rPr lang="en-US" sz="3200" dirty="0">
                <a:latin typeface="Times New Roman" panose="02020603050405020304" pitchFamily="18" charset="0"/>
                <a:cs typeface="Times New Roman" panose="02020603050405020304" pitchFamily="18" charset="0"/>
              </a:rPr>
              <a:t>Canonical function:  how are proverbs used in narratives (1 Sam 24:13 et al., vid. Fontaine, </a:t>
            </a:r>
            <a:r>
              <a:rPr lang="en-US" sz="3200" i="1" dirty="0">
                <a:latin typeface="Times New Roman" panose="02020603050405020304" pitchFamily="18" charset="0"/>
                <a:cs typeface="Times New Roman" panose="02020603050405020304" pitchFamily="18" charset="0"/>
              </a:rPr>
              <a:t>Traditional Sayings in the OT</a:t>
            </a:r>
            <a:r>
              <a:rPr lang="en-US" sz="3200" dirty="0">
                <a:latin typeface="Times New Roman" panose="02020603050405020304" pitchFamily="18" charset="0"/>
                <a:cs typeface="Times New Roman" panose="02020603050405020304" pitchFamily="18" charset="0"/>
              </a:rPr>
              <a:t>), Prov 26:4-5 </a:t>
            </a:r>
            <a:r>
              <a:rPr lang="en-US" sz="3200" dirty="0">
                <a:latin typeface="Times New Roman" panose="02020603050405020304" pitchFamily="18" charset="0"/>
                <a:cs typeface="Times New Roman" panose="02020603050405020304" pitchFamily="18" charset="0"/>
                <a:sym typeface="Wingdings" panose="05000000000000000000" pitchFamily="2" charset="2"/>
              </a:rPr>
              <a:t> antilegomena for Proverbs </a:t>
            </a:r>
            <a:r>
              <a:rPr lang="en-US" sz="3200" dirty="0">
                <a:latin typeface="Times New Roman" panose="02020603050405020304" pitchFamily="18" charset="0"/>
                <a:cs typeface="Times New Roman" panose="02020603050405020304" pitchFamily="18" charset="0"/>
              </a:rPr>
              <a:t> </a:t>
            </a:r>
          </a:p>
          <a:p>
            <a:endParaRPr lang="en-US" dirty="0"/>
          </a:p>
        </p:txBody>
      </p:sp>
      <p:sp>
        <p:nvSpPr>
          <p:cNvPr id="4" name="Title 1"/>
          <p:cNvSpPr txBox="1">
            <a:spLocks/>
          </p:cNvSpPr>
          <p:nvPr/>
        </p:nvSpPr>
        <p:spPr>
          <a:xfrm>
            <a:off x="629486" y="427779"/>
            <a:ext cx="10351627"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dirty="0">
                <a:latin typeface="Times New Roman" panose="02020603050405020304" pitchFamily="18" charset="0"/>
                <a:cs typeface="Times New Roman" panose="02020603050405020304" pitchFamily="18" charset="0"/>
              </a:rPr>
              <a:t>Importance of Context and genre</a:t>
            </a:r>
            <a:br>
              <a:rPr lang="en-US" sz="4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in determining meaning</a:t>
            </a:r>
          </a:p>
        </p:txBody>
      </p:sp>
    </p:spTree>
    <p:extLst>
      <p:ext uri="{BB962C8B-B14F-4D97-AF65-F5344CB8AC3E}">
        <p14:creationId xmlns:p14="http://schemas.microsoft.com/office/powerpoint/2010/main" val="2428316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latin typeface="Times New Roman" panose="02020603050405020304" pitchFamily="18" charset="0"/>
                <a:cs typeface="Times New Roman" panose="02020603050405020304" pitchFamily="18" charset="0"/>
              </a:rPr>
              <a:t>Willy-nilly Advocates: Pr. 10-29</a:t>
            </a:r>
          </a:p>
        </p:txBody>
      </p:sp>
      <p:sp>
        <p:nvSpPr>
          <p:cNvPr id="3" name="Content Placeholder 2"/>
          <p:cNvSpPr>
            <a:spLocks noGrp="1"/>
          </p:cNvSpPr>
          <p:nvPr>
            <p:ph idx="1"/>
          </p:nvPr>
        </p:nvSpPr>
        <p:spPr>
          <a:xfrm>
            <a:off x="1103312" y="1753986"/>
            <a:ext cx="10011531" cy="4494414"/>
          </a:xfrm>
        </p:spPr>
        <p:txBody>
          <a:bodyPr>
            <a:normAutofit lnSpcReduction="10000"/>
          </a:bodyPr>
          <a:lstStyle/>
          <a:p>
            <a:r>
              <a:rPr lang="en-US" sz="3600" b="1" dirty="0">
                <a:latin typeface="Times New Roman" panose="02020603050405020304" pitchFamily="18" charset="0"/>
                <a:cs typeface="Times New Roman" panose="02020603050405020304" pitchFamily="18" charset="0"/>
              </a:rPr>
              <a:t>W. </a:t>
            </a:r>
            <a:r>
              <a:rPr lang="en-US" sz="3600" b="1" dirty="0" err="1">
                <a:latin typeface="Times New Roman" panose="02020603050405020304" pitchFamily="18" charset="0"/>
                <a:cs typeface="Times New Roman" panose="02020603050405020304" pitchFamily="18" charset="0"/>
              </a:rPr>
              <a:t>Oesterley</a:t>
            </a:r>
            <a:r>
              <a:rPr lang="en-US" sz="3600" b="1"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(“Proverbial Pairs,” JBL, 107.2, p. 207f   )</a:t>
            </a:r>
          </a:p>
          <a:p>
            <a:r>
              <a:rPr lang="en-US" sz="3600" b="1" dirty="0">
                <a:latin typeface="Times New Roman" panose="02020603050405020304" pitchFamily="18" charset="0"/>
                <a:cs typeface="Times New Roman" panose="02020603050405020304" pitchFamily="18" charset="0"/>
              </a:rPr>
              <a:t>R. Gordon</a:t>
            </a:r>
          </a:p>
          <a:p>
            <a:r>
              <a:rPr lang="en-US" sz="3600" b="1" dirty="0">
                <a:latin typeface="Times New Roman" panose="02020603050405020304" pitchFamily="18" charset="0"/>
                <a:cs typeface="Times New Roman" panose="02020603050405020304" pitchFamily="18" charset="0"/>
              </a:rPr>
              <a:t>B. Lang</a:t>
            </a:r>
          </a:p>
          <a:p>
            <a:r>
              <a:rPr lang="en-US" sz="3600" b="1" dirty="0">
                <a:latin typeface="Times New Roman" panose="02020603050405020304" pitchFamily="18" charset="0"/>
                <a:cs typeface="Times New Roman" panose="02020603050405020304" pitchFamily="18" charset="0"/>
              </a:rPr>
              <a:t>J. C. </a:t>
            </a:r>
            <a:r>
              <a:rPr lang="en-US" sz="3600" b="1" dirty="0" err="1">
                <a:latin typeface="Times New Roman" panose="02020603050405020304" pitchFamily="18" charset="0"/>
                <a:cs typeface="Times New Roman" panose="02020603050405020304" pitchFamily="18" charset="0"/>
              </a:rPr>
              <a:t>Rylaarsdam</a:t>
            </a:r>
            <a:endParaRPr lang="en-US" sz="36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B. Childs</a:t>
            </a:r>
          </a:p>
          <a:p>
            <a:r>
              <a:rPr lang="en-US" sz="3600" b="1" dirty="0">
                <a:latin typeface="Times New Roman" panose="02020603050405020304" pitchFamily="18" charset="0"/>
                <a:cs typeface="Times New Roman" panose="02020603050405020304" pitchFamily="18" charset="0"/>
              </a:rPr>
              <a:t>Atomistic, self-contained, disconnected,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helter-skelter, disarranged </a:t>
            </a:r>
          </a:p>
        </p:txBody>
      </p:sp>
    </p:spTree>
    <p:extLst>
      <p:ext uri="{BB962C8B-B14F-4D97-AF65-F5344CB8AC3E}">
        <p14:creationId xmlns:p14="http://schemas.microsoft.com/office/powerpoint/2010/main" val="2630109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3234</TotalTime>
  <Words>5339</Words>
  <Application>Microsoft Office PowerPoint</Application>
  <PresentationFormat>Widescreen</PresentationFormat>
  <Paragraphs>246</Paragraphs>
  <Slides>48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AA Times New Roman</vt:lpstr>
      <vt:lpstr>Arial</vt:lpstr>
      <vt:lpstr>Century Gothic</vt:lpstr>
      <vt:lpstr>Times New Roman</vt:lpstr>
      <vt:lpstr>Wingdings 3</vt:lpstr>
      <vt:lpstr>Ion</vt:lpstr>
      <vt:lpstr>Proverbs Pairs &amp; the  Prov 26:4-5 “Contradiction”: to answer or not to answer a fool -- that is the question</vt:lpstr>
      <vt:lpstr>Questions being addressed</vt:lpstr>
      <vt:lpstr>Importance of Context and genre in determining meaning</vt:lpstr>
      <vt:lpstr>PowerPoint Presentation</vt:lpstr>
      <vt:lpstr>PowerPoint Presentation</vt:lpstr>
      <vt:lpstr>PowerPoint Presentation</vt:lpstr>
      <vt:lpstr>PowerPoint Presentation</vt:lpstr>
      <vt:lpstr>PowerPoint Presentation</vt:lpstr>
      <vt:lpstr>Willy-nilly Advocates: Pr. 10-29</vt:lpstr>
      <vt:lpstr>What is a proverbial pair?</vt:lpstr>
      <vt:lpstr>How frequent are pairs</vt:lpstr>
      <vt:lpstr>Double Chiastic Structure of Proverbs 26:1-12 (Steinmann, 524) On “What is fitting” treatise on Hermeneutics of Wisdom (Van Leeuwen)                         [Toy calls it the “Book of Fools” in Proverbs]</vt:lpstr>
      <vt:lpstr>Double Chiastic Structure of Proverbs 26:1-12 (Steinmann, 524)</vt:lpstr>
      <vt:lpstr>Fool and Worse  (being wise in your own eyes – 26:5, 12)</vt:lpstr>
      <vt:lpstr>Pairing Variations</vt:lpstr>
      <vt:lpstr>Five Examples:   Pair #1—Prov 26:4-5</vt:lpstr>
      <vt:lpstr>Contradictory Proverbs </vt:lpstr>
      <vt:lpstr>Contradictory Proverbs: English  </vt:lpstr>
      <vt:lpstr>Proverbial variation/parody/Anti-proverbs</vt:lpstr>
      <vt:lpstr>Contradictory Proverbs: English </vt:lpstr>
      <vt:lpstr>Contradictory Proverbs: Sumerian               [ca 1900-1800 BC] </vt:lpstr>
      <vt:lpstr>Contradictory Proverbs: Yoruba </vt:lpstr>
      <vt:lpstr>Contradictory Proverbs in Proverbs</vt:lpstr>
      <vt:lpstr>Contradictory Proverbs in Proverbs</vt:lpstr>
      <vt:lpstr>Contradictory Proverbs in Proverbs</vt:lpstr>
      <vt:lpstr>Nature of repetition in Proverbs</vt:lpstr>
      <vt:lpstr>Cohesion:  Prov 26:4-5</vt:lpstr>
      <vt:lpstr>Cohesion: Prov 26:4-5</vt:lpstr>
      <vt:lpstr> Pre-Separateness of Proverbs 26:4-5 from 26:3</vt:lpstr>
      <vt:lpstr>Post-Separateness of Proverbs 26:4-5 from26:6</vt:lpstr>
      <vt:lpstr>Proverbial interaction: Prov 26:4-5</vt:lpstr>
      <vt:lpstr>LXX Solutions to heteroglossalic texts</vt:lpstr>
      <vt:lpstr>LXX Solutions to heteroglossalic texts</vt:lpstr>
      <vt:lpstr>LXX Solutions to heteroglossalic texts</vt:lpstr>
      <vt:lpstr>LXX Solutions to heteroglossalic texts</vt:lpstr>
      <vt:lpstr>Suggested “Solutions” Prov 26:4-5</vt:lpstr>
      <vt:lpstr>1) Separating Spheres of Reference</vt:lpstr>
      <vt:lpstr>Separating Spheres of Reference </vt:lpstr>
      <vt:lpstr>1) Separating Spheres of Reference </vt:lpstr>
      <vt:lpstr>1) Separating Spheres of Reference </vt:lpstr>
      <vt:lpstr>2) Averaging Opposites </vt:lpstr>
      <vt:lpstr>3) Word Meaning modification  </vt:lpstr>
      <vt:lpstr>Reflections on Solutions</vt:lpstr>
      <vt:lpstr>Proverbial interaction: Prov 26:4-5</vt:lpstr>
      <vt:lpstr>Conclusion on pair #1 [Prov 26:4-5]</vt:lpstr>
      <vt:lpstr>Conclusion on pair #1 [Prov 26:4-5]</vt:lpstr>
      <vt:lpstr>Conclusion on pair #1 [Prov 26:4-5]</vt:lpstr>
      <vt:lpstr>Resources: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Proverbs Pairs</dc:title>
  <dc:creator>Ted Hildebrandt</dc:creator>
  <cp:lastModifiedBy>Ted Hildebrandt</cp:lastModifiedBy>
  <cp:revision>248</cp:revision>
  <dcterms:created xsi:type="dcterms:W3CDTF">2018-07-17T22:22:21Z</dcterms:created>
  <dcterms:modified xsi:type="dcterms:W3CDTF">2022-01-23T10:32:27Z</dcterms:modified>
</cp:coreProperties>
</file>