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5" r:id="rId2"/>
    <p:sldId id="256" r:id="rId3"/>
    <p:sldId id="257" r:id="rId4"/>
    <p:sldId id="262" r:id="rId5"/>
    <p:sldId id="258" r:id="rId6"/>
    <p:sldId id="259" r:id="rId7"/>
    <p:sldId id="263" r:id="rId8"/>
    <p:sldId id="260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 varScale="1">
        <p:scale>
          <a:sx n="98" d="100"/>
          <a:sy n="98" d="100"/>
        </p:scale>
        <p:origin x="8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02CCB1-A6FA-E040-BFA3-5F25C6CE47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2" r="3" b="9356"/>
          <a:stretch/>
        </p:blipFill>
        <p:spPr bwMode="auto">
          <a:xfrm>
            <a:off x="28813" y="1144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71E42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3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731" y="1137039"/>
            <a:ext cx="4894724" cy="4699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The Books of</a:t>
            </a:r>
            <a:br>
              <a:rPr lang="en-US" sz="4800" dirty="0"/>
            </a:br>
            <a:r>
              <a:rPr lang="en-US" sz="4800" dirty="0"/>
              <a:t>Chronicles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7128" y="3872752"/>
            <a:ext cx="3869176" cy="1412451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r">
              <a:lnSpc>
                <a:spcPct val="100000"/>
              </a:lnSpc>
            </a:pPr>
            <a:r>
              <a:rPr lang="en-US" sz="2400" dirty="0"/>
              <a:t>August H. </a:t>
            </a:r>
            <a:r>
              <a:rPr lang="en-US" sz="2400" dirty="0" err="1"/>
              <a:t>Konkel</a:t>
            </a:r>
            <a:endParaRPr lang="en-US" sz="2400" dirty="0"/>
          </a:p>
          <a:p>
            <a:pPr algn="r">
              <a:lnSpc>
                <a:spcPct val="100000"/>
              </a:lnSpc>
            </a:pPr>
            <a:r>
              <a:rPr lang="en-US" sz="2400" dirty="0" err="1"/>
              <a:t>McMcaster</a:t>
            </a:r>
            <a:r>
              <a:rPr lang="en-US" sz="2400" dirty="0"/>
              <a:t> Divinity College</a:t>
            </a:r>
          </a:p>
          <a:p>
            <a:pPr algn="r">
              <a:lnSpc>
                <a:spcPct val="100000"/>
              </a:lnSpc>
            </a:pPr>
            <a:r>
              <a:rPr lang="en-US" sz="2400" dirty="0"/>
              <a:t>October 2021</a:t>
            </a:r>
          </a:p>
        </p:txBody>
      </p:sp>
      <p:sp>
        <p:nvSpPr>
          <p:cNvPr id="89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6238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Israel in Chronicles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/>
          </a:bodyPr>
          <a:lstStyle/>
          <a:p>
            <a:r>
              <a:rPr lang="en-US" sz="2800" dirty="0"/>
              <a:t>session 2      </a:t>
            </a:r>
          </a:p>
          <a:p>
            <a:r>
              <a:rPr lang="en-US" sz="2800" dirty="0"/>
              <a:t>   </a:t>
            </a:r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Outline of Chronicles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Nation of Promise: 1 </a:t>
            </a:r>
            <a:r>
              <a:rPr lang="en-CA" sz="2800" dirty="0" err="1"/>
              <a:t>Chr</a:t>
            </a:r>
            <a:r>
              <a:rPr lang="en-CA" sz="2800" dirty="0"/>
              <a:t> 1-9:34</a:t>
            </a:r>
          </a:p>
          <a:p>
            <a:r>
              <a:rPr lang="en-CA" sz="2800" dirty="0"/>
              <a:t>History of the Nation: 1 </a:t>
            </a:r>
            <a:r>
              <a:rPr lang="en-CA" sz="2800" dirty="0" err="1"/>
              <a:t>Chr</a:t>
            </a:r>
            <a:r>
              <a:rPr lang="en-CA" sz="2800" dirty="0"/>
              <a:t> 9:35-2Chr 36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Account of David: 1 </a:t>
            </a:r>
            <a:r>
              <a:rPr lang="en-CA" sz="2600" dirty="0" err="1"/>
              <a:t>Chr</a:t>
            </a:r>
            <a:r>
              <a:rPr lang="en-CA" sz="2600" dirty="0"/>
              <a:t> 9:35-29:30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CA" sz="2400" dirty="0"/>
              <a:t>Founding of the Kingdom: 1 </a:t>
            </a:r>
            <a:r>
              <a:rPr lang="en-CA" sz="2400" dirty="0" err="1"/>
              <a:t>Chr</a:t>
            </a:r>
            <a:r>
              <a:rPr lang="en-CA" sz="2400" dirty="0"/>
              <a:t> 9:35-20:8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CA" sz="2400" dirty="0"/>
              <a:t>Preparation for the Temple: 1 </a:t>
            </a:r>
            <a:r>
              <a:rPr lang="en-CA" sz="2400" dirty="0" err="1"/>
              <a:t>Chr</a:t>
            </a:r>
            <a:r>
              <a:rPr lang="en-CA" sz="2400" dirty="0"/>
              <a:t> 21:1-29:30</a:t>
            </a:r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Outline of Chronicles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28700" lvl="1" indent="-571500">
              <a:buFont typeface="+mj-lt"/>
              <a:buAutoNum type="romanUcPeriod" startAt="2"/>
            </a:pPr>
            <a:r>
              <a:rPr lang="en-CA" sz="2600" dirty="0"/>
              <a:t>Account of Solomon: 2 Chr. 1-28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CA" sz="2400" dirty="0"/>
              <a:t>Reign of Solomon: 2 </a:t>
            </a:r>
            <a:r>
              <a:rPr lang="en-CA" sz="2400" dirty="0" err="1"/>
              <a:t>Chr</a:t>
            </a:r>
            <a:r>
              <a:rPr lang="en-CA" sz="2400" dirty="0"/>
              <a:t> 1:1-9:31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CA" sz="2400" dirty="0"/>
              <a:t>Israel until the Exile of the North: 10:1-28:27)</a:t>
            </a:r>
          </a:p>
          <a:p>
            <a:pPr marL="1028700" lvl="1" indent="-571500">
              <a:buFont typeface="+mj-lt"/>
              <a:buAutoNum type="romanUcPeriod" startAt="2"/>
            </a:pPr>
            <a:r>
              <a:rPr lang="en-CA" sz="2600" dirty="0"/>
              <a:t>Hezekiah as a second Solomon: 2 </a:t>
            </a:r>
            <a:r>
              <a:rPr lang="en-CA" sz="2600" dirty="0" err="1"/>
              <a:t>Chr</a:t>
            </a:r>
            <a:r>
              <a:rPr lang="en-CA" sz="2600" dirty="0"/>
              <a:t> 29-36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CA" sz="2400" dirty="0"/>
              <a:t>Healing under Hezekiah: 29:1-32:23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CA" sz="2400" dirty="0"/>
              <a:t>Humiliation and Hope: 33:1-36:23</a:t>
            </a:r>
          </a:p>
        </p:txBody>
      </p:sp>
    </p:spTree>
    <p:extLst>
      <p:ext uri="{BB962C8B-B14F-4D97-AF65-F5344CB8AC3E}">
        <p14:creationId xmlns:p14="http://schemas.microsoft.com/office/powerpoint/2010/main" val="3690339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Nation of Promise (1 </a:t>
            </a:r>
            <a:r>
              <a:rPr lang="en-US" sz="4000" dirty="0" err="1"/>
              <a:t>Chr</a:t>
            </a:r>
            <a:r>
              <a:rPr lang="en-US" sz="4000" dirty="0"/>
              <a:t> 1:1-9:34)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800" dirty="0"/>
              <a:t>Genealogies are a history of a people</a:t>
            </a:r>
          </a:p>
          <a:p>
            <a:r>
              <a:rPr lang="en-CA" sz="2800" dirty="0"/>
              <a:t>Segmented genealogies describe a family (1 </a:t>
            </a:r>
            <a:r>
              <a:rPr lang="en-CA" sz="2800" dirty="0" err="1"/>
              <a:t>Chr</a:t>
            </a:r>
            <a:r>
              <a:rPr lang="en-CA" sz="2800" dirty="0"/>
              <a:t> 3:1-9 is the family of David)</a:t>
            </a:r>
          </a:p>
          <a:p>
            <a:r>
              <a:rPr lang="en-CA" sz="2800" dirty="0"/>
              <a:t>Linear genealogies provide ancestry (1 </a:t>
            </a:r>
            <a:r>
              <a:rPr lang="en-CA" sz="2800" dirty="0" err="1"/>
              <a:t>Chr</a:t>
            </a:r>
            <a:r>
              <a:rPr lang="en-CA" sz="2800" dirty="0"/>
              <a:t> 3:10-14 covers 350 years of David’s sons)</a:t>
            </a:r>
          </a:p>
          <a:p>
            <a:r>
              <a:rPr lang="en-CA" sz="2800" dirty="0"/>
              <a:t>Genealogies are fluid (relationships develop)</a:t>
            </a:r>
          </a:p>
        </p:txBody>
      </p:sp>
    </p:spTree>
    <p:extLst>
      <p:ext uri="{BB962C8B-B14F-4D97-AF65-F5344CB8AC3E}">
        <p14:creationId xmlns:p14="http://schemas.microsoft.com/office/powerpoint/2010/main" val="786334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Israel among the nations (1 </a:t>
            </a:r>
            <a:r>
              <a:rPr lang="en-US" sz="4000" dirty="0" err="1"/>
              <a:t>Chr</a:t>
            </a:r>
            <a:r>
              <a:rPr lang="en-US" sz="4000" dirty="0"/>
              <a:t> 1:1-2:2)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Adam to Abraham (1:1-27); promise to Abram in v. 27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Adam to Noah (1-4)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Nations after the flood (5-23)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Semites (24-27)</a:t>
            </a:r>
          </a:p>
        </p:txBody>
      </p:sp>
    </p:spTree>
    <p:extLst>
      <p:ext uri="{BB962C8B-B14F-4D97-AF65-F5344CB8AC3E}">
        <p14:creationId xmlns:p14="http://schemas.microsoft.com/office/powerpoint/2010/main" val="3465745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Israel among the nations (1 </a:t>
            </a:r>
            <a:r>
              <a:rPr lang="en-US" sz="4000" dirty="0" err="1"/>
              <a:t>Chr</a:t>
            </a:r>
            <a:r>
              <a:rPr lang="en-US" sz="4000" dirty="0"/>
              <a:t> 1:1-2:2)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Abraham to Isaac (1:28-33)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Ishmael and </a:t>
            </a:r>
            <a:r>
              <a:rPr lang="en-CA" sz="2600" dirty="0" err="1"/>
              <a:t>Ketura</a:t>
            </a:r>
            <a:r>
              <a:rPr lang="en-CA" sz="2600" dirty="0"/>
              <a:t> 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/>
              <a:t>Ishmael </a:t>
            </a:r>
            <a:r>
              <a:rPr lang="en-CA" sz="2600" dirty="0"/>
              <a:t>descendants in western Arabia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Descendants of </a:t>
            </a:r>
            <a:r>
              <a:rPr lang="en-CA" sz="2600" dirty="0" err="1"/>
              <a:t>Ketura</a:t>
            </a:r>
            <a:r>
              <a:rPr lang="en-CA" sz="2600" dirty="0"/>
              <a:t> to far south and east Arabia</a:t>
            </a:r>
          </a:p>
        </p:txBody>
      </p:sp>
    </p:spTree>
    <p:extLst>
      <p:ext uri="{BB962C8B-B14F-4D97-AF65-F5344CB8AC3E}">
        <p14:creationId xmlns:p14="http://schemas.microsoft.com/office/powerpoint/2010/main" val="3024016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Sons of Isaac (34-2:2)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Esau (34-54)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Edom (35-37; cf. Gen 36:10-13)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Seir (38-42)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List of kings (43-51a)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List of chiefs (51b-54)</a:t>
            </a:r>
          </a:p>
        </p:txBody>
      </p:sp>
    </p:spTree>
    <p:extLst>
      <p:ext uri="{BB962C8B-B14F-4D97-AF65-F5344CB8AC3E}">
        <p14:creationId xmlns:p14="http://schemas.microsoft.com/office/powerpoint/2010/main" val="2081708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Sons of Isaac (34-2:2)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Sons of Israel (2:1-2)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Sons of Leah and Rachel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Sons of Bilhah and Zilpha</a:t>
            </a:r>
          </a:p>
        </p:txBody>
      </p:sp>
    </p:spTree>
    <p:extLst>
      <p:ext uri="{BB962C8B-B14F-4D97-AF65-F5344CB8AC3E}">
        <p14:creationId xmlns:p14="http://schemas.microsoft.com/office/powerpoint/2010/main" val="329591577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1794</TotalTime>
  <Words>297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The Books of Chronicles</vt:lpstr>
      <vt:lpstr>Israel in Chronicles</vt:lpstr>
      <vt:lpstr>Outline of Chronicles</vt:lpstr>
      <vt:lpstr>Outline of Chronicles (cont’d)</vt:lpstr>
      <vt:lpstr>Nation of Promise (1 Chr 1:1-9:34)</vt:lpstr>
      <vt:lpstr>Israel among the nations (1 Chr 1:1-2:2)</vt:lpstr>
      <vt:lpstr>Israel among the nations (1 Chr 1:1-2:2)</vt:lpstr>
      <vt:lpstr>Sons of Isaac (34-2:2)</vt:lpstr>
      <vt:lpstr>Sons of Isaac (34-2:2)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6</cp:revision>
  <dcterms:created xsi:type="dcterms:W3CDTF">2021-10-20T19:28:03Z</dcterms:created>
  <dcterms:modified xsi:type="dcterms:W3CDTF">2021-10-26T00:39:06Z</dcterms:modified>
</cp:coreProperties>
</file>