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Chants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08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9. F.  Chant:  </a:t>
            </a:r>
            <a:r>
              <a:rPr lang="en-US" b="1" dirty="0" err="1"/>
              <a:t>Qal</a:t>
            </a:r>
            <a:r>
              <a:rPr lang="en-US" b="1" dirty="0"/>
              <a:t> Perfect Weak </a:t>
            </a:r>
            <a:r>
              <a:rPr lang="en-US" b="1" dirty="0" smtClean="0"/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96786"/>
            <a:ext cx="10642572" cy="5303520"/>
          </a:xfrm>
        </p:spPr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en-US" sz="3300" dirty="0" smtClean="0"/>
              <a:t>  </a:t>
            </a:r>
            <a:r>
              <a:rPr lang="he-IL" sz="3300" dirty="0" smtClean="0"/>
              <a:t>  </a:t>
            </a:r>
            <a:r>
              <a:rPr lang="en-US" sz="3300" dirty="0"/>
              <a:t>‘</a:t>
            </a:r>
            <a:r>
              <a:rPr lang="en-US" sz="3300" dirty="0" err="1"/>
              <a:t>Ayin-Yôd</a:t>
            </a:r>
            <a:r>
              <a:rPr lang="en-US" sz="3300" dirty="0"/>
              <a:t>/</a:t>
            </a:r>
            <a:r>
              <a:rPr lang="en-US" sz="3300" dirty="0" err="1"/>
              <a:t>Vāv</a:t>
            </a:r>
            <a:r>
              <a:rPr lang="en-US" sz="3300" dirty="0"/>
              <a:t>    </a:t>
            </a:r>
            <a:r>
              <a:rPr lang="en-US" sz="3300" dirty="0" smtClean="0"/>
              <a:t>  </a:t>
            </a:r>
            <a:r>
              <a:rPr lang="en-US" sz="3300" dirty="0" err="1"/>
              <a:t>Lāme</a:t>
            </a:r>
            <a:r>
              <a:rPr lang="en-US" sz="3300" u="sng" dirty="0" err="1"/>
              <a:t>d</a:t>
            </a:r>
            <a:r>
              <a:rPr lang="en-US" sz="3300" dirty="0" err="1"/>
              <a:t>-Hē</a:t>
            </a:r>
            <a:r>
              <a:rPr lang="en-US" sz="3300" dirty="0"/>
              <a:t>         </a:t>
            </a:r>
          </a:p>
          <a:p>
            <a:r>
              <a:rPr lang="en-US" sz="3900" dirty="0" smtClean="0"/>
              <a:t>           </a:t>
            </a:r>
            <a:r>
              <a:rPr lang="he-IL" sz="3900" dirty="0" smtClean="0"/>
              <a:t>קוּם</a:t>
            </a:r>
            <a:r>
              <a:rPr lang="en-US" sz="3900" dirty="0" smtClean="0"/>
              <a:t>                   </a:t>
            </a:r>
            <a:r>
              <a:rPr lang="he-IL" sz="3900" dirty="0"/>
              <a:t>בָּנָה</a:t>
            </a:r>
            <a:r>
              <a:rPr lang="en-US" sz="3900" dirty="0"/>
              <a:t>      </a:t>
            </a:r>
            <a:r>
              <a:rPr lang="en-US" sz="3900" dirty="0" smtClean="0"/>
              <a:t>           </a:t>
            </a:r>
            <a:r>
              <a:rPr lang="he-IL" sz="3900" dirty="0"/>
              <a:t>נָתַן</a:t>
            </a:r>
            <a:endParaRPr lang="en-US" sz="3900" dirty="0"/>
          </a:p>
          <a:p>
            <a:r>
              <a:rPr lang="en-US" sz="3900" dirty="0"/>
              <a:t>    </a:t>
            </a:r>
            <a:r>
              <a:rPr lang="en-US" sz="3900" dirty="0" smtClean="0"/>
              <a:t>        </a:t>
            </a:r>
            <a:r>
              <a:rPr lang="en-US" sz="1800" dirty="0" smtClean="0"/>
              <a:t>to </a:t>
            </a:r>
            <a:r>
              <a:rPr lang="en-US" sz="1800" dirty="0"/>
              <a:t>rise         </a:t>
            </a:r>
            <a:r>
              <a:rPr lang="en-US" sz="1800" dirty="0" smtClean="0"/>
              <a:t>                           </a:t>
            </a:r>
            <a:r>
              <a:rPr lang="en-US" sz="1800" dirty="0"/>
              <a:t>to build           </a:t>
            </a:r>
            <a:r>
              <a:rPr lang="en-US" sz="1800" dirty="0" smtClean="0"/>
              <a:t>                        </a:t>
            </a:r>
            <a:r>
              <a:rPr lang="en-US" sz="1800" dirty="0"/>
              <a:t>to give                      </a:t>
            </a:r>
            <a:endParaRPr lang="en-US" sz="3900" dirty="0"/>
          </a:p>
          <a:p>
            <a:r>
              <a:rPr lang="en-US" sz="2800" dirty="0" smtClean="0"/>
              <a:t>1CS</a:t>
            </a:r>
            <a:r>
              <a:rPr lang="en-US" sz="3900" dirty="0" smtClean="0"/>
              <a:t>     </a:t>
            </a:r>
            <a:r>
              <a:rPr lang="he-IL" sz="3900" dirty="0" smtClean="0"/>
              <a:t>קַמְתִּי</a:t>
            </a:r>
            <a:r>
              <a:rPr lang="en-US" sz="3900" dirty="0" smtClean="0"/>
              <a:t>                </a:t>
            </a:r>
            <a:r>
              <a:rPr lang="he-IL" sz="3900" dirty="0"/>
              <a:t>בָּנִיתִי</a:t>
            </a:r>
            <a:r>
              <a:rPr lang="en-US" sz="3900" dirty="0"/>
              <a:t>      </a:t>
            </a:r>
            <a:r>
              <a:rPr lang="en-US" sz="3900" dirty="0" smtClean="0"/>
              <a:t>          </a:t>
            </a:r>
            <a:r>
              <a:rPr lang="he-IL" sz="3900" dirty="0" smtClean="0"/>
              <a:t>נָתַתִּי</a:t>
            </a:r>
            <a:endParaRPr lang="en-US" sz="3900" dirty="0"/>
          </a:p>
          <a:p>
            <a:r>
              <a:rPr lang="en-US" sz="2800" dirty="0" smtClean="0"/>
              <a:t>2MP </a:t>
            </a:r>
            <a:r>
              <a:rPr lang="el-GR" sz="3900" dirty="0" smtClean="0"/>
              <a:t>  </a:t>
            </a:r>
            <a:r>
              <a:rPr lang="he-IL" sz="3900" dirty="0"/>
              <a:t>קַמְתֶּם </a:t>
            </a:r>
            <a:r>
              <a:rPr lang="el-GR" sz="3900" dirty="0" smtClean="0"/>
              <a:t>  </a:t>
            </a:r>
            <a:r>
              <a:rPr lang="en-US" sz="3900" dirty="0" smtClean="0"/>
              <a:t>          </a:t>
            </a:r>
            <a:r>
              <a:rPr lang="el-GR" sz="3900" dirty="0" smtClean="0"/>
              <a:t> </a:t>
            </a:r>
            <a:r>
              <a:rPr lang="he-IL" sz="3900" dirty="0" smtClean="0"/>
              <a:t>בְּנִיתֶם  </a:t>
            </a:r>
            <a:r>
              <a:rPr lang="en-US" sz="3900" dirty="0" smtClean="0"/>
              <a:t> </a:t>
            </a:r>
            <a:r>
              <a:rPr lang="he-IL" sz="3900" dirty="0" smtClean="0"/>
              <a:t>    </a:t>
            </a:r>
            <a:r>
              <a:rPr lang="en-US" sz="3900" dirty="0" smtClean="0"/>
              <a:t>           </a:t>
            </a:r>
            <a:r>
              <a:rPr lang="he-IL" sz="3900" dirty="0" smtClean="0"/>
              <a:t>נְתַתֶּם</a:t>
            </a:r>
            <a:endParaRPr lang="en-US" sz="3900" dirty="0"/>
          </a:p>
          <a:p>
            <a:r>
              <a:rPr lang="en-US" sz="2800" dirty="0" smtClean="0"/>
              <a:t>3CP </a:t>
            </a:r>
            <a:r>
              <a:rPr lang="el-GR" sz="3900" dirty="0" smtClean="0"/>
              <a:t>    </a:t>
            </a:r>
            <a:r>
              <a:rPr lang="he-IL" sz="3900" dirty="0" smtClean="0"/>
              <a:t>  </a:t>
            </a:r>
            <a:r>
              <a:rPr lang="he-IL" sz="3900" dirty="0"/>
              <a:t>קָמוּ </a:t>
            </a:r>
            <a:r>
              <a:rPr lang="he-IL" sz="3900" dirty="0" smtClean="0"/>
              <a:t> </a:t>
            </a:r>
            <a:r>
              <a:rPr lang="en-US" sz="3900" dirty="0" smtClean="0"/>
              <a:t>                 </a:t>
            </a:r>
            <a:r>
              <a:rPr lang="he-IL" sz="3900" dirty="0"/>
              <a:t>בָּנוּ</a:t>
            </a:r>
            <a:r>
              <a:rPr lang="en-US" sz="3900" dirty="0"/>
              <a:t>   </a:t>
            </a:r>
            <a:r>
              <a:rPr lang="en-US" sz="3900" dirty="0" smtClean="0"/>
              <a:t>              </a:t>
            </a:r>
            <a:r>
              <a:rPr lang="he-IL" sz="3900" dirty="0" smtClean="0"/>
              <a:t>נָתְנוּ</a:t>
            </a:r>
            <a:endParaRPr lang="en-US" sz="3900" dirty="0" smtClean="0"/>
          </a:p>
          <a:p>
            <a:r>
              <a:rPr lang="en-US" sz="4000" dirty="0" smtClean="0"/>
              <a:t>                               </a:t>
            </a:r>
            <a:r>
              <a:rPr lang="he-IL" sz="4000" dirty="0" smtClean="0"/>
              <a:t>בָּנְתָה</a:t>
            </a:r>
            <a:r>
              <a:rPr lang="en-US" sz="4000" dirty="0" smtClean="0"/>
              <a:t> </a:t>
            </a:r>
            <a:r>
              <a:rPr lang="en-US" sz="2400" dirty="0" smtClean="0"/>
              <a:t>(3fs)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36" y="303089"/>
            <a:ext cx="11789729" cy="1400530"/>
          </a:xfrm>
        </p:spPr>
        <p:txBody>
          <a:bodyPr/>
          <a:lstStyle/>
          <a:p>
            <a:r>
              <a:rPr lang="en-US" b="1" dirty="0"/>
              <a:t>10.B.   Chant: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</a:t>
            </a:r>
            <a:r>
              <a:rPr lang="en-US" b="1" dirty="0" smtClean="0"/>
              <a:t>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38350"/>
            <a:ext cx="11008333" cy="4910050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</a:t>
            </a:r>
            <a:r>
              <a:rPr lang="en-US" sz="2800" dirty="0" smtClean="0"/>
              <a:t>Regular    </a:t>
            </a:r>
            <a:r>
              <a:rPr lang="en-US" sz="2800" dirty="0" err="1"/>
              <a:t>Pē-Nûn</a:t>
            </a:r>
            <a:r>
              <a:rPr lang="en-US" sz="2800" dirty="0"/>
              <a:t>, </a:t>
            </a:r>
            <a:r>
              <a:rPr lang="he-IL" sz="2800" dirty="0"/>
              <a:t> 	</a:t>
            </a:r>
            <a:r>
              <a:rPr lang="en-US" sz="2800" dirty="0" err="1"/>
              <a:t>Pē-Yôd</a:t>
            </a:r>
            <a:r>
              <a:rPr lang="en-US" sz="2800" dirty="0"/>
              <a:t>,   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err="1"/>
              <a:t>Pē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he-IL" sz="2800" dirty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  </a:t>
            </a:r>
            <a:r>
              <a:rPr lang="en-US" sz="2800" dirty="0" err="1" smtClean="0"/>
              <a:t>Pē</a:t>
            </a:r>
            <a:r>
              <a:rPr lang="en-US" sz="2800" dirty="0" smtClean="0"/>
              <a:t>-Guttural  </a:t>
            </a:r>
            <a:endParaRPr lang="en-US" sz="2800" dirty="0"/>
          </a:p>
          <a:p>
            <a:r>
              <a:rPr lang="he-IL" sz="4000" dirty="0" smtClean="0"/>
              <a:t>תִּשְׁמֹר     </a:t>
            </a:r>
            <a:r>
              <a:rPr lang="en-US" sz="4000" dirty="0" smtClean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</a:t>
            </a:r>
            <a:r>
              <a:rPr lang="he-IL" sz="4000" dirty="0" smtClean="0"/>
              <a:t>   </a:t>
            </a:r>
            <a:r>
              <a:rPr lang="en-US" sz="4000" dirty="0" smtClean="0"/>
              <a:t> </a:t>
            </a:r>
            <a:r>
              <a:rPr lang="he-IL" sz="4000" dirty="0"/>
              <a:t>נָפַל</a:t>
            </a:r>
            <a:r>
              <a:rPr lang="en-US" sz="4000" dirty="0"/>
              <a:t>        </a:t>
            </a:r>
            <a:r>
              <a:rPr lang="he-IL" sz="4000" dirty="0"/>
              <a:t>יָשַׁב</a:t>
            </a:r>
            <a:r>
              <a:rPr lang="en-US" sz="4000" dirty="0"/>
              <a:t>   </a:t>
            </a:r>
            <a:r>
              <a:rPr lang="he-IL" sz="4000" dirty="0" smtClean="0"/>
              <a:t>    </a:t>
            </a:r>
            <a:r>
              <a:rPr lang="en-US" sz="4000" dirty="0" smtClean="0"/>
              <a:t>  </a:t>
            </a:r>
            <a:r>
              <a:rPr lang="he-IL" sz="4000" dirty="0" smtClean="0"/>
              <a:t>   </a:t>
            </a:r>
            <a:r>
              <a:rPr lang="he-IL" sz="4000" dirty="0"/>
              <a:t>אָמַר</a:t>
            </a:r>
            <a:r>
              <a:rPr lang="en-US" sz="4000" dirty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עָמַד</a:t>
            </a:r>
            <a:endParaRPr lang="en-US" sz="4000" dirty="0"/>
          </a:p>
          <a:p>
            <a:r>
              <a:rPr lang="en-US" sz="2400" dirty="0"/>
              <a:t>2MS</a:t>
            </a:r>
            <a:r>
              <a:rPr lang="he-IL" sz="2400" dirty="0"/>
              <a:t>/</a:t>
            </a:r>
            <a:r>
              <a:rPr lang="en-US" sz="2400" dirty="0"/>
              <a:t>3FS </a:t>
            </a:r>
            <a:r>
              <a:rPr lang="he-IL" sz="2400" dirty="0"/>
              <a:t>      </a:t>
            </a:r>
            <a:r>
              <a:rPr lang="en-US" sz="2400" dirty="0"/>
              <a:t>  </a:t>
            </a:r>
            <a:r>
              <a:rPr lang="he-IL" sz="4000" dirty="0" smtClean="0"/>
              <a:t>תִּפֹּל      </a:t>
            </a:r>
            <a:r>
              <a:rPr lang="en-US" sz="4000" dirty="0" smtClean="0"/>
              <a:t> </a:t>
            </a:r>
            <a:r>
              <a:rPr lang="he-IL" sz="4000" dirty="0" smtClean="0"/>
              <a:t>     </a:t>
            </a:r>
            <a:r>
              <a:rPr lang="en-US" sz="4000" dirty="0" smtClean="0"/>
              <a:t> </a:t>
            </a:r>
            <a:r>
              <a:rPr lang="he-IL" sz="4000" dirty="0"/>
              <a:t>תֵּשֵׁב</a:t>
            </a:r>
            <a:r>
              <a:rPr lang="en-US" sz="4000" dirty="0"/>
              <a:t>    </a:t>
            </a:r>
            <a:r>
              <a:rPr lang="he-IL" sz="4000" dirty="0" smtClean="0"/>
              <a:t> </a:t>
            </a:r>
            <a:r>
              <a:rPr lang="en-US" sz="4000" dirty="0" smtClean="0"/>
              <a:t>  </a:t>
            </a:r>
            <a:r>
              <a:rPr lang="he-IL" sz="4000" dirty="0"/>
              <a:t>תֹּאמַר</a:t>
            </a:r>
            <a:r>
              <a:rPr lang="en-US" sz="4000" dirty="0"/>
              <a:t>          </a:t>
            </a:r>
            <a:r>
              <a:rPr lang="he-IL" sz="4000" dirty="0"/>
              <a:t>תַּעֲמֹד</a:t>
            </a:r>
            <a:endParaRPr lang="en-US" sz="4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7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5" y="452718"/>
            <a:ext cx="11812386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dirty="0" smtClean="0"/>
              <a:t>Chant </a:t>
            </a:r>
            <a:r>
              <a:rPr lang="en-US" b="1" dirty="0" smtClean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</a:t>
            </a:r>
            <a:r>
              <a:rPr lang="en-US" b="1" dirty="0" smtClean="0"/>
              <a:t>guttural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521230"/>
            <a:ext cx="12119957" cy="4727170"/>
          </a:xfrm>
        </p:spPr>
        <p:txBody>
          <a:bodyPr>
            <a:normAutofit/>
          </a:bodyPr>
          <a:lstStyle/>
          <a:p>
            <a:r>
              <a:rPr lang="el-GR" sz="3000" dirty="0" smtClean="0"/>
              <a:t>      </a:t>
            </a:r>
            <a:r>
              <a:rPr lang="en-US" sz="3000" dirty="0" smtClean="0"/>
              <a:t>Regular    </a:t>
            </a:r>
            <a:r>
              <a:rPr lang="en-US" sz="3000" dirty="0"/>
              <a:t>‘</a:t>
            </a:r>
            <a:r>
              <a:rPr lang="en-US" sz="3000" dirty="0" err="1"/>
              <a:t>Ayin-Yôd</a:t>
            </a:r>
            <a:r>
              <a:rPr lang="en-US" sz="3000" dirty="0"/>
              <a:t>/</a:t>
            </a:r>
            <a:r>
              <a:rPr lang="en-US" sz="3000" dirty="0" err="1"/>
              <a:t>Vāv</a:t>
            </a:r>
            <a:r>
              <a:rPr lang="en-US" sz="3000" dirty="0"/>
              <a:t>   </a:t>
            </a:r>
            <a:r>
              <a:rPr lang="en-US" sz="3000" dirty="0" smtClean="0"/>
              <a:t>  </a:t>
            </a:r>
            <a:r>
              <a:rPr lang="en-US" sz="3000" dirty="0"/>
              <a:t>‘</a:t>
            </a:r>
            <a:r>
              <a:rPr lang="en-US" sz="3000" dirty="0" err="1"/>
              <a:t>Ayin</a:t>
            </a:r>
            <a:r>
              <a:rPr lang="en-US" sz="3000" dirty="0"/>
              <a:t> guttural </a:t>
            </a:r>
            <a:r>
              <a:rPr lang="en-US" sz="3000" dirty="0" smtClean="0"/>
              <a:t>   </a:t>
            </a:r>
            <a:r>
              <a:rPr lang="en-US" sz="3000" dirty="0"/>
              <a:t>Double ‘</a:t>
            </a:r>
            <a:r>
              <a:rPr lang="en-US" sz="3000" dirty="0" err="1"/>
              <a:t>Ayin</a:t>
            </a:r>
            <a:r>
              <a:rPr lang="he-IL" sz="3000" dirty="0"/>
              <a:t>   </a:t>
            </a:r>
            <a:r>
              <a:rPr lang="he-IL" dirty="0" smtClean="0"/>
              <a:t>     </a:t>
            </a:r>
            <a:endParaRPr lang="en-US" dirty="0"/>
          </a:p>
          <a:p>
            <a:r>
              <a:rPr lang="en-US" sz="4000" dirty="0" smtClean="0"/>
              <a:t>     </a:t>
            </a:r>
            <a:r>
              <a:rPr lang="he-IL" sz="4000" dirty="0" smtClean="0"/>
              <a:t>       תִּשְׁמֹר </a:t>
            </a:r>
            <a:r>
              <a:rPr lang="en-US" sz="4000" dirty="0" smtClean="0"/>
              <a:t>    </a:t>
            </a:r>
            <a:r>
              <a:rPr lang="he-IL" sz="4000" dirty="0"/>
              <a:t>קוּם</a:t>
            </a:r>
            <a:r>
              <a:rPr lang="en-US" sz="4000" dirty="0"/>
              <a:t>         </a:t>
            </a:r>
            <a:r>
              <a:rPr lang="he-IL" sz="4000" dirty="0" smtClean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בָּחַר</a:t>
            </a:r>
            <a:r>
              <a:rPr lang="en-US" sz="4000" dirty="0"/>
              <a:t>     </a:t>
            </a:r>
            <a:r>
              <a:rPr lang="he-IL" sz="4000" dirty="0" smtClean="0"/>
              <a:t> </a:t>
            </a:r>
            <a:r>
              <a:rPr lang="en-US" sz="4000" dirty="0" smtClean="0"/>
              <a:t>        </a:t>
            </a:r>
            <a:r>
              <a:rPr lang="he-IL" sz="4000" dirty="0"/>
              <a:t>תָּמַם   </a:t>
            </a:r>
            <a:r>
              <a:rPr lang="en-US" sz="4000" dirty="0"/>
              <a:t>      </a:t>
            </a:r>
          </a:p>
          <a:p>
            <a:r>
              <a:rPr lang="en-US" sz="2400" dirty="0"/>
              <a:t>2MS/3FS</a:t>
            </a:r>
            <a:r>
              <a:rPr lang="en-US" sz="4000" dirty="0"/>
              <a:t>    </a:t>
            </a:r>
            <a:r>
              <a:rPr lang="en-US" sz="4000" dirty="0" smtClean="0"/>
              <a:t> </a:t>
            </a:r>
            <a:r>
              <a:rPr lang="he-IL" sz="4000" dirty="0" smtClean="0"/>
              <a:t>תָּקוּם  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      </a:t>
            </a:r>
            <a:r>
              <a:rPr lang="en-US" sz="4000" dirty="0" smtClean="0"/>
              <a:t> </a:t>
            </a:r>
            <a:r>
              <a:rPr lang="he-IL" sz="4000" dirty="0"/>
              <a:t>תִּבְחַר </a:t>
            </a:r>
            <a:r>
              <a:rPr lang="en-US" sz="4000" dirty="0"/>
              <a:t>      </a:t>
            </a:r>
            <a:r>
              <a:rPr lang="he-IL" sz="4000" dirty="0" smtClean="0"/>
              <a:t>  </a:t>
            </a:r>
            <a:r>
              <a:rPr lang="en-US" sz="4000" dirty="0" smtClean="0"/>
              <a:t>        </a:t>
            </a:r>
            <a:r>
              <a:rPr lang="he-IL" sz="4000" dirty="0"/>
              <a:t>תֵּתַם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62" y="452718"/>
            <a:ext cx="11479875" cy="827442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dirty="0" smtClean="0"/>
              <a:t>Chant: </a:t>
            </a:r>
            <a:r>
              <a:rPr lang="en-US" b="1" dirty="0" smtClean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</a:t>
            </a:r>
            <a:r>
              <a:rPr lang="en-US" b="1" dirty="0" smtClean="0"/>
              <a:t>position</a:t>
            </a:r>
            <a:r>
              <a:rPr lang="en-US" dirty="0" smtClean="0"/>
              <a:t>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80160"/>
            <a:ext cx="11824855" cy="5428211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 </a:t>
            </a:r>
            <a:r>
              <a:rPr lang="en-US" sz="2800" dirty="0" smtClean="0"/>
              <a:t>      Regular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   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 </a:t>
            </a:r>
            <a:r>
              <a:rPr lang="he-IL" sz="2800" dirty="0"/>
              <a:t>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</a:t>
            </a:r>
            <a:r>
              <a:rPr lang="el-GR" sz="2800" dirty="0" smtClean="0"/>
              <a:t>  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he-IL" sz="4000" dirty="0" smtClean="0"/>
              <a:t>תִּשְׁמֹר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</a:t>
            </a:r>
            <a:r>
              <a:rPr lang="en-US" sz="4000" dirty="0" smtClean="0"/>
              <a:t>  </a:t>
            </a:r>
            <a:r>
              <a:rPr lang="he-IL" sz="4000" dirty="0"/>
              <a:t>בָּנָה</a:t>
            </a:r>
            <a:r>
              <a:rPr lang="en-US" sz="4000" dirty="0"/>
              <a:t>        </a:t>
            </a:r>
            <a:r>
              <a:rPr lang="he-IL" sz="4000" dirty="0" smtClean="0"/>
              <a:t>  </a:t>
            </a:r>
            <a:r>
              <a:rPr lang="en-US" sz="4000" dirty="0" smtClean="0"/>
              <a:t>    </a:t>
            </a:r>
            <a:r>
              <a:rPr lang="he-IL" sz="4000" dirty="0"/>
              <a:t>שָׁלַח</a:t>
            </a:r>
            <a:r>
              <a:rPr lang="en-US" sz="4000" dirty="0"/>
              <a:t>       </a:t>
            </a:r>
            <a:r>
              <a:rPr lang="he-IL" sz="4000" dirty="0"/>
              <a:t>מָצָא  </a:t>
            </a:r>
            <a:r>
              <a:rPr lang="he-IL" sz="4000" dirty="0" smtClean="0"/>
              <a:t>         </a:t>
            </a:r>
            <a:r>
              <a:rPr lang="en-US" sz="4000" dirty="0" smtClean="0"/>
              <a:t>      </a:t>
            </a:r>
            <a:endParaRPr lang="en-US" sz="4000" dirty="0"/>
          </a:p>
          <a:p>
            <a:r>
              <a:rPr lang="en-US" sz="2400" dirty="0"/>
              <a:t>2MS/3FS</a:t>
            </a:r>
            <a:r>
              <a:rPr lang="he-IL" sz="2400" dirty="0"/>
              <a:t>                   </a:t>
            </a:r>
            <a:r>
              <a:rPr lang="en-US" sz="4000" dirty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  </a:t>
            </a:r>
            <a:r>
              <a:rPr lang="he-IL" sz="4000" dirty="0"/>
              <a:t>תִּבְנֶה</a:t>
            </a:r>
            <a:r>
              <a:rPr lang="en-US" sz="4000" dirty="0"/>
              <a:t>     </a:t>
            </a:r>
            <a:r>
              <a:rPr lang="he-IL" sz="4000" dirty="0" smtClean="0"/>
              <a:t>   </a:t>
            </a:r>
            <a:r>
              <a:rPr lang="en-US" sz="4000" dirty="0" smtClean="0"/>
              <a:t>    </a:t>
            </a:r>
            <a:r>
              <a:rPr lang="he-IL" sz="4000" dirty="0"/>
              <a:t>תִּשְׁלַח</a:t>
            </a:r>
            <a:r>
              <a:rPr lang="en-US" sz="4000" dirty="0"/>
              <a:t>      </a:t>
            </a:r>
            <a:r>
              <a:rPr lang="he-IL" sz="4000" dirty="0" smtClean="0"/>
              <a:t>      </a:t>
            </a:r>
            <a:r>
              <a:rPr lang="en-US" sz="4000" dirty="0" smtClean="0"/>
              <a:t>    </a:t>
            </a:r>
            <a:r>
              <a:rPr lang="he-IL" sz="4000" dirty="0"/>
              <a:t>תִּמְצָא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Vanquishing the Vowel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2961" y="1853248"/>
          <a:ext cx="10025148" cy="4789338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505751">
                  <a:extLst>
                    <a:ext uri="{9D8B030D-6E8A-4147-A177-3AD203B41FA5}">
                      <a16:colId xmlns:a16="http://schemas.microsoft.com/office/drawing/2014/main" val="629360631"/>
                    </a:ext>
                  </a:extLst>
                </a:gridCol>
                <a:gridCol w="2505751">
                  <a:extLst>
                    <a:ext uri="{9D8B030D-6E8A-4147-A177-3AD203B41FA5}">
                      <a16:colId xmlns:a16="http://schemas.microsoft.com/office/drawing/2014/main" val="206688610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3953036747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2042296291"/>
                    </a:ext>
                  </a:extLst>
                </a:gridCol>
              </a:tblGrid>
              <a:tr h="360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Long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Half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Vowel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97626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בָּ(ה)</a:t>
                      </a:r>
                      <a:endParaRPr lang="en-US" sz="29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 Q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meṣ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 smtClean="0">
                          <a:effectLst/>
                          <a:cs typeface="+mj-cs"/>
                        </a:rPr>
                        <a:t>בַּ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 smtClean="0">
                          <a:effectLst/>
                          <a:cs typeface="+mj-cs"/>
                        </a:rPr>
                        <a:t>bAh</a:t>
                      </a:r>
                      <a:r>
                        <a:rPr lang="en-US" sz="900" b="0" dirty="0" smtClean="0">
                          <a:effectLst/>
                          <a:cs typeface="+mj-cs"/>
                        </a:rPr>
                        <a:t> -- </a:t>
                      </a:r>
                      <a:r>
                        <a:rPr lang="en-US" sz="900" b="0" dirty="0" err="1" smtClean="0">
                          <a:effectLst/>
                          <a:cs typeface="+mj-cs"/>
                        </a:rPr>
                        <a:t>Pataḥ</a:t>
                      </a:r>
                      <a:endParaRPr lang="en-US" sz="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בֲּ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 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Ḥatēf-pa</a:t>
                      </a:r>
                      <a:r>
                        <a:rPr lang="en-US" sz="1100" b="0" u="sng" dirty="0" err="1">
                          <a:effectLst/>
                          <a:cs typeface="+mj-cs"/>
                        </a:rPr>
                        <a:t>t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aḥ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A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231295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בֵּ(י)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Bay – 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Ṣerê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בֶּ(י)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–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Seghôl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בֱּ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Beh – Ḥatēf-Seghôl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E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136209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בִּי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Bee -- Ḥîreq Yôd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בִּ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Bi(t)--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Ḥîreq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I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0073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בֹּ(וֹ)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Bow– Ḥôlem (Vāv)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בָּ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Ḥatûf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בֳּ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O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5656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בּוּ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—</a:t>
                      </a:r>
                      <a:r>
                        <a:rPr lang="en-US" sz="1100" b="0" dirty="0" err="1" smtClean="0">
                          <a:effectLst/>
                          <a:cs typeface="+mj-cs"/>
                        </a:rPr>
                        <a:t>Šûreq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(rule)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בֻּ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-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Qibbûṣ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U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958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בְּ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—vocal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’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בַּבְ</a:t>
                      </a:r>
                      <a:r>
                        <a:rPr lang="en-US" sz="2900" b="0" dirty="0">
                          <a:effectLst/>
                          <a:cs typeface="+mj-cs"/>
                        </a:rPr>
                        <a:t>-</a:t>
                      </a:r>
                      <a:r>
                        <a:rPr lang="he-IL" sz="2900" b="0" dirty="0">
                          <a:effectLst/>
                          <a:cs typeface="+mj-cs"/>
                        </a:rPr>
                        <a:t> (בְ)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Bah-v—silent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2052918"/>
            <a:ext cx="11417417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4400" dirty="0"/>
              <a:t>שָׁמַרְתִּי</a:t>
            </a:r>
            <a:r>
              <a:rPr lang="en-US" dirty="0"/>
              <a:t>    I guarded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4400" dirty="0"/>
              <a:t>שָׁמַרְנוּ</a:t>
            </a:r>
            <a:r>
              <a:rPr lang="en-US" dirty="0"/>
              <a:t>   we guarded    </a:t>
            </a:r>
          </a:p>
          <a:p>
            <a:r>
              <a:rPr lang="en-US" dirty="0"/>
              <a:t>2 MS        </a:t>
            </a:r>
            <a:r>
              <a:rPr lang="he-IL" sz="4400" dirty="0"/>
              <a:t>שָׁמַרְתָּ</a:t>
            </a:r>
            <a:r>
              <a:rPr lang="he-IL" dirty="0"/>
              <a:t>  </a:t>
            </a:r>
            <a:r>
              <a:rPr lang="en-US" dirty="0"/>
              <a:t>     you (m.) guarded	</a:t>
            </a:r>
            <a:r>
              <a:rPr lang="en-US" dirty="0" smtClean="0"/>
              <a:t>	2 </a:t>
            </a:r>
            <a:r>
              <a:rPr lang="en-US" dirty="0"/>
              <a:t>MP   </a:t>
            </a:r>
            <a:r>
              <a:rPr lang="he-IL" sz="4800" dirty="0"/>
              <a:t>שְׁמַרְתֶּם</a:t>
            </a:r>
            <a:r>
              <a:rPr lang="en-US" dirty="0"/>
              <a:t>  you (m.) guarded  </a:t>
            </a:r>
          </a:p>
          <a:p>
            <a:r>
              <a:rPr lang="en-US" dirty="0"/>
              <a:t>2 FS              </a:t>
            </a:r>
            <a:r>
              <a:rPr lang="he-IL" sz="4400" dirty="0"/>
              <a:t>שָׁמַרְתְּ</a:t>
            </a:r>
            <a:r>
              <a:rPr lang="en-US" dirty="0"/>
              <a:t>     you (f.) guarded 	</a:t>
            </a:r>
            <a:r>
              <a:rPr lang="en-US" dirty="0" smtClean="0"/>
              <a:t>	2 </a:t>
            </a:r>
            <a:r>
              <a:rPr lang="en-US" dirty="0"/>
              <a:t>FP     </a:t>
            </a:r>
            <a:r>
              <a:rPr lang="he-IL" sz="4400" dirty="0"/>
              <a:t>שְׁמַרְתֶּן</a:t>
            </a:r>
            <a:r>
              <a:rPr lang="en-US" dirty="0"/>
              <a:t>   you (f.) guarded     </a:t>
            </a:r>
          </a:p>
          <a:p>
            <a:r>
              <a:rPr lang="en-US" dirty="0"/>
              <a:t>3 MS            </a:t>
            </a:r>
            <a:r>
              <a:rPr lang="he-IL" sz="4400" dirty="0"/>
              <a:t>שָׁמַר</a:t>
            </a:r>
            <a:r>
              <a:rPr lang="en-US" dirty="0"/>
              <a:t>      he guarded  	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4400" dirty="0"/>
              <a:t>שָֽׁמְרוּ</a:t>
            </a:r>
            <a:r>
              <a:rPr lang="en-US" dirty="0"/>
              <a:t>   they guarded   </a:t>
            </a:r>
          </a:p>
          <a:p>
            <a:r>
              <a:rPr lang="en-US" dirty="0"/>
              <a:t>3 FS            </a:t>
            </a:r>
            <a:r>
              <a:rPr lang="he-IL" sz="4400" dirty="0"/>
              <a:t>שָֽׁמְרָה</a:t>
            </a:r>
            <a:r>
              <a:rPr lang="en-US" dirty="0"/>
              <a:t>     she guarded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1" y="219961"/>
            <a:ext cx="9404723" cy="777566"/>
          </a:xfrm>
        </p:spPr>
        <p:txBody>
          <a:bodyPr/>
          <a:lstStyle/>
          <a:p>
            <a:r>
              <a:rPr lang="en-US" dirty="0" smtClean="0"/>
              <a:t>Noun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371599"/>
            <a:ext cx="11130742" cy="5112327"/>
          </a:xfrm>
        </p:spPr>
        <p:txBody>
          <a:bodyPr>
            <a:noAutofit/>
          </a:bodyPr>
          <a:lstStyle/>
          <a:p>
            <a:r>
              <a:rPr lang="en-US" sz="2800" b="1" dirty="0"/>
              <a:t>Masculine 					       </a:t>
            </a:r>
            <a:endParaRPr lang="en-US" sz="2800" dirty="0"/>
          </a:p>
          <a:p>
            <a:r>
              <a:rPr lang="he-IL" sz="4800" dirty="0" smtClean="0"/>
              <a:t>דָּבָר</a:t>
            </a:r>
            <a:r>
              <a:rPr lang="he-IL" sz="4400" dirty="0" smtClean="0"/>
              <a:t> </a:t>
            </a:r>
            <a:r>
              <a:rPr lang="en-US" sz="4400" dirty="0" smtClean="0"/>
              <a:t>  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 </a:t>
            </a:r>
            <a:r>
              <a:rPr lang="he-IL" sz="4400" dirty="0"/>
              <a:t>  </a:t>
            </a:r>
            <a:r>
              <a:rPr lang="he-IL" sz="4800" dirty="0"/>
              <a:t>דְּבַר</a:t>
            </a:r>
            <a:r>
              <a:rPr lang="en-US" sz="4400" dirty="0"/>
              <a:t> 	     </a:t>
            </a:r>
            <a:r>
              <a:rPr lang="he-IL" sz="4400" dirty="0"/>
              <a:t>  </a:t>
            </a:r>
            <a:r>
              <a:rPr lang="he-IL" sz="4400" dirty="0" smtClean="0"/>
              <a:t>   </a:t>
            </a:r>
            <a:r>
              <a:rPr lang="en-US" sz="4400" dirty="0" smtClean="0"/>
              <a:t> </a:t>
            </a:r>
            <a:r>
              <a:rPr lang="he-IL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/>
              <a:t>	</a:t>
            </a:r>
            <a:r>
              <a:rPr lang="he-IL" sz="4800" dirty="0"/>
              <a:t>דְּבָרִים</a:t>
            </a:r>
            <a:r>
              <a:rPr lang="he-IL" sz="4400" dirty="0"/>
              <a:t> 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/>
              <a:t> </a:t>
            </a:r>
            <a:r>
              <a:rPr lang="he-IL" sz="4800" dirty="0"/>
              <a:t>דִּבְרֵי</a:t>
            </a:r>
            <a:r>
              <a:rPr lang="he-IL" sz="4400" dirty="0"/>
              <a:t>	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en-US" sz="2800" b="1" dirty="0" smtClean="0"/>
              <a:t>Feminine</a:t>
            </a:r>
            <a:endParaRPr lang="en-US" sz="2800" dirty="0"/>
          </a:p>
          <a:p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he-IL" sz="4800" dirty="0"/>
              <a:t>תּוֹרָה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</a:t>
            </a:r>
            <a:r>
              <a:rPr lang="he-IL" sz="4800" dirty="0"/>
              <a:t>תּוֹרַת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               </a:t>
            </a:r>
            <a:r>
              <a:rPr lang="en-US" sz="2800" dirty="0"/>
              <a:t>	</a:t>
            </a:r>
            <a:r>
              <a:rPr lang="he-IL" sz="4800" dirty="0"/>
              <a:t>תּוֹרוֺת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800" dirty="0"/>
              <a:t>תּוֹרוֹת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he-IL" sz="2800" dirty="0"/>
              <a:t> </a:t>
            </a:r>
            <a:r>
              <a:rPr lang="en-US" sz="2800" b="1" dirty="0" smtClean="0"/>
              <a:t>Dual</a:t>
            </a:r>
            <a:r>
              <a:rPr lang="en-US" sz="4400" b="1" dirty="0"/>
              <a:t>:   </a:t>
            </a:r>
            <a:r>
              <a:rPr lang="en-US" sz="4400" dirty="0"/>
              <a:t> </a:t>
            </a:r>
            <a:r>
              <a:rPr lang="he-IL" sz="4800" dirty="0"/>
              <a:t>יָד</a:t>
            </a:r>
            <a:r>
              <a:rPr lang="en-US" sz="4400" dirty="0"/>
              <a:t>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he-IL" sz="4400" dirty="0"/>
              <a:t> </a:t>
            </a:r>
            <a:r>
              <a:rPr lang="he-IL" sz="4800" dirty="0" smtClean="0"/>
              <a:t>יָדַיִם</a:t>
            </a:r>
            <a:r>
              <a:rPr lang="he-IL" sz="4400" dirty="0" smtClean="0"/>
              <a:t>                    </a:t>
            </a:r>
            <a:r>
              <a:rPr lang="he-IL" sz="4800" dirty="0"/>
              <a:t>יַד</a:t>
            </a:r>
            <a:r>
              <a:rPr lang="he-IL" sz="4400" dirty="0" smtClean="0"/>
              <a:t>   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he-IL" sz="4400" dirty="0" smtClean="0"/>
              <a:t> </a:t>
            </a:r>
            <a:r>
              <a:rPr lang="he-IL" sz="4800" dirty="0"/>
              <a:t>יְדֵי</a:t>
            </a:r>
            <a:r>
              <a:rPr lang="he-IL" sz="4400" dirty="0"/>
              <a:t>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937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09321" cy="4195481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en-US" dirty="0" smtClean="0"/>
              <a:t> </a:t>
            </a:r>
            <a:r>
              <a:rPr lang="he-IL" sz="4400" dirty="0"/>
              <a:t>אֲנִי</a:t>
            </a:r>
            <a:r>
              <a:rPr lang="en-US" dirty="0"/>
              <a:t> 		 I 		</a:t>
            </a:r>
            <a:r>
              <a:rPr lang="en-US" dirty="0" smtClean="0"/>
              <a:t>		</a:t>
            </a:r>
            <a:r>
              <a:rPr lang="he-IL" sz="4400" dirty="0" smtClean="0"/>
              <a:t>אֲנַחְנוּ</a:t>
            </a:r>
            <a:r>
              <a:rPr lang="en-US" dirty="0" smtClean="0"/>
              <a:t>   </a:t>
            </a:r>
            <a:r>
              <a:rPr lang="en-US" dirty="0"/>
              <a:t>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4400" dirty="0"/>
              <a:t>אַתָּה</a:t>
            </a:r>
            <a:r>
              <a:rPr lang="he-IL" dirty="0"/>
              <a:t> </a:t>
            </a:r>
            <a:r>
              <a:rPr lang="en-US" dirty="0"/>
              <a:t>		you (m</a:t>
            </a:r>
            <a:r>
              <a:rPr lang="en-US" dirty="0" smtClean="0"/>
              <a:t>.)	</a:t>
            </a:r>
            <a:r>
              <a:rPr lang="en-US" dirty="0"/>
              <a:t>	</a:t>
            </a:r>
            <a:r>
              <a:rPr lang="he-IL" sz="44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4400" dirty="0"/>
              <a:t>אַתְּ</a:t>
            </a:r>
            <a:r>
              <a:rPr lang="en-US" dirty="0"/>
              <a:t>  		you (f</a:t>
            </a:r>
            <a:r>
              <a:rPr lang="en-US" dirty="0" smtClean="0"/>
              <a:t>.)		</a:t>
            </a:r>
            <a:r>
              <a:rPr lang="en-US" dirty="0"/>
              <a:t>	</a:t>
            </a:r>
            <a:r>
              <a:rPr lang="he-IL" sz="4400" dirty="0"/>
              <a:t>אַתֶּן</a:t>
            </a:r>
            <a:r>
              <a:rPr lang="he-IL" dirty="0"/>
              <a:t>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4400" dirty="0"/>
              <a:t>הוּא</a:t>
            </a:r>
            <a:r>
              <a:rPr lang="he-IL" dirty="0"/>
              <a:t> </a:t>
            </a:r>
            <a:r>
              <a:rPr lang="en-US" dirty="0"/>
              <a:t>		he / </a:t>
            </a:r>
            <a:r>
              <a:rPr lang="en-US" dirty="0" smtClean="0"/>
              <a:t>it	</a:t>
            </a:r>
            <a:r>
              <a:rPr lang="en-US" dirty="0"/>
              <a:t>		</a:t>
            </a:r>
            <a:r>
              <a:rPr lang="he-IL" sz="4400" dirty="0"/>
              <a:t>הֵם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they (m.)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</a:t>
            </a:r>
            <a:r>
              <a:rPr lang="en-US" dirty="0" smtClean="0"/>
              <a:t>        </a:t>
            </a:r>
            <a:r>
              <a:rPr lang="en-US" dirty="0"/>
              <a:t>	</a:t>
            </a:r>
            <a:r>
              <a:rPr lang="he-IL" sz="4400" dirty="0"/>
              <a:t>הִיא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she </a:t>
            </a:r>
            <a:r>
              <a:rPr lang="en-US" dirty="0"/>
              <a:t>/ </a:t>
            </a:r>
            <a:r>
              <a:rPr lang="en-US" dirty="0" smtClean="0"/>
              <a:t>it		 </a:t>
            </a:r>
            <a:r>
              <a:rPr lang="en-US" dirty="0"/>
              <a:t>	</a:t>
            </a:r>
            <a:r>
              <a:rPr lang="he-IL" sz="4400" dirty="0"/>
              <a:t>הֵן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	they </a:t>
            </a:r>
            <a:r>
              <a:rPr lang="en-US" dirty="0"/>
              <a:t>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18174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87" y="389965"/>
            <a:ext cx="11097654" cy="1400530"/>
          </a:xfrm>
        </p:spPr>
        <p:txBody>
          <a:bodyPr/>
          <a:lstStyle/>
          <a:p>
            <a:r>
              <a:rPr lang="en-US" b="1" dirty="0"/>
              <a:t>Demonstrative Pronouns:  this and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452282"/>
            <a:ext cx="11483788" cy="258770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This / these                     that /  those                       who, which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he-IL" sz="3600" dirty="0"/>
              <a:t>זֶה</a:t>
            </a:r>
            <a:r>
              <a:rPr lang="he-IL" sz="2800" dirty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 	</a:t>
            </a:r>
            <a:r>
              <a:rPr lang="he-IL" sz="3600" dirty="0" smtClean="0"/>
              <a:t>א</a:t>
            </a:r>
            <a:r>
              <a:rPr lang="he-IL" sz="3600" dirty="0"/>
              <a:t>ֵ</a:t>
            </a:r>
            <a:r>
              <a:rPr lang="he-IL" sz="3600" dirty="0" smtClean="0"/>
              <a:t>לֶּה </a:t>
            </a:r>
            <a:r>
              <a:rPr lang="en-US" sz="3600" dirty="0"/>
              <a:t>		</a:t>
            </a:r>
            <a:r>
              <a:rPr lang="he-IL" sz="3600" dirty="0" smtClean="0"/>
              <a:t>הוּא         </a:t>
            </a:r>
            <a:r>
              <a:rPr lang="en-US" sz="3600" dirty="0" smtClean="0"/>
              <a:t>      </a:t>
            </a:r>
            <a:r>
              <a:rPr lang="he-IL" sz="3600" dirty="0"/>
              <a:t>הֵמָה / הֵ</a:t>
            </a:r>
            <a:r>
              <a:rPr lang="en-US" sz="3600" dirty="0">
                <a:latin typeface="Times New Roman" panose="02020603050405020304" pitchFamily="18" charset="0"/>
              </a:rPr>
              <a:t>ם</a:t>
            </a:r>
            <a:r>
              <a:rPr lang="he-IL" sz="3600" dirty="0"/>
              <a:t> </a:t>
            </a:r>
            <a:r>
              <a:rPr lang="en-US" sz="3600" dirty="0" smtClean="0"/>
              <a:t>              </a:t>
            </a:r>
            <a:r>
              <a:rPr lang="he-IL" sz="3600" dirty="0" smtClean="0"/>
              <a:t> </a:t>
            </a:r>
            <a:r>
              <a:rPr lang="en-US" sz="3600" dirty="0" smtClean="0"/>
              <a:t>א</a:t>
            </a:r>
            <a:r>
              <a:rPr lang="he-IL" sz="3600" dirty="0" smtClean="0"/>
              <a:t>ֲשֶׁר</a:t>
            </a:r>
          </a:p>
          <a:p>
            <a:r>
              <a:rPr lang="he-IL" sz="3600" dirty="0" smtClean="0"/>
              <a:t>זֹאת </a:t>
            </a:r>
            <a:r>
              <a:rPr lang="en-US" sz="3600" dirty="0"/>
              <a:t>		</a:t>
            </a:r>
            <a:r>
              <a:rPr lang="he-IL" sz="3600" dirty="0"/>
              <a:t>אֵלֶּה 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he-IL" sz="3600" dirty="0" smtClean="0"/>
              <a:t>     </a:t>
            </a:r>
            <a:r>
              <a:rPr lang="en-US" sz="3600" dirty="0"/>
              <a:t>	</a:t>
            </a:r>
            <a:r>
              <a:rPr lang="he-IL" sz="3600" dirty="0" smtClean="0"/>
              <a:t>הִיא </a:t>
            </a:r>
            <a:r>
              <a:rPr lang="en-US" sz="3600" dirty="0" smtClean="0"/>
              <a:t>	     </a:t>
            </a:r>
            <a:r>
              <a:rPr lang="he-IL" sz="3600" dirty="0" smtClean="0"/>
              <a:t>הֵנָּה </a:t>
            </a:r>
            <a:r>
              <a:rPr lang="he-IL" sz="3600" dirty="0"/>
              <a:t>/ הֵ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el-GR" sz="3600" dirty="0"/>
              <a:t>	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870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Imperfect Chant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4" y="1853248"/>
            <a:ext cx="8670174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	</a:t>
            </a:r>
            <a:r>
              <a:rPr lang="he-IL" sz="3600" dirty="0"/>
              <a:t>אֶשְׁמֹר</a:t>
            </a:r>
            <a:r>
              <a:rPr lang="en-US" sz="2800" dirty="0"/>
              <a:t>			</a:t>
            </a:r>
            <a:r>
              <a:rPr lang="en-US" sz="2800" dirty="0" smtClean="0"/>
              <a:t> 		1CP</a:t>
            </a:r>
            <a:r>
              <a:rPr lang="en-US" sz="2800" dirty="0"/>
              <a:t>	</a:t>
            </a:r>
            <a:r>
              <a:rPr lang="he-IL" sz="3600" dirty="0"/>
              <a:t>נִשְׂמֹר</a:t>
            </a:r>
            <a:r>
              <a:rPr lang="he-IL" sz="2800" dirty="0"/>
              <a:t>	</a:t>
            </a:r>
            <a:r>
              <a:rPr lang="en-US" sz="2800" dirty="0" smtClean="0"/>
              <a:t>    </a:t>
            </a:r>
            <a:endParaRPr lang="en-US" sz="2800" dirty="0"/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en-US" sz="2800" dirty="0"/>
              <a:t>	</a:t>
            </a:r>
            <a:r>
              <a:rPr lang="en-US" sz="2800" dirty="0" smtClean="0"/>
              <a:t>				2MP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 smtClean="0"/>
              <a:t>תִּשְׁמְרוּ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תִּשְׁמְרִי</a:t>
            </a:r>
            <a:r>
              <a:rPr lang="en-US" sz="2800" dirty="0"/>
              <a:t>	</a:t>
            </a:r>
            <a:r>
              <a:rPr lang="en-US" sz="2800" dirty="0" smtClean="0"/>
              <a:t>				2FP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sz="2800" dirty="0"/>
              <a:t>3MS 	</a:t>
            </a:r>
            <a:r>
              <a:rPr lang="he-IL" sz="3600" dirty="0"/>
              <a:t>יִשְׁמֹר</a:t>
            </a: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/>
              <a:t>	</a:t>
            </a:r>
            <a:r>
              <a:rPr lang="en-US" sz="2800" dirty="0" smtClean="0"/>
              <a:t> 			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תִּשְׁמֹר</a:t>
            </a:r>
            <a:r>
              <a:rPr lang="en-US" sz="2800" dirty="0"/>
              <a:t>		</a:t>
            </a:r>
            <a:r>
              <a:rPr lang="en-US" sz="2800" dirty="0" smtClean="0"/>
              <a:t> 		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2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</TotalTime>
  <Words>272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Chants Review</vt:lpstr>
      <vt:lpstr>Alphabet Song</vt:lpstr>
      <vt:lpstr>Vanquishing the Vowel </vt:lpstr>
      <vt:lpstr>Qal Perfect Chant </vt:lpstr>
      <vt:lpstr>Noun Chant </vt:lpstr>
      <vt:lpstr>Chant Personal Pronouns</vt:lpstr>
      <vt:lpstr>Chant:  Preposition with Pronominal Suffixes </vt:lpstr>
      <vt:lpstr>Demonstrative Pronouns:  this and that </vt:lpstr>
      <vt:lpstr>Qal Imperfect Chant</vt:lpstr>
      <vt:lpstr>9. F.  Chant:  Qal Perfect Weak Verb</vt:lpstr>
      <vt:lpstr>10.B.   Chant:  Ι. Pē position--weak guttural  </vt:lpstr>
      <vt:lpstr>10.C.  Chant II. ‘Ayin position weak guttural: </vt:lpstr>
      <vt:lpstr>10.D.  Chant: III. Lāmed position: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Chants Review</dc:title>
  <dc:creator>Ted Hildebrandt</dc:creator>
  <cp:lastModifiedBy>Ted Hildebrandt</cp:lastModifiedBy>
  <cp:revision>2</cp:revision>
  <dcterms:created xsi:type="dcterms:W3CDTF">2018-10-15T15:38:55Z</dcterms:created>
  <dcterms:modified xsi:type="dcterms:W3CDTF">2018-10-29T17:07:30Z</dcterms:modified>
</cp:coreProperties>
</file>