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9" r:id="rId3"/>
    <p:sldId id="280" r:id="rId4"/>
    <p:sldId id="281" r:id="rId5"/>
    <p:sldId id="282" r:id="rId6"/>
    <p:sldId id="283" r:id="rId7"/>
    <p:sldId id="284" r:id="rId8"/>
    <p:sldId id="285" r:id="rId9"/>
    <p:sldId id="286" r:id="rId10"/>
    <p:sldId id="287" r:id="rId11"/>
    <p:sldId id="288" r:id="rId12"/>
    <p:sldId id="289" r:id="rId13"/>
    <p:sldId id="290" r:id="rId14"/>
    <p:sldId id="291" r:id="rId15"/>
    <p:sldId id="296" r:id="rId16"/>
    <p:sldId id="292" r:id="rId17"/>
    <p:sldId id="297" r:id="rId18"/>
    <p:sldId id="293" r:id="rId19"/>
    <p:sldId id="294" r:id="rId20"/>
    <p:sldId id="298" r:id="rId21"/>
    <p:sldId id="295" r:id="rId22"/>
    <p:sldId id="299" r:id="rId23"/>
    <p:sldId id="257" r:id="rId24"/>
    <p:sldId id="258" r:id="rId25"/>
    <p:sldId id="259" r:id="rId26"/>
    <p:sldId id="260" r:id="rId27"/>
    <p:sldId id="276" r:id="rId28"/>
    <p:sldId id="275" r:id="rId29"/>
    <p:sldId id="261" r:id="rId30"/>
    <p:sldId id="262" r:id="rId31"/>
    <p:sldId id="277" r:id="rId32"/>
    <p:sldId id="278" r:id="rId33"/>
    <p:sldId id="263" r:id="rId34"/>
    <p:sldId id="264" r:id="rId35"/>
    <p:sldId id="265" r:id="rId36"/>
    <p:sldId id="266" r:id="rId37"/>
    <p:sldId id="267"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12/5/2018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12/5/2018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12/5/2018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18:  Numbers and Questions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92213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Active Participle</a:t>
            </a:r>
            <a:endParaRPr lang="en-US" sz="2800" dirty="0"/>
          </a:p>
          <a:p>
            <a:r>
              <a:rPr lang="en-US" sz="2800" dirty="0"/>
              <a:t>		</a:t>
            </a:r>
            <a:r>
              <a:rPr lang="en-US" sz="2800" dirty="0" smtClean="0"/>
              <a:t>            Singular </a:t>
            </a:r>
            <a:r>
              <a:rPr lang="en-US" sz="2800" dirty="0"/>
              <a:t>	</a:t>
            </a:r>
            <a:r>
              <a:rPr lang="en-US" sz="2800" dirty="0" smtClean="0"/>
              <a:t>                     </a:t>
            </a:r>
            <a:r>
              <a:rPr lang="en-US" sz="2800" dirty="0"/>
              <a:t>	Plural</a:t>
            </a:r>
          </a:p>
          <a:p>
            <a:r>
              <a:rPr lang="en-US" sz="2800" dirty="0"/>
              <a:t>Masculine	</a:t>
            </a:r>
            <a:r>
              <a:rPr lang="he-IL" sz="4000" dirty="0"/>
              <a:t>שֹׁמֵר</a:t>
            </a:r>
            <a:r>
              <a:rPr lang="en-US" sz="4000" dirty="0"/>
              <a:t> 	</a:t>
            </a:r>
            <a:r>
              <a:rPr lang="en-US" sz="4000" dirty="0" smtClean="0"/>
              <a:t>                </a:t>
            </a:r>
            <a:r>
              <a:rPr lang="en-US" sz="4000" dirty="0"/>
              <a:t>	</a:t>
            </a:r>
            <a:r>
              <a:rPr lang="he-IL" sz="4000" dirty="0"/>
              <a:t>שֹׁמְרִים</a:t>
            </a:r>
            <a:r>
              <a:rPr lang="en-US" sz="2800" dirty="0"/>
              <a:t>	</a:t>
            </a:r>
          </a:p>
          <a:p>
            <a:r>
              <a:rPr lang="en-US" sz="2800" dirty="0"/>
              <a:t>Feminine</a:t>
            </a:r>
            <a:r>
              <a:rPr lang="he-IL" sz="2800" dirty="0"/>
              <a:t> 	</a:t>
            </a:r>
            <a:r>
              <a:rPr lang="he-IL" sz="4000" dirty="0"/>
              <a:t>שֹׁמְרָה</a:t>
            </a:r>
            <a:r>
              <a:rPr lang="en-US" sz="4000" dirty="0"/>
              <a:t> /</a:t>
            </a:r>
            <a:r>
              <a:rPr lang="he-IL" sz="4000" dirty="0"/>
              <a:t>שֹׁמְרֶת</a:t>
            </a:r>
            <a:r>
              <a:rPr lang="el-GR" sz="4000" dirty="0"/>
              <a:t> </a:t>
            </a:r>
            <a:r>
              <a:rPr lang="en-US" sz="4000" dirty="0" smtClean="0"/>
              <a:t>     </a:t>
            </a:r>
            <a:r>
              <a:rPr lang="el-GR" sz="4000" dirty="0"/>
              <a:t>	</a:t>
            </a:r>
            <a:r>
              <a:rPr lang="he-IL" sz="4000" dirty="0"/>
              <a:t>שֹׁמְרוֹת</a:t>
            </a:r>
            <a:endParaRPr lang="en-US" sz="4000" dirty="0"/>
          </a:p>
          <a:p>
            <a:endParaRPr lang="en-US" sz="2800" dirty="0"/>
          </a:p>
        </p:txBody>
      </p:sp>
    </p:spTree>
    <p:extLst>
      <p:ext uri="{BB962C8B-B14F-4D97-AF65-F5344CB8AC3E}">
        <p14:creationId xmlns:p14="http://schemas.microsoft.com/office/powerpoint/2010/main" val="3288668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13. C. Participle chant: </a:t>
            </a:r>
            <a:endParaRPr lang="en-US" dirty="0"/>
          </a:p>
        </p:txBody>
      </p:sp>
      <p:sp>
        <p:nvSpPr>
          <p:cNvPr id="3" name="Content Placeholder 2"/>
          <p:cNvSpPr>
            <a:spLocks noGrp="1"/>
          </p:cNvSpPr>
          <p:nvPr>
            <p:ph idx="1"/>
          </p:nvPr>
        </p:nvSpPr>
        <p:spPr/>
        <p:txBody>
          <a:bodyPr>
            <a:normAutofit/>
          </a:bodyPr>
          <a:lstStyle/>
          <a:p>
            <a:r>
              <a:rPr lang="el-GR" sz="2800" b="1" dirty="0" smtClean="0"/>
              <a:t>                   </a:t>
            </a:r>
            <a:r>
              <a:rPr lang="en-US" sz="2800" b="1" dirty="0" err="1" smtClean="0"/>
              <a:t>Qal</a:t>
            </a:r>
            <a:r>
              <a:rPr lang="en-US" sz="2800" b="1" dirty="0" smtClean="0"/>
              <a:t> </a:t>
            </a:r>
            <a:r>
              <a:rPr lang="en-US" sz="2800" b="1" dirty="0"/>
              <a:t>Passive Participle</a:t>
            </a:r>
            <a:endParaRPr lang="en-US" sz="2800" dirty="0"/>
          </a:p>
          <a:p>
            <a:r>
              <a:rPr lang="en-US" sz="2800" dirty="0"/>
              <a:t> 		</a:t>
            </a:r>
            <a:r>
              <a:rPr lang="en-US" sz="2800" dirty="0" smtClean="0"/>
              <a:t>               Singular    </a:t>
            </a:r>
            <a:r>
              <a:rPr lang="en-US" sz="2800" dirty="0"/>
              <a:t>	</a:t>
            </a:r>
            <a:r>
              <a:rPr lang="en-US" sz="2800" dirty="0" smtClean="0"/>
              <a:t>Plural</a:t>
            </a:r>
            <a:endParaRPr lang="en-US" sz="2800" dirty="0"/>
          </a:p>
          <a:p>
            <a:r>
              <a:rPr lang="en-US" sz="2800" dirty="0"/>
              <a:t>Masculine	</a:t>
            </a:r>
            <a:r>
              <a:rPr lang="he-IL" sz="4000" dirty="0"/>
              <a:t>שָֽׁמוּר</a:t>
            </a:r>
            <a:r>
              <a:rPr lang="en-US" sz="4000" dirty="0"/>
              <a:t> 	</a:t>
            </a:r>
            <a:r>
              <a:rPr lang="en-US" sz="4000" dirty="0" smtClean="0"/>
              <a:t>    </a:t>
            </a:r>
            <a:r>
              <a:rPr lang="en-US" sz="4000" dirty="0"/>
              <a:t>	</a:t>
            </a:r>
            <a:r>
              <a:rPr lang="he-IL" sz="4000" dirty="0"/>
              <a:t>שְׁמוּרִים</a:t>
            </a:r>
            <a:r>
              <a:rPr lang="en-US" sz="4000" dirty="0"/>
              <a:t>	</a:t>
            </a:r>
          </a:p>
          <a:p>
            <a:r>
              <a:rPr lang="en-US" sz="2800" dirty="0"/>
              <a:t>Feminine</a:t>
            </a:r>
            <a:r>
              <a:rPr lang="he-IL" sz="2800" dirty="0"/>
              <a:t> 	</a:t>
            </a:r>
            <a:r>
              <a:rPr lang="he-IL" sz="4000" dirty="0"/>
              <a:t>שְׁמוּרָה</a:t>
            </a:r>
            <a:r>
              <a:rPr lang="en-US" sz="4000" dirty="0"/>
              <a:t> </a:t>
            </a:r>
            <a:r>
              <a:rPr lang="en-US" sz="4000" dirty="0" smtClean="0"/>
              <a:t>  </a:t>
            </a:r>
            <a:r>
              <a:rPr lang="en-US" sz="4000" dirty="0"/>
              <a:t>	 	</a:t>
            </a:r>
            <a:r>
              <a:rPr lang="he-IL" sz="4000" dirty="0"/>
              <a:t>שְׁמוּרוֹת</a:t>
            </a:r>
            <a:endParaRPr lang="en-US" sz="4000" dirty="0"/>
          </a:p>
          <a:p>
            <a:endParaRPr lang="en-US" sz="2800" dirty="0"/>
          </a:p>
        </p:txBody>
      </p:sp>
    </p:spTree>
    <p:extLst>
      <p:ext uri="{BB962C8B-B14F-4D97-AF65-F5344CB8AC3E}">
        <p14:creationId xmlns:p14="http://schemas.microsoft.com/office/powerpoint/2010/main" val="329775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60446"/>
          </a:xfrm>
        </p:spPr>
        <p:txBody>
          <a:bodyPr/>
          <a:lstStyle/>
          <a:p>
            <a:r>
              <a:rPr lang="en-US" b="1" dirty="0" err="1"/>
              <a:t>Niphal</a:t>
            </a:r>
            <a:r>
              <a:rPr lang="en-US" b="1" dirty="0"/>
              <a:t> Chant</a:t>
            </a:r>
            <a:r>
              <a:rPr lang="en-US" b="1" dirty="0" smtClean="0"/>
              <a:t>: Perfect/Imperfect</a:t>
            </a:r>
            <a:r>
              <a:rPr lang="en-US" dirty="0"/>
              <a:t/>
            </a:r>
            <a:br>
              <a:rPr lang="en-US" dirty="0"/>
            </a:br>
            <a:endParaRPr lang="en-US" dirty="0"/>
          </a:p>
        </p:txBody>
      </p:sp>
      <p:sp>
        <p:nvSpPr>
          <p:cNvPr id="3" name="Content Placeholder 2"/>
          <p:cNvSpPr>
            <a:spLocks noGrp="1"/>
          </p:cNvSpPr>
          <p:nvPr>
            <p:ph idx="1"/>
          </p:nvPr>
        </p:nvSpPr>
        <p:spPr>
          <a:xfrm>
            <a:off x="399011" y="1413164"/>
            <a:ext cx="11488188" cy="4926675"/>
          </a:xfrm>
        </p:spPr>
        <p:txBody>
          <a:bodyPr>
            <a:noAutofit/>
          </a:bodyPr>
          <a:lstStyle/>
          <a:p>
            <a:r>
              <a:rPr lang="en-US" sz="2800" dirty="0" smtClean="0"/>
              <a:t>1CS  </a:t>
            </a:r>
            <a:r>
              <a:rPr lang="he-IL" sz="3600" dirty="0"/>
              <a:t>נִשְׁמַרְתִּי</a:t>
            </a:r>
            <a:r>
              <a:rPr lang="en-US" sz="2800" dirty="0"/>
              <a:t>  	I was guarded 	                  </a:t>
            </a:r>
            <a:r>
              <a:rPr lang="en-US" sz="2800" dirty="0" err="1"/>
              <a:t>Niphal</a:t>
            </a:r>
            <a:r>
              <a:rPr lang="en-US" sz="2800" dirty="0"/>
              <a:t> </a:t>
            </a:r>
            <a:r>
              <a:rPr lang="en-US" sz="2800" dirty="0" smtClean="0"/>
              <a:t>Perfects</a:t>
            </a:r>
            <a:endParaRPr lang="en-US" sz="2800" dirty="0"/>
          </a:p>
          <a:p>
            <a:r>
              <a:rPr lang="en-US" sz="2800" dirty="0" smtClean="0"/>
              <a:t>3CP  </a:t>
            </a:r>
            <a:r>
              <a:rPr lang="he-IL" sz="3600" dirty="0"/>
              <a:t>נִשְׁמְרוּ</a:t>
            </a:r>
            <a:r>
              <a:rPr lang="en-US" sz="2800" dirty="0"/>
              <a:t>   they were guarded </a:t>
            </a:r>
            <a:endParaRPr lang="en-US" sz="2800" dirty="0" smtClean="0"/>
          </a:p>
          <a:p>
            <a:endParaRPr lang="en-US" sz="2800" dirty="0"/>
          </a:p>
          <a:p>
            <a:r>
              <a:rPr lang="en-US" sz="2800" b="1" dirty="0"/>
              <a:t> </a:t>
            </a:r>
            <a:r>
              <a:rPr lang="en-US" sz="2800" dirty="0"/>
              <a:t>2MS  </a:t>
            </a:r>
            <a:r>
              <a:rPr lang="he-IL" sz="3600" dirty="0"/>
              <a:t>תִּשָּׁמֵר</a:t>
            </a:r>
            <a:r>
              <a:rPr lang="en-US" sz="2800" dirty="0"/>
              <a:t>	you (</a:t>
            </a:r>
            <a:r>
              <a:rPr lang="en-US" sz="2800" dirty="0" err="1"/>
              <a:t>ms</a:t>
            </a:r>
            <a:r>
              <a:rPr lang="en-US" sz="2800" dirty="0"/>
              <a:t>) 	</a:t>
            </a:r>
            <a:r>
              <a:rPr lang="en-US" sz="2800" dirty="0" smtClean="0"/>
              <a:t>     			</a:t>
            </a:r>
            <a:r>
              <a:rPr lang="en-US" sz="2800" b="1" dirty="0"/>
              <a:t> </a:t>
            </a:r>
            <a:r>
              <a:rPr lang="en-US" sz="2800" b="1" dirty="0" smtClean="0"/>
              <a:t> 		</a:t>
            </a:r>
            <a:r>
              <a:rPr lang="en-US" sz="2800" b="1" dirty="0" err="1" smtClean="0"/>
              <a:t>Niphal</a:t>
            </a:r>
            <a:r>
              <a:rPr lang="en-US" sz="2800" b="1" dirty="0" smtClean="0"/>
              <a:t> </a:t>
            </a:r>
            <a:r>
              <a:rPr lang="en-US" sz="2800" b="1" dirty="0"/>
              <a:t>Imperfect </a:t>
            </a:r>
            <a:endParaRPr lang="en-US" sz="2800" dirty="0"/>
          </a:p>
          <a:p>
            <a:r>
              <a:rPr lang="en-US" sz="2800" dirty="0"/>
              <a:t>	</a:t>
            </a:r>
            <a:r>
              <a:rPr lang="en-US" sz="2800" dirty="0" smtClean="0"/>
              <a:t>3MP  </a:t>
            </a:r>
            <a:r>
              <a:rPr lang="he-IL" sz="3600" dirty="0"/>
              <a:t>יִשָּׁמְרוּ</a:t>
            </a:r>
            <a:r>
              <a:rPr lang="en-US" sz="2800" dirty="0"/>
              <a:t>      they (</a:t>
            </a:r>
            <a:r>
              <a:rPr lang="en-US" sz="2800" dirty="0" err="1"/>
              <a:t>mp</a:t>
            </a:r>
            <a:r>
              <a:rPr lang="en-US" sz="2800" dirty="0"/>
              <a:t>)  </a:t>
            </a:r>
          </a:p>
          <a:p>
            <a:endParaRPr lang="en-US" sz="2800" dirty="0"/>
          </a:p>
        </p:txBody>
      </p:sp>
    </p:spTree>
    <p:extLst>
      <p:ext uri="{BB962C8B-B14F-4D97-AF65-F5344CB8AC3E}">
        <p14:creationId xmlns:p14="http://schemas.microsoft.com/office/powerpoint/2010/main" val="3267317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Niphal</a:t>
            </a:r>
            <a:r>
              <a:rPr lang="en-US" dirty="0" smtClean="0"/>
              <a:t> Imperatives, Infinitives, </a:t>
            </a:r>
            <a:r>
              <a:rPr lang="en-US" dirty="0" err="1" smtClean="0"/>
              <a:t>Ptc</a:t>
            </a:r>
            <a:r>
              <a:rPr lang="en-US" dirty="0" smtClean="0"/>
              <a:t>. </a:t>
            </a:r>
            <a:endParaRPr lang="en-US" dirty="0"/>
          </a:p>
        </p:txBody>
      </p:sp>
      <p:sp>
        <p:nvSpPr>
          <p:cNvPr id="3" name="Content Placeholder 2"/>
          <p:cNvSpPr>
            <a:spLocks noGrp="1"/>
          </p:cNvSpPr>
          <p:nvPr>
            <p:ph idx="1"/>
          </p:nvPr>
        </p:nvSpPr>
        <p:spPr>
          <a:xfrm>
            <a:off x="1103312" y="2052918"/>
            <a:ext cx="10293437" cy="4195481"/>
          </a:xfrm>
        </p:spPr>
        <p:txBody>
          <a:bodyPr>
            <a:normAutofit/>
          </a:bodyPr>
          <a:lstStyle/>
          <a:p>
            <a:r>
              <a:rPr lang="en-US" sz="2800" b="1" dirty="0" err="1"/>
              <a:t>Imprv</a:t>
            </a:r>
            <a:r>
              <a:rPr lang="en-US" sz="2800" b="1" dirty="0"/>
              <a:t> / </a:t>
            </a:r>
            <a:r>
              <a:rPr lang="en-US" sz="2800" b="1" dirty="0" err="1"/>
              <a:t>Inf</a:t>
            </a:r>
            <a:r>
              <a:rPr lang="en-US" sz="2800" b="1" dirty="0"/>
              <a:t> Const. 		Inf. Abs.  			</a:t>
            </a:r>
            <a:r>
              <a:rPr lang="en-US" sz="2800" b="1" dirty="0" err="1"/>
              <a:t>Ptc</a:t>
            </a:r>
            <a:r>
              <a:rPr lang="en-US" sz="2800" b="1" dirty="0"/>
              <a:t>. Masc. 		Fem.</a:t>
            </a:r>
            <a:endParaRPr lang="en-US" sz="2800" dirty="0"/>
          </a:p>
          <a:p>
            <a:r>
              <a:rPr lang="he-IL" sz="3600" dirty="0"/>
              <a:t>הִשָּׁמֵר</a:t>
            </a:r>
            <a:r>
              <a:rPr lang="he-IL" sz="2800" dirty="0"/>
              <a:t> </a:t>
            </a:r>
            <a:r>
              <a:rPr lang="en-US" sz="2800" dirty="0"/>
              <a:t>[=Inf. Const</a:t>
            </a:r>
            <a:r>
              <a:rPr lang="en-US" sz="2800" dirty="0" smtClean="0"/>
              <a:t>.]  </a:t>
            </a:r>
            <a:r>
              <a:rPr lang="en-US" sz="2800" dirty="0"/>
              <a:t>	</a:t>
            </a:r>
            <a:r>
              <a:rPr lang="he-IL" sz="3600" dirty="0" smtClean="0"/>
              <a:t>הִשָּׁמוֹר</a:t>
            </a:r>
            <a:r>
              <a:rPr lang="en-US" sz="2800" dirty="0"/>
              <a:t>	 </a:t>
            </a:r>
            <a:r>
              <a:rPr lang="en-US" sz="2800" dirty="0" smtClean="0"/>
              <a:t>          </a:t>
            </a:r>
            <a:r>
              <a:rPr lang="he-IL" sz="3600" dirty="0" smtClean="0"/>
              <a:t>נִשְׁמַר</a:t>
            </a:r>
            <a:r>
              <a:rPr lang="en-US" sz="2800" dirty="0"/>
              <a:t>	 	</a:t>
            </a:r>
            <a:r>
              <a:rPr lang="he-IL" sz="3500" dirty="0" smtClean="0"/>
              <a:t>נִשְׁמֶרֶת</a:t>
            </a:r>
            <a:endParaRPr lang="en-US" sz="2800" dirty="0"/>
          </a:p>
        </p:txBody>
      </p:sp>
    </p:spTree>
    <p:extLst>
      <p:ext uri="{BB962C8B-B14F-4D97-AF65-F5344CB8AC3E}">
        <p14:creationId xmlns:p14="http://schemas.microsoft.com/office/powerpoint/2010/main" val="4381047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 </a:t>
            </a:r>
            <a:r>
              <a:rPr lang="en-US" b="1" dirty="0" err="1" smtClean="0"/>
              <a:t>Piel</a:t>
            </a:r>
            <a:r>
              <a:rPr lang="en-US" b="1" dirty="0" smtClean="0"/>
              <a:t> Chants:</a:t>
            </a:r>
            <a:endParaRPr lang="en-US" dirty="0"/>
          </a:p>
        </p:txBody>
      </p:sp>
      <p:sp>
        <p:nvSpPr>
          <p:cNvPr id="3" name="Content Placeholder 2"/>
          <p:cNvSpPr>
            <a:spLocks noGrp="1"/>
          </p:cNvSpPr>
          <p:nvPr>
            <p:ph idx="1"/>
          </p:nvPr>
        </p:nvSpPr>
        <p:spPr>
          <a:xfrm>
            <a:off x="1103312" y="1354976"/>
            <a:ext cx="10526193" cy="4893424"/>
          </a:xfrm>
        </p:spPr>
        <p:txBody>
          <a:bodyPr>
            <a:noAutofit/>
          </a:bodyPr>
          <a:lstStyle/>
          <a:p>
            <a:r>
              <a:rPr lang="en-US" sz="2800" b="1" dirty="0" smtClean="0"/>
              <a:t>Chant </a:t>
            </a:r>
            <a:r>
              <a:rPr lang="en-US" sz="2800" b="1" dirty="0"/>
              <a:t>#15:  16. B. Strong </a:t>
            </a:r>
            <a:r>
              <a:rPr lang="en-US" sz="2800" b="1" dirty="0" err="1"/>
              <a:t>Piel</a:t>
            </a:r>
            <a:r>
              <a:rPr lang="en-US" sz="2800" b="1" dirty="0"/>
              <a:t> Perfect Verb Forms: Resultative.  </a:t>
            </a:r>
            <a:endParaRPr lang="en-US" sz="2800" dirty="0"/>
          </a:p>
          <a:p>
            <a:r>
              <a:rPr lang="en-US" sz="2800" dirty="0"/>
              <a:t>1CS  </a:t>
            </a:r>
            <a:r>
              <a:rPr lang="he-IL" sz="3600" dirty="0"/>
              <a:t>שִׁמַּרְתִּי</a:t>
            </a:r>
            <a:r>
              <a:rPr lang="en-US" sz="2800" dirty="0"/>
              <a:t>  	I guarded 		 </a:t>
            </a:r>
          </a:p>
          <a:p>
            <a:r>
              <a:rPr lang="en-US" sz="2800" dirty="0"/>
              <a:t>3CP  </a:t>
            </a:r>
            <a:r>
              <a:rPr lang="he-IL" sz="3600" dirty="0"/>
              <a:t>שִׁמְּרוּ</a:t>
            </a:r>
            <a:r>
              <a:rPr lang="en-US" sz="2800" dirty="0"/>
              <a:t>   they guarded </a:t>
            </a:r>
          </a:p>
          <a:p>
            <a:r>
              <a:rPr lang="en-US" sz="2800" b="1" dirty="0"/>
              <a:t>16. D. Strong </a:t>
            </a:r>
            <a:r>
              <a:rPr lang="en-US" sz="2800" b="1" dirty="0" err="1"/>
              <a:t>Piel</a:t>
            </a:r>
            <a:r>
              <a:rPr lang="en-US" sz="2800" b="1" dirty="0"/>
              <a:t> Imperfect Verb Forms: Resultative.  </a:t>
            </a:r>
            <a:endParaRPr lang="en-US" sz="2800" dirty="0"/>
          </a:p>
          <a:p>
            <a:r>
              <a:rPr lang="en-US" sz="2800" dirty="0"/>
              <a:t>2MS  </a:t>
            </a:r>
            <a:r>
              <a:rPr lang="he-IL" sz="3600" dirty="0"/>
              <a:t>תְּשַׁמֵּר</a:t>
            </a:r>
            <a:r>
              <a:rPr lang="en-US" sz="2800" dirty="0"/>
              <a:t>  	you (m) will guard 	 </a:t>
            </a:r>
          </a:p>
          <a:p>
            <a:r>
              <a:rPr lang="en-US" sz="2800" dirty="0"/>
              <a:t>3MP  </a:t>
            </a:r>
            <a:r>
              <a:rPr lang="he-IL" sz="3600" dirty="0"/>
              <a:t>יְשַׁמְּרוּ</a:t>
            </a:r>
            <a:r>
              <a:rPr lang="en-US" sz="2800" dirty="0"/>
              <a:t>  	they will guard </a:t>
            </a:r>
          </a:p>
        </p:txBody>
      </p:sp>
    </p:spTree>
    <p:extLst>
      <p:ext uri="{BB962C8B-B14F-4D97-AF65-F5344CB8AC3E}">
        <p14:creationId xmlns:p14="http://schemas.microsoft.com/office/powerpoint/2010/main" val="291031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Piel</a:t>
            </a:r>
            <a:r>
              <a:rPr lang="en-US" b="1" dirty="0"/>
              <a:t> Chants:</a:t>
            </a:r>
            <a:endParaRPr lang="en-US" dirty="0"/>
          </a:p>
        </p:txBody>
      </p:sp>
      <p:sp>
        <p:nvSpPr>
          <p:cNvPr id="3" name="Content Placeholder 2"/>
          <p:cNvSpPr>
            <a:spLocks noGrp="1"/>
          </p:cNvSpPr>
          <p:nvPr>
            <p:ph idx="1"/>
          </p:nvPr>
        </p:nvSpPr>
        <p:spPr>
          <a:xfrm>
            <a:off x="1103312" y="2052918"/>
            <a:ext cx="10642572" cy="4195481"/>
          </a:xfrm>
        </p:spPr>
        <p:txBody>
          <a:bodyPr>
            <a:normAutofit/>
          </a:bodyPr>
          <a:lstStyle/>
          <a:p>
            <a:r>
              <a:rPr lang="en-US" sz="2800" b="1" dirty="0" err="1"/>
              <a:t>Piel</a:t>
            </a:r>
            <a:r>
              <a:rPr lang="en-US" sz="2800" b="1" dirty="0"/>
              <a:t> Imperative/ </a:t>
            </a:r>
            <a:r>
              <a:rPr lang="en-US" sz="2800" b="1" dirty="0" err="1"/>
              <a:t>Piel</a:t>
            </a:r>
            <a:r>
              <a:rPr lang="en-US" sz="2800" b="1" dirty="0"/>
              <a:t> Infinitive / </a:t>
            </a:r>
            <a:r>
              <a:rPr lang="en-US" sz="2800" b="1" dirty="0" err="1"/>
              <a:t>Piel</a:t>
            </a:r>
            <a:r>
              <a:rPr lang="en-US" sz="2800" b="1" dirty="0"/>
              <a:t> Participle:</a:t>
            </a:r>
            <a:endParaRPr lang="en-US" sz="2800" dirty="0"/>
          </a:p>
          <a:p>
            <a:r>
              <a:rPr lang="en-US" sz="2800" dirty="0" err="1"/>
              <a:t>Impv</a:t>
            </a:r>
            <a:r>
              <a:rPr lang="en-US" sz="2800" dirty="0"/>
              <a:t>  = </a:t>
            </a:r>
            <a:r>
              <a:rPr lang="en-US" sz="2800" dirty="0" err="1"/>
              <a:t>Piel</a:t>
            </a:r>
            <a:r>
              <a:rPr lang="en-US" sz="2800" dirty="0"/>
              <a:t> Inf. Constr.  Absolute                  Participles</a:t>
            </a:r>
          </a:p>
          <a:p>
            <a:r>
              <a:rPr lang="en-US" sz="2800" dirty="0"/>
              <a:t>2ms </a:t>
            </a:r>
            <a:r>
              <a:rPr lang="he-IL" sz="3600" dirty="0" smtClean="0"/>
              <a:t>שַׁמֵּר     </a:t>
            </a:r>
            <a:r>
              <a:rPr lang="en-US" sz="3600" dirty="0" smtClean="0"/>
              <a:t>          </a:t>
            </a:r>
            <a:r>
              <a:rPr lang="he-IL" sz="3600" dirty="0" smtClean="0"/>
              <a:t>    </a:t>
            </a:r>
            <a:r>
              <a:rPr lang="en-US" sz="3600" dirty="0" smtClean="0"/>
              <a:t>   </a:t>
            </a:r>
            <a:r>
              <a:rPr lang="he-IL" sz="3600" dirty="0"/>
              <a:t>שַׁמֹּר</a:t>
            </a:r>
            <a:r>
              <a:rPr lang="en-US" sz="3600" dirty="0"/>
              <a:t>       </a:t>
            </a:r>
            <a:r>
              <a:rPr lang="he-IL" sz="3600" dirty="0" smtClean="0"/>
              <a:t>  </a:t>
            </a:r>
            <a:r>
              <a:rPr lang="en-US" sz="3600" dirty="0" smtClean="0"/>
              <a:t>      </a:t>
            </a:r>
            <a:r>
              <a:rPr lang="he-IL" sz="3600" dirty="0"/>
              <a:t>מְשַׁמֵּר</a:t>
            </a:r>
            <a:r>
              <a:rPr lang="en-US" sz="3600" dirty="0"/>
              <a:t>      </a:t>
            </a:r>
            <a:r>
              <a:rPr lang="he-IL" sz="3600" dirty="0"/>
              <a:t>מְשַׁמְּרָה</a:t>
            </a:r>
            <a:endParaRPr lang="en-US" sz="3600" dirty="0"/>
          </a:p>
          <a:p>
            <a:r>
              <a:rPr lang="en-US" sz="2800" b="1" dirty="0"/>
              <a:t> </a:t>
            </a:r>
            <a:endParaRPr lang="en-US" sz="2800" dirty="0"/>
          </a:p>
          <a:p>
            <a:endParaRPr lang="en-US" sz="2800" dirty="0"/>
          </a:p>
        </p:txBody>
      </p:sp>
    </p:spTree>
    <p:extLst>
      <p:ext uri="{BB962C8B-B14F-4D97-AF65-F5344CB8AC3E}">
        <p14:creationId xmlns:p14="http://schemas.microsoft.com/office/powerpoint/2010/main" val="4279023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Pual</a:t>
            </a:r>
            <a:r>
              <a:rPr lang="en-US" b="1" dirty="0" smtClean="0"/>
              <a:t> </a:t>
            </a:r>
            <a:r>
              <a:rPr lang="en-US" b="1" dirty="0"/>
              <a:t>Chants:</a:t>
            </a:r>
            <a:endParaRPr lang="en-US" dirty="0"/>
          </a:p>
        </p:txBody>
      </p:sp>
      <p:sp>
        <p:nvSpPr>
          <p:cNvPr id="3" name="Content Placeholder 2"/>
          <p:cNvSpPr>
            <a:spLocks noGrp="1"/>
          </p:cNvSpPr>
          <p:nvPr>
            <p:ph idx="1"/>
          </p:nvPr>
        </p:nvSpPr>
        <p:spPr>
          <a:xfrm>
            <a:off x="1103312" y="1463040"/>
            <a:ext cx="10218623" cy="4785359"/>
          </a:xfrm>
        </p:spPr>
        <p:txBody>
          <a:bodyPr>
            <a:noAutofit/>
          </a:bodyPr>
          <a:lstStyle/>
          <a:p>
            <a:r>
              <a:rPr lang="en-US" sz="2800" b="1" dirty="0"/>
              <a:t>Chant #16:  </a:t>
            </a:r>
            <a:r>
              <a:rPr lang="en-US" sz="2800" b="1" dirty="0" err="1"/>
              <a:t>Pual</a:t>
            </a:r>
            <a:r>
              <a:rPr lang="en-US" sz="2800" b="1" dirty="0"/>
              <a:t> Perfect</a:t>
            </a:r>
            <a:endParaRPr lang="en-US" sz="2800" dirty="0"/>
          </a:p>
          <a:p>
            <a:r>
              <a:rPr lang="en-US" sz="2800" dirty="0"/>
              <a:t>1CS </a:t>
            </a:r>
            <a:r>
              <a:rPr lang="he-IL" sz="3600" dirty="0"/>
              <a:t>שֻׁמַּרְתִּי</a:t>
            </a:r>
            <a:r>
              <a:rPr lang="en-US" sz="2800" dirty="0"/>
              <a:t>  	I were kept 	</a:t>
            </a:r>
          </a:p>
          <a:p>
            <a:r>
              <a:rPr lang="en-US" sz="2800" dirty="0"/>
              <a:t>3CP  </a:t>
            </a:r>
            <a:r>
              <a:rPr lang="he-IL" sz="3600" dirty="0"/>
              <a:t>שֻׁמְּרוּ</a:t>
            </a:r>
            <a:r>
              <a:rPr lang="en-US" sz="2800" dirty="0"/>
              <a:t>	</a:t>
            </a:r>
            <a:r>
              <a:rPr lang="ar-SA" sz="2800" dirty="0"/>
              <a:t>	</a:t>
            </a:r>
            <a:r>
              <a:rPr lang="en-US" sz="2800" dirty="0"/>
              <a:t>they (m) were kept</a:t>
            </a:r>
          </a:p>
          <a:p>
            <a:r>
              <a:rPr lang="en-US" sz="2800" b="1" dirty="0" err="1"/>
              <a:t>Pual</a:t>
            </a:r>
            <a:r>
              <a:rPr lang="en-US" sz="2800" b="1" dirty="0"/>
              <a:t> Imperfect:</a:t>
            </a:r>
            <a:r>
              <a:rPr lang="en-US" sz="2800" dirty="0"/>
              <a:t>  </a:t>
            </a:r>
          </a:p>
          <a:p>
            <a:r>
              <a:rPr lang="en-US" sz="2800" dirty="0"/>
              <a:t> 	2MS  </a:t>
            </a:r>
            <a:r>
              <a:rPr lang="he-IL" sz="3600" dirty="0"/>
              <a:t>תְּשֻׁמַּר</a:t>
            </a:r>
            <a:r>
              <a:rPr lang="en-US" sz="2800" dirty="0"/>
              <a:t>	you (m) will be kept	</a:t>
            </a:r>
          </a:p>
          <a:p>
            <a:r>
              <a:rPr lang="en-US" sz="2800" dirty="0"/>
              <a:t>3MP  </a:t>
            </a:r>
            <a:r>
              <a:rPr lang="he-IL" sz="2800" dirty="0"/>
              <a:t>יְשֻׁמְּרוּ</a:t>
            </a:r>
            <a:r>
              <a:rPr lang="en-US" sz="2800" dirty="0"/>
              <a:t>   	they (m) will be kept</a:t>
            </a:r>
          </a:p>
          <a:p>
            <a:r>
              <a:rPr lang="en-US" sz="2800" b="1" dirty="0"/>
              <a:t/>
            </a:r>
            <a:br>
              <a:rPr lang="en-US" sz="2800" b="1" dirty="0"/>
            </a:br>
            <a:r>
              <a:rPr lang="en-US" sz="2800" b="1" dirty="0"/>
              <a:t> </a:t>
            </a:r>
            <a:endParaRPr lang="en-US" sz="2800" dirty="0"/>
          </a:p>
          <a:p>
            <a:endParaRPr lang="en-US" sz="2800" dirty="0"/>
          </a:p>
          <a:p>
            <a:endParaRPr lang="en-US" sz="2800" dirty="0"/>
          </a:p>
        </p:txBody>
      </p:sp>
    </p:spTree>
    <p:extLst>
      <p:ext uri="{BB962C8B-B14F-4D97-AF65-F5344CB8AC3E}">
        <p14:creationId xmlns:p14="http://schemas.microsoft.com/office/powerpoint/2010/main" val="240984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Pual</a:t>
            </a:r>
            <a:r>
              <a:rPr lang="en-US" b="1" dirty="0"/>
              <a:t> Chants:</a:t>
            </a:r>
            <a:endParaRPr lang="en-US" dirty="0"/>
          </a:p>
        </p:txBody>
      </p:sp>
      <p:sp>
        <p:nvSpPr>
          <p:cNvPr id="3" name="Content Placeholder 2"/>
          <p:cNvSpPr>
            <a:spLocks noGrp="1"/>
          </p:cNvSpPr>
          <p:nvPr>
            <p:ph idx="1"/>
          </p:nvPr>
        </p:nvSpPr>
        <p:spPr>
          <a:xfrm>
            <a:off x="191193" y="2052918"/>
            <a:ext cx="11587942" cy="4195481"/>
          </a:xfrm>
        </p:spPr>
        <p:txBody>
          <a:bodyPr>
            <a:normAutofit/>
          </a:bodyPr>
          <a:lstStyle/>
          <a:p>
            <a:r>
              <a:rPr lang="en-US" sz="2800" dirty="0"/>
              <a:t>Infinitive Constr.              Inf. Abs                   Passive Participle:</a:t>
            </a:r>
            <a:r>
              <a:rPr lang="ar-SA" sz="2800" dirty="0"/>
              <a:t/>
            </a:r>
            <a:br>
              <a:rPr lang="ar-SA" sz="2800" dirty="0"/>
            </a:br>
            <a:r>
              <a:rPr lang="en-US" sz="2800" dirty="0"/>
              <a:t> [ </a:t>
            </a:r>
            <a:r>
              <a:rPr lang="ar-SA" sz="2800" dirty="0"/>
              <a:t>[</a:t>
            </a:r>
            <a:r>
              <a:rPr lang="he-IL" sz="3600" dirty="0"/>
              <a:t>שֻׁמַּר</a:t>
            </a:r>
            <a:r>
              <a:rPr lang="en-US" sz="2800" dirty="0"/>
              <a:t> </a:t>
            </a:r>
            <a:r>
              <a:rPr lang="he-IL" sz="2800" dirty="0" smtClean="0"/>
              <a:t>                                </a:t>
            </a:r>
            <a:r>
              <a:rPr lang="en-US" sz="2800" dirty="0" smtClean="0"/>
              <a:t>  </a:t>
            </a:r>
            <a:r>
              <a:rPr lang="ar-SA" sz="2800" dirty="0" smtClean="0"/>
              <a:t>       </a:t>
            </a:r>
            <a:r>
              <a:rPr lang="ar-SA" sz="3600" dirty="0" smtClean="0"/>
              <a:t>      </a:t>
            </a:r>
            <a:r>
              <a:rPr lang="he-IL" sz="3600" dirty="0"/>
              <a:t>שֻׁמֹּר </a:t>
            </a:r>
            <a:r>
              <a:rPr lang="en-US" sz="3600" dirty="0"/>
              <a:t>    </a:t>
            </a:r>
            <a:r>
              <a:rPr lang="en-US" sz="3600" dirty="0" smtClean="0"/>
              <a:t>    </a:t>
            </a:r>
            <a:r>
              <a:rPr lang="he-IL" sz="3600" dirty="0"/>
              <a:t>מְשֻׁמָּר</a:t>
            </a:r>
            <a:r>
              <a:rPr lang="ar-SA" sz="3600" dirty="0"/>
              <a:t> 		</a:t>
            </a:r>
            <a:r>
              <a:rPr lang="he-IL" sz="3600" dirty="0"/>
              <a:t>מְשֻׁמָּרָה</a:t>
            </a:r>
            <a:endParaRPr lang="en-US" sz="3600" dirty="0"/>
          </a:p>
          <a:p>
            <a:endParaRPr lang="en-US" sz="2800" dirty="0"/>
          </a:p>
        </p:txBody>
      </p:sp>
    </p:spTree>
    <p:extLst>
      <p:ext uri="{BB962C8B-B14F-4D97-AF65-F5344CB8AC3E}">
        <p14:creationId xmlns:p14="http://schemas.microsoft.com/office/powerpoint/2010/main" val="2096253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Chant #17:    </a:t>
            </a:r>
            <a:r>
              <a:rPr lang="en-US" b="1" dirty="0" err="1"/>
              <a:t>Hithpael</a:t>
            </a:r>
            <a:r>
              <a:rPr lang="en-US" b="1" dirty="0"/>
              <a:t> Chants:</a:t>
            </a:r>
            <a:endParaRPr lang="en-US" dirty="0"/>
          </a:p>
        </p:txBody>
      </p:sp>
      <p:sp>
        <p:nvSpPr>
          <p:cNvPr id="3" name="Content Placeholder 2"/>
          <p:cNvSpPr>
            <a:spLocks noGrp="1"/>
          </p:cNvSpPr>
          <p:nvPr>
            <p:ph idx="1"/>
          </p:nvPr>
        </p:nvSpPr>
        <p:spPr>
          <a:xfrm>
            <a:off x="646111" y="1703783"/>
            <a:ext cx="10243561" cy="4195481"/>
          </a:xfrm>
        </p:spPr>
        <p:txBody>
          <a:bodyPr>
            <a:normAutofit/>
          </a:bodyPr>
          <a:lstStyle/>
          <a:p>
            <a:r>
              <a:rPr lang="en-US" sz="2800" b="1" dirty="0" err="1" smtClean="0"/>
              <a:t>Hithpael</a:t>
            </a:r>
            <a:r>
              <a:rPr lang="en-US" sz="2800" b="1" dirty="0" smtClean="0"/>
              <a:t> </a:t>
            </a:r>
            <a:r>
              <a:rPr lang="en-US" sz="2800" b="1" dirty="0"/>
              <a:t>Perfect of </a:t>
            </a:r>
            <a:r>
              <a:rPr lang="he-IL" sz="3600" dirty="0"/>
              <a:t>אָמַץ</a:t>
            </a:r>
            <a:r>
              <a:rPr lang="he-IL" sz="2800" b="1" dirty="0"/>
              <a:t> </a:t>
            </a:r>
            <a:r>
              <a:rPr lang="en-US" sz="2800" b="1" dirty="0" smtClean="0"/>
              <a:t> (to </a:t>
            </a:r>
            <a:r>
              <a:rPr lang="en-US" sz="2800" b="1" dirty="0"/>
              <a:t>be strong)</a:t>
            </a:r>
            <a:r>
              <a:rPr lang="he-IL" sz="2800" b="1" dirty="0"/>
              <a:t> ־־ </a:t>
            </a:r>
            <a:r>
              <a:rPr lang="he-IL" sz="3600" dirty="0"/>
              <a:t>שָׁמַר</a:t>
            </a:r>
            <a:r>
              <a:rPr lang="he-IL" sz="2800" dirty="0"/>
              <a:t> </a:t>
            </a:r>
            <a:r>
              <a:rPr lang="en-US" sz="2800" dirty="0">
                <a:sym typeface="Wingdings" panose="05000000000000000000" pitchFamily="2" charset="2"/>
              </a:rPr>
              <a:t></a:t>
            </a:r>
            <a:r>
              <a:rPr lang="en-US" sz="2800" dirty="0"/>
              <a:t> </a:t>
            </a:r>
            <a:r>
              <a:rPr lang="he-IL" sz="3600" dirty="0"/>
              <a:t>הִִשְׁתַּמֵּר</a:t>
            </a:r>
            <a:endParaRPr lang="en-US" sz="2800" dirty="0"/>
          </a:p>
          <a:p>
            <a:r>
              <a:rPr lang="en-US" sz="2800" dirty="0"/>
              <a:t> 	1CS   </a:t>
            </a:r>
            <a:r>
              <a:rPr lang="he-IL" sz="3600" dirty="0"/>
              <a:t>הִתְאַמֵּצְתִּי</a:t>
            </a:r>
            <a:r>
              <a:rPr lang="en-US" sz="2800" dirty="0"/>
              <a:t>  	I strengthened myself</a:t>
            </a:r>
          </a:p>
          <a:p>
            <a:r>
              <a:rPr lang="en-US" sz="2800" dirty="0"/>
              <a:t> 	3CP    </a:t>
            </a:r>
            <a:r>
              <a:rPr lang="he-IL" sz="3600" dirty="0"/>
              <a:t>הִתְאַמְּצוּ</a:t>
            </a:r>
            <a:r>
              <a:rPr lang="en-US" sz="2800" dirty="0"/>
              <a:t>  		they strengthened themselves</a:t>
            </a:r>
          </a:p>
          <a:p>
            <a:r>
              <a:rPr lang="en-US" sz="2800" b="1" dirty="0" err="1"/>
              <a:t>Hithpael</a:t>
            </a:r>
            <a:r>
              <a:rPr lang="en-US" sz="2800" b="1" dirty="0"/>
              <a:t> Imperfect of </a:t>
            </a:r>
            <a:r>
              <a:rPr lang="he-IL" sz="3600" dirty="0"/>
              <a:t>אָמַץ</a:t>
            </a:r>
            <a:r>
              <a:rPr lang="he-IL" sz="2800" b="1" dirty="0"/>
              <a:t> </a:t>
            </a:r>
            <a:r>
              <a:rPr lang="en-US" sz="2800" b="1" dirty="0" smtClean="0"/>
              <a:t> (</a:t>
            </a:r>
            <a:r>
              <a:rPr lang="en-US" sz="2800" b="1" dirty="0"/>
              <a:t>to be strong)</a:t>
            </a:r>
            <a:endParaRPr lang="en-US" sz="2800" dirty="0"/>
          </a:p>
          <a:p>
            <a:r>
              <a:rPr lang="en-US" sz="2800" dirty="0"/>
              <a:t> 	2MS    </a:t>
            </a:r>
            <a:r>
              <a:rPr lang="he-IL" sz="3600" dirty="0"/>
              <a:t>תִּתְאַמֵּץ</a:t>
            </a:r>
            <a:r>
              <a:rPr lang="en-US" sz="2800" dirty="0"/>
              <a:t>  	you (m.) will strengthen yourself</a:t>
            </a:r>
          </a:p>
          <a:p>
            <a:r>
              <a:rPr lang="en-US" sz="2800" dirty="0"/>
              <a:t> 	3MP    </a:t>
            </a:r>
            <a:r>
              <a:rPr lang="he-IL" sz="3600" dirty="0"/>
              <a:t>יִתְאַמְּצוּ</a:t>
            </a:r>
            <a:r>
              <a:rPr lang="en-US" sz="2800" dirty="0"/>
              <a:t>  	they will strengthen themselves</a:t>
            </a:r>
          </a:p>
        </p:txBody>
      </p:sp>
    </p:spTree>
    <p:extLst>
      <p:ext uri="{BB962C8B-B14F-4D97-AF65-F5344CB8AC3E}">
        <p14:creationId xmlns:p14="http://schemas.microsoft.com/office/powerpoint/2010/main" val="3614360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Chant #18:  17. C.  </a:t>
            </a:r>
            <a:r>
              <a:rPr lang="en-US" b="1" dirty="0" err="1"/>
              <a:t>Hiphil</a:t>
            </a:r>
            <a:r>
              <a:rPr lang="en-US" b="1" dirty="0"/>
              <a:t> Perfect and Imperfect Chants </a:t>
            </a:r>
            <a:r>
              <a:rPr lang="en-US" dirty="0"/>
              <a:t/>
            </a:r>
            <a:br>
              <a:rPr lang="en-US" dirty="0"/>
            </a:br>
            <a:endParaRPr lang="en-US" dirty="0"/>
          </a:p>
        </p:txBody>
      </p:sp>
      <p:sp>
        <p:nvSpPr>
          <p:cNvPr id="3" name="Content Placeholder 2"/>
          <p:cNvSpPr>
            <a:spLocks noGrp="1"/>
          </p:cNvSpPr>
          <p:nvPr>
            <p:ph idx="1"/>
          </p:nvPr>
        </p:nvSpPr>
        <p:spPr/>
        <p:txBody>
          <a:bodyPr>
            <a:noAutofit/>
          </a:bodyPr>
          <a:lstStyle/>
          <a:p>
            <a:r>
              <a:rPr lang="en-US" sz="2800" b="1" dirty="0" err="1" smtClean="0"/>
              <a:t>Hiphil</a:t>
            </a:r>
            <a:r>
              <a:rPr lang="en-US" sz="2800" b="1" dirty="0" smtClean="0"/>
              <a:t> </a:t>
            </a:r>
            <a:r>
              <a:rPr lang="en-US" sz="2800" b="1" dirty="0"/>
              <a:t>Perfect:    </a:t>
            </a:r>
            <a:endParaRPr lang="en-US" sz="2800" dirty="0"/>
          </a:p>
          <a:p>
            <a:r>
              <a:rPr lang="en-US" sz="2800" dirty="0"/>
              <a:t> 	1CS  	</a:t>
            </a:r>
            <a:r>
              <a:rPr lang="he-IL" sz="3600" dirty="0"/>
              <a:t>הִשְׁמַרְתִּי</a:t>
            </a:r>
            <a:r>
              <a:rPr lang="en-US" sz="2800" dirty="0"/>
              <a:t>  			</a:t>
            </a:r>
            <a:r>
              <a:rPr lang="ar-SA" sz="2800" dirty="0"/>
              <a:t>	</a:t>
            </a:r>
            <a:endParaRPr lang="en-US" sz="2800" dirty="0"/>
          </a:p>
          <a:p>
            <a:r>
              <a:rPr lang="en-US" sz="2800" dirty="0"/>
              <a:t> 	3CP 	</a:t>
            </a:r>
            <a:r>
              <a:rPr lang="he-IL" sz="3600" dirty="0"/>
              <a:t>הִשְׁמִירוּ</a:t>
            </a:r>
            <a:r>
              <a:rPr lang="he-IL" sz="2800" dirty="0"/>
              <a:t> </a:t>
            </a:r>
            <a:r>
              <a:rPr lang="ar-SA" sz="2800" dirty="0"/>
              <a:t>	</a:t>
            </a:r>
            <a:endParaRPr lang="en-US" sz="2800" dirty="0"/>
          </a:p>
          <a:p>
            <a:r>
              <a:rPr lang="en-US" sz="2800" b="1" dirty="0" err="1"/>
              <a:t>Hiphil</a:t>
            </a:r>
            <a:r>
              <a:rPr lang="en-US" sz="2800" b="1" dirty="0"/>
              <a:t> Imperfect:    </a:t>
            </a:r>
            <a:endParaRPr lang="en-US" sz="2800" dirty="0"/>
          </a:p>
          <a:p>
            <a:r>
              <a:rPr lang="en-US" sz="2800" dirty="0"/>
              <a:t> 	2MS</a:t>
            </a:r>
            <a:r>
              <a:rPr lang="ar-SA" sz="2800" dirty="0"/>
              <a:t> 	</a:t>
            </a:r>
            <a:r>
              <a:rPr lang="he-IL" sz="3600" dirty="0"/>
              <a:t>תַּשְׁמִיר</a:t>
            </a:r>
            <a:r>
              <a:rPr lang="en-US" sz="2800" dirty="0"/>
              <a:t>  			</a:t>
            </a:r>
          </a:p>
          <a:p>
            <a:r>
              <a:rPr lang="en-US" sz="2800" dirty="0"/>
              <a:t> 	3MP 	</a:t>
            </a:r>
            <a:r>
              <a:rPr lang="he-IL" sz="3600" dirty="0"/>
              <a:t>יַשְׁמִירוּ</a:t>
            </a:r>
            <a:r>
              <a:rPr lang="he-IL" sz="2800" dirty="0"/>
              <a:t> </a:t>
            </a:r>
            <a:r>
              <a:rPr lang="ar-SA" sz="2800" dirty="0"/>
              <a:t>	</a:t>
            </a:r>
            <a:endParaRPr lang="en-US" sz="2800" dirty="0"/>
          </a:p>
          <a:p>
            <a:r>
              <a:rPr lang="en-US" sz="2800" dirty="0"/>
              <a:t> </a:t>
            </a:r>
          </a:p>
          <a:p>
            <a:endParaRPr lang="en-US" sz="2800" dirty="0"/>
          </a:p>
        </p:txBody>
      </p:sp>
    </p:spTree>
    <p:extLst>
      <p:ext uri="{BB962C8B-B14F-4D97-AF65-F5344CB8AC3E}">
        <p14:creationId xmlns:p14="http://schemas.microsoft.com/office/powerpoint/2010/main" val="2053063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85384"/>
          </a:xfrm>
        </p:spPr>
        <p:txBody>
          <a:bodyPr/>
          <a:lstStyle/>
          <a:p>
            <a:r>
              <a:rPr lang="en-US" b="1" dirty="0"/>
              <a:t> 5.I.</a:t>
            </a:r>
            <a:r>
              <a:rPr lang="en-US" dirty="0"/>
              <a:t> </a:t>
            </a:r>
            <a:r>
              <a:rPr lang="en-US" dirty="0" smtClean="0"/>
              <a:t> </a:t>
            </a:r>
            <a:r>
              <a:rPr lang="en-US" b="1" dirty="0" err="1" smtClean="0"/>
              <a:t>Oseh</a:t>
            </a:r>
            <a:r>
              <a:rPr lang="en-US" b="1" dirty="0" smtClean="0"/>
              <a:t> </a:t>
            </a:r>
            <a:r>
              <a:rPr lang="en-US" b="1" dirty="0"/>
              <a:t>Shalom </a:t>
            </a:r>
            <a:r>
              <a:rPr lang="en-US" dirty="0"/>
              <a:t/>
            </a:r>
            <a:br>
              <a:rPr lang="en-US" dirty="0"/>
            </a:br>
            <a:endParaRPr lang="en-US" dirty="0"/>
          </a:p>
        </p:txBody>
      </p:sp>
      <p:sp>
        <p:nvSpPr>
          <p:cNvPr id="3" name="Content Placeholder 2"/>
          <p:cNvSpPr>
            <a:spLocks noGrp="1"/>
          </p:cNvSpPr>
          <p:nvPr>
            <p:ph idx="1"/>
          </p:nvPr>
        </p:nvSpPr>
        <p:spPr>
          <a:xfrm>
            <a:off x="1104293" y="1438102"/>
            <a:ext cx="8946541" cy="5070763"/>
          </a:xfrm>
        </p:spPr>
        <p:txBody>
          <a:bodyPr>
            <a:noAutofit/>
          </a:bodyPr>
          <a:lstStyle/>
          <a:p>
            <a:r>
              <a:rPr lang="he-IL" sz="3600" dirty="0" smtClean="0"/>
              <a:t>עֹשֶׂה </a:t>
            </a:r>
            <a:r>
              <a:rPr lang="he-IL" sz="3600" dirty="0"/>
              <a:t>שָׁלוֹם בִּמְרוֹמָיו</a:t>
            </a:r>
            <a:r>
              <a:rPr lang="en-US" sz="2800" dirty="0"/>
              <a:t/>
            </a:r>
            <a:br>
              <a:rPr lang="en-US" sz="2800" dirty="0"/>
            </a:br>
            <a:r>
              <a:rPr lang="en-US" sz="2800" dirty="0"/>
              <a:t>He who makes peace in his high places</a:t>
            </a:r>
          </a:p>
          <a:p>
            <a:r>
              <a:rPr lang="he-IL" sz="3600" dirty="0"/>
              <a:t> הוּא יַעֲשֶׂה שָׁלוֹם עָלֵיֽנוּ</a:t>
            </a:r>
            <a:endParaRPr lang="en-US" sz="3600" dirty="0"/>
          </a:p>
          <a:p>
            <a:r>
              <a:rPr lang="en-US" sz="2800" dirty="0"/>
              <a:t> may he let peace descent on us</a:t>
            </a:r>
          </a:p>
          <a:p>
            <a:r>
              <a:rPr lang="he-IL" sz="3600" dirty="0"/>
              <a:t> וְעַל כָּל יִשְׂרָאֵל </a:t>
            </a:r>
            <a:endParaRPr lang="en-US" sz="3600" dirty="0"/>
          </a:p>
          <a:p>
            <a:r>
              <a:rPr lang="en-US" sz="2800" dirty="0"/>
              <a:t>and on all Israel</a:t>
            </a:r>
          </a:p>
          <a:p>
            <a:r>
              <a:rPr lang="he-IL" sz="3600" dirty="0"/>
              <a:t>אָמֵן </a:t>
            </a:r>
            <a:r>
              <a:rPr lang="en-US" sz="3600" dirty="0"/>
              <a:t>  </a:t>
            </a:r>
            <a:r>
              <a:rPr lang="he-IL" sz="3600" dirty="0"/>
              <a:t>וְאִמְרוּ  אִמְרוּ</a:t>
            </a:r>
            <a:endParaRPr lang="en-US" sz="3600" dirty="0"/>
          </a:p>
          <a:p>
            <a:r>
              <a:rPr lang="en-US" sz="2800" dirty="0"/>
              <a:t>and say, say: </a:t>
            </a:r>
            <a:r>
              <a:rPr lang="en-US" sz="2800" dirty="0" smtClean="0"/>
              <a:t>Amen. </a:t>
            </a:r>
            <a:endParaRPr lang="en-US" sz="2800" dirty="0"/>
          </a:p>
          <a:p>
            <a:endParaRPr lang="en-US" sz="2800" dirty="0"/>
          </a:p>
        </p:txBody>
      </p:sp>
    </p:spTree>
    <p:extLst>
      <p:ext uri="{BB962C8B-B14F-4D97-AF65-F5344CB8AC3E}">
        <p14:creationId xmlns:p14="http://schemas.microsoft.com/office/powerpoint/2010/main" val="16873965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900267" cy="1400530"/>
          </a:xfrm>
        </p:spPr>
        <p:txBody>
          <a:bodyPr/>
          <a:lstStyle/>
          <a:p>
            <a:r>
              <a:rPr lang="en-US" b="1" dirty="0"/>
              <a:t>Chant #18:  17. C.  </a:t>
            </a:r>
            <a:r>
              <a:rPr lang="en-US" b="1" dirty="0" err="1"/>
              <a:t>Hiphil</a:t>
            </a:r>
            <a:r>
              <a:rPr lang="en-US" b="1" dirty="0"/>
              <a:t> </a:t>
            </a:r>
            <a:r>
              <a:rPr lang="en-US" b="1" dirty="0" smtClean="0"/>
              <a:t>Imperative, Infinitives and Participles</a:t>
            </a:r>
            <a:endParaRPr lang="en-US" dirty="0"/>
          </a:p>
        </p:txBody>
      </p:sp>
      <p:sp>
        <p:nvSpPr>
          <p:cNvPr id="3" name="Content Placeholder 2"/>
          <p:cNvSpPr>
            <a:spLocks noGrp="1"/>
          </p:cNvSpPr>
          <p:nvPr>
            <p:ph idx="1"/>
          </p:nvPr>
        </p:nvSpPr>
        <p:spPr>
          <a:xfrm>
            <a:off x="448887" y="2052918"/>
            <a:ext cx="11612880" cy="4195481"/>
          </a:xfrm>
        </p:spPr>
        <p:txBody>
          <a:bodyPr>
            <a:normAutofit/>
          </a:bodyPr>
          <a:lstStyle/>
          <a:p>
            <a:r>
              <a:rPr lang="en-US" sz="2800" b="1" dirty="0" err="1"/>
              <a:t>Imprv</a:t>
            </a:r>
            <a:r>
              <a:rPr lang="en-US" sz="2800" b="1" dirty="0"/>
              <a:t> / </a:t>
            </a:r>
            <a:r>
              <a:rPr lang="en-US" sz="2800" b="1" dirty="0" err="1"/>
              <a:t>Inf</a:t>
            </a:r>
            <a:r>
              <a:rPr lang="en-US" sz="2800" b="1" dirty="0"/>
              <a:t> Const.               Inf. Abs.        </a:t>
            </a:r>
            <a:r>
              <a:rPr lang="en-US" sz="2800" b="1" dirty="0" smtClean="0"/>
              <a:t>  </a:t>
            </a:r>
            <a:r>
              <a:rPr lang="en-US" sz="2800" b="1" dirty="0" err="1"/>
              <a:t>Ptc</a:t>
            </a:r>
            <a:r>
              <a:rPr lang="en-US" sz="2800" b="1" dirty="0"/>
              <a:t>.  Masc.   </a:t>
            </a:r>
            <a:r>
              <a:rPr lang="en-US" sz="2800" b="1" dirty="0" smtClean="0"/>
              <a:t>     </a:t>
            </a:r>
            <a:r>
              <a:rPr lang="en-US" sz="2800" b="1" dirty="0"/>
              <a:t>Fem.</a:t>
            </a:r>
            <a:endParaRPr lang="en-US" sz="2800" dirty="0"/>
          </a:p>
          <a:p>
            <a:r>
              <a:rPr lang="he-IL" sz="3600" dirty="0"/>
              <a:t>הַשְׁמֵר </a:t>
            </a:r>
            <a:r>
              <a:rPr lang="ar-SA" sz="3600" dirty="0"/>
              <a:t>	</a:t>
            </a:r>
            <a:r>
              <a:rPr lang="en-US" sz="3600" dirty="0"/>
              <a:t>       </a:t>
            </a:r>
            <a:r>
              <a:rPr lang="en-US" sz="3600" dirty="0" smtClean="0"/>
              <a:t>                 </a:t>
            </a:r>
            <a:r>
              <a:rPr lang="he-IL" sz="3600" dirty="0"/>
              <a:t>הַשְׁמִיר</a:t>
            </a:r>
            <a:r>
              <a:rPr lang="en-US" sz="3600" dirty="0"/>
              <a:t>        </a:t>
            </a:r>
            <a:r>
              <a:rPr lang="en-US" sz="3600" dirty="0" smtClean="0"/>
              <a:t>   </a:t>
            </a:r>
            <a:r>
              <a:rPr lang="he-IL" sz="3600" dirty="0"/>
              <a:t>מַשְׁמִיר</a:t>
            </a:r>
            <a:r>
              <a:rPr lang="en-US" sz="3600" dirty="0"/>
              <a:t>        </a:t>
            </a:r>
            <a:r>
              <a:rPr lang="he-IL" sz="3600" dirty="0"/>
              <a:t>מַשְׁמִירָה</a:t>
            </a:r>
            <a:endParaRPr lang="en-US" sz="3600" dirty="0"/>
          </a:p>
          <a:p>
            <a:endParaRPr lang="en-US" sz="2800" dirty="0"/>
          </a:p>
        </p:txBody>
      </p:sp>
    </p:spTree>
    <p:extLst>
      <p:ext uri="{BB962C8B-B14F-4D97-AF65-F5344CB8AC3E}">
        <p14:creationId xmlns:p14="http://schemas.microsoft.com/office/powerpoint/2010/main" val="3855546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Hophal</a:t>
            </a:r>
            <a:r>
              <a:rPr lang="en-US" dirty="0" smtClean="0"/>
              <a:t> Perfect / Imperfect Chant</a:t>
            </a:r>
            <a:endParaRPr lang="en-US" dirty="0"/>
          </a:p>
        </p:txBody>
      </p:sp>
      <p:sp>
        <p:nvSpPr>
          <p:cNvPr id="3" name="Content Placeholder 2"/>
          <p:cNvSpPr>
            <a:spLocks noGrp="1"/>
          </p:cNvSpPr>
          <p:nvPr>
            <p:ph idx="1"/>
          </p:nvPr>
        </p:nvSpPr>
        <p:spPr/>
        <p:txBody>
          <a:bodyPr>
            <a:noAutofit/>
          </a:bodyPr>
          <a:lstStyle/>
          <a:p>
            <a:r>
              <a:rPr lang="en-US" sz="2800" b="1" dirty="0"/>
              <a:t>Chant #19:  Chant:  </a:t>
            </a:r>
            <a:r>
              <a:rPr lang="en-US" sz="2800" b="1" dirty="0" err="1"/>
              <a:t>Hophal</a:t>
            </a:r>
            <a:r>
              <a:rPr lang="en-US" sz="2800" b="1" dirty="0"/>
              <a:t> Perfect (X was/were caused to keep)</a:t>
            </a:r>
            <a:endParaRPr lang="en-US" sz="2800" dirty="0"/>
          </a:p>
          <a:p>
            <a:r>
              <a:rPr lang="en-US" sz="2800" dirty="0"/>
              <a:t> 	1CS	</a:t>
            </a:r>
            <a:r>
              <a:rPr lang="he-IL" sz="3600" dirty="0"/>
              <a:t>הָשְׁמַרְתִּי</a:t>
            </a:r>
            <a:r>
              <a:rPr lang="he-IL" sz="2800" dirty="0"/>
              <a:t> </a:t>
            </a:r>
            <a:r>
              <a:rPr lang="en-US" sz="2800" dirty="0"/>
              <a:t>	</a:t>
            </a:r>
          </a:p>
          <a:p>
            <a:r>
              <a:rPr lang="en-US" sz="2800" dirty="0"/>
              <a:t> 	3CP   </a:t>
            </a:r>
            <a:r>
              <a:rPr lang="he-IL" sz="3600" dirty="0"/>
              <a:t>הָשְׁמְרוּ</a:t>
            </a:r>
            <a:endParaRPr lang="en-US" sz="2800" dirty="0"/>
          </a:p>
          <a:p>
            <a:r>
              <a:rPr lang="en-US" sz="2800" b="1" dirty="0" err="1"/>
              <a:t>Hophal</a:t>
            </a:r>
            <a:r>
              <a:rPr lang="en-US" sz="2800" b="1" dirty="0"/>
              <a:t> Imperfect (X will be caused to keep)</a:t>
            </a:r>
            <a:endParaRPr lang="en-US" sz="2800" dirty="0"/>
          </a:p>
          <a:p>
            <a:r>
              <a:rPr lang="en-US" sz="2800" dirty="0"/>
              <a:t> 	2MS 	</a:t>
            </a:r>
            <a:r>
              <a:rPr lang="he-IL" sz="3600" dirty="0"/>
              <a:t>תָּשְׁמַר</a:t>
            </a:r>
            <a:endParaRPr lang="en-US" sz="2800" dirty="0"/>
          </a:p>
          <a:p>
            <a:r>
              <a:rPr lang="en-US" sz="2800" dirty="0"/>
              <a:t> 	3MP   </a:t>
            </a:r>
            <a:r>
              <a:rPr lang="he-IL" sz="3600" dirty="0"/>
              <a:t>יָשְׁמְרוּ</a:t>
            </a:r>
            <a:endParaRPr lang="en-US" sz="2800" dirty="0"/>
          </a:p>
          <a:p>
            <a:r>
              <a:rPr lang="en-US" sz="2800" b="1" dirty="0"/>
              <a:t/>
            </a:r>
            <a:br>
              <a:rPr lang="en-US" sz="2800" b="1" dirty="0"/>
            </a:br>
            <a:endParaRPr lang="en-US" sz="2800" dirty="0"/>
          </a:p>
        </p:txBody>
      </p:sp>
    </p:spTree>
    <p:extLst>
      <p:ext uri="{BB962C8B-B14F-4D97-AF65-F5344CB8AC3E}">
        <p14:creationId xmlns:p14="http://schemas.microsoft.com/office/powerpoint/2010/main" val="3309105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Hophal</a:t>
            </a:r>
            <a:r>
              <a:rPr lang="en-US" dirty="0" smtClean="0"/>
              <a:t> Imperative, Infinitive, </a:t>
            </a:r>
            <a:r>
              <a:rPr lang="en-US" dirty="0" err="1" smtClean="0"/>
              <a:t>Ptc</a:t>
            </a:r>
            <a:r>
              <a:rPr lang="en-US" dirty="0" smtClean="0"/>
              <a:t>.</a:t>
            </a:r>
            <a:endParaRPr lang="en-US" dirty="0"/>
          </a:p>
        </p:txBody>
      </p:sp>
      <p:sp>
        <p:nvSpPr>
          <p:cNvPr id="3" name="Content Placeholder 2"/>
          <p:cNvSpPr>
            <a:spLocks noGrp="1"/>
          </p:cNvSpPr>
          <p:nvPr>
            <p:ph idx="1"/>
          </p:nvPr>
        </p:nvSpPr>
        <p:spPr>
          <a:xfrm>
            <a:off x="340822" y="2052918"/>
            <a:ext cx="11745883" cy="4195481"/>
          </a:xfrm>
        </p:spPr>
        <p:txBody>
          <a:bodyPr>
            <a:normAutofit/>
          </a:bodyPr>
          <a:lstStyle/>
          <a:p>
            <a:r>
              <a:rPr lang="en-US" sz="2800" b="1" dirty="0" err="1"/>
              <a:t>Imprv</a:t>
            </a:r>
            <a:r>
              <a:rPr lang="en-US" sz="2800" b="1" dirty="0"/>
              <a:t>=</a:t>
            </a:r>
            <a:r>
              <a:rPr lang="en-US" sz="2800" b="1" dirty="0" err="1"/>
              <a:t>Inf</a:t>
            </a:r>
            <a:r>
              <a:rPr lang="en-US" sz="2800" b="1" dirty="0"/>
              <a:t> Const.          Abs.       </a:t>
            </a:r>
            <a:r>
              <a:rPr lang="en-US" sz="2800" b="1" dirty="0" smtClean="0"/>
              <a:t>          </a:t>
            </a:r>
            <a:r>
              <a:rPr lang="en-US" sz="2800" b="1" dirty="0" err="1"/>
              <a:t>Ptc</a:t>
            </a:r>
            <a:r>
              <a:rPr lang="en-US" sz="2800" b="1" dirty="0"/>
              <a:t>.      Masc.          Fem. </a:t>
            </a:r>
            <a:r>
              <a:rPr lang="en-US" sz="2800" b="1" dirty="0" smtClean="0"/>
              <a:t> </a:t>
            </a:r>
            <a:r>
              <a:rPr lang="en-US" sz="2800" b="1" dirty="0"/>
              <a:t>caused to keep)</a:t>
            </a:r>
            <a:endParaRPr lang="en-US" sz="2800" dirty="0"/>
          </a:p>
          <a:p>
            <a:r>
              <a:rPr lang="he-IL" sz="2800" dirty="0" smtClean="0"/>
              <a:t>             </a:t>
            </a:r>
            <a:r>
              <a:rPr lang="en-US" sz="2800" dirty="0" smtClean="0"/>
              <a:t> </a:t>
            </a:r>
            <a:r>
              <a:rPr lang="en-US" sz="3600" dirty="0" smtClean="0"/>
              <a:t> </a:t>
            </a:r>
            <a:r>
              <a:rPr lang="ar-SA" sz="3600" dirty="0" smtClean="0"/>
              <a:t>           </a:t>
            </a:r>
            <a:r>
              <a:rPr lang="he-IL" sz="3600" dirty="0" smtClean="0"/>
              <a:t>הָשְׁמֵר              הָשְׁמַר</a:t>
            </a:r>
            <a:r>
              <a:rPr lang="en-US" sz="3600" dirty="0" smtClean="0"/>
              <a:t>  </a:t>
            </a:r>
            <a:r>
              <a:rPr lang="en-US" sz="3600" b="1" dirty="0" smtClean="0"/>
              <a:t> </a:t>
            </a:r>
            <a:r>
              <a:rPr lang="he-IL" sz="3600" b="1" dirty="0" smtClean="0"/>
              <a:t>ּ</a:t>
            </a:r>
            <a:r>
              <a:rPr lang="en-US" sz="3600" b="1" dirty="0" smtClean="0"/>
              <a:t>        </a:t>
            </a:r>
            <a:r>
              <a:rPr lang="he-IL" sz="3600" dirty="0"/>
              <a:t>מָשְׁמָר</a:t>
            </a:r>
            <a:r>
              <a:rPr lang="en-US" sz="3600" dirty="0"/>
              <a:t>       </a:t>
            </a:r>
            <a:r>
              <a:rPr lang="he-IL" sz="3600" dirty="0"/>
              <a:t>מָשְׁמָרָה</a:t>
            </a:r>
            <a:endParaRPr lang="en-US" sz="3600" dirty="0"/>
          </a:p>
          <a:p>
            <a:endParaRPr lang="en-US" sz="2800" dirty="0"/>
          </a:p>
        </p:txBody>
      </p:sp>
    </p:spTree>
    <p:extLst>
      <p:ext uri="{BB962C8B-B14F-4D97-AF65-F5344CB8AC3E}">
        <p14:creationId xmlns:p14="http://schemas.microsoft.com/office/powerpoint/2010/main" val="1062699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18. A. Introduction to </a:t>
            </a:r>
            <a:r>
              <a:rPr lang="he-IL" dirty="0"/>
              <a:t>מִסְפָּרִים  </a:t>
            </a:r>
            <a:r>
              <a:rPr lang="el-GR" dirty="0"/>
              <a:t>(</a:t>
            </a:r>
            <a:r>
              <a:rPr lang="en-US" dirty="0" smtClean="0"/>
              <a:t>numbers; </a:t>
            </a:r>
            <a:r>
              <a:rPr lang="he-IL" dirty="0" smtClean="0"/>
              <a:t>מִסְפָּר</a:t>
            </a:r>
            <a:r>
              <a:rPr lang="en-US" dirty="0" smtClean="0"/>
              <a:t>=number sg.)</a:t>
            </a:r>
            <a:r>
              <a:rPr lang="en-US" dirty="0"/>
              <a:t/>
            </a:r>
            <a:br>
              <a:rPr lang="en-US" dirty="0"/>
            </a:br>
            <a:endParaRPr lang="en-US" dirty="0"/>
          </a:p>
        </p:txBody>
      </p:sp>
      <p:sp>
        <p:nvSpPr>
          <p:cNvPr id="3" name="Content Placeholder 2"/>
          <p:cNvSpPr>
            <a:spLocks noGrp="1"/>
          </p:cNvSpPr>
          <p:nvPr>
            <p:ph idx="1"/>
          </p:nvPr>
        </p:nvSpPr>
        <p:spPr>
          <a:xfrm>
            <a:off x="1103312" y="2052918"/>
            <a:ext cx="9911052" cy="4195481"/>
          </a:xfrm>
        </p:spPr>
        <p:txBody>
          <a:bodyPr>
            <a:normAutofit/>
          </a:bodyPr>
          <a:lstStyle/>
          <a:p>
            <a:r>
              <a:rPr lang="en-US" sz="2800" dirty="0"/>
              <a:t>In Hebrew they use their alphabet for words and for numbers. This is called </a:t>
            </a:r>
            <a:r>
              <a:rPr lang="en-US" sz="2800" dirty="0" err="1"/>
              <a:t>gematria</a:t>
            </a:r>
            <a:r>
              <a:rPr lang="en-US" sz="2800" dirty="0"/>
              <a:t>. </a:t>
            </a:r>
            <a:endParaRPr lang="he-IL" sz="2800" dirty="0" smtClean="0"/>
          </a:p>
          <a:p>
            <a:r>
              <a:rPr lang="en-US" sz="2800" dirty="0"/>
              <a:t>Matthew 1 where it describes Christ’s genealogy specifically crafted so that it is made up of three sets of exactly fourteen generations.  After opening the book with Abraham and David the genealogies show that Jesus is the son of David (D=4, V=6, D=4 totaling to 14). </a:t>
            </a:r>
            <a:endParaRPr lang="he-IL" sz="2800" dirty="0" smtClean="0"/>
          </a:p>
          <a:p>
            <a:endParaRPr lang="en-US" sz="2800" dirty="0"/>
          </a:p>
        </p:txBody>
      </p:sp>
    </p:spTree>
    <p:extLst>
      <p:ext uri="{BB962C8B-B14F-4D97-AF65-F5344CB8AC3E}">
        <p14:creationId xmlns:p14="http://schemas.microsoft.com/office/powerpoint/2010/main" val="25544197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5755"/>
          </a:xfrm>
        </p:spPr>
        <p:txBody>
          <a:bodyPr/>
          <a:lstStyle/>
          <a:p>
            <a:r>
              <a:rPr lang="en-US" dirty="0" smtClean="0"/>
              <a:t>Letters as numbers</a:t>
            </a:r>
            <a:endParaRPr lang="en-US" dirty="0"/>
          </a:p>
        </p:txBody>
      </p:sp>
      <p:sp>
        <p:nvSpPr>
          <p:cNvPr id="3" name="Content Placeholder 2"/>
          <p:cNvSpPr>
            <a:spLocks noGrp="1"/>
          </p:cNvSpPr>
          <p:nvPr>
            <p:ph idx="1"/>
          </p:nvPr>
        </p:nvSpPr>
        <p:spPr>
          <a:xfrm>
            <a:off x="357447" y="1371600"/>
            <a:ext cx="11612880" cy="4876799"/>
          </a:xfrm>
        </p:spPr>
        <p:txBody>
          <a:bodyPr>
            <a:noAutofit/>
          </a:bodyPr>
          <a:lstStyle/>
          <a:p>
            <a:r>
              <a:rPr lang="he-IL" sz="4000" dirty="0"/>
              <a:t>א </a:t>
            </a:r>
            <a:r>
              <a:rPr lang="he-IL" sz="4000" dirty="0" smtClean="0"/>
              <a:t>    </a:t>
            </a:r>
            <a:r>
              <a:rPr lang="he-IL" sz="4000" dirty="0"/>
              <a:t>ב </a:t>
            </a:r>
            <a:r>
              <a:rPr lang="he-IL" sz="4000" dirty="0" smtClean="0"/>
              <a:t>     </a:t>
            </a:r>
            <a:r>
              <a:rPr lang="he-IL" sz="4000" dirty="0"/>
              <a:t>ג  </a:t>
            </a:r>
            <a:r>
              <a:rPr lang="he-IL" sz="4000" dirty="0" smtClean="0"/>
              <a:t>     </a:t>
            </a:r>
            <a:r>
              <a:rPr lang="he-IL" sz="4000" dirty="0"/>
              <a:t>ד </a:t>
            </a:r>
            <a:r>
              <a:rPr lang="he-IL" sz="4000" dirty="0" smtClean="0"/>
              <a:t>       </a:t>
            </a:r>
            <a:r>
              <a:rPr lang="he-IL" sz="4000" dirty="0"/>
              <a:t>ה    </a:t>
            </a:r>
            <a:r>
              <a:rPr lang="he-IL" sz="4000" dirty="0" smtClean="0"/>
              <a:t>   ו      </a:t>
            </a:r>
            <a:r>
              <a:rPr lang="he-IL" sz="4000" dirty="0"/>
              <a:t>ז   </a:t>
            </a:r>
            <a:r>
              <a:rPr lang="he-IL" sz="4000" dirty="0" smtClean="0"/>
              <a:t>   </a:t>
            </a:r>
            <a:r>
              <a:rPr lang="he-IL" sz="4000" dirty="0"/>
              <a:t>ח   </a:t>
            </a:r>
            <a:r>
              <a:rPr lang="he-IL" sz="4000" dirty="0" smtClean="0"/>
              <a:t>      </a:t>
            </a:r>
            <a:r>
              <a:rPr lang="he-IL" sz="4000" dirty="0"/>
              <a:t>ט   </a:t>
            </a:r>
            <a:r>
              <a:rPr lang="he-IL" sz="4000" dirty="0" smtClean="0"/>
              <a:t>       </a:t>
            </a:r>
            <a:r>
              <a:rPr lang="he-IL" sz="4000" dirty="0"/>
              <a:t>י </a:t>
            </a:r>
            <a:endParaRPr lang="en-US" sz="4000" dirty="0"/>
          </a:p>
          <a:p>
            <a:r>
              <a:rPr lang="en-US" sz="2800" dirty="0"/>
              <a:t>10            9            8        7       6         5           4         3        2       1</a:t>
            </a:r>
          </a:p>
          <a:p>
            <a:r>
              <a:rPr lang="he-IL" sz="4000" dirty="0"/>
              <a:t>יא    יב  </a:t>
            </a:r>
            <a:r>
              <a:rPr lang="he-IL" sz="4000" dirty="0" smtClean="0"/>
              <a:t>    </a:t>
            </a:r>
            <a:r>
              <a:rPr lang="he-IL" sz="4000" dirty="0"/>
              <a:t>יג   </a:t>
            </a:r>
            <a:r>
              <a:rPr lang="he-IL" sz="4000" dirty="0" smtClean="0"/>
              <a:t>   </a:t>
            </a:r>
            <a:r>
              <a:rPr lang="he-IL" sz="4000" dirty="0"/>
              <a:t>יד  </a:t>
            </a:r>
            <a:r>
              <a:rPr lang="he-IL" sz="4000" dirty="0" smtClean="0"/>
              <a:t>      </a:t>
            </a:r>
            <a:r>
              <a:rPr lang="he-IL" sz="4000" dirty="0"/>
              <a:t>יה  </a:t>
            </a:r>
            <a:r>
              <a:rPr lang="he-IL" sz="4000" dirty="0" smtClean="0"/>
              <a:t>    </a:t>
            </a:r>
            <a:r>
              <a:rPr lang="he-IL" sz="4000" dirty="0"/>
              <a:t>יו </a:t>
            </a:r>
            <a:r>
              <a:rPr lang="he-IL" sz="4000" dirty="0" smtClean="0"/>
              <a:t>    יז    יח         </a:t>
            </a:r>
            <a:r>
              <a:rPr lang="he-IL" sz="4000" dirty="0"/>
              <a:t>יט  </a:t>
            </a:r>
            <a:r>
              <a:rPr lang="he-IL" sz="4000" dirty="0" smtClean="0"/>
              <a:t>      ך  </a:t>
            </a:r>
            <a:endParaRPr lang="en-US" sz="4000" dirty="0"/>
          </a:p>
          <a:p>
            <a:r>
              <a:rPr lang="en-US" sz="2800" dirty="0"/>
              <a:t>   20        19           18    </a:t>
            </a:r>
            <a:r>
              <a:rPr lang="en-US" sz="2800" dirty="0" smtClean="0"/>
              <a:t>  </a:t>
            </a:r>
            <a:r>
              <a:rPr lang="en-US" sz="2800" dirty="0"/>
              <a:t>17   </a:t>
            </a:r>
            <a:r>
              <a:rPr lang="en-US" sz="2800" dirty="0" smtClean="0"/>
              <a:t>  </a:t>
            </a:r>
            <a:r>
              <a:rPr lang="en-US" sz="2800" dirty="0"/>
              <a:t>16       15         14        13     </a:t>
            </a:r>
            <a:r>
              <a:rPr lang="en-US" sz="2800" dirty="0" smtClean="0"/>
              <a:t> </a:t>
            </a:r>
            <a:r>
              <a:rPr lang="en-US" sz="2800" dirty="0"/>
              <a:t>12    </a:t>
            </a:r>
            <a:r>
              <a:rPr lang="en-US" sz="2800" dirty="0" smtClean="0"/>
              <a:t> </a:t>
            </a:r>
            <a:r>
              <a:rPr lang="en-US" sz="2800" dirty="0"/>
              <a:t>11</a:t>
            </a:r>
          </a:p>
          <a:p>
            <a:r>
              <a:rPr lang="en-US" sz="2800" dirty="0"/>
              <a:t>  </a:t>
            </a:r>
            <a:r>
              <a:rPr lang="en-US" sz="2800" dirty="0" smtClean="0"/>
              <a:t>                                                                                         </a:t>
            </a:r>
            <a:r>
              <a:rPr lang="he-IL" sz="2800" dirty="0" smtClean="0"/>
              <a:t> </a:t>
            </a:r>
            <a:r>
              <a:rPr lang="he-IL" sz="4000" dirty="0" smtClean="0"/>
              <a:t>כא    </a:t>
            </a:r>
            <a:r>
              <a:rPr lang="he-IL" sz="4000" dirty="0"/>
              <a:t>כב </a:t>
            </a:r>
            <a:r>
              <a:rPr lang="he-IL" sz="2800" dirty="0"/>
              <a:t>...</a:t>
            </a:r>
            <a:endParaRPr lang="en-US" sz="2800" dirty="0"/>
          </a:p>
          <a:p>
            <a:r>
              <a:rPr lang="el-GR" sz="2800" dirty="0"/>
              <a:t> </a:t>
            </a:r>
            <a:r>
              <a:rPr lang="en-US" sz="2800" dirty="0" smtClean="0"/>
              <a:t>                                                                                               </a:t>
            </a:r>
            <a:r>
              <a:rPr lang="el-GR" sz="2800" dirty="0" smtClean="0"/>
              <a:t>22      </a:t>
            </a:r>
            <a:r>
              <a:rPr lang="el-GR" sz="2800" dirty="0"/>
              <a:t>21</a:t>
            </a:r>
            <a:endParaRPr lang="en-US" sz="2800" dirty="0"/>
          </a:p>
          <a:p>
            <a:r>
              <a:rPr lang="he-IL" sz="3600" dirty="0"/>
              <a:t> כ</a:t>
            </a:r>
            <a:r>
              <a:rPr lang="el-GR" sz="2800" dirty="0"/>
              <a:t>=</a:t>
            </a:r>
            <a:r>
              <a:rPr lang="he-IL" sz="2800" dirty="0"/>
              <a:t>2</a:t>
            </a:r>
            <a:r>
              <a:rPr lang="el-GR" sz="2800" dirty="0"/>
              <a:t>0,   </a:t>
            </a:r>
            <a:r>
              <a:rPr lang="he-IL" sz="3600" dirty="0"/>
              <a:t>ל</a:t>
            </a:r>
            <a:r>
              <a:rPr lang="he-IL" sz="2800" dirty="0"/>
              <a:t> </a:t>
            </a:r>
            <a:r>
              <a:rPr lang="el-GR" sz="2800" dirty="0"/>
              <a:t> =30,   </a:t>
            </a:r>
            <a:r>
              <a:rPr lang="he-IL" sz="3600" dirty="0"/>
              <a:t>מ</a:t>
            </a:r>
            <a:r>
              <a:rPr lang="el-GR" sz="2800" dirty="0"/>
              <a:t> =40, </a:t>
            </a:r>
            <a:r>
              <a:rPr lang="he-IL" sz="3600" dirty="0"/>
              <a:t>נ</a:t>
            </a:r>
            <a:r>
              <a:rPr lang="he-IL" sz="2800" dirty="0"/>
              <a:t> </a:t>
            </a:r>
            <a:r>
              <a:rPr lang="el-GR" sz="2800" dirty="0"/>
              <a:t>=50, </a:t>
            </a:r>
            <a:r>
              <a:rPr lang="he-IL" sz="3600" dirty="0"/>
              <a:t>ס</a:t>
            </a:r>
            <a:r>
              <a:rPr lang="el-GR" sz="2800" dirty="0"/>
              <a:t> =60, </a:t>
            </a:r>
            <a:r>
              <a:rPr lang="he-IL" sz="3600" dirty="0"/>
              <a:t>ע </a:t>
            </a:r>
            <a:r>
              <a:rPr lang="en-US" sz="3600" dirty="0"/>
              <a:t> </a:t>
            </a:r>
            <a:r>
              <a:rPr lang="en-US" sz="2800" dirty="0"/>
              <a:t>=70, </a:t>
            </a:r>
            <a:r>
              <a:rPr lang="he-IL" sz="3600" dirty="0"/>
              <a:t>פ</a:t>
            </a:r>
            <a:r>
              <a:rPr lang="el-GR" sz="2800" dirty="0"/>
              <a:t> =80,  </a:t>
            </a:r>
            <a:r>
              <a:rPr lang="he-IL" sz="3600" dirty="0"/>
              <a:t>צ</a:t>
            </a:r>
            <a:r>
              <a:rPr lang="el-GR" sz="2800" dirty="0"/>
              <a:t> =90, </a:t>
            </a:r>
            <a:r>
              <a:rPr lang="he-IL" sz="3600" dirty="0"/>
              <a:t>ק</a:t>
            </a:r>
            <a:r>
              <a:rPr lang="el-GR" sz="2800" dirty="0"/>
              <a:t> =100, </a:t>
            </a:r>
            <a:r>
              <a:rPr lang="he-IL" sz="3600" dirty="0"/>
              <a:t>ר</a:t>
            </a:r>
            <a:r>
              <a:rPr lang="he-IL" sz="2800" dirty="0"/>
              <a:t> </a:t>
            </a:r>
            <a:r>
              <a:rPr lang="el-GR" sz="2800" dirty="0"/>
              <a:t>=200, ...</a:t>
            </a:r>
            <a:endParaRPr lang="en-US" sz="2800" dirty="0"/>
          </a:p>
          <a:p>
            <a:endParaRPr lang="en-US" sz="2800" dirty="0"/>
          </a:p>
        </p:txBody>
      </p:sp>
    </p:spTree>
    <p:extLst>
      <p:ext uri="{BB962C8B-B14F-4D97-AF65-F5344CB8AC3E}">
        <p14:creationId xmlns:p14="http://schemas.microsoft.com/office/powerpoint/2010/main" val="2109270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 Clock</a:t>
            </a:r>
            <a:endParaRPr lang="en-US" dirty="0"/>
          </a:p>
        </p:txBody>
      </p:sp>
      <p:sp>
        <p:nvSpPr>
          <p:cNvPr id="6" name="Rectangle 5"/>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1481665"/>
            <a:ext cx="4800599" cy="4764504"/>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0" y="297180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r>
            <a:br>
              <a:rPr kumimoji="0" lang="en-US" altLang="en-US" sz="1300" b="0" i="0" u="none" strike="noStrike" cap="none" normalizeH="0" baseline="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028799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Counting to ten</a:t>
            </a:r>
            <a:endParaRPr lang="en-US" dirty="0"/>
          </a:p>
        </p:txBody>
      </p:sp>
      <p:sp>
        <p:nvSpPr>
          <p:cNvPr id="3" name="Content Placeholder 2"/>
          <p:cNvSpPr>
            <a:spLocks noGrp="1"/>
          </p:cNvSpPr>
          <p:nvPr>
            <p:ph idx="1"/>
          </p:nvPr>
        </p:nvSpPr>
        <p:spPr>
          <a:xfrm>
            <a:off x="646111" y="1537856"/>
            <a:ext cx="11033271" cy="4710544"/>
          </a:xfrm>
        </p:spPr>
        <p:txBody>
          <a:bodyPr>
            <a:noAutofit/>
          </a:bodyPr>
          <a:lstStyle/>
          <a:p>
            <a:r>
              <a:rPr lang="en-US" sz="2800" dirty="0"/>
              <a:t>The tradition forms are masculine and feminine numbers matching the objects that they are associated with.  </a:t>
            </a:r>
          </a:p>
          <a:p>
            <a:r>
              <a:rPr lang="en-US" sz="2800" dirty="0"/>
              <a:t>                       Masculine                  </a:t>
            </a:r>
            <a:r>
              <a:rPr lang="en-US" sz="2800" dirty="0" smtClean="0"/>
              <a:t>              </a:t>
            </a:r>
            <a:r>
              <a:rPr lang="en-US" sz="2800" dirty="0"/>
              <a:t>Feminine </a:t>
            </a:r>
          </a:p>
          <a:p>
            <a:r>
              <a:rPr lang="en-US" sz="2800" dirty="0"/>
              <a:t>      </a:t>
            </a:r>
            <a:r>
              <a:rPr lang="en-US" sz="2800" dirty="0" smtClean="0"/>
              <a:t>   </a:t>
            </a:r>
            <a:r>
              <a:rPr lang="en-US" sz="2800" dirty="0"/>
              <a:t>Absolute               Construct      </a:t>
            </a:r>
            <a:r>
              <a:rPr lang="en-US" sz="2800" dirty="0" smtClean="0"/>
              <a:t> </a:t>
            </a:r>
            <a:r>
              <a:rPr lang="en-US" sz="2800" dirty="0"/>
              <a:t>Absolute     </a:t>
            </a:r>
            <a:r>
              <a:rPr lang="en-US" sz="2800" dirty="0" smtClean="0"/>
              <a:t>   </a:t>
            </a:r>
            <a:r>
              <a:rPr lang="en-US" sz="2800" dirty="0"/>
              <a:t>Construct</a:t>
            </a:r>
          </a:p>
          <a:p>
            <a:r>
              <a:rPr lang="en-US" sz="2800" dirty="0"/>
              <a:t>1  </a:t>
            </a:r>
            <a:r>
              <a:rPr lang="he-IL" sz="2800" dirty="0"/>
              <a:t>  </a:t>
            </a:r>
            <a:r>
              <a:rPr lang="en-US" sz="2800" dirty="0"/>
              <a:t>	</a:t>
            </a:r>
            <a:r>
              <a:rPr lang="he-IL" sz="2800" dirty="0"/>
              <a:t>אֶחָד   </a:t>
            </a:r>
            <a:r>
              <a:rPr lang="el-GR" sz="2800" dirty="0"/>
              <a:t>            </a:t>
            </a:r>
            <a:r>
              <a:rPr lang="he-IL" sz="2800" dirty="0"/>
              <a:t>אַחַד</a:t>
            </a:r>
            <a:r>
              <a:rPr lang="el-GR" sz="2800" dirty="0"/>
              <a:t>             </a:t>
            </a:r>
            <a:r>
              <a:rPr lang="he-IL" sz="2800" dirty="0"/>
              <a:t>אַחַת</a:t>
            </a:r>
            <a:r>
              <a:rPr lang="el-GR" sz="2800" dirty="0"/>
              <a:t>    </a:t>
            </a:r>
            <a:r>
              <a:rPr lang="he-IL" sz="2800" dirty="0"/>
              <a:t>  אַחַת          </a:t>
            </a:r>
            <a:endParaRPr lang="en-US" sz="2800" dirty="0"/>
          </a:p>
          <a:p>
            <a:r>
              <a:rPr lang="en-US" sz="2800" dirty="0"/>
              <a:t>2	</a:t>
            </a:r>
            <a:r>
              <a:rPr lang="he-IL" sz="2800" dirty="0"/>
              <a:t>שְׁתֶּי              שְׁתַ֫יִם            שְׁנֶי             שְׁנַ֫יִם   </a:t>
            </a:r>
            <a:endParaRPr lang="en-US" sz="2800" dirty="0"/>
          </a:p>
          <a:p>
            <a:r>
              <a:rPr lang="en-US" sz="2800" dirty="0"/>
              <a:t>3</a:t>
            </a:r>
            <a:r>
              <a:rPr lang="he-IL" sz="2800" dirty="0"/>
              <a:t>      שְׁלֹשֶׁת           שְׁלֹשָׁה           שְׁלֹשׁ           שָׁלֹשׁ         </a:t>
            </a:r>
            <a:endParaRPr lang="en-US" sz="2800" dirty="0"/>
          </a:p>
          <a:p>
            <a:r>
              <a:rPr lang="en-US" sz="2800" dirty="0"/>
              <a:t>4 </a:t>
            </a:r>
            <a:r>
              <a:rPr lang="he-IL" sz="2800" dirty="0"/>
              <a:t>אַרְבַעַת          אַרְבָעָה          אַרְבַּע           אַרְבַּע        </a:t>
            </a:r>
            <a:endParaRPr lang="en-US" sz="2800" dirty="0"/>
          </a:p>
          <a:p>
            <a:r>
              <a:rPr lang="en-US" sz="2800" dirty="0"/>
              <a:t>5</a:t>
            </a:r>
            <a:r>
              <a:rPr lang="he-IL" sz="2800" dirty="0"/>
              <a:t>חֲמֶשֶׁת           חֲמִשָּׁה           חֲמֵשׁ            חָמֵשׁ              </a:t>
            </a:r>
            <a:endParaRPr lang="en-US" sz="2800" dirty="0"/>
          </a:p>
          <a:p>
            <a:endParaRPr lang="en-US" sz="2800" dirty="0"/>
          </a:p>
        </p:txBody>
      </p:sp>
    </p:spTree>
    <p:extLst>
      <p:ext uri="{BB962C8B-B14F-4D97-AF65-F5344CB8AC3E}">
        <p14:creationId xmlns:p14="http://schemas.microsoft.com/office/powerpoint/2010/main" val="1342758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to ten</a:t>
            </a:r>
            <a:endParaRPr lang="en-US" dirty="0"/>
          </a:p>
        </p:txBody>
      </p:sp>
      <p:sp>
        <p:nvSpPr>
          <p:cNvPr id="3" name="Content Placeholder 2"/>
          <p:cNvSpPr>
            <a:spLocks noGrp="1"/>
          </p:cNvSpPr>
          <p:nvPr>
            <p:ph idx="1"/>
          </p:nvPr>
        </p:nvSpPr>
        <p:spPr>
          <a:xfrm>
            <a:off x="1103312" y="2052918"/>
            <a:ext cx="10576070" cy="4195481"/>
          </a:xfrm>
        </p:spPr>
        <p:txBody>
          <a:bodyPr>
            <a:noAutofit/>
          </a:bodyPr>
          <a:lstStyle/>
          <a:p>
            <a:r>
              <a:rPr lang="en-US" sz="3600" dirty="0"/>
              <a:t>6</a:t>
            </a:r>
            <a:r>
              <a:rPr lang="he-IL" sz="3600" dirty="0"/>
              <a:t>שֵׁשֶׁת     </a:t>
            </a:r>
            <a:r>
              <a:rPr lang="he-IL" sz="3600" dirty="0" smtClean="0"/>
              <a:t>      </a:t>
            </a:r>
            <a:r>
              <a:rPr lang="he-IL" sz="3600" dirty="0"/>
              <a:t>שִׁשָּׁה             שֵׁשׁ   </a:t>
            </a:r>
            <a:r>
              <a:rPr lang="he-IL" sz="3600" dirty="0" smtClean="0"/>
              <a:t>          שֵׁשׁ             </a:t>
            </a:r>
            <a:endParaRPr lang="en-US" sz="3600" dirty="0"/>
          </a:p>
          <a:p>
            <a:r>
              <a:rPr lang="en-US" sz="3600" dirty="0"/>
              <a:t>7</a:t>
            </a:r>
            <a:r>
              <a:rPr lang="he-IL" sz="3600" dirty="0"/>
              <a:t>שִׁבְעַת    </a:t>
            </a:r>
            <a:r>
              <a:rPr lang="he-IL" sz="3600" dirty="0" smtClean="0"/>
              <a:t>      </a:t>
            </a:r>
            <a:r>
              <a:rPr lang="he-IL" sz="3600" dirty="0"/>
              <a:t>שִׁבְעָה            שְׁבַע             שֶׁ֫בַע    </a:t>
            </a:r>
            <a:r>
              <a:rPr lang="he-IL" sz="3600" dirty="0" smtClean="0"/>
              <a:t>        </a:t>
            </a:r>
            <a:endParaRPr lang="en-US" sz="3600" dirty="0"/>
          </a:p>
          <a:p>
            <a:r>
              <a:rPr lang="en-US" sz="3600" dirty="0"/>
              <a:t>8</a:t>
            </a:r>
            <a:r>
              <a:rPr lang="he-IL" sz="3600" dirty="0"/>
              <a:t>שְׁמֹנַת      </a:t>
            </a:r>
            <a:r>
              <a:rPr lang="he-IL" sz="3600" dirty="0" smtClean="0"/>
              <a:t>    </a:t>
            </a:r>
            <a:r>
              <a:rPr lang="he-IL" sz="3600" dirty="0"/>
              <a:t>שְׁמֹנָה            שְׁמֹנֶה           שְׁמֹנֶה    </a:t>
            </a:r>
            <a:r>
              <a:rPr lang="he-IL" sz="3600" dirty="0" smtClean="0"/>
              <a:t>       </a:t>
            </a:r>
            <a:endParaRPr lang="en-US" sz="3600" dirty="0"/>
          </a:p>
          <a:p>
            <a:r>
              <a:rPr lang="en-US" sz="3600" dirty="0"/>
              <a:t>9</a:t>
            </a:r>
            <a:r>
              <a:rPr lang="he-IL" sz="3600" dirty="0"/>
              <a:t>   תִּשְׁעַת </a:t>
            </a:r>
            <a:r>
              <a:rPr lang="he-IL" sz="3600" dirty="0" smtClean="0"/>
              <a:t>        </a:t>
            </a:r>
            <a:r>
              <a:rPr lang="he-IL" sz="3600" dirty="0"/>
              <a:t>תִּשְׁעָה            תְּשַׁע  </a:t>
            </a:r>
            <a:r>
              <a:rPr lang="he-IL" sz="3600" dirty="0" smtClean="0"/>
              <a:t>          </a:t>
            </a:r>
            <a:r>
              <a:rPr lang="he-IL" sz="3600" dirty="0"/>
              <a:t>תֵּשַׁע      </a:t>
            </a:r>
            <a:r>
              <a:rPr lang="he-IL" sz="3600" dirty="0" smtClean="0"/>
              <a:t>       </a:t>
            </a:r>
            <a:endParaRPr lang="en-US" sz="3600" dirty="0"/>
          </a:p>
          <a:p>
            <a:r>
              <a:rPr lang="en-US" sz="3600" dirty="0"/>
              <a:t>10</a:t>
            </a:r>
            <a:r>
              <a:rPr lang="he-IL" sz="3600" dirty="0"/>
              <a:t>עֲשֶׂרֶת         עֲשָׂרָה            עֶ֫שֶׂר   </a:t>
            </a:r>
            <a:r>
              <a:rPr lang="he-IL" sz="3600" dirty="0" smtClean="0"/>
              <a:t>         </a:t>
            </a:r>
            <a:r>
              <a:rPr lang="he-IL" sz="3600" dirty="0"/>
              <a:t>עֶ֫שֶׂר   </a:t>
            </a:r>
            <a:r>
              <a:rPr lang="he-IL" sz="3600" dirty="0" smtClean="0"/>
              <a:t>        </a:t>
            </a:r>
            <a:endParaRPr lang="en-US" sz="3600" dirty="0"/>
          </a:p>
          <a:p>
            <a:endParaRPr lang="en-US" sz="3600" dirty="0"/>
          </a:p>
        </p:txBody>
      </p:sp>
    </p:spTree>
    <p:extLst>
      <p:ext uri="{BB962C8B-B14F-4D97-AF65-F5344CB8AC3E}">
        <p14:creationId xmlns:p14="http://schemas.microsoft.com/office/powerpoint/2010/main" val="280319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10060682" cy="1400530"/>
          </a:xfrm>
        </p:spPr>
        <p:txBody>
          <a:bodyPr/>
          <a:lstStyle/>
          <a:p>
            <a:r>
              <a:rPr lang="en-US" b="1" dirty="0"/>
              <a:t>Numbers chant for modern Hebrew:</a:t>
            </a:r>
            <a:r>
              <a:rPr lang="en-US" dirty="0"/>
              <a:t/>
            </a:r>
            <a:br>
              <a:rPr lang="en-US" dirty="0"/>
            </a:br>
            <a:endParaRPr lang="en-US" dirty="0"/>
          </a:p>
        </p:txBody>
      </p:sp>
      <p:sp>
        <p:nvSpPr>
          <p:cNvPr id="3" name="Content Placeholder 2"/>
          <p:cNvSpPr>
            <a:spLocks noGrp="1"/>
          </p:cNvSpPr>
          <p:nvPr>
            <p:ph idx="1"/>
          </p:nvPr>
        </p:nvSpPr>
        <p:spPr>
          <a:xfrm>
            <a:off x="1103312" y="2011355"/>
            <a:ext cx="8946541" cy="4195481"/>
          </a:xfrm>
        </p:spPr>
        <p:txBody>
          <a:bodyPr>
            <a:normAutofit/>
          </a:bodyPr>
          <a:lstStyle/>
          <a:p>
            <a:r>
              <a:rPr lang="en-US" sz="2800" dirty="0" smtClean="0"/>
              <a:t>1  </a:t>
            </a:r>
            <a:r>
              <a:rPr lang="he-IL" sz="2800" dirty="0" smtClean="0"/>
              <a:t>  </a:t>
            </a:r>
            <a:r>
              <a:rPr lang="he-IL" sz="3600" dirty="0" smtClean="0"/>
              <a:t>אַחַת</a:t>
            </a:r>
            <a:r>
              <a:rPr lang="en-US" sz="2800" dirty="0" smtClean="0"/>
              <a:t> </a:t>
            </a:r>
            <a:r>
              <a:rPr lang="el-GR" sz="2800" dirty="0" smtClean="0"/>
              <a:t>    </a:t>
            </a:r>
            <a:r>
              <a:rPr lang="en-US" sz="2800" dirty="0" smtClean="0"/>
              <a:t>          </a:t>
            </a:r>
            <a:r>
              <a:rPr lang="en-US" sz="2800" dirty="0"/>
              <a:t>6    </a:t>
            </a:r>
            <a:r>
              <a:rPr lang="he-IL" sz="3600" dirty="0"/>
              <a:t>שֵׁשׁ</a:t>
            </a:r>
            <a:r>
              <a:rPr lang="he-IL" sz="2800" dirty="0"/>
              <a:t>  </a:t>
            </a:r>
            <a:r>
              <a:rPr lang="en-US" sz="2800" dirty="0"/>
              <a:t>                 12   </a:t>
            </a:r>
            <a:r>
              <a:rPr lang="he-IL" sz="3600" dirty="0"/>
              <a:t>שְׁנֵים עָשָׂר</a:t>
            </a:r>
            <a:endParaRPr lang="en-US" sz="2800" dirty="0"/>
          </a:p>
          <a:p>
            <a:r>
              <a:rPr lang="en-US" sz="2800" dirty="0" smtClean="0"/>
              <a:t>2  </a:t>
            </a:r>
            <a:r>
              <a:rPr lang="he-IL" sz="2800" dirty="0" smtClean="0"/>
              <a:t>     </a:t>
            </a:r>
            <a:r>
              <a:rPr lang="he-IL" sz="3600" dirty="0" smtClean="0"/>
              <a:t>שְׁתַ֫יִם</a:t>
            </a:r>
            <a:r>
              <a:rPr lang="en-US" sz="2800" dirty="0" smtClean="0"/>
              <a:t>           </a:t>
            </a:r>
            <a:r>
              <a:rPr lang="en-US" sz="2800" dirty="0"/>
              <a:t>7 </a:t>
            </a:r>
            <a:r>
              <a:rPr lang="he-IL" sz="3600" dirty="0"/>
              <a:t>שֶׁ֫בַע</a:t>
            </a:r>
            <a:r>
              <a:rPr lang="he-IL" sz="2800" dirty="0"/>
              <a:t>     </a:t>
            </a:r>
            <a:r>
              <a:rPr lang="en-US" sz="2800" dirty="0"/>
              <a:t>             </a:t>
            </a:r>
            <a:r>
              <a:rPr lang="he-IL" sz="2800" dirty="0" smtClean="0"/>
              <a:t> </a:t>
            </a:r>
            <a:r>
              <a:rPr lang="en-US" sz="2800" dirty="0" smtClean="0"/>
              <a:t>  </a:t>
            </a:r>
            <a:r>
              <a:rPr lang="en-US" sz="2800" dirty="0"/>
              <a:t>40      </a:t>
            </a:r>
            <a:r>
              <a:rPr lang="he-IL" sz="3600" dirty="0"/>
              <a:t>אַרְבָּעִים</a:t>
            </a:r>
            <a:endParaRPr lang="en-US" sz="2800" dirty="0"/>
          </a:p>
          <a:p>
            <a:r>
              <a:rPr lang="en-US" sz="2800" dirty="0"/>
              <a:t>3 </a:t>
            </a:r>
            <a:r>
              <a:rPr lang="he-IL" sz="2800" dirty="0" smtClean="0"/>
              <a:t>    </a:t>
            </a:r>
            <a:r>
              <a:rPr lang="he-IL" sz="3600" dirty="0" smtClean="0"/>
              <a:t>שָׁלֹש</a:t>
            </a:r>
            <a:r>
              <a:rPr lang="he-IL" sz="2800" dirty="0" smtClean="0"/>
              <a:t>   </a:t>
            </a:r>
            <a:r>
              <a:rPr lang="en-US" sz="2800" dirty="0" smtClean="0"/>
              <a:t>            </a:t>
            </a:r>
            <a:r>
              <a:rPr lang="en-US" sz="2800" dirty="0"/>
              <a:t>8 </a:t>
            </a:r>
            <a:r>
              <a:rPr lang="he-IL" sz="2800" dirty="0"/>
              <a:t>   </a:t>
            </a:r>
            <a:r>
              <a:rPr lang="he-IL" sz="3600" dirty="0"/>
              <a:t>שְׁמֹנֶה</a:t>
            </a:r>
            <a:r>
              <a:rPr lang="he-IL" sz="2800" dirty="0"/>
              <a:t>     </a:t>
            </a:r>
            <a:r>
              <a:rPr lang="en-US" sz="2800" dirty="0"/>
              <a:t>       </a:t>
            </a:r>
            <a:r>
              <a:rPr lang="he-IL" sz="2800" dirty="0" smtClean="0"/>
              <a:t> </a:t>
            </a:r>
            <a:r>
              <a:rPr lang="en-US" sz="2800" dirty="0" smtClean="0"/>
              <a:t>   </a:t>
            </a:r>
            <a:r>
              <a:rPr lang="en-US" sz="2800" dirty="0"/>
              <a:t>100   </a:t>
            </a:r>
            <a:r>
              <a:rPr lang="en-US" sz="2800" dirty="0" smtClean="0"/>
              <a:t>     </a:t>
            </a:r>
            <a:r>
              <a:rPr lang="he-IL" sz="3600" dirty="0"/>
              <a:t>מֵאָה</a:t>
            </a:r>
            <a:endParaRPr lang="en-US" sz="2800" dirty="0"/>
          </a:p>
          <a:p>
            <a:r>
              <a:rPr lang="en-US" sz="2800" dirty="0"/>
              <a:t>4   </a:t>
            </a:r>
            <a:r>
              <a:rPr lang="he-IL" sz="3600" dirty="0"/>
              <a:t>אַרְבַּע</a:t>
            </a:r>
            <a:r>
              <a:rPr lang="he-IL" sz="2800" dirty="0"/>
              <a:t> </a:t>
            </a:r>
            <a:r>
              <a:rPr lang="en-US" sz="2800" dirty="0" smtClean="0"/>
              <a:t>               </a:t>
            </a:r>
            <a:r>
              <a:rPr lang="en-US" sz="2800" dirty="0"/>
              <a:t>9</a:t>
            </a:r>
            <a:r>
              <a:rPr lang="he-IL" sz="2800" dirty="0"/>
              <a:t>            </a:t>
            </a:r>
            <a:r>
              <a:rPr lang="he-IL" sz="3600" dirty="0"/>
              <a:t>תֵּשַׁע</a:t>
            </a:r>
            <a:r>
              <a:rPr lang="he-IL" sz="2800" dirty="0"/>
              <a:t> </a:t>
            </a:r>
            <a:r>
              <a:rPr lang="he-IL" sz="2800" dirty="0" smtClean="0"/>
              <a:t>     </a:t>
            </a:r>
            <a:r>
              <a:rPr lang="en-US" sz="2800" dirty="0" smtClean="0"/>
              <a:t> </a:t>
            </a:r>
            <a:r>
              <a:rPr lang="he-IL" sz="2800" dirty="0" smtClean="0"/>
              <a:t>  </a:t>
            </a:r>
            <a:r>
              <a:rPr lang="en-US" sz="2800" dirty="0"/>
              <a:t>1000   </a:t>
            </a:r>
            <a:r>
              <a:rPr lang="en-US" sz="2800" dirty="0" smtClean="0"/>
              <a:t>   </a:t>
            </a:r>
            <a:r>
              <a:rPr lang="he-IL" sz="3600" dirty="0"/>
              <a:t>אֶ֫לֶף</a:t>
            </a:r>
            <a:endParaRPr lang="en-US" sz="2800" dirty="0"/>
          </a:p>
          <a:p>
            <a:r>
              <a:rPr lang="en-US" sz="2800" dirty="0"/>
              <a:t>5 </a:t>
            </a:r>
            <a:r>
              <a:rPr lang="he-IL" sz="3600" dirty="0" smtClean="0"/>
              <a:t>חָמֵשׁ</a:t>
            </a:r>
            <a:r>
              <a:rPr lang="he-IL" sz="2800" dirty="0" smtClean="0"/>
              <a:t>   </a:t>
            </a:r>
            <a:r>
              <a:rPr lang="en-US" sz="2800" dirty="0" smtClean="0"/>
              <a:t>                10 </a:t>
            </a:r>
            <a:r>
              <a:rPr lang="he-IL" sz="3600" dirty="0" smtClean="0"/>
              <a:t>עֶ֫שֶׂר</a:t>
            </a:r>
            <a:r>
              <a:rPr lang="he-IL" sz="2800" dirty="0" smtClean="0"/>
              <a:t>   </a:t>
            </a:r>
            <a:endParaRPr lang="en-US" sz="2800" dirty="0"/>
          </a:p>
          <a:p>
            <a:endParaRPr lang="en-US" sz="2800" dirty="0"/>
          </a:p>
        </p:txBody>
      </p:sp>
    </p:spTree>
    <p:extLst>
      <p:ext uri="{BB962C8B-B14F-4D97-AF65-F5344CB8AC3E}">
        <p14:creationId xmlns:p14="http://schemas.microsoft.com/office/powerpoint/2010/main" val="3116680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and over</a:t>
            </a:r>
            <a:endParaRPr lang="en-US" dirty="0"/>
          </a:p>
        </p:txBody>
      </p:sp>
      <p:sp>
        <p:nvSpPr>
          <p:cNvPr id="3" name="Content Placeholder 2"/>
          <p:cNvSpPr>
            <a:spLocks noGrp="1"/>
          </p:cNvSpPr>
          <p:nvPr>
            <p:ph idx="1"/>
          </p:nvPr>
        </p:nvSpPr>
        <p:spPr>
          <a:xfrm>
            <a:off x="646111" y="1687158"/>
            <a:ext cx="10010804" cy="4195481"/>
          </a:xfrm>
        </p:spPr>
        <p:txBody>
          <a:bodyPr>
            <a:noAutofit/>
          </a:bodyPr>
          <a:lstStyle/>
          <a:p>
            <a:r>
              <a:rPr lang="en-US" sz="2800" dirty="0"/>
              <a:t>Basically the numbers 11-19 are just a combination of 1 + 10 etc.  Note 12 which occurs frequently:                                       </a:t>
            </a:r>
            <a:r>
              <a:rPr lang="he-IL" sz="3600" dirty="0"/>
              <a:t>שְׁנֵי עָשָׂר           שְׁנֵים עָשָׂר </a:t>
            </a:r>
            <a:r>
              <a:rPr lang="en-US" sz="3600" dirty="0" smtClean="0"/>
              <a:t> </a:t>
            </a:r>
            <a:r>
              <a:rPr lang="en-US" sz="2800" dirty="0" smtClean="0"/>
              <a:t>(masc</a:t>
            </a:r>
            <a:r>
              <a:rPr lang="en-US" sz="2800" dirty="0"/>
              <a:t>.)</a:t>
            </a:r>
            <a:r>
              <a:rPr lang="he-IL" sz="2800" dirty="0"/>
              <a:t/>
            </a:r>
            <a:br>
              <a:rPr lang="he-IL" sz="2800" dirty="0"/>
            </a:br>
            <a:r>
              <a:rPr lang="he-IL" sz="3600" dirty="0" smtClean="0"/>
              <a:t>  שְׁתֵּי </a:t>
            </a:r>
            <a:r>
              <a:rPr lang="he-IL" sz="3600" dirty="0"/>
              <a:t>עֶשְׂרֵה        שְׁתֵּים עֶשְׂרֵה </a:t>
            </a:r>
            <a:r>
              <a:rPr lang="en-US" sz="2800" dirty="0" smtClean="0"/>
              <a:t>(</a:t>
            </a:r>
            <a:r>
              <a:rPr lang="en-US" sz="2800" dirty="0"/>
              <a:t>fem.)</a:t>
            </a:r>
          </a:p>
          <a:p>
            <a:r>
              <a:rPr lang="en-US" sz="2800" dirty="0"/>
              <a:t>The numbers 20, 30, 40 etc. are formed by making their corresponding number plural.  Thus the frequently used number 40 is, as expected:  </a:t>
            </a:r>
            <a:r>
              <a:rPr lang="he-IL" sz="3600" dirty="0"/>
              <a:t>אַרְבָּעִים</a:t>
            </a:r>
            <a:r>
              <a:rPr lang="he-IL" sz="2800" dirty="0"/>
              <a:t> </a:t>
            </a:r>
            <a:endParaRPr lang="en-US" sz="2800" dirty="0"/>
          </a:p>
          <a:p>
            <a:r>
              <a:rPr lang="en-US" sz="2800" dirty="0"/>
              <a:t>100 is  </a:t>
            </a:r>
            <a:r>
              <a:rPr lang="he-IL" sz="3600" dirty="0" smtClean="0"/>
              <a:t>מֵאָה </a:t>
            </a:r>
            <a:r>
              <a:rPr lang="en-US" sz="3600" dirty="0" smtClean="0"/>
              <a:t>          </a:t>
            </a:r>
            <a:r>
              <a:rPr lang="el-GR" sz="2800" dirty="0" smtClean="0"/>
              <a:t>1,000 </a:t>
            </a:r>
            <a:r>
              <a:rPr lang="en-US" sz="2800" dirty="0"/>
              <a:t>is   </a:t>
            </a:r>
            <a:r>
              <a:rPr lang="he-IL" sz="3600" dirty="0"/>
              <a:t>אֶ֫לֶף</a:t>
            </a:r>
            <a:endParaRPr lang="en-US" sz="2800" dirty="0"/>
          </a:p>
          <a:p>
            <a:endParaRPr lang="en-US" sz="2800" dirty="0"/>
          </a:p>
        </p:txBody>
      </p:sp>
    </p:spTree>
    <p:extLst>
      <p:ext uri="{BB962C8B-B14F-4D97-AF65-F5344CB8AC3E}">
        <p14:creationId xmlns:p14="http://schemas.microsoft.com/office/powerpoint/2010/main" val="2944563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27195"/>
          </a:xfrm>
        </p:spPr>
        <p:txBody>
          <a:bodyPr/>
          <a:lstStyle/>
          <a:p>
            <a:r>
              <a:rPr lang="en-US" b="1" dirty="0"/>
              <a:t>5.I.</a:t>
            </a:r>
            <a:r>
              <a:rPr lang="en-US" dirty="0"/>
              <a:t>  </a:t>
            </a:r>
            <a:r>
              <a:rPr lang="en-US" b="1" dirty="0" err="1"/>
              <a:t>Oseh</a:t>
            </a:r>
            <a:r>
              <a:rPr lang="en-US" b="1" dirty="0"/>
              <a:t> Shalom</a:t>
            </a:r>
            <a:endParaRPr lang="en-US" dirty="0"/>
          </a:p>
        </p:txBody>
      </p:sp>
      <p:sp>
        <p:nvSpPr>
          <p:cNvPr id="3" name="Content Placeholder 2"/>
          <p:cNvSpPr>
            <a:spLocks noGrp="1"/>
          </p:cNvSpPr>
          <p:nvPr>
            <p:ph idx="1"/>
          </p:nvPr>
        </p:nvSpPr>
        <p:spPr>
          <a:xfrm>
            <a:off x="1104293" y="1379913"/>
            <a:ext cx="8946541" cy="5170516"/>
          </a:xfrm>
        </p:spPr>
        <p:txBody>
          <a:bodyPr>
            <a:noAutofit/>
          </a:bodyPr>
          <a:lstStyle/>
          <a:p>
            <a:r>
              <a:rPr lang="he-IL" sz="3600" dirty="0"/>
              <a:t>יַעֲשֶׂה שָׁלוֹם</a:t>
            </a:r>
            <a:endParaRPr lang="en-US" sz="3600" dirty="0"/>
          </a:p>
          <a:p>
            <a:r>
              <a:rPr lang="en-US" sz="2800" dirty="0"/>
              <a:t>May he make peace,</a:t>
            </a:r>
          </a:p>
          <a:p>
            <a:r>
              <a:rPr lang="he-IL" sz="3600" dirty="0"/>
              <a:t>יַעֲשֶׂה שָׁלוֹם</a:t>
            </a:r>
            <a:endParaRPr lang="en-US" sz="3600" dirty="0"/>
          </a:p>
          <a:p>
            <a:r>
              <a:rPr lang="en-US" sz="2800" dirty="0"/>
              <a:t>may he make peace</a:t>
            </a:r>
          </a:p>
          <a:p>
            <a:r>
              <a:rPr lang="he-IL" sz="3600" dirty="0"/>
              <a:t>שָׁלוֹם עָלֵיֽנוּ</a:t>
            </a:r>
            <a:endParaRPr lang="en-US" sz="3600" dirty="0"/>
          </a:p>
          <a:p>
            <a:r>
              <a:rPr lang="en-US" sz="2800" dirty="0"/>
              <a:t>Peace​​ for us</a:t>
            </a:r>
          </a:p>
          <a:p>
            <a:r>
              <a:rPr lang="he-IL" sz="3600" dirty="0"/>
              <a:t>וְעַל כָּל יִשְׂרָאֵל</a:t>
            </a:r>
            <a:endParaRPr lang="en-US" sz="3600" dirty="0"/>
          </a:p>
          <a:p>
            <a:r>
              <a:rPr lang="en-US" sz="2800" dirty="0"/>
              <a:t>and for all Israel</a:t>
            </a:r>
          </a:p>
          <a:p>
            <a:endParaRPr lang="en-US" sz="2800" dirty="0"/>
          </a:p>
        </p:txBody>
      </p:sp>
    </p:spTree>
    <p:extLst>
      <p:ext uri="{BB962C8B-B14F-4D97-AF65-F5344CB8AC3E}">
        <p14:creationId xmlns:p14="http://schemas.microsoft.com/office/powerpoint/2010/main" val="25035336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Ordinal Numbers </a:t>
            </a:r>
            <a:endParaRPr lang="en-US" dirty="0"/>
          </a:p>
        </p:txBody>
      </p:sp>
      <p:sp>
        <p:nvSpPr>
          <p:cNvPr id="3" name="Content Placeholder 2"/>
          <p:cNvSpPr>
            <a:spLocks noGrp="1"/>
          </p:cNvSpPr>
          <p:nvPr>
            <p:ph idx="1"/>
          </p:nvPr>
        </p:nvSpPr>
        <p:spPr>
          <a:xfrm>
            <a:off x="1103312" y="1263535"/>
            <a:ext cx="10351626" cy="5478087"/>
          </a:xfrm>
        </p:spPr>
        <p:txBody>
          <a:bodyPr>
            <a:noAutofit/>
          </a:bodyPr>
          <a:lstStyle/>
          <a:p>
            <a:r>
              <a:rPr lang="en-US" sz="2800" dirty="0"/>
              <a:t>The ordinal numbers are used to describe the days of the week (vid. Gen. 1).  These are easily identified if you know how to count to ten as in our counting chant.  </a:t>
            </a:r>
          </a:p>
          <a:p>
            <a:r>
              <a:rPr lang="en-US" sz="2800" dirty="0"/>
              <a:t>                              Masculine                      Feminine</a:t>
            </a:r>
          </a:p>
          <a:p>
            <a:r>
              <a:rPr lang="en-US" sz="2800" dirty="0"/>
              <a:t>First                        </a:t>
            </a:r>
            <a:r>
              <a:rPr lang="he-IL" sz="3600" dirty="0"/>
              <a:t>רִאשׁוֹנָה         </a:t>
            </a:r>
            <a:r>
              <a:rPr lang="he-IL" sz="3600" dirty="0" smtClean="0"/>
              <a:t>                 </a:t>
            </a:r>
            <a:r>
              <a:rPr lang="he-IL" sz="3600" dirty="0"/>
              <a:t>רִאשׁוֹן</a:t>
            </a:r>
            <a:endParaRPr lang="en-US" sz="2800" dirty="0"/>
          </a:p>
          <a:p>
            <a:r>
              <a:rPr lang="en-US" sz="2800" dirty="0"/>
              <a:t>Second</a:t>
            </a:r>
            <a:r>
              <a:rPr lang="he-IL" sz="2800" dirty="0"/>
              <a:t>   </a:t>
            </a:r>
            <a:r>
              <a:rPr lang="en-US" sz="2800" dirty="0"/>
              <a:t>           </a:t>
            </a:r>
            <a:r>
              <a:rPr lang="he-IL" sz="2800" dirty="0"/>
              <a:t>      </a:t>
            </a:r>
            <a:r>
              <a:rPr lang="en-US" sz="2800" dirty="0"/>
              <a:t>  </a:t>
            </a:r>
            <a:r>
              <a:rPr lang="he-IL" sz="2800" dirty="0"/>
              <a:t>    </a:t>
            </a:r>
            <a:r>
              <a:rPr lang="he-IL" sz="3600" dirty="0"/>
              <a:t>שֵׁנִית</a:t>
            </a:r>
            <a:r>
              <a:rPr lang="he-IL" sz="2800" dirty="0"/>
              <a:t>           </a:t>
            </a:r>
            <a:r>
              <a:rPr lang="he-IL" sz="2800" dirty="0" smtClean="0"/>
              <a:t>                           </a:t>
            </a:r>
            <a:r>
              <a:rPr lang="he-IL" sz="3600" dirty="0"/>
              <a:t>שֵׁנִי</a:t>
            </a:r>
            <a:endParaRPr lang="en-US" sz="2800" dirty="0"/>
          </a:p>
          <a:p>
            <a:r>
              <a:rPr lang="en-US" sz="2800" dirty="0"/>
              <a:t>Third                       </a:t>
            </a:r>
            <a:r>
              <a:rPr lang="he-IL" sz="3600" dirty="0"/>
              <a:t>שְׁלִישִׁית</a:t>
            </a:r>
            <a:r>
              <a:rPr lang="he-IL" sz="2800" dirty="0"/>
              <a:t>     </a:t>
            </a:r>
            <a:r>
              <a:rPr lang="he-IL" sz="2800" dirty="0" smtClean="0"/>
              <a:t>                           </a:t>
            </a:r>
            <a:r>
              <a:rPr lang="he-IL" sz="3600" dirty="0"/>
              <a:t>שְׁלִישִׁי</a:t>
            </a:r>
            <a:endParaRPr lang="en-US" sz="2800" dirty="0"/>
          </a:p>
          <a:p>
            <a:r>
              <a:rPr lang="en-US" sz="2800" dirty="0"/>
              <a:t>Fourth                 </a:t>
            </a:r>
            <a:r>
              <a:rPr lang="he-IL" sz="2800" dirty="0"/>
              <a:t>  </a:t>
            </a:r>
            <a:r>
              <a:rPr lang="en-US" sz="2800" dirty="0"/>
              <a:t>    </a:t>
            </a:r>
            <a:r>
              <a:rPr lang="he-IL" sz="3600" dirty="0"/>
              <a:t>רְבִיעִית</a:t>
            </a:r>
            <a:r>
              <a:rPr lang="he-IL" sz="2800" dirty="0"/>
              <a:t>        </a:t>
            </a:r>
            <a:r>
              <a:rPr lang="he-IL" sz="2800" dirty="0" smtClean="0"/>
              <a:t>                         </a:t>
            </a:r>
            <a:r>
              <a:rPr lang="he-IL" sz="3600" dirty="0"/>
              <a:t>רְבִיעִי</a:t>
            </a:r>
            <a:endParaRPr lang="en-US" sz="2800" dirty="0"/>
          </a:p>
          <a:p>
            <a:r>
              <a:rPr lang="en-US" sz="2800" dirty="0"/>
              <a:t>Fifth                          </a:t>
            </a:r>
            <a:r>
              <a:rPr lang="he-IL" sz="3600" dirty="0"/>
              <a:t>חֲמִישִׁית</a:t>
            </a:r>
            <a:r>
              <a:rPr lang="he-IL" sz="2800" dirty="0"/>
              <a:t>        </a:t>
            </a:r>
            <a:r>
              <a:rPr lang="he-IL" sz="2800" dirty="0" smtClean="0"/>
              <a:t>                        </a:t>
            </a:r>
            <a:r>
              <a:rPr lang="he-IL" sz="3600" dirty="0" smtClean="0"/>
              <a:t>חֲמִישִׁי</a:t>
            </a:r>
            <a:endParaRPr lang="en-US" sz="2800" dirty="0"/>
          </a:p>
        </p:txBody>
      </p:sp>
    </p:spTree>
    <p:extLst>
      <p:ext uri="{BB962C8B-B14F-4D97-AF65-F5344CB8AC3E}">
        <p14:creationId xmlns:p14="http://schemas.microsoft.com/office/powerpoint/2010/main" val="211558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Ordinal Numbers </a:t>
            </a:r>
            <a:endParaRPr lang="en-US" dirty="0"/>
          </a:p>
        </p:txBody>
      </p:sp>
      <p:sp>
        <p:nvSpPr>
          <p:cNvPr id="3" name="Content Placeholder 2"/>
          <p:cNvSpPr>
            <a:spLocks noGrp="1"/>
          </p:cNvSpPr>
          <p:nvPr>
            <p:ph idx="1"/>
          </p:nvPr>
        </p:nvSpPr>
        <p:spPr/>
        <p:txBody>
          <a:bodyPr>
            <a:normAutofit/>
          </a:bodyPr>
          <a:lstStyle/>
          <a:p>
            <a:r>
              <a:rPr lang="en-US" sz="2800" dirty="0"/>
              <a:t>Sixth                   </a:t>
            </a:r>
            <a:r>
              <a:rPr lang="he-IL" sz="2800" dirty="0"/>
              <a:t>   </a:t>
            </a:r>
            <a:r>
              <a:rPr lang="en-US" sz="2800" dirty="0"/>
              <a:t>       </a:t>
            </a:r>
            <a:r>
              <a:rPr lang="he-IL" sz="3600" dirty="0"/>
              <a:t>שִׁשִּׁית</a:t>
            </a:r>
            <a:r>
              <a:rPr lang="he-IL" sz="2800" dirty="0"/>
              <a:t>                 </a:t>
            </a:r>
            <a:r>
              <a:rPr lang="he-IL" sz="3600" dirty="0"/>
              <a:t>שִׁשִּׁי</a:t>
            </a:r>
            <a:endParaRPr lang="en-US" sz="2800" dirty="0"/>
          </a:p>
          <a:p>
            <a:r>
              <a:rPr lang="en-US" sz="2800" dirty="0"/>
              <a:t>Seventh               </a:t>
            </a:r>
            <a:r>
              <a:rPr lang="he-IL" sz="2800" dirty="0"/>
              <a:t>  </a:t>
            </a:r>
            <a:r>
              <a:rPr lang="en-US" sz="2800" dirty="0"/>
              <a:t>    </a:t>
            </a:r>
            <a:r>
              <a:rPr lang="he-IL" sz="3600" dirty="0"/>
              <a:t>שְׁבִיעִית</a:t>
            </a:r>
            <a:r>
              <a:rPr lang="he-IL" sz="2800" dirty="0"/>
              <a:t>               </a:t>
            </a:r>
            <a:r>
              <a:rPr lang="he-IL" sz="3600" dirty="0"/>
              <a:t>שְׁבִיעִי</a:t>
            </a:r>
            <a:endParaRPr lang="en-US" sz="2800" dirty="0"/>
          </a:p>
          <a:p>
            <a:r>
              <a:rPr lang="en-US" sz="2800" dirty="0"/>
              <a:t>Eighth</a:t>
            </a:r>
            <a:r>
              <a:rPr lang="el-GR" sz="2800" dirty="0"/>
              <a:t>                </a:t>
            </a:r>
            <a:r>
              <a:rPr lang="he-IL" sz="2800" dirty="0"/>
              <a:t>   </a:t>
            </a:r>
            <a:r>
              <a:rPr lang="el-GR" sz="2800" dirty="0"/>
              <a:t>     </a:t>
            </a:r>
            <a:r>
              <a:rPr lang="he-IL" sz="3600" dirty="0"/>
              <a:t>שְׁמִינִית</a:t>
            </a:r>
            <a:r>
              <a:rPr lang="he-IL" sz="2800" dirty="0"/>
              <a:t>                </a:t>
            </a:r>
            <a:r>
              <a:rPr lang="he-IL" sz="3600" dirty="0"/>
              <a:t>שְׁמִינִי</a:t>
            </a:r>
            <a:endParaRPr lang="en-US" sz="2800" dirty="0"/>
          </a:p>
          <a:p>
            <a:r>
              <a:rPr lang="en-US" sz="2800" dirty="0"/>
              <a:t>Ninth</a:t>
            </a:r>
            <a:r>
              <a:rPr lang="el-GR" sz="2800" dirty="0"/>
              <a:t>        </a:t>
            </a:r>
            <a:r>
              <a:rPr lang="en-US" sz="2800" dirty="0"/>
              <a:t>  </a:t>
            </a:r>
            <a:r>
              <a:rPr lang="el-GR" sz="2800" dirty="0"/>
              <a:t>        </a:t>
            </a:r>
            <a:r>
              <a:rPr lang="he-IL" sz="2800" dirty="0"/>
              <a:t>   </a:t>
            </a:r>
            <a:r>
              <a:rPr lang="el-GR" sz="2800" dirty="0"/>
              <a:t>    </a:t>
            </a:r>
            <a:r>
              <a:rPr lang="he-IL" sz="3600" dirty="0"/>
              <a:t>תְּשִׁיעִית</a:t>
            </a:r>
            <a:r>
              <a:rPr lang="he-IL" sz="2800" dirty="0"/>
              <a:t>               </a:t>
            </a:r>
            <a:r>
              <a:rPr lang="he-IL" sz="3600" dirty="0"/>
              <a:t>תְּשִׁיעִי</a:t>
            </a:r>
            <a:endParaRPr lang="en-US" sz="2800" dirty="0"/>
          </a:p>
          <a:p>
            <a:r>
              <a:rPr lang="en-US" sz="2800" dirty="0"/>
              <a:t>Tenth</a:t>
            </a:r>
            <a:r>
              <a:rPr lang="el-GR" sz="2800" dirty="0"/>
              <a:t>                    </a:t>
            </a:r>
            <a:r>
              <a:rPr lang="he-IL" sz="2800" dirty="0"/>
              <a:t>    </a:t>
            </a:r>
            <a:r>
              <a:rPr lang="el-GR" sz="2800" dirty="0"/>
              <a:t>  </a:t>
            </a:r>
            <a:r>
              <a:rPr lang="he-IL" sz="3600" dirty="0"/>
              <a:t>עֲשִׂירִית</a:t>
            </a:r>
            <a:r>
              <a:rPr lang="he-IL" sz="2800" dirty="0"/>
              <a:t>               </a:t>
            </a:r>
            <a:r>
              <a:rPr lang="he-IL" sz="3600" dirty="0"/>
              <a:t>עֲשִׂירִי</a:t>
            </a:r>
            <a:endParaRPr lang="en-US" sz="2800" dirty="0"/>
          </a:p>
          <a:p>
            <a:endParaRPr lang="en-US" sz="2800" dirty="0"/>
          </a:p>
          <a:p>
            <a:endParaRPr lang="en-US" sz="2800" dirty="0"/>
          </a:p>
        </p:txBody>
      </p:sp>
    </p:spTree>
    <p:extLst>
      <p:ext uri="{BB962C8B-B14F-4D97-AF65-F5344CB8AC3E}">
        <p14:creationId xmlns:p14="http://schemas.microsoft.com/office/powerpoint/2010/main" val="150051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r>
              <a:rPr lang="he-IL" sz="4000" dirty="0"/>
              <a:t>הַ</a:t>
            </a:r>
            <a:r>
              <a:rPr lang="en-US" sz="4000" dirty="0"/>
              <a:t> </a:t>
            </a:r>
            <a:r>
              <a:rPr lang="en-US" dirty="0"/>
              <a:t>with a guttural initial (that doesn’t begin with a </a:t>
            </a:r>
            <a:r>
              <a:rPr lang="en-US" dirty="0" err="1"/>
              <a:t>qameṣ</a:t>
            </a:r>
            <a:r>
              <a:rPr lang="en-US" dirty="0"/>
              <a:t> or a </a:t>
            </a:r>
            <a:r>
              <a:rPr lang="en-US" dirty="0" err="1"/>
              <a:t>qameṣ-ḥatuf</a:t>
            </a:r>
            <a:r>
              <a:rPr lang="en-US" b="1" dirty="0"/>
              <a:t>. </a:t>
            </a:r>
            <a:endParaRPr lang="en-US" dirty="0"/>
          </a:p>
          <a:p>
            <a:pPr lvl="0"/>
            <a:r>
              <a:rPr lang="he-IL" sz="4000" dirty="0"/>
              <a:t>הֶ</a:t>
            </a:r>
            <a:r>
              <a:rPr lang="en-US" sz="4000" dirty="0"/>
              <a:t> </a:t>
            </a:r>
            <a:r>
              <a:rPr lang="en-US" dirty="0"/>
              <a:t>with guttural initial words that have a </a:t>
            </a:r>
            <a:r>
              <a:rPr lang="en-US" dirty="0" err="1"/>
              <a:t>qameṣ</a:t>
            </a:r>
            <a:r>
              <a:rPr lang="en-US" dirty="0"/>
              <a:t> or a </a:t>
            </a:r>
            <a:r>
              <a:rPr lang="en-US" dirty="0" err="1"/>
              <a:t>qameṣ-ḥatuf</a:t>
            </a:r>
            <a:r>
              <a:rPr lang="en-US" dirty="0"/>
              <a:t>, and  </a:t>
            </a:r>
          </a:p>
          <a:p>
            <a:endParaRPr lang="en-US" dirty="0"/>
          </a:p>
        </p:txBody>
      </p:sp>
    </p:spTree>
    <p:extLst>
      <p:ext uri="{BB962C8B-B14F-4D97-AF65-F5344CB8AC3E}">
        <p14:creationId xmlns:p14="http://schemas.microsoft.com/office/powerpoint/2010/main" val="3795574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7072"/>
          </a:xfrm>
        </p:spPr>
        <p:txBody>
          <a:bodyPr/>
          <a:lstStyle/>
          <a:p>
            <a:r>
              <a:rPr lang="en-US" b="1" dirty="0" smtClean="0"/>
              <a:t>Interrogatives</a:t>
            </a:r>
            <a:endParaRPr lang="en-US" dirty="0"/>
          </a:p>
        </p:txBody>
      </p:sp>
      <p:sp>
        <p:nvSpPr>
          <p:cNvPr id="3" name="Content Placeholder 2"/>
          <p:cNvSpPr>
            <a:spLocks noGrp="1"/>
          </p:cNvSpPr>
          <p:nvPr>
            <p:ph idx="1"/>
          </p:nvPr>
        </p:nvSpPr>
        <p:spPr>
          <a:xfrm>
            <a:off x="837304" y="1122217"/>
            <a:ext cx="9819612" cy="5660967"/>
          </a:xfrm>
        </p:spPr>
        <p:txBody>
          <a:bodyPr>
            <a:noAutofit/>
          </a:bodyPr>
          <a:lstStyle/>
          <a:p>
            <a:r>
              <a:rPr lang="en-US" sz="2800" dirty="0" smtClean="0"/>
              <a:t>There </a:t>
            </a:r>
            <a:r>
              <a:rPr lang="en-US" sz="2800" dirty="0"/>
              <a:t>are a series of interrogative adverbs that are often used to ask questions.  We have seen some of these already.  </a:t>
            </a:r>
          </a:p>
          <a:p>
            <a:r>
              <a:rPr lang="en-US" sz="2800" dirty="0"/>
              <a:t>Why?   </a:t>
            </a:r>
            <a:r>
              <a:rPr lang="he-IL" sz="4000" dirty="0"/>
              <a:t>לָמָה</a:t>
            </a:r>
            <a:r>
              <a:rPr lang="en-US" sz="2800" dirty="0"/>
              <a:t>,   </a:t>
            </a:r>
            <a:r>
              <a:rPr lang="he-IL" sz="4000" dirty="0"/>
              <a:t>מַדוּעַ</a:t>
            </a:r>
            <a:endParaRPr lang="en-US" sz="2800" dirty="0"/>
          </a:p>
          <a:p>
            <a:r>
              <a:rPr lang="en-US" sz="2800" dirty="0"/>
              <a:t>Who?  </a:t>
            </a:r>
            <a:r>
              <a:rPr lang="he-IL" sz="4000" dirty="0"/>
              <a:t>מִי</a:t>
            </a:r>
            <a:r>
              <a:rPr lang="he-IL" sz="2800" dirty="0"/>
              <a:t> </a:t>
            </a:r>
            <a:endParaRPr lang="en-US" sz="2800" dirty="0"/>
          </a:p>
          <a:p>
            <a:r>
              <a:rPr lang="en-US" sz="2800" dirty="0"/>
              <a:t>What?  </a:t>
            </a:r>
            <a:r>
              <a:rPr lang="he-IL" sz="4000" dirty="0"/>
              <a:t>מָה</a:t>
            </a:r>
            <a:endParaRPr lang="en-US" sz="2800" dirty="0"/>
          </a:p>
          <a:p>
            <a:r>
              <a:rPr lang="en-US" sz="2800" dirty="0"/>
              <a:t>Where?  </a:t>
            </a:r>
            <a:r>
              <a:rPr lang="he-IL" sz="4000" dirty="0"/>
              <a:t>אֵיפֹה</a:t>
            </a:r>
            <a:r>
              <a:rPr lang="en-US" sz="4000" dirty="0"/>
              <a:t>,  </a:t>
            </a:r>
            <a:r>
              <a:rPr lang="he-IL" sz="4000" dirty="0"/>
              <a:t>אֵי</a:t>
            </a:r>
            <a:r>
              <a:rPr lang="en-US" sz="4000" dirty="0"/>
              <a:t>,  </a:t>
            </a:r>
            <a:r>
              <a:rPr lang="he-IL" sz="4000" dirty="0"/>
              <a:t>אַיֵּה</a:t>
            </a:r>
            <a:endParaRPr lang="en-US" sz="4000" dirty="0"/>
          </a:p>
          <a:p>
            <a:r>
              <a:rPr lang="en-US" sz="2800" dirty="0"/>
              <a:t>How?  </a:t>
            </a:r>
            <a:r>
              <a:rPr lang="he-IL" sz="3600" dirty="0"/>
              <a:t>אֵיךְ</a:t>
            </a:r>
            <a:r>
              <a:rPr lang="he-IL" sz="2800" dirty="0"/>
              <a:t>  </a:t>
            </a:r>
            <a:endParaRPr lang="en-US" sz="2800" dirty="0"/>
          </a:p>
          <a:p>
            <a:r>
              <a:rPr lang="en-US" sz="2800" dirty="0"/>
              <a:t>When?    </a:t>
            </a:r>
            <a:r>
              <a:rPr lang="he-IL" sz="3600" dirty="0"/>
              <a:t>מָתַי</a:t>
            </a:r>
            <a:endParaRPr lang="en-US" sz="2800" dirty="0"/>
          </a:p>
          <a:p>
            <a:endParaRPr lang="en-US" sz="2800" dirty="0"/>
          </a:p>
        </p:txBody>
      </p:sp>
    </p:spTree>
    <p:extLst>
      <p:ext uri="{BB962C8B-B14F-4D97-AF65-F5344CB8AC3E}">
        <p14:creationId xmlns:p14="http://schemas.microsoft.com/office/powerpoint/2010/main" val="1858771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77318"/>
          </a:xfrm>
        </p:spPr>
        <p:txBody>
          <a:bodyPr/>
          <a:lstStyle/>
          <a:p>
            <a:r>
              <a:rPr lang="en-US" b="1" dirty="0"/>
              <a:t>Interrogatives</a:t>
            </a:r>
            <a:endParaRPr lang="en-US" dirty="0"/>
          </a:p>
        </p:txBody>
      </p:sp>
      <p:sp>
        <p:nvSpPr>
          <p:cNvPr id="3" name="Content Placeholder 2"/>
          <p:cNvSpPr>
            <a:spLocks noGrp="1"/>
          </p:cNvSpPr>
          <p:nvPr>
            <p:ph idx="1"/>
          </p:nvPr>
        </p:nvSpPr>
        <p:spPr>
          <a:xfrm>
            <a:off x="795741" y="1670533"/>
            <a:ext cx="10501255" cy="4195481"/>
          </a:xfrm>
        </p:spPr>
        <p:txBody>
          <a:bodyPr>
            <a:noAutofit/>
          </a:bodyPr>
          <a:lstStyle/>
          <a:p>
            <a:r>
              <a:rPr lang="en-US" sz="2800" dirty="0"/>
              <a:t>The simplest way to ask a question is with an interrogative </a:t>
            </a:r>
            <a:r>
              <a:rPr lang="he-IL" sz="3600" dirty="0"/>
              <a:t>ה</a:t>
            </a:r>
            <a:r>
              <a:rPr lang="en-US" sz="2800" dirty="0"/>
              <a:t>.  This should not be confused with the definite article </a:t>
            </a:r>
            <a:r>
              <a:rPr lang="he-IL" sz="3600" dirty="0"/>
              <a:t>הַ </a:t>
            </a:r>
            <a:r>
              <a:rPr lang="he-IL" sz="2800" dirty="0"/>
              <a:t>ּ</a:t>
            </a:r>
            <a:r>
              <a:rPr lang="en-US" sz="2800" dirty="0"/>
              <a:t> as it is usually attached differently to the beginning of a sentence in one of the following four ways:</a:t>
            </a:r>
          </a:p>
          <a:p>
            <a:pPr lvl="0"/>
            <a:r>
              <a:rPr lang="he-IL" sz="4000" dirty="0"/>
              <a:t>ה</a:t>
            </a:r>
            <a:r>
              <a:rPr lang="he-IL" sz="2800" dirty="0"/>
              <a:t>ֲ</a:t>
            </a:r>
            <a:r>
              <a:rPr lang="en-US" sz="2800" dirty="0"/>
              <a:t> the normal way of attaching to non-guttural initial words that have a full vowel </a:t>
            </a:r>
          </a:p>
          <a:p>
            <a:pPr lvl="0"/>
            <a:r>
              <a:rPr lang="he-IL" sz="4000" dirty="0"/>
              <a:t>הַ</a:t>
            </a:r>
            <a:r>
              <a:rPr lang="en-US" sz="4000" dirty="0"/>
              <a:t> </a:t>
            </a:r>
            <a:r>
              <a:rPr lang="en-US" sz="2800" dirty="0" smtClean="0"/>
              <a:t> is how </a:t>
            </a:r>
            <a:r>
              <a:rPr lang="en-US" sz="2800" dirty="0"/>
              <a:t>it looks when attached to a word whose first consonant begins with a </a:t>
            </a:r>
            <a:r>
              <a:rPr lang="en-US" sz="2800" dirty="0" err="1"/>
              <a:t>š</a:t>
            </a:r>
            <a:r>
              <a:rPr lang="en-US" sz="2800" baseline="30000" dirty="0" err="1"/>
              <a:t>e</a:t>
            </a:r>
            <a:r>
              <a:rPr lang="en-US" sz="2800" dirty="0" err="1"/>
              <a:t>vā</a:t>
            </a:r>
            <a:r>
              <a:rPr lang="en-US" sz="2800" dirty="0"/>
              <a:t>’ </a:t>
            </a:r>
          </a:p>
          <a:p>
            <a:endParaRPr lang="en-US" sz="2800" dirty="0"/>
          </a:p>
        </p:txBody>
      </p:sp>
    </p:spTree>
    <p:extLst>
      <p:ext uri="{BB962C8B-B14F-4D97-AF65-F5344CB8AC3E}">
        <p14:creationId xmlns:p14="http://schemas.microsoft.com/office/powerpoint/2010/main" val="4077143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CHANT</a:t>
            </a:r>
            <a:r>
              <a:rPr lang="en-US" dirty="0"/>
              <a:t>:  The “Why chant”</a:t>
            </a:r>
          </a:p>
        </p:txBody>
      </p:sp>
      <p:sp>
        <p:nvSpPr>
          <p:cNvPr id="3" name="Content Placeholder 2"/>
          <p:cNvSpPr>
            <a:spLocks noGrp="1"/>
          </p:cNvSpPr>
          <p:nvPr>
            <p:ph idx="1"/>
          </p:nvPr>
        </p:nvSpPr>
        <p:spPr>
          <a:xfrm>
            <a:off x="1103311" y="2052918"/>
            <a:ext cx="10426441" cy="4195481"/>
          </a:xfrm>
        </p:spPr>
        <p:txBody>
          <a:bodyPr>
            <a:normAutofit/>
          </a:bodyPr>
          <a:lstStyle/>
          <a:p>
            <a:r>
              <a:rPr lang="en-US" sz="2800" b="1" dirty="0"/>
              <a:t>CHANT</a:t>
            </a:r>
            <a:r>
              <a:rPr lang="en-US" sz="2800" dirty="0"/>
              <a:t>:  The “Why chant” we learn for the six interrogatives is: </a:t>
            </a:r>
          </a:p>
          <a:p>
            <a:r>
              <a:rPr lang="en-US" sz="2800" dirty="0"/>
              <a:t> </a:t>
            </a:r>
          </a:p>
          <a:p>
            <a:r>
              <a:rPr lang="he-IL" sz="4000" dirty="0"/>
              <a:t>לָמָה   </a:t>
            </a:r>
            <a:r>
              <a:rPr lang="he-IL" sz="4000" dirty="0" smtClean="0"/>
              <a:t>    </a:t>
            </a:r>
            <a:r>
              <a:rPr lang="he-IL" sz="4000" dirty="0"/>
              <a:t>אֵיךְ   </a:t>
            </a:r>
            <a:r>
              <a:rPr lang="he-IL" sz="4000" dirty="0" smtClean="0"/>
              <a:t>     </a:t>
            </a:r>
            <a:r>
              <a:rPr lang="he-IL" sz="4000" dirty="0"/>
              <a:t>אֵיפֹה  </a:t>
            </a:r>
            <a:r>
              <a:rPr lang="he-IL" sz="4000" dirty="0" smtClean="0"/>
              <a:t>        </a:t>
            </a:r>
            <a:r>
              <a:rPr lang="he-IL" sz="4000" dirty="0"/>
              <a:t>מָה </a:t>
            </a:r>
            <a:r>
              <a:rPr lang="he-IL" sz="4000" dirty="0" smtClean="0"/>
              <a:t>           </a:t>
            </a:r>
            <a:r>
              <a:rPr lang="he-IL" sz="4000" dirty="0"/>
              <a:t>מִי  </a:t>
            </a:r>
            <a:r>
              <a:rPr lang="he-IL" sz="4000" dirty="0" smtClean="0"/>
              <a:t>         </a:t>
            </a:r>
            <a:r>
              <a:rPr lang="he-IL" sz="4000" dirty="0"/>
              <a:t>הֲ</a:t>
            </a:r>
            <a:r>
              <a:rPr lang="en-US" sz="2800" dirty="0"/>
              <a:t/>
            </a:r>
            <a:br>
              <a:rPr lang="en-US" sz="2800" dirty="0"/>
            </a:br>
            <a:r>
              <a:rPr lang="en-US" sz="2800" dirty="0"/>
              <a:t> ?            who</a:t>
            </a:r>
            <a:r>
              <a:rPr lang="he-IL" sz="2800" dirty="0"/>
              <a:t>,    </a:t>
            </a:r>
            <a:r>
              <a:rPr lang="en-US" sz="2800" dirty="0"/>
              <a:t>  </a:t>
            </a:r>
            <a:r>
              <a:rPr lang="he-IL" sz="2800" dirty="0"/>
              <a:t>     </a:t>
            </a:r>
            <a:r>
              <a:rPr lang="en-US" sz="2800" dirty="0"/>
              <a:t>what,          where,       how,        why</a:t>
            </a:r>
          </a:p>
        </p:txBody>
      </p:sp>
    </p:spTree>
    <p:extLst>
      <p:ext uri="{BB962C8B-B14F-4D97-AF65-F5344CB8AC3E}">
        <p14:creationId xmlns:p14="http://schemas.microsoft.com/office/powerpoint/2010/main" val="14076293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835755"/>
          </a:xfrm>
        </p:spPr>
        <p:txBody>
          <a:bodyPr/>
          <a:lstStyle/>
          <a:p>
            <a:r>
              <a:rPr lang="en-US" b="1" dirty="0"/>
              <a:t>18. F.  Vocabulary List for </a:t>
            </a:r>
            <a:r>
              <a:rPr lang="en-US" b="1" dirty="0" smtClean="0"/>
              <a:t>Numbers</a:t>
            </a:r>
            <a:endParaRPr lang="en-US" dirty="0"/>
          </a:p>
        </p:txBody>
      </p:sp>
      <p:sp>
        <p:nvSpPr>
          <p:cNvPr id="3" name="Content Placeholder 2"/>
          <p:cNvSpPr>
            <a:spLocks noGrp="1"/>
          </p:cNvSpPr>
          <p:nvPr>
            <p:ph idx="1"/>
          </p:nvPr>
        </p:nvSpPr>
        <p:spPr/>
        <p:txBody>
          <a:bodyPr>
            <a:normAutofit/>
          </a:bodyPr>
          <a:lstStyle/>
          <a:p>
            <a:r>
              <a:rPr lang="en-US" sz="2800" dirty="0" smtClean="0"/>
              <a:t>1</a:t>
            </a:r>
            <a:r>
              <a:rPr lang="en-US" sz="2800" dirty="0"/>
              <a:t>.  </a:t>
            </a:r>
            <a:r>
              <a:rPr lang="he-IL" sz="3600" dirty="0"/>
              <a:t>צֹאן</a:t>
            </a:r>
            <a:r>
              <a:rPr lang="he-IL" sz="2800" dirty="0"/>
              <a:t> </a:t>
            </a:r>
            <a:r>
              <a:rPr lang="en-US" sz="2800" dirty="0"/>
              <a:t>	</a:t>
            </a:r>
            <a:r>
              <a:rPr lang="he-IL" sz="2800" dirty="0" smtClean="0"/>
              <a:t>    </a:t>
            </a:r>
            <a:r>
              <a:rPr lang="en-US" sz="2800" dirty="0" smtClean="0"/>
              <a:t>flock </a:t>
            </a:r>
            <a:r>
              <a:rPr lang="en-US" sz="2800" dirty="0"/>
              <a:t>(sheep/goats)</a:t>
            </a:r>
          </a:p>
          <a:p>
            <a:r>
              <a:rPr lang="en-US" sz="2800" dirty="0"/>
              <a:t>2.  </a:t>
            </a:r>
            <a:r>
              <a:rPr lang="he-IL" sz="3600" dirty="0"/>
              <a:t>לְמַעַן</a:t>
            </a:r>
            <a:r>
              <a:rPr lang="he-IL" sz="2800" dirty="0"/>
              <a:t> </a:t>
            </a:r>
            <a:r>
              <a:rPr lang="en-US" sz="2800" dirty="0"/>
              <a:t>	in order that, so that</a:t>
            </a:r>
          </a:p>
          <a:p>
            <a:r>
              <a:rPr lang="en-US" sz="2800" dirty="0"/>
              <a:t>3. </a:t>
            </a:r>
            <a:r>
              <a:rPr lang="he-IL" sz="3600" dirty="0"/>
              <a:t>אֶ֫בֶן</a:t>
            </a:r>
            <a:r>
              <a:rPr lang="he-IL" sz="2800" dirty="0"/>
              <a:t> 	</a:t>
            </a:r>
            <a:r>
              <a:rPr lang="he-IL" sz="2800" dirty="0" smtClean="0"/>
              <a:t>    </a:t>
            </a:r>
            <a:r>
              <a:rPr lang="en-US" sz="2800" dirty="0" smtClean="0"/>
              <a:t>stone</a:t>
            </a:r>
            <a:endParaRPr lang="en-US" sz="2800" dirty="0"/>
          </a:p>
          <a:p>
            <a:r>
              <a:rPr lang="en-US" sz="2800" dirty="0"/>
              <a:t>4. </a:t>
            </a:r>
            <a:r>
              <a:rPr lang="he-IL" sz="3600" dirty="0"/>
              <a:t>בָּשָׂר</a:t>
            </a:r>
            <a:r>
              <a:rPr lang="he-IL" sz="2800" dirty="0"/>
              <a:t> </a:t>
            </a:r>
            <a:r>
              <a:rPr lang="en-US" sz="2800" dirty="0"/>
              <a:t>	flesh</a:t>
            </a:r>
          </a:p>
          <a:p>
            <a:r>
              <a:rPr lang="en-US" sz="2800" dirty="0"/>
              <a:t>5. </a:t>
            </a:r>
            <a:r>
              <a:rPr lang="he-IL" sz="3600" dirty="0"/>
              <a:t>מִדְבָּר</a:t>
            </a:r>
            <a:r>
              <a:rPr lang="he-IL" sz="2800" dirty="0"/>
              <a:t> </a:t>
            </a:r>
            <a:r>
              <a:rPr lang="en-US" sz="2800" dirty="0"/>
              <a:t>	desert, wilderness</a:t>
            </a:r>
          </a:p>
          <a:p>
            <a:endParaRPr lang="en-US" sz="2800" dirty="0"/>
          </a:p>
        </p:txBody>
      </p:sp>
    </p:spTree>
    <p:extLst>
      <p:ext uri="{BB962C8B-B14F-4D97-AF65-F5344CB8AC3E}">
        <p14:creationId xmlns:p14="http://schemas.microsoft.com/office/powerpoint/2010/main" val="2797144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977071"/>
          </a:xfrm>
        </p:spPr>
        <p:txBody>
          <a:bodyPr/>
          <a:lstStyle/>
          <a:p>
            <a:r>
              <a:rPr lang="en-US" b="1" dirty="0"/>
              <a:t>18. F.  Vocabulary List for Numbers</a:t>
            </a:r>
            <a:endParaRPr lang="en-US" dirty="0"/>
          </a:p>
        </p:txBody>
      </p:sp>
      <p:sp>
        <p:nvSpPr>
          <p:cNvPr id="3" name="Content Placeholder 2"/>
          <p:cNvSpPr>
            <a:spLocks noGrp="1"/>
          </p:cNvSpPr>
          <p:nvPr>
            <p:ph idx="1"/>
          </p:nvPr>
        </p:nvSpPr>
        <p:spPr>
          <a:xfrm>
            <a:off x="1104293" y="1728722"/>
            <a:ext cx="8946541" cy="4195481"/>
          </a:xfrm>
        </p:spPr>
        <p:txBody>
          <a:bodyPr>
            <a:normAutofit/>
          </a:bodyPr>
          <a:lstStyle/>
          <a:p>
            <a:r>
              <a:rPr lang="en-US" sz="2800" dirty="0"/>
              <a:t>6.  </a:t>
            </a:r>
            <a:r>
              <a:rPr lang="he-IL" sz="3600" dirty="0"/>
              <a:t>רָשָׁע</a:t>
            </a:r>
            <a:r>
              <a:rPr lang="he-IL" sz="2800" dirty="0"/>
              <a:t> </a:t>
            </a:r>
            <a:r>
              <a:rPr lang="en-US" sz="2800" dirty="0"/>
              <a:t>	wicked</a:t>
            </a:r>
          </a:p>
          <a:p>
            <a:r>
              <a:rPr lang="en-US" sz="2800" dirty="0"/>
              <a:t>7. </a:t>
            </a:r>
            <a:r>
              <a:rPr lang="he-IL" sz="3600" dirty="0"/>
              <a:t>חַי</a:t>
            </a:r>
            <a:r>
              <a:rPr lang="he-IL" sz="2800" dirty="0"/>
              <a:t> </a:t>
            </a:r>
            <a:r>
              <a:rPr lang="en-US" sz="2800" dirty="0"/>
              <a:t>		life</a:t>
            </a:r>
          </a:p>
          <a:p>
            <a:r>
              <a:rPr lang="en-US" sz="2800" dirty="0"/>
              <a:t>8. </a:t>
            </a:r>
            <a:r>
              <a:rPr lang="he-IL" sz="3600" dirty="0"/>
              <a:t>מָלֵא</a:t>
            </a:r>
            <a:r>
              <a:rPr lang="he-IL" sz="2800" dirty="0"/>
              <a:t> </a:t>
            </a:r>
            <a:r>
              <a:rPr lang="en-US" sz="2800" dirty="0"/>
              <a:t>	</a:t>
            </a:r>
            <a:r>
              <a:rPr lang="he-IL" sz="2800" dirty="0" smtClean="0"/>
              <a:t>    </a:t>
            </a:r>
            <a:r>
              <a:rPr lang="en-US" sz="2800" dirty="0" smtClean="0"/>
              <a:t>to </a:t>
            </a:r>
            <a:r>
              <a:rPr lang="en-US" sz="2800" dirty="0"/>
              <a:t>fill, be full</a:t>
            </a:r>
          </a:p>
          <a:p>
            <a:r>
              <a:rPr lang="en-US" sz="2800" dirty="0"/>
              <a:t>9. </a:t>
            </a:r>
            <a:r>
              <a:rPr lang="he-IL" sz="3600" dirty="0"/>
              <a:t>חֶ֫סֶד</a:t>
            </a:r>
            <a:r>
              <a:rPr lang="he-IL" sz="2800" dirty="0"/>
              <a:t> </a:t>
            </a:r>
            <a:r>
              <a:rPr lang="en-US" sz="2800" dirty="0"/>
              <a:t>	</a:t>
            </a:r>
            <a:r>
              <a:rPr lang="he-IL" sz="2800" dirty="0" smtClean="0"/>
              <a:t>     </a:t>
            </a:r>
            <a:r>
              <a:rPr lang="en-US" sz="2800" dirty="0" smtClean="0"/>
              <a:t>loving </a:t>
            </a:r>
            <a:r>
              <a:rPr lang="en-US" sz="2800" dirty="0"/>
              <a:t>kindness</a:t>
            </a:r>
          </a:p>
          <a:p>
            <a:r>
              <a:rPr lang="en-US" sz="2800" dirty="0"/>
              <a:t>10. </a:t>
            </a:r>
            <a:r>
              <a:rPr lang="he-IL" sz="3600" dirty="0"/>
              <a:t>רֶ֫גֶל</a:t>
            </a:r>
            <a:r>
              <a:rPr lang="he-IL" sz="2800" dirty="0"/>
              <a:t> </a:t>
            </a:r>
            <a:r>
              <a:rPr lang="en-US" sz="2800" dirty="0"/>
              <a:t>	foot, leg </a:t>
            </a:r>
          </a:p>
          <a:p>
            <a:endParaRPr lang="en-US" sz="2800" dirty="0"/>
          </a:p>
        </p:txBody>
      </p:sp>
    </p:spTree>
    <p:extLst>
      <p:ext uri="{BB962C8B-B14F-4D97-AF65-F5344CB8AC3E}">
        <p14:creationId xmlns:p14="http://schemas.microsoft.com/office/powerpoint/2010/main" val="284105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Perfect Chant </a:t>
            </a:r>
            <a:endParaRPr lang="en-US" dirty="0"/>
          </a:p>
        </p:txBody>
      </p:sp>
      <p:sp>
        <p:nvSpPr>
          <p:cNvPr id="3" name="Content Placeholder 2"/>
          <p:cNvSpPr>
            <a:spLocks noGrp="1"/>
          </p:cNvSpPr>
          <p:nvPr>
            <p:ph idx="1"/>
          </p:nvPr>
        </p:nvSpPr>
        <p:spPr>
          <a:xfrm>
            <a:off x="469783" y="2052918"/>
            <a:ext cx="11417417" cy="4195481"/>
          </a:xfrm>
        </p:spPr>
        <p:txBody>
          <a:bodyPr/>
          <a:lstStyle/>
          <a:p>
            <a:r>
              <a:rPr lang="en-US" dirty="0"/>
              <a:t>1CS		</a:t>
            </a:r>
            <a:r>
              <a:rPr lang="he-IL" sz="4400" dirty="0" smtClean="0"/>
              <a:t>שָׁמַרְתִּי</a:t>
            </a:r>
            <a:r>
              <a:rPr lang="en-US" dirty="0" smtClean="0"/>
              <a:t>    </a:t>
            </a:r>
            <a:r>
              <a:rPr lang="en-US" dirty="0"/>
              <a:t>I guarded		</a:t>
            </a:r>
            <a:r>
              <a:rPr lang="en-US" dirty="0" smtClean="0"/>
              <a:t> 		1 </a:t>
            </a:r>
            <a:r>
              <a:rPr lang="en-US" dirty="0"/>
              <a:t>CP     </a:t>
            </a:r>
            <a:r>
              <a:rPr lang="he-IL" sz="4400" dirty="0"/>
              <a:t>שָׁמַרְנוּ</a:t>
            </a:r>
            <a:r>
              <a:rPr lang="en-US" dirty="0"/>
              <a:t>   we guarded    </a:t>
            </a:r>
          </a:p>
          <a:p>
            <a:r>
              <a:rPr lang="en-US" dirty="0"/>
              <a:t>2 MS        </a:t>
            </a:r>
            <a:r>
              <a:rPr lang="he-IL" sz="4400" dirty="0"/>
              <a:t>שָׁמַרְתָּ</a:t>
            </a:r>
            <a:r>
              <a:rPr lang="he-IL" dirty="0"/>
              <a:t>  </a:t>
            </a:r>
            <a:r>
              <a:rPr lang="en-US" dirty="0"/>
              <a:t>     you (m.) guarded	</a:t>
            </a:r>
            <a:r>
              <a:rPr lang="en-US" dirty="0" smtClean="0"/>
              <a:t>	2 </a:t>
            </a:r>
            <a:r>
              <a:rPr lang="en-US" dirty="0"/>
              <a:t>MP   </a:t>
            </a:r>
            <a:r>
              <a:rPr lang="he-IL" sz="4800" dirty="0"/>
              <a:t>שְׁמַרְתֶּם</a:t>
            </a:r>
            <a:r>
              <a:rPr lang="en-US" dirty="0"/>
              <a:t>  you (m.) guarded  </a:t>
            </a:r>
          </a:p>
          <a:p>
            <a:r>
              <a:rPr lang="en-US" dirty="0"/>
              <a:t>2 FS              </a:t>
            </a:r>
            <a:r>
              <a:rPr lang="he-IL" sz="4400" dirty="0"/>
              <a:t>שָׁמַרְתְּ</a:t>
            </a:r>
            <a:r>
              <a:rPr lang="en-US" dirty="0"/>
              <a:t>     you (f.) guarded 	</a:t>
            </a:r>
            <a:r>
              <a:rPr lang="en-US" dirty="0" smtClean="0"/>
              <a:t>	2 </a:t>
            </a:r>
            <a:r>
              <a:rPr lang="en-US" dirty="0"/>
              <a:t>FP     </a:t>
            </a:r>
            <a:r>
              <a:rPr lang="he-IL" sz="4400" dirty="0"/>
              <a:t>שְׁמַרְתֶּן</a:t>
            </a:r>
            <a:r>
              <a:rPr lang="en-US" dirty="0"/>
              <a:t>   you (f.) guarded     </a:t>
            </a:r>
          </a:p>
          <a:p>
            <a:r>
              <a:rPr lang="en-US" dirty="0"/>
              <a:t>3 MS            </a:t>
            </a:r>
            <a:r>
              <a:rPr lang="he-IL" sz="4400" dirty="0"/>
              <a:t>שָׁמַר</a:t>
            </a:r>
            <a:r>
              <a:rPr lang="en-US" dirty="0"/>
              <a:t>      he guarded  		</a:t>
            </a:r>
            <a:r>
              <a:rPr lang="en-US" dirty="0" smtClean="0"/>
              <a:t>	3 </a:t>
            </a:r>
            <a:r>
              <a:rPr lang="en-US" dirty="0"/>
              <a:t>CP       </a:t>
            </a:r>
            <a:r>
              <a:rPr lang="he-IL" sz="4400" dirty="0"/>
              <a:t>שָֽׁמְרוּ</a:t>
            </a:r>
            <a:r>
              <a:rPr lang="en-US" dirty="0"/>
              <a:t>   they guarded   </a:t>
            </a:r>
          </a:p>
          <a:p>
            <a:r>
              <a:rPr lang="en-US" dirty="0"/>
              <a:t>3 FS            </a:t>
            </a:r>
            <a:r>
              <a:rPr lang="he-IL" sz="4400" dirty="0"/>
              <a:t>שָֽׁמְרָה</a:t>
            </a:r>
            <a:r>
              <a:rPr lang="en-US" dirty="0"/>
              <a:t>     she guarded      	</a:t>
            </a:r>
          </a:p>
          <a:p>
            <a:endParaRPr lang="en-US" dirty="0"/>
          </a:p>
        </p:txBody>
      </p:sp>
    </p:spTree>
    <p:extLst>
      <p:ext uri="{BB962C8B-B14F-4D97-AF65-F5344CB8AC3E}">
        <p14:creationId xmlns:p14="http://schemas.microsoft.com/office/powerpoint/2010/main" val="16133709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Chant Personal Pronouns</a:t>
            </a:r>
            <a:endParaRPr lang="en-US" dirty="0"/>
          </a:p>
        </p:txBody>
      </p:sp>
      <p:sp>
        <p:nvSpPr>
          <p:cNvPr id="3" name="Content Placeholder 2"/>
          <p:cNvSpPr>
            <a:spLocks noGrp="1"/>
          </p:cNvSpPr>
          <p:nvPr>
            <p:ph idx="1"/>
          </p:nvPr>
        </p:nvSpPr>
        <p:spPr>
          <a:xfrm>
            <a:off x="646111" y="2052918"/>
            <a:ext cx="10609321" cy="4195481"/>
          </a:xfrm>
        </p:spPr>
        <p:txBody>
          <a:bodyPr/>
          <a:lstStyle/>
          <a:p>
            <a:r>
              <a:rPr lang="en-US" dirty="0"/>
              <a:t>1</a:t>
            </a:r>
            <a:r>
              <a:rPr lang="en-US" baseline="30000" dirty="0"/>
              <a:t>st</a:t>
            </a:r>
            <a:r>
              <a:rPr lang="en-US" dirty="0"/>
              <a:t> common 	</a:t>
            </a:r>
            <a:r>
              <a:rPr lang="en-US" dirty="0" smtClean="0"/>
              <a:t> </a:t>
            </a:r>
            <a:r>
              <a:rPr lang="he-IL" sz="4400" dirty="0"/>
              <a:t>אֲנִי</a:t>
            </a:r>
            <a:r>
              <a:rPr lang="en-US" dirty="0"/>
              <a:t> 		 I 		</a:t>
            </a:r>
            <a:r>
              <a:rPr lang="en-US" dirty="0" smtClean="0"/>
              <a:t>		</a:t>
            </a:r>
            <a:r>
              <a:rPr lang="he-IL" sz="4400" dirty="0" smtClean="0"/>
              <a:t>אֲנַחְנוּ</a:t>
            </a:r>
            <a:r>
              <a:rPr lang="en-US" dirty="0" smtClean="0"/>
              <a:t>   </a:t>
            </a:r>
            <a:r>
              <a:rPr lang="en-US" dirty="0"/>
              <a:t>	we </a:t>
            </a:r>
          </a:p>
          <a:p>
            <a:r>
              <a:rPr lang="en-US" dirty="0"/>
              <a:t>2</a:t>
            </a:r>
            <a:r>
              <a:rPr lang="en-US" baseline="30000" dirty="0"/>
              <a:t>nd</a:t>
            </a:r>
            <a:r>
              <a:rPr lang="en-US" dirty="0"/>
              <a:t> masc. 		</a:t>
            </a:r>
            <a:r>
              <a:rPr lang="he-IL" sz="4400" dirty="0"/>
              <a:t>אַתָּה</a:t>
            </a:r>
            <a:r>
              <a:rPr lang="he-IL" dirty="0"/>
              <a:t> </a:t>
            </a:r>
            <a:r>
              <a:rPr lang="en-US" dirty="0"/>
              <a:t>		you (m</a:t>
            </a:r>
            <a:r>
              <a:rPr lang="en-US" dirty="0" smtClean="0"/>
              <a:t>.)	</a:t>
            </a:r>
            <a:r>
              <a:rPr lang="en-US" dirty="0"/>
              <a:t>	</a:t>
            </a:r>
            <a:r>
              <a:rPr lang="he-IL" sz="4400" dirty="0"/>
              <a:t>אַתֶּם</a:t>
            </a:r>
            <a:r>
              <a:rPr lang="he-IL" dirty="0"/>
              <a:t> </a:t>
            </a:r>
            <a:r>
              <a:rPr lang="en-US" dirty="0"/>
              <a:t>		you /ye / you all (m.)</a:t>
            </a:r>
          </a:p>
          <a:p>
            <a:r>
              <a:rPr lang="en-US" dirty="0"/>
              <a:t>2</a:t>
            </a:r>
            <a:r>
              <a:rPr lang="en-US" baseline="30000" dirty="0"/>
              <a:t>nd</a:t>
            </a:r>
            <a:r>
              <a:rPr lang="en-US" dirty="0"/>
              <a:t> fem. 		</a:t>
            </a:r>
            <a:r>
              <a:rPr lang="he-IL" sz="4400" dirty="0"/>
              <a:t>אַתְּ</a:t>
            </a:r>
            <a:r>
              <a:rPr lang="en-US" dirty="0"/>
              <a:t>  		you (f</a:t>
            </a:r>
            <a:r>
              <a:rPr lang="en-US" dirty="0" smtClean="0"/>
              <a:t>.)		</a:t>
            </a:r>
            <a:r>
              <a:rPr lang="en-US" dirty="0"/>
              <a:t>	</a:t>
            </a:r>
            <a:r>
              <a:rPr lang="he-IL" sz="4400" dirty="0"/>
              <a:t>אַתֶּן</a:t>
            </a:r>
            <a:r>
              <a:rPr lang="he-IL" dirty="0"/>
              <a:t> </a:t>
            </a:r>
            <a:r>
              <a:rPr lang="en-US" dirty="0" smtClean="0"/>
              <a:t>	</a:t>
            </a:r>
            <a:r>
              <a:rPr lang="en-US" dirty="0"/>
              <a:t>	</a:t>
            </a:r>
            <a:r>
              <a:rPr lang="en-US" dirty="0" smtClean="0"/>
              <a:t>you </a:t>
            </a:r>
            <a:r>
              <a:rPr lang="en-US" dirty="0"/>
              <a:t>/ ye / you all (f.)</a:t>
            </a:r>
          </a:p>
          <a:p>
            <a:r>
              <a:rPr lang="en-US" dirty="0"/>
              <a:t>3</a:t>
            </a:r>
            <a:r>
              <a:rPr lang="en-US" baseline="30000" dirty="0"/>
              <a:t>rd</a:t>
            </a:r>
            <a:r>
              <a:rPr lang="en-US" dirty="0"/>
              <a:t> masc. 		</a:t>
            </a:r>
            <a:r>
              <a:rPr lang="he-IL" sz="4400" dirty="0"/>
              <a:t>הוּא</a:t>
            </a:r>
            <a:r>
              <a:rPr lang="he-IL" dirty="0"/>
              <a:t> </a:t>
            </a:r>
            <a:r>
              <a:rPr lang="en-US" dirty="0"/>
              <a:t>		he / </a:t>
            </a:r>
            <a:r>
              <a:rPr lang="en-US" dirty="0" smtClean="0"/>
              <a:t>it	</a:t>
            </a:r>
            <a:r>
              <a:rPr lang="en-US" dirty="0"/>
              <a:t>		</a:t>
            </a:r>
            <a:r>
              <a:rPr lang="he-IL" sz="4400" dirty="0"/>
              <a:t>הֵם</a:t>
            </a:r>
            <a:r>
              <a:rPr lang="he-IL" dirty="0"/>
              <a:t> </a:t>
            </a:r>
            <a:r>
              <a:rPr lang="en-US" dirty="0"/>
              <a:t>	</a:t>
            </a:r>
            <a:r>
              <a:rPr lang="he-IL" dirty="0"/>
              <a:t>	</a:t>
            </a:r>
            <a:r>
              <a:rPr lang="en-US" dirty="0"/>
              <a:t>they (m.)</a:t>
            </a:r>
          </a:p>
          <a:p>
            <a:r>
              <a:rPr lang="en-US" dirty="0"/>
              <a:t>3</a:t>
            </a:r>
            <a:r>
              <a:rPr lang="en-US" baseline="30000" dirty="0"/>
              <a:t>rd</a:t>
            </a:r>
            <a:r>
              <a:rPr lang="en-US" dirty="0"/>
              <a:t> fem. 	</a:t>
            </a:r>
            <a:r>
              <a:rPr lang="en-US" dirty="0" smtClean="0"/>
              <a:t>        </a:t>
            </a:r>
            <a:r>
              <a:rPr lang="en-US" dirty="0"/>
              <a:t>	</a:t>
            </a:r>
            <a:r>
              <a:rPr lang="he-IL" sz="4400" dirty="0"/>
              <a:t>הִיא</a:t>
            </a:r>
            <a:r>
              <a:rPr lang="he-IL" dirty="0"/>
              <a:t> </a:t>
            </a:r>
            <a:r>
              <a:rPr lang="en-US" dirty="0"/>
              <a:t>	</a:t>
            </a:r>
            <a:r>
              <a:rPr lang="en-US" dirty="0" smtClean="0"/>
              <a:t>	she </a:t>
            </a:r>
            <a:r>
              <a:rPr lang="en-US" dirty="0"/>
              <a:t>/ </a:t>
            </a:r>
            <a:r>
              <a:rPr lang="en-US" dirty="0" smtClean="0"/>
              <a:t>it		 </a:t>
            </a:r>
            <a:r>
              <a:rPr lang="en-US" dirty="0"/>
              <a:t>	</a:t>
            </a:r>
            <a:r>
              <a:rPr lang="he-IL" sz="4400" dirty="0"/>
              <a:t>הֵן</a:t>
            </a:r>
            <a:r>
              <a:rPr lang="he-IL" dirty="0"/>
              <a:t> </a:t>
            </a:r>
            <a:r>
              <a:rPr lang="en-US" dirty="0"/>
              <a:t>	</a:t>
            </a:r>
            <a:r>
              <a:rPr lang="he-IL" dirty="0"/>
              <a:t>	</a:t>
            </a:r>
            <a:r>
              <a:rPr lang="en-US" dirty="0" smtClean="0"/>
              <a:t>	they </a:t>
            </a:r>
            <a:r>
              <a:rPr lang="en-US" dirty="0"/>
              <a:t>(f.)</a:t>
            </a:r>
          </a:p>
          <a:p>
            <a:endParaRPr lang="en-US" dirty="0"/>
          </a:p>
        </p:txBody>
      </p:sp>
    </p:spTree>
    <p:extLst>
      <p:ext uri="{BB962C8B-B14F-4D97-AF65-F5344CB8AC3E}">
        <p14:creationId xmlns:p14="http://schemas.microsoft.com/office/powerpoint/2010/main" val="4121111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7571" y="452718"/>
            <a:ext cx="11629505" cy="1026947"/>
          </a:xfrm>
        </p:spPr>
        <p:txBody>
          <a:bodyPr/>
          <a:lstStyle/>
          <a:p>
            <a:r>
              <a:rPr lang="en-US" b="1" dirty="0"/>
              <a:t>Chant:  Preposition with Pronominal Suffixes</a:t>
            </a:r>
            <a:r>
              <a:rPr lang="en-US" dirty="0"/>
              <a:t/>
            </a:r>
            <a:br>
              <a:rPr lang="en-US" dirty="0"/>
            </a:br>
            <a:endParaRPr lang="en-US" dirty="0"/>
          </a:p>
        </p:txBody>
      </p:sp>
      <p:sp>
        <p:nvSpPr>
          <p:cNvPr id="3" name="Content Placeholder 2"/>
          <p:cNvSpPr>
            <a:spLocks noGrp="1"/>
          </p:cNvSpPr>
          <p:nvPr>
            <p:ph idx="1"/>
          </p:nvPr>
        </p:nvSpPr>
        <p:spPr>
          <a:xfrm>
            <a:off x="1103312" y="1602298"/>
            <a:ext cx="10171492" cy="4646102"/>
          </a:xfrm>
        </p:spPr>
        <p:txBody>
          <a:bodyPr/>
          <a:lstStyle/>
          <a:p>
            <a:r>
              <a:rPr lang="en-US" dirty="0" smtClean="0"/>
              <a:t>1 </a:t>
            </a:r>
            <a:r>
              <a:rPr lang="en-US" dirty="0"/>
              <a:t>CS 		</a:t>
            </a:r>
            <a:r>
              <a:rPr lang="he-IL" sz="4400" dirty="0"/>
              <a:t>בִּי</a:t>
            </a:r>
            <a:r>
              <a:rPr lang="en-US" dirty="0"/>
              <a:t>	</a:t>
            </a:r>
            <a:r>
              <a:rPr lang="en-US" dirty="0" smtClean="0"/>
              <a:t>	in </a:t>
            </a:r>
            <a:r>
              <a:rPr lang="en-US" dirty="0"/>
              <a:t>me	</a:t>
            </a:r>
            <a:r>
              <a:rPr lang="en-US" dirty="0" smtClean="0"/>
              <a:t>		</a:t>
            </a:r>
            <a:r>
              <a:rPr lang="en-US" dirty="0"/>
              <a:t>	1 CP</a:t>
            </a:r>
            <a:r>
              <a:rPr lang="he-IL" dirty="0"/>
              <a:t> 		</a:t>
            </a:r>
            <a:r>
              <a:rPr lang="he-IL" sz="4400" dirty="0"/>
              <a:t>בָּנוּ</a:t>
            </a:r>
            <a:r>
              <a:rPr lang="he-IL" dirty="0"/>
              <a:t> </a:t>
            </a:r>
            <a:r>
              <a:rPr lang="en-US" dirty="0"/>
              <a:t>	</a:t>
            </a:r>
            <a:r>
              <a:rPr lang="en-US" dirty="0" smtClean="0"/>
              <a:t>	in </a:t>
            </a:r>
            <a:r>
              <a:rPr lang="en-US" dirty="0"/>
              <a:t>us</a:t>
            </a:r>
            <a:r>
              <a:rPr lang="he-IL" dirty="0"/>
              <a:t> 		</a:t>
            </a:r>
            <a:r>
              <a:rPr lang="en-US" dirty="0"/>
              <a:t>   	</a:t>
            </a:r>
          </a:p>
          <a:p>
            <a:r>
              <a:rPr lang="en-US" dirty="0"/>
              <a:t>2 MS</a:t>
            </a:r>
            <a:r>
              <a:rPr lang="he-IL" dirty="0"/>
              <a:t> 		</a:t>
            </a:r>
            <a:r>
              <a:rPr lang="he-IL" sz="4400" dirty="0"/>
              <a:t>בְּךָ</a:t>
            </a:r>
            <a:r>
              <a:rPr lang="he-IL" dirty="0"/>
              <a:t> </a:t>
            </a:r>
            <a:r>
              <a:rPr lang="en-US" dirty="0"/>
              <a:t>	in you (m.)</a:t>
            </a:r>
            <a:r>
              <a:rPr lang="he-IL" dirty="0"/>
              <a:t> 	</a:t>
            </a:r>
            <a:r>
              <a:rPr lang="en-US" dirty="0"/>
              <a:t>  </a:t>
            </a:r>
            <a:r>
              <a:rPr lang="en-US" dirty="0" smtClean="0"/>
              <a:t>	 </a:t>
            </a:r>
            <a:r>
              <a:rPr lang="en-US" dirty="0"/>
              <a:t>	2 MP</a:t>
            </a:r>
            <a:r>
              <a:rPr lang="he-IL" dirty="0"/>
              <a:t> 		</a:t>
            </a:r>
            <a:r>
              <a:rPr lang="he-IL" sz="4400" dirty="0"/>
              <a:t>בָּכֶם</a:t>
            </a:r>
            <a:r>
              <a:rPr lang="he-IL" dirty="0"/>
              <a:t> </a:t>
            </a:r>
            <a:r>
              <a:rPr lang="en-US" dirty="0"/>
              <a:t>	</a:t>
            </a:r>
            <a:r>
              <a:rPr lang="en-US" dirty="0" smtClean="0"/>
              <a:t>	in </a:t>
            </a:r>
            <a:r>
              <a:rPr lang="en-US" dirty="0"/>
              <a:t>you (m.)  </a:t>
            </a:r>
          </a:p>
          <a:p>
            <a:r>
              <a:rPr lang="en-US" dirty="0"/>
              <a:t>2 FS</a:t>
            </a:r>
            <a:r>
              <a:rPr lang="he-IL" dirty="0"/>
              <a:t> 	</a:t>
            </a:r>
            <a:r>
              <a:rPr lang="en-US" dirty="0" smtClean="0"/>
              <a:t>	</a:t>
            </a:r>
            <a:r>
              <a:rPr lang="he-IL" dirty="0"/>
              <a:t>	</a:t>
            </a:r>
            <a:r>
              <a:rPr lang="he-IL" sz="4400" dirty="0"/>
              <a:t>בְּךְ</a:t>
            </a:r>
            <a:r>
              <a:rPr lang="he-IL" dirty="0"/>
              <a:t> </a:t>
            </a:r>
            <a:r>
              <a:rPr lang="en-US" dirty="0"/>
              <a:t>	in you (f.)</a:t>
            </a:r>
            <a:r>
              <a:rPr lang="he-IL" dirty="0"/>
              <a:t> 	</a:t>
            </a:r>
            <a:r>
              <a:rPr lang="en-US" dirty="0"/>
              <a:t>   </a:t>
            </a:r>
            <a:r>
              <a:rPr lang="en-US" dirty="0" smtClean="0"/>
              <a:t>	</a:t>
            </a:r>
            <a:r>
              <a:rPr lang="en-US" dirty="0"/>
              <a:t>	2 FP</a:t>
            </a:r>
            <a:r>
              <a:rPr lang="he-IL" dirty="0"/>
              <a:t> 		</a:t>
            </a:r>
            <a:r>
              <a:rPr lang="he-IL" sz="4400" dirty="0"/>
              <a:t>בָּכֶן</a:t>
            </a:r>
            <a:r>
              <a:rPr lang="he-IL" dirty="0"/>
              <a:t> </a:t>
            </a:r>
            <a:r>
              <a:rPr lang="en-US" dirty="0"/>
              <a:t>	</a:t>
            </a:r>
            <a:r>
              <a:rPr lang="en-US" dirty="0" smtClean="0"/>
              <a:t>	in </a:t>
            </a:r>
            <a:r>
              <a:rPr lang="en-US" dirty="0"/>
              <a:t>you (f.)</a:t>
            </a:r>
          </a:p>
          <a:p>
            <a:r>
              <a:rPr lang="en-US" dirty="0"/>
              <a:t>3 MS</a:t>
            </a:r>
            <a:r>
              <a:rPr lang="he-IL" dirty="0"/>
              <a:t> 		</a:t>
            </a:r>
            <a:r>
              <a:rPr lang="he-IL" sz="4400" dirty="0"/>
              <a:t>בּוֹ</a:t>
            </a:r>
            <a:r>
              <a:rPr lang="he-IL" dirty="0"/>
              <a:t> </a:t>
            </a:r>
            <a:r>
              <a:rPr lang="en-US" dirty="0"/>
              <a:t>	</a:t>
            </a:r>
            <a:r>
              <a:rPr lang="en-US" dirty="0" smtClean="0"/>
              <a:t>in </a:t>
            </a:r>
            <a:r>
              <a:rPr lang="en-US" dirty="0"/>
              <a:t>him</a:t>
            </a:r>
            <a:r>
              <a:rPr lang="he-IL" dirty="0"/>
              <a:t> 	</a:t>
            </a:r>
            <a:r>
              <a:rPr lang="en-US" dirty="0"/>
              <a:t>   </a:t>
            </a:r>
            <a:r>
              <a:rPr lang="en-US" dirty="0" smtClean="0"/>
              <a:t>		</a:t>
            </a:r>
            <a:r>
              <a:rPr lang="en-US" dirty="0"/>
              <a:t>	3 MP</a:t>
            </a:r>
            <a:r>
              <a:rPr lang="he-IL" dirty="0"/>
              <a:t> 		</a:t>
            </a:r>
            <a:r>
              <a:rPr lang="he-IL" sz="4400" dirty="0"/>
              <a:t>בָּהֶם</a:t>
            </a:r>
            <a:r>
              <a:rPr lang="he-IL" dirty="0"/>
              <a:t> </a:t>
            </a:r>
            <a:r>
              <a:rPr lang="en-US" dirty="0"/>
              <a:t>	</a:t>
            </a:r>
            <a:r>
              <a:rPr lang="en-US" dirty="0" smtClean="0"/>
              <a:t>	in </a:t>
            </a:r>
            <a:r>
              <a:rPr lang="en-US" dirty="0"/>
              <a:t>them (m.)</a:t>
            </a:r>
          </a:p>
          <a:p>
            <a:r>
              <a:rPr lang="en-US" dirty="0"/>
              <a:t>3 FS</a:t>
            </a:r>
            <a:r>
              <a:rPr lang="he-IL" dirty="0"/>
              <a:t> 	</a:t>
            </a:r>
            <a:r>
              <a:rPr lang="en-US" dirty="0" smtClean="0"/>
              <a:t>	</a:t>
            </a:r>
            <a:r>
              <a:rPr lang="he-IL" dirty="0"/>
              <a:t>	</a:t>
            </a:r>
            <a:r>
              <a:rPr lang="he-IL" sz="4400" dirty="0"/>
              <a:t>בָּהּ</a:t>
            </a:r>
            <a:r>
              <a:rPr lang="he-IL" dirty="0"/>
              <a:t>	</a:t>
            </a:r>
            <a:r>
              <a:rPr lang="en-US" dirty="0" smtClean="0"/>
              <a:t>in </a:t>
            </a:r>
            <a:r>
              <a:rPr lang="en-US" dirty="0"/>
              <a:t>her </a:t>
            </a:r>
            <a:r>
              <a:rPr lang="he-IL" dirty="0"/>
              <a:t>	 	</a:t>
            </a:r>
            <a:r>
              <a:rPr lang="en-US" dirty="0" smtClean="0"/>
              <a:t>	</a:t>
            </a:r>
            <a:r>
              <a:rPr lang="he-IL" dirty="0" smtClean="0"/>
              <a:t> </a:t>
            </a:r>
            <a:r>
              <a:rPr lang="en-US" dirty="0" smtClean="0"/>
              <a:t>   </a:t>
            </a:r>
            <a:r>
              <a:rPr lang="en-US" dirty="0"/>
              <a:t>	3 FP</a:t>
            </a:r>
            <a:r>
              <a:rPr lang="he-IL" dirty="0"/>
              <a:t> 		</a:t>
            </a:r>
            <a:r>
              <a:rPr lang="he-IL" sz="4400" dirty="0"/>
              <a:t>בָּהֶן</a:t>
            </a:r>
            <a:r>
              <a:rPr lang="he-IL" dirty="0"/>
              <a:t> </a:t>
            </a:r>
            <a:r>
              <a:rPr lang="en-US" dirty="0"/>
              <a:t>	</a:t>
            </a:r>
            <a:r>
              <a:rPr lang="en-US" dirty="0" smtClean="0"/>
              <a:t>	in </a:t>
            </a:r>
            <a:r>
              <a:rPr lang="en-US" dirty="0"/>
              <a:t>them (f.)</a:t>
            </a:r>
          </a:p>
        </p:txBody>
      </p:sp>
    </p:spTree>
    <p:extLst>
      <p:ext uri="{BB962C8B-B14F-4D97-AF65-F5344CB8AC3E}">
        <p14:creationId xmlns:p14="http://schemas.microsoft.com/office/powerpoint/2010/main" val="2041453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Qal</a:t>
            </a:r>
            <a:r>
              <a:rPr lang="en-US" dirty="0" smtClean="0"/>
              <a:t> Imperfect Chant</a:t>
            </a:r>
            <a:endParaRPr lang="en-US" dirty="0"/>
          </a:p>
        </p:txBody>
      </p:sp>
      <p:sp>
        <p:nvSpPr>
          <p:cNvPr id="3" name="Content Placeholder 2"/>
          <p:cNvSpPr>
            <a:spLocks noGrp="1"/>
          </p:cNvSpPr>
          <p:nvPr>
            <p:ph idx="1"/>
          </p:nvPr>
        </p:nvSpPr>
        <p:spPr>
          <a:xfrm>
            <a:off x="889464" y="1853248"/>
            <a:ext cx="8670174" cy="4195481"/>
          </a:xfrm>
        </p:spPr>
        <p:txBody>
          <a:bodyPr>
            <a:noAutofit/>
          </a:bodyPr>
          <a:lstStyle/>
          <a:p>
            <a:r>
              <a:rPr lang="en-US" sz="2800" dirty="0"/>
              <a:t>1CS	</a:t>
            </a:r>
            <a:r>
              <a:rPr lang="he-IL" sz="3600" dirty="0"/>
              <a:t>אֶשְׁמֹר</a:t>
            </a:r>
            <a:r>
              <a:rPr lang="en-US" sz="2800" dirty="0"/>
              <a:t>			</a:t>
            </a:r>
            <a:r>
              <a:rPr lang="en-US" sz="2800" dirty="0" smtClean="0"/>
              <a:t> 		1CP</a:t>
            </a:r>
            <a:r>
              <a:rPr lang="en-US" sz="2800" dirty="0"/>
              <a:t>	</a:t>
            </a:r>
            <a:r>
              <a:rPr lang="he-IL" sz="3600" dirty="0" smtClean="0"/>
              <a:t>נִשְׁמֹר</a:t>
            </a:r>
            <a:r>
              <a:rPr lang="he-IL" sz="2800" dirty="0"/>
              <a:t>	</a:t>
            </a:r>
            <a:r>
              <a:rPr lang="en-US" sz="2800" dirty="0" smtClean="0"/>
              <a:t>    </a:t>
            </a:r>
            <a:endParaRPr lang="en-US" sz="2800" dirty="0"/>
          </a:p>
          <a:p>
            <a:r>
              <a:rPr lang="en-US" sz="2800" dirty="0"/>
              <a:t>2MS	</a:t>
            </a:r>
            <a:r>
              <a:rPr lang="he-IL" sz="3600" dirty="0"/>
              <a:t>תִּשְׁמֹר</a:t>
            </a:r>
            <a:r>
              <a:rPr lang="en-US" sz="2800" dirty="0"/>
              <a:t>	</a:t>
            </a:r>
            <a:r>
              <a:rPr lang="en-US" sz="2800" dirty="0" smtClean="0"/>
              <a:t>				2MP</a:t>
            </a:r>
            <a:r>
              <a:rPr lang="he-IL" sz="2800" dirty="0" smtClean="0"/>
              <a:t> </a:t>
            </a:r>
            <a:r>
              <a:rPr lang="he-IL" sz="2800" dirty="0"/>
              <a:t>	</a:t>
            </a:r>
            <a:r>
              <a:rPr lang="he-IL" sz="3600" dirty="0" smtClean="0"/>
              <a:t>תִּשְׁמְרוּ</a:t>
            </a:r>
            <a:r>
              <a:rPr lang="he-IL" sz="2800" dirty="0" smtClean="0"/>
              <a:t> </a:t>
            </a:r>
            <a:r>
              <a:rPr lang="en-US" sz="2800" dirty="0" smtClean="0"/>
              <a:t>	</a:t>
            </a:r>
            <a:endParaRPr lang="en-US" sz="2800" dirty="0"/>
          </a:p>
          <a:p>
            <a:r>
              <a:rPr lang="en-US" sz="2800" dirty="0"/>
              <a:t>2FS 	</a:t>
            </a:r>
            <a:r>
              <a:rPr lang="he-IL" sz="3600" dirty="0"/>
              <a:t>תִּשְׁמְרִי</a:t>
            </a:r>
            <a:r>
              <a:rPr lang="en-US" sz="2800" dirty="0"/>
              <a:t>	</a:t>
            </a:r>
            <a:r>
              <a:rPr lang="en-US" sz="2800" dirty="0" smtClean="0"/>
              <a:t>				2FP</a:t>
            </a:r>
            <a:r>
              <a:rPr lang="he-IL" sz="2800" dirty="0" smtClean="0"/>
              <a:t> </a:t>
            </a:r>
            <a:r>
              <a:rPr lang="he-IL" sz="2800" dirty="0"/>
              <a:t>	</a:t>
            </a:r>
            <a:r>
              <a:rPr lang="he-IL" sz="3600" dirty="0"/>
              <a:t>תִּשְׁמֹרְנָה</a:t>
            </a:r>
            <a:r>
              <a:rPr lang="he-IL" sz="2800" dirty="0"/>
              <a:t> </a:t>
            </a:r>
            <a:r>
              <a:rPr lang="en-US" sz="2800" dirty="0"/>
              <a:t> </a:t>
            </a:r>
            <a:endParaRPr lang="en-US" dirty="0"/>
          </a:p>
          <a:p>
            <a:r>
              <a:rPr lang="en-US" sz="2800" dirty="0"/>
              <a:t>3MS 	</a:t>
            </a:r>
            <a:r>
              <a:rPr lang="he-IL" sz="3600" dirty="0"/>
              <a:t>יִשְׁמֹר</a:t>
            </a:r>
            <a:r>
              <a:rPr lang="en-US" sz="2800" dirty="0"/>
              <a:t>	</a:t>
            </a:r>
            <a:r>
              <a:rPr lang="en-US" sz="2800" dirty="0" smtClean="0"/>
              <a:t>   </a:t>
            </a:r>
            <a:r>
              <a:rPr lang="en-US" sz="2800" dirty="0"/>
              <a:t>	</a:t>
            </a:r>
            <a:r>
              <a:rPr lang="en-US" sz="2800" dirty="0" smtClean="0"/>
              <a:t> 				3MP</a:t>
            </a:r>
            <a:r>
              <a:rPr lang="he-IL" sz="2800" dirty="0" smtClean="0"/>
              <a:t> </a:t>
            </a:r>
            <a:r>
              <a:rPr lang="he-IL" sz="2800" dirty="0"/>
              <a:t>	</a:t>
            </a:r>
            <a:r>
              <a:rPr lang="he-IL" sz="3600" dirty="0"/>
              <a:t>יִשְׁמְרוּ</a:t>
            </a:r>
            <a:r>
              <a:rPr lang="he-IL" sz="2800" dirty="0"/>
              <a:t> </a:t>
            </a:r>
            <a:r>
              <a:rPr lang="en-US" sz="2800" dirty="0"/>
              <a:t>	</a:t>
            </a:r>
          </a:p>
          <a:p>
            <a:r>
              <a:rPr lang="en-US" sz="2800" dirty="0"/>
              <a:t>3FS 	</a:t>
            </a:r>
            <a:r>
              <a:rPr lang="he-IL" sz="3600" dirty="0"/>
              <a:t>תִּשְׁמֹר</a:t>
            </a:r>
            <a:r>
              <a:rPr lang="en-US" sz="2800" dirty="0"/>
              <a:t>		</a:t>
            </a:r>
            <a:r>
              <a:rPr lang="en-US" sz="2800" dirty="0" smtClean="0"/>
              <a:t> 			3FP</a:t>
            </a:r>
            <a:r>
              <a:rPr lang="he-IL" sz="2800" dirty="0" smtClean="0"/>
              <a:t> </a:t>
            </a:r>
            <a:r>
              <a:rPr lang="he-IL" sz="2800" dirty="0"/>
              <a:t>	</a:t>
            </a:r>
            <a:r>
              <a:rPr lang="he-IL" sz="3600" dirty="0"/>
              <a:t>תִּשְׁמֹרְנָה</a:t>
            </a:r>
            <a:r>
              <a:rPr lang="he-IL" sz="2800" dirty="0"/>
              <a:t> </a:t>
            </a:r>
            <a:r>
              <a:rPr lang="en-US" sz="2800" dirty="0"/>
              <a:t>	</a:t>
            </a:r>
          </a:p>
          <a:p>
            <a:endParaRPr lang="en-US" sz="2800" dirty="0"/>
          </a:p>
        </p:txBody>
      </p:sp>
    </p:spTree>
    <p:extLst>
      <p:ext uri="{BB962C8B-B14F-4D97-AF65-F5344CB8AC3E}">
        <p14:creationId xmlns:p14="http://schemas.microsoft.com/office/powerpoint/2010/main" val="35651176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11. D. Learn the following chant for </a:t>
            </a:r>
            <a:r>
              <a:rPr lang="he-IL" dirty="0"/>
              <a:t>שָׁמַר</a:t>
            </a:r>
            <a:r>
              <a:rPr lang="en-US" b="1" dirty="0"/>
              <a:t>:  Imperative chant</a:t>
            </a:r>
            <a:r>
              <a:rPr lang="en-US" dirty="0"/>
              <a:t/>
            </a:r>
            <a:br>
              <a:rPr lang="en-US" dirty="0"/>
            </a:br>
            <a:endParaRPr lang="en-US" dirty="0"/>
          </a:p>
        </p:txBody>
      </p:sp>
      <p:sp>
        <p:nvSpPr>
          <p:cNvPr id="3" name="Content Placeholder 2"/>
          <p:cNvSpPr>
            <a:spLocks noGrp="1"/>
          </p:cNvSpPr>
          <p:nvPr>
            <p:ph idx="1"/>
          </p:nvPr>
        </p:nvSpPr>
        <p:spPr>
          <a:xfrm>
            <a:off x="339634" y="2499360"/>
            <a:ext cx="11068595" cy="3749039"/>
          </a:xfrm>
        </p:spPr>
        <p:txBody>
          <a:bodyPr>
            <a:normAutofit/>
          </a:bodyPr>
          <a:lstStyle/>
          <a:p>
            <a:r>
              <a:rPr lang="en-US" sz="2800" dirty="0" smtClean="0"/>
              <a:t>2ms</a:t>
            </a:r>
            <a:r>
              <a:rPr lang="he-IL" sz="2800" dirty="0" smtClean="0"/>
              <a:t> </a:t>
            </a:r>
            <a:r>
              <a:rPr lang="he-IL" sz="2800" dirty="0"/>
              <a:t>	</a:t>
            </a:r>
            <a:r>
              <a:rPr lang="he-IL" sz="4000" dirty="0"/>
              <a:t>שְׁמֹר</a:t>
            </a:r>
            <a:r>
              <a:rPr lang="he-IL" sz="2800" dirty="0"/>
              <a:t>	</a:t>
            </a:r>
            <a:r>
              <a:rPr lang="en-US" sz="2800" dirty="0"/>
              <a:t>[you, </a:t>
            </a:r>
            <a:r>
              <a:rPr lang="en-US" sz="2800" dirty="0" err="1"/>
              <a:t>m.s.</a:t>
            </a:r>
            <a:r>
              <a:rPr lang="en-US" sz="2800" dirty="0"/>
              <a:t>] guard	2mp	</a:t>
            </a:r>
            <a:r>
              <a:rPr lang="he-IL" sz="4000" dirty="0"/>
              <a:t>שִׁמְרוּ</a:t>
            </a:r>
            <a:r>
              <a:rPr lang="he-IL" sz="2800" dirty="0"/>
              <a:t> </a:t>
            </a:r>
            <a:r>
              <a:rPr lang="en-US" sz="2800" dirty="0"/>
              <a:t>   [you </a:t>
            </a:r>
            <a:r>
              <a:rPr lang="en-US" sz="2800" dirty="0" err="1"/>
              <a:t>m.p</a:t>
            </a:r>
            <a:r>
              <a:rPr lang="en-US" sz="2800" dirty="0"/>
              <a:t>.] guard</a:t>
            </a:r>
          </a:p>
          <a:p>
            <a:r>
              <a:rPr lang="en-US" sz="2800" dirty="0"/>
              <a:t> 	2fs</a:t>
            </a:r>
            <a:r>
              <a:rPr lang="he-IL" sz="2800" dirty="0"/>
              <a:t> </a:t>
            </a:r>
            <a:r>
              <a:rPr lang="en-US" sz="2800" dirty="0" smtClean="0"/>
              <a:t>  </a:t>
            </a:r>
            <a:r>
              <a:rPr lang="he-IL" sz="4000" dirty="0" smtClean="0"/>
              <a:t>שִׁמְרִי</a:t>
            </a:r>
            <a:r>
              <a:rPr lang="he-IL" sz="2800" dirty="0" smtClean="0"/>
              <a:t> </a:t>
            </a:r>
            <a:r>
              <a:rPr lang="en-US" sz="2800" dirty="0" smtClean="0"/>
              <a:t> [</a:t>
            </a:r>
            <a:r>
              <a:rPr lang="en-US" sz="2800" dirty="0"/>
              <a:t>you, </a:t>
            </a:r>
            <a:r>
              <a:rPr lang="en-US" sz="2800" dirty="0" err="1"/>
              <a:t>f.s</a:t>
            </a:r>
            <a:r>
              <a:rPr lang="en-US" sz="2800" dirty="0"/>
              <a:t>.] guard 	2fp</a:t>
            </a:r>
            <a:r>
              <a:rPr lang="he-IL" sz="2800" dirty="0"/>
              <a:t>	</a:t>
            </a:r>
            <a:r>
              <a:rPr lang="he-IL" sz="4000" dirty="0"/>
              <a:t>שְׁמֹרְנָה</a:t>
            </a:r>
            <a:r>
              <a:rPr lang="he-IL" sz="2800" dirty="0"/>
              <a:t>  </a:t>
            </a:r>
            <a:r>
              <a:rPr lang="en-US" sz="2800" dirty="0" smtClean="0"/>
              <a:t> [</a:t>
            </a:r>
            <a:r>
              <a:rPr lang="en-US" sz="2800" dirty="0"/>
              <a:t>you </a:t>
            </a:r>
            <a:r>
              <a:rPr lang="en-US" sz="2800" dirty="0" err="1"/>
              <a:t>f.p</a:t>
            </a:r>
            <a:r>
              <a:rPr lang="en-US" sz="2800" dirty="0"/>
              <a:t>.] guard</a:t>
            </a:r>
          </a:p>
          <a:p>
            <a:endParaRPr lang="en-US" sz="2800" dirty="0"/>
          </a:p>
        </p:txBody>
      </p:sp>
    </p:spTree>
    <p:extLst>
      <p:ext uri="{BB962C8B-B14F-4D97-AF65-F5344CB8AC3E}">
        <p14:creationId xmlns:p14="http://schemas.microsoft.com/office/powerpoint/2010/main" val="2456634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12. A. Introduction to Infinitives</a:t>
            </a:r>
            <a:endParaRPr lang="en-US" dirty="0"/>
          </a:p>
        </p:txBody>
      </p:sp>
      <p:sp>
        <p:nvSpPr>
          <p:cNvPr id="3" name="Content Placeholder 2"/>
          <p:cNvSpPr>
            <a:spLocks noGrp="1"/>
          </p:cNvSpPr>
          <p:nvPr>
            <p:ph idx="1"/>
          </p:nvPr>
        </p:nvSpPr>
        <p:spPr>
          <a:xfrm>
            <a:off x="473825" y="1537856"/>
            <a:ext cx="11587941" cy="4710544"/>
          </a:xfrm>
        </p:spPr>
        <p:txBody>
          <a:bodyPr>
            <a:normAutofit/>
          </a:bodyPr>
          <a:lstStyle/>
          <a:p>
            <a:r>
              <a:rPr lang="en-US" sz="2800" dirty="0"/>
              <a:t>	</a:t>
            </a:r>
            <a:r>
              <a:rPr lang="en-US" sz="2800" dirty="0" smtClean="0"/>
              <a:t>Inf</a:t>
            </a:r>
            <a:r>
              <a:rPr lang="en-US" sz="2800" dirty="0"/>
              <a:t>. </a:t>
            </a:r>
            <a:r>
              <a:rPr lang="en-US" sz="2800" dirty="0" smtClean="0"/>
              <a:t>Construct:    </a:t>
            </a:r>
            <a:r>
              <a:rPr lang="he-IL" sz="4000" dirty="0" smtClean="0"/>
              <a:t>שְׁמֹר</a:t>
            </a:r>
            <a:r>
              <a:rPr lang="en-US" sz="2800" dirty="0" smtClean="0"/>
              <a:t>  </a:t>
            </a:r>
            <a:br>
              <a:rPr lang="en-US" sz="2800" dirty="0" smtClean="0"/>
            </a:br>
            <a:r>
              <a:rPr lang="en-US" sz="2800" dirty="0" smtClean="0"/>
              <a:t>                              (</a:t>
            </a:r>
            <a:r>
              <a:rPr lang="en-US" sz="2800" dirty="0"/>
              <a:t>note it is the same as the 2ms Imperative)</a:t>
            </a:r>
          </a:p>
          <a:p>
            <a:r>
              <a:rPr lang="en-US" sz="2800" dirty="0"/>
              <a:t> 		Inf. Absolute: </a:t>
            </a:r>
            <a:r>
              <a:rPr lang="he-IL" sz="4000" dirty="0" smtClean="0"/>
              <a:t>שָׁמוֹר</a:t>
            </a:r>
            <a:endParaRPr lang="en-US" sz="4000" dirty="0"/>
          </a:p>
          <a:p>
            <a:endParaRPr lang="en-US" sz="2800" dirty="0"/>
          </a:p>
        </p:txBody>
      </p:sp>
    </p:spTree>
    <p:extLst>
      <p:ext uri="{BB962C8B-B14F-4D97-AF65-F5344CB8AC3E}">
        <p14:creationId xmlns:p14="http://schemas.microsoft.com/office/powerpoint/2010/main" val="2534748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79</TotalTime>
  <Words>889</Words>
  <Application>Microsoft Office PowerPoint</Application>
  <PresentationFormat>Widescreen</PresentationFormat>
  <Paragraphs>200</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Arial</vt:lpstr>
      <vt:lpstr>Calibri</vt:lpstr>
      <vt:lpstr>Century Gothic</vt:lpstr>
      <vt:lpstr>Times New Roman</vt:lpstr>
      <vt:lpstr>Wingdings</vt:lpstr>
      <vt:lpstr>Wingdings 3</vt:lpstr>
      <vt:lpstr>Ion</vt:lpstr>
      <vt:lpstr>Chapter 18:  Numbers and Questions</vt:lpstr>
      <vt:lpstr> 5.I.  Oseh Shalom  </vt:lpstr>
      <vt:lpstr>5.I.  Oseh Shalom</vt:lpstr>
      <vt:lpstr>Qal Perfect Chant </vt:lpstr>
      <vt:lpstr>Chant Personal Pronouns</vt:lpstr>
      <vt:lpstr>Chant:  Preposition with Pronominal Suffixes </vt:lpstr>
      <vt:lpstr>Qal Imperfect Chant</vt:lpstr>
      <vt:lpstr>11. D. Learn the following chant for שָׁמַר:  Imperative chant </vt:lpstr>
      <vt:lpstr>12. A. Introduction to Infinitives</vt:lpstr>
      <vt:lpstr>13. C. Participle chant: </vt:lpstr>
      <vt:lpstr>13. C. Participle chant: </vt:lpstr>
      <vt:lpstr>Niphal Chant: Perfect/Imperfect </vt:lpstr>
      <vt:lpstr>Niphal Imperatives, Infinitives, Ptc. </vt:lpstr>
      <vt:lpstr> Piel Chants:</vt:lpstr>
      <vt:lpstr>Piel Chants:</vt:lpstr>
      <vt:lpstr>Pual Chants:</vt:lpstr>
      <vt:lpstr>Pual Chants:</vt:lpstr>
      <vt:lpstr>Chant #17:    Hithpael Chants:</vt:lpstr>
      <vt:lpstr>Chant #18:  17. C.  Hiphil Perfect and Imperfect Chants  </vt:lpstr>
      <vt:lpstr>Chant #18:  17. C.  Hiphil Imperative, Infinitives and Participles</vt:lpstr>
      <vt:lpstr>Hophal Perfect / Imperfect Chant</vt:lpstr>
      <vt:lpstr>Hophal Imperative, Infinitive, Ptc.</vt:lpstr>
      <vt:lpstr>18. A. Introduction to מִסְפָּרִים  (numbers; מִסְפָּר=number sg.) </vt:lpstr>
      <vt:lpstr>Letters as numbers</vt:lpstr>
      <vt:lpstr>Hebrew Clock</vt:lpstr>
      <vt:lpstr>Counting to ten</vt:lpstr>
      <vt:lpstr>One to ten</vt:lpstr>
      <vt:lpstr>Numbers chant for modern Hebrew: </vt:lpstr>
      <vt:lpstr>Ten and over</vt:lpstr>
      <vt:lpstr>Ordinal Numbers </vt:lpstr>
      <vt:lpstr>Ordinal Numbers </vt:lpstr>
      <vt:lpstr>PowerPoint Presentation</vt:lpstr>
      <vt:lpstr>Interrogatives</vt:lpstr>
      <vt:lpstr>Interrogatives</vt:lpstr>
      <vt:lpstr>CHANT:  The “Why chant”</vt:lpstr>
      <vt:lpstr>18. F.  Vocabulary List for Numbers</vt:lpstr>
      <vt:lpstr>18. F.  Vocabulary List for Numbers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18:  Numbers and Questions</dc:title>
  <dc:creator>Ted Hildebrandt</dc:creator>
  <cp:lastModifiedBy>Ted Hildebrandt</cp:lastModifiedBy>
  <cp:revision>9</cp:revision>
  <dcterms:created xsi:type="dcterms:W3CDTF">2018-12-04T12:49:39Z</dcterms:created>
  <dcterms:modified xsi:type="dcterms:W3CDTF">2018-12-05T19:05:40Z</dcterms:modified>
</cp:coreProperties>
</file>