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92" r:id="rId4"/>
    <p:sldId id="293" r:id="rId5"/>
    <p:sldId id="294" r:id="rId6"/>
    <p:sldId id="297" r:id="rId7"/>
    <p:sldId id="299" r:id="rId8"/>
    <p:sldId id="300" r:id="rId9"/>
    <p:sldId id="302" r:id="rId10"/>
    <p:sldId id="307" r:id="rId11"/>
    <p:sldId id="308" r:id="rId12"/>
    <p:sldId id="309" r:id="rId13"/>
    <p:sldId id="310" r:id="rId14"/>
    <p:sldId id="311" r:id="rId15"/>
    <p:sldId id="312" r:id="rId16"/>
    <p:sldId id="257" r:id="rId17"/>
    <p:sldId id="289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90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4" r:id="rId45"/>
    <p:sldId id="285" r:id="rId46"/>
    <p:sldId id="286" r:id="rId47"/>
    <p:sldId id="287" r:id="rId48"/>
    <p:sldId id="313" r:id="rId49"/>
    <p:sldId id="356" r:id="rId50"/>
    <p:sldId id="357" r:id="rId51"/>
    <p:sldId id="358" r:id="rId52"/>
    <p:sldId id="353" r:id="rId53"/>
    <p:sldId id="354" r:id="rId54"/>
    <p:sldId id="355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BgACM_LcE&amp;list=RDEMSL0J_ngrs5U8EoQWZITH5w&amp;index=9" TargetMode="External"/><Relationship Id="rId2" Type="http://schemas.openxmlformats.org/officeDocument/2006/relationships/hyperlink" Target="https://www.youtube.com/watch?v=pIOpZ9fQLbU&amp;t=0s&amp;list=PLnNXzYjQerJia_8yTy8OrM2K-BiN5OEup&amp;index=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17: </a:t>
            </a:r>
            <a:r>
              <a:rPr lang="en-US" dirty="0" err="1" smtClean="0"/>
              <a:t>Hiphil</a:t>
            </a:r>
            <a:r>
              <a:rPr lang="en-US" dirty="0" smtClean="0"/>
              <a:t>/</a:t>
            </a:r>
            <a:r>
              <a:rPr lang="en-US" dirty="0" err="1" smtClean="0"/>
              <a:t>Hophal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D. Learn the following chant for </a:t>
            </a:r>
            <a:r>
              <a:rPr lang="he-IL" dirty="0"/>
              <a:t>שָׁמַר</a:t>
            </a:r>
            <a:r>
              <a:rPr lang="en-US" b="1" dirty="0"/>
              <a:t>:  Imperative chant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2499360"/>
            <a:ext cx="11068595" cy="37490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2ms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4000" dirty="0"/>
              <a:t>שְׁמֹר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guard	2mp	</a:t>
            </a:r>
            <a:r>
              <a:rPr lang="he-IL" sz="4000" dirty="0"/>
              <a:t>שִׁמְרוּ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guard</a:t>
            </a:r>
          </a:p>
          <a:p>
            <a:r>
              <a:rPr lang="en-US" sz="2800" dirty="0"/>
              <a:t> 	2fs</a:t>
            </a:r>
            <a:r>
              <a:rPr lang="he-IL" sz="2800" dirty="0"/>
              <a:t> </a:t>
            </a:r>
            <a:r>
              <a:rPr lang="en-US" sz="2800" dirty="0" smtClean="0"/>
              <a:t>  </a:t>
            </a:r>
            <a:r>
              <a:rPr lang="he-IL" sz="4000" dirty="0" smtClean="0"/>
              <a:t>שִׁמְרִי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guard 	2fp</a:t>
            </a:r>
            <a:r>
              <a:rPr lang="he-IL" sz="2800" dirty="0"/>
              <a:t>	</a:t>
            </a:r>
            <a:r>
              <a:rPr lang="he-IL" sz="4000" dirty="0"/>
              <a:t>שְׁמֹרְנָה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guard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65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A. Introduction to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537856"/>
            <a:ext cx="11587941" cy="4710544"/>
          </a:xfrm>
        </p:spPr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Inf</a:t>
            </a:r>
            <a:r>
              <a:rPr lang="en-US" sz="2800" dirty="0"/>
              <a:t>. </a:t>
            </a:r>
            <a:r>
              <a:rPr lang="en-US" sz="2800" dirty="0" smtClean="0"/>
              <a:t>Construct:    </a:t>
            </a:r>
            <a:r>
              <a:rPr lang="he-IL" sz="4000" dirty="0" smtClean="0"/>
              <a:t>שְׁמֹר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en-US" sz="2800" dirty="0" smtClean="0"/>
              <a:t>                              (</a:t>
            </a:r>
            <a:r>
              <a:rPr lang="en-US" sz="2800" dirty="0"/>
              <a:t>note it is the same as the 2ms Imperative)</a:t>
            </a:r>
          </a:p>
          <a:p>
            <a:r>
              <a:rPr lang="en-US" sz="2800" dirty="0"/>
              <a:t> 		Inf. Absolute: </a:t>
            </a:r>
            <a:r>
              <a:rPr lang="he-IL" sz="4000" dirty="0" smtClean="0"/>
              <a:t>שָׁמוֹר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62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13. C. Participle chant: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                         </a:t>
            </a:r>
            <a:r>
              <a:rPr lang="en-US" sz="2800" b="1" dirty="0" err="1" smtClean="0"/>
              <a:t>Qal</a:t>
            </a:r>
            <a:r>
              <a:rPr lang="en-US" sz="2800" b="1" dirty="0" smtClean="0"/>
              <a:t> </a:t>
            </a:r>
            <a:r>
              <a:rPr lang="en-US" sz="2800" b="1" dirty="0"/>
              <a:t>Active Participle</a:t>
            </a:r>
            <a:endParaRPr lang="en-US" sz="2800" dirty="0"/>
          </a:p>
          <a:p>
            <a:r>
              <a:rPr lang="en-US" sz="2800" dirty="0"/>
              <a:t>		</a:t>
            </a:r>
            <a:r>
              <a:rPr lang="en-US" sz="2800" dirty="0" smtClean="0"/>
              <a:t>            Singular </a:t>
            </a:r>
            <a:r>
              <a:rPr lang="en-US" sz="2800" dirty="0"/>
              <a:t>	</a:t>
            </a:r>
            <a:r>
              <a:rPr lang="en-US" sz="2800" dirty="0" smtClean="0"/>
              <a:t>                     </a:t>
            </a:r>
            <a:r>
              <a:rPr lang="en-US" sz="2800" dirty="0"/>
              <a:t>	Plural</a:t>
            </a:r>
          </a:p>
          <a:p>
            <a:r>
              <a:rPr lang="en-US" sz="2800" dirty="0"/>
              <a:t>Masculine	</a:t>
            </a:r>
            <a:r>
              <a:rPr lang="he-IL" sz="4000" dirty="0"/>
              <a:t>שֹׁמֵר</a:t>
            </a:r>
            <a:r>
              <a:rPr lang="en-US" sz="4000" dirty="0"/>
              <a:t> 	</a:t>
            </a:r>
            <a:r>
              <a:rPr lang="en-US" sz="4000" dirty="0" smtClean="0"/>
              <a:t>                </a:t>
            </a:r>
            <a:r>
              <a:rPr lang="en-US" sz="4000" dirty="0"/>
              <a:t>	</a:t>
            </a:r>
            <a:r>
              <a:rPr lang="he-IL" sz="4000" dirty="0"/>
              <a:t>שֹׁמְרִים</a:t>
            </a:r>
            <a:r>
              <a:rPr lang="en-US" sz="2800" dirty="0"/>
              <a:t>	</a:t>
            </a:r>
          </a:p>
          <a:p>
            <a:r>
              <a:rPr lang="en-US" sz="2800" dirty="0"/>
              <a:t>Feminine</a:t>
            </a:r>
            <a:r>
              <a:rPr lang="he-IL" sz="2800" dirty="0"/>
              <a:t> 	</a:t>
            </a:r>
            <a:r>
              <a:rPr lang="he-IL" sz="4000" dirty="0"/>
              <a:t>שֹׁמְרָה</a:t>
            </a:r>
            <a:r>
              <a:rPr lang="en-US" sz="4000" dirty="0"/>
              <a:t> /</a:t>
            </a:r>
            <a:r>
              <a:rPr lang="he-IL" sz="4000" dirty="0"/>
              <a:t>שֹׁמְרֶת</a:t>
            </a:r>
            <a:r>
              <a:rPr lang="el-GR" sz="4000" dirty="0"/>
              <a:t> </a:t>
            </a:r>
            <a:r>
              <a:rPr lang="en-US" sz="4000" dirty="0" smtClean="0"/>
              <a:t>     </a:t>
            </a:r>
            <a:r>
              <a:rPr lang="el-GR" sz="4000" dirty="0"/>
              <a:t>	</a:t>
            </a:r>
            <a:r>
              <a:rPr lang="he-IL" sz="4000" dirty="0"/>
              <a:t>שֹׁמְרוֹת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26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13. C. Participle chant: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                   </a:t>
            </a:r>
            <a:r>
              <a:rPr lang="en-US" sz="2800" b="1" dirty="0" err="1" smtClean="0"/>
              <a:t>Qal</a:t>
            </a:r>
            <a:r>
              <a:rPr lang="en-US" sz="2800" b="1" dirty="0" smtClean="0"/>
              <a:t> </a:t>
            </a:r>
            <a:r>
              <a:rPr lang="en-US" sz="2800" b="1" dirty="0"/>
              <a:t>Passive Participle</a:t>
            </a:r>
            <a:endParaRPr lang="en-US" sz="2800" dirty="0"/>
          </a:p>
          <a:p>
            <a:r>
              <a:rPr lang="en-US" sz="2800" dirty="0"/>
              <a:t> 		</a:t>
            </a:r>
            <a:r>
              <a:rPr lang="en-US" sz="2800" dirty="0" smtClean="0"/>
              <a:t>               Singular    </a:t>
            </a:r>
            <a:r>
              <a:rPr lang="en-US" sz="2800" dirty="0"/>
              <a:t>	</a:t>
            </a:r>
            <a:r>
              <a:rPr lang="en-US" sz="2800" dirty="0" smtClean="0"/>
              <a:t>Plural</a:t>
            </a:r>
            <a:endParaRPr lang="en-US" sz="2800" dirty="0"/>
          </a:p>
          <a:p>
            <a:r>
              <a:rPr lang="en-US" sz="2800" dirty="0"/>
              <a:t>Masculine	</a:t>
            </a:r>
            <a:r>
              <a:rPr lang="he-IL" sz="4000" dirty="0"/>
              <a:t>שָֽׁמוּר</a:t>
            </a:r>
            <a:r>
              <a:rPr lang="en-US" sz="4000" dirty="0"/>
              <a:t> 	</a:t>
            </a:r>
            <a:r>
              <a:rPr lang="en-US" sz="4000" dirty="0" smtClean="0"/>
              <a:t>    </a:t>
            </a:r>
            <a:r>
              <a:rPr lang="en-US" sz="4000" dirty="0"/>
              <a:t>	</a:t>
            </a:r>
            <a:r>
              <a:rPr lang="he-IL" sz="4000" dirty="0"/>
              <a:t>שְׁמוּרִים</a:t>
            </a:r>
            <a:r>
              <a:rPr lang="en-US" sz="4000" dirty="0"/>
              <a:t>	</a:t>
            </a:r>
          </a:p>
          <a:p>
            <a:r>
              <a:rPr lang="en-US" sz="2800" dirty="0"/>
              <a:t>Feminine</a:t>
            </a:r>
            <a:r>
              <a:rPr lang="he-IL" sz="2800" dirty="0"/>
              <a:t> 	</a:t>
            </a:r>
            <a:r>
              <a:rPr lang="he-IL" sz="4000" dirty="0"/>
              <a:t>שְׁמוּרָה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/>
              <a:t>	 	</a:t>
            </a:r>
            <a:r>
              <a:rPr lang="he-IL" sz="4000" dirty="0"/>
              <a:t>שְׁמוּרוֹת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37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0446"/>
          </a:xfrm>
        </p:spPr>
        <p:txBody>
          <a:bodyPr/>
          <a:lstStyle/>
          <a:p>
            <a:r>
              <a:rPr lang="en-US" b="1" dirty="0" err="1"/>
              <a:t>Niphal</a:t>
            </a:r>
            <a:r>
              <a:rPr lang="en-US" b="1" dirty="0"/>
              <a:t> Chant</a:t>
            </a:r>
            <a:r>
              <a:rPr lang="en-US" b="1" dirty="0" smtClean="0"/>
              <a:t>: Perfect/Imperfect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1" y="1413164"/>
            <a:ext cx="11488188" cy="4926675"/>
          </a:xfrm>
        </p:spPr>
        <p:txBody>
          <a:bodyPr>
            <a:noAutofit/>
          </a:bodyPr>
          <a:lstStyle/>
          <a:p>
            <a:r>
              <a:rPr lang="en-US" sz="2800" dirty="0" smtClean="0"/>
              <a:t>1CS  </a:t>
            </a:r>
            <a:r>
              <a:rPr lang="he-IL" sz="3600" dirty="0"/>
              <a:t>נִשְׁמַרְתִּי</a:t>
            </a:r>
            <a:r>
              <a:rPr lang="en-US" sz="2800" dirty="0"/>
              <a:t>  	I was guarded 	                  </a:t>
            </a:r>
            <a:r>
              <a:rPr lang="en-US" sz="2800" dirty="0" err="1"/>
              <a:t>Niphal</a:t>
            </a:r>
            <a:r>
              <a:rPr lang="en-US" sz="2800" dirty="0"/>
              <a:t> </a:t>
            </a:r>
            <a:r>
              <a:rPr lang="en-US" sz="2800" dirty="0" smtClean="0"/>
              <a:t>Perfects</a:t>
            </a:r>
            <a:endParaRPr lang="en-US" sz="2800" dirty="0"/>
          </a:p>
          <a:p>
            <a:r>
              <a:rPr lang="en-US" sz="2800" dirty="0" smtClean="0"/>
              <a:t>3CP  </a:t>
            </a:r>
            <a:r>
              <a:rPr lang="he-IL" sz="3600" dirty="0"/>
              <a:t>נִשְׁמְרוּ</a:t>
            </a:r>
            <a:r>
              <a:rPr lang="en-US" sz="2800" dirty="0"/>
              <a:t>   they were guarded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/>
              <a:t> </a:t>
            </a:r>
            <a:r>
              <a:rPr lang="en-US" sz="2800" dirty="0"/>
              <a:t>2MS  </a:t>
            </a:r>
            <a:r>
              <a:rPr lang="he-IL" sz="3600" dirty="0"/>
              <a:t>תִּשָּׁמֵר</a:t>
            </a:r>
            <a:r>
              <a:rPr lang="en-US" sz="2800" dirty="0"/>
              <a:t>	you (</a:t>
            </a:r>
            <a:r>
              <a:rPr lang="en-US" sz="2800" dirty="0" err="1"/>
              <a:t>ms</a:t>
            </a:r>
            <a:r>
              <a:rPr lang="en-US" sz="2800" dirty="0"/>
              <a:t>) 	</a:t>
            </a:r>
            <a:r>
              <a:rPr lang="en-US" sz="2800" dirty="0" smtClean="0"/>
              <a:t>     			</a:t>
            </a:r>
            <a:r>
              <a:rPr lang="en-US" sz="2800" b="1" dirty="0"/>
              <a:t> </a:t>
            </a:r>
            <a:r>
              <a:rPr lang="en-US" sz="2800" b="1" dirty="0" smtClean="0"/>
              <a:t> 		</a:t>
            </a:r>
            <a:r>
              <a:rPr lang="en-US" sz="2800" b="1" dirty="0" err="1" smtClean="0"/>
              <a:t>Niphal</a:t>
            </a:r>
            <a:r>
              <a:rPr lang="en-US" sz="2800" b="1" dirty="0" smtClean="0"/>
              <a:t> </a:t>
            </a:r>
            <a:r>
              <a:rPr lang="en-US" sz="2800" b="1" dirty="0"/>
              <a:t>Imperfect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3MP  </a:t>
            </a:r>
            <a:r>
              <a:rPr lang="he-IL" sz="3600" dirty="0"/>
              <a:t>יִשָּׁמְרוּ</a:t>
            </a:r>
            <a:r>
              <a:rPr lang="en-US" sz="2800" dirty="0"/>
              <a:t>      they (</a:t>
            </a:r>
            <a:r>
              <a:rPr lang="en-US" sz="2800" dirty="0" err="1"/>
              <a:t>mp</a:t>
            </a:r>
            <a:r>
              <a:rPr lang="en-US" sz="2800" dirty="0"/>
              <a:t>)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397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Niphal</a:t>
            </a:r>
            <a:r>
              <a:rPr lang="en-US" dirty="0" smtClean="0"/>
              <a:t> Imperatives, Infinitives, </a:t>
            </a:r>
            <a:r>
              <a:rPr lang="en-US" dirty="0" err="1" smtClean="0"/>
              <a:t>Ptc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93437" cy="4195481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Imprv</a:t>
            </a:r>
            <a:r>
              <a:rPr lang="en-US" sz="2800" b="1" dirty="0"/>
              <a:t> / </a:t>
            </a:r>
            <a:r>
              <a:rPr lang="en-US" sz="2800" b="1" dirty="0" err="1"/>
              <a:t>Inf</a:t>
            </a:r>
            <a:r>
              <a:rPr lang="en-US" sz="2800" b="1" dirty="0"/>
              <a:t> Const. 		Inf. Abs.  			</a:t>
            </a:r>
            <a:r>
              <a:rPr lang="en-US" sz="2800" b="1" dirty="0" err="1"/>
              <a:t>Ptc</a:t>
            </a:r>
            <a:r>
              <a:rPr lang="en-US" sz="2800" b="1" dirty="0"/>
              <a:t>. Masc. 		Fem.</a:t>
            </a:r>
            <a:endParaRPr lang="en-US" sz="2800" dirty="0"/>
          </a:p>
          <a:p>
            <a:r>
              <a:rPr lang="he-IL" sz="3600" dirty="0"/>
              <a:t>הִשָּׁמֵר</a:t>
            </a:r>
            <a:r>
              <a:rPr lang="he-IL" sz="2800" dirty="0"/>
              <a:t> </a:t>
            </a:r>
            <a:r>
              <a:rPr lang="en-US" sz="2800" dirty="0"/>
              <a:t>[=Inf. Const</a:t>
            </a:r>
            <a:r>
              <a:rPr lang="en-US" sz="2800" dirty="0" smtClean="0"/>
              <a:t>.]  </a:t>
            </a:r>
            <a:r>
              <a:rPr lang="en-US" sz="2800" dirty="0"/>
              <a:t>	</a:t>
            </a:r>
            <a:r>
              <a:rPr lang="he-IL" sz="3600" dirty="0" smtClean="0"/>
              <a:t>הִשָּׁמוֹר</a:t>
            </a:r>
            <a:r>
              <a:rPr lang="en-US" sz="2800" dirty="0"/>
              <a:t>	 </a:t>
            </a:r>
            <a:r>
              <a:rPr lang="en-US" sz="2800" dirty="0" smtClean="0"/>
              <a:t>          </a:t>
            </a:r>
            <a:r>
              <a:rPr lang="he-IL" sz="3600" dirty="0" smtClean="0"/>
              <a:t>נִשְׁמַר</a:t>
            </a:r>
            <a:r>
              <a:rPr lang="en-US" sz="2800" dirty="0"/>
              <a:t>	 	</a:t>
            </a:r>
            <a:r>
              <a:rPr lang="he-IL" sz="3500" dirty="0" smtClean="0"/>
              <a:t>נִשְׁמֶרֶת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502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17. A. Introduction: Three Meanings of the </a:t>
            </a:r>
            <a:r>
              <a:rPr lang="en-US" b="1" dirty="0" err="1"/>
              <a:t>Hiphil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60681" cy="4195481"/>
          </a:xfrm>
        </p:spPr>
        <p:txBody>
          <a:bodyPr>
            <a:noAutofit/>
          </a:bodyPr>
          <a:lstStyle/>
          <a:p>
            <a:r>
              <a:rPr lang="en-US" sz="2800" b="1" dirty="0"/>
              <a:t> </a:t>
            </a:r>
            <a:r>
              <a:rPr lang="en-US" sz="2800" dirty="0" smtClean="0"/>
              <a:t>The </a:t>
            </a:r>
            <a:r>
              <a:rPr lang="en-US" sz="2800" dirty="0" err="1"/>
              <a:t>Hiphil</a:t>
            </a:r>
            <a:r>
              <a:rPr lang="en-US" sz="2800" dirty="0"/>
              <a:t> stem is not as frequent as the </a:t>
            </a:r>
            <a:r>
              <a:rPr lang="en-US" sz="2800" dirty="0" err="1"/>
              <a:t>Qal</a:t>
            </a:r>
            <a:r>
              <a:rPr lang="en-US" sz="2800" dirty="0"/>
              <a:t> but does occur almost 9,500 times in the </a:t>
            </a:r>
            <a:r>
              <a:rPr lang="en-US" sz="2800" dirty="0" err="1"/>
              <a:t>Tanak</a:t>
            </a:r>
            <a:r>
              <a:rPr lang="en-US" sz="2800" dirty="0"/>
              <a:t>.  </a:t>
            </a:r>
          </a:p>
          <a:p>
            <a:r>
              <a:rPr lang="en-US" sz="2800" b="1" dirty="0"/>
              <a:t>Causative Sense:</a:t>
            </a:r>
            <a:r>
              <a:rPr lang="en-US" sz="2800" dirty="0"/>
              <a:t>  It is generally understood to be the </a:t>
            </a:r>
            <a:r>
              <a:rPr lang="en-US" sz="2800" dirty="0">
                <a:solidFill>
                  <a:srgbClr val="FFFF00"/>
                </a:solidFill>
              </a:rPr>
              <a:t>stem of causation</a:t>
            </a:r>
            <a:r>
              <a:rPr lang="en-US" sz="2800" dirty="0"/>
              <a:t>.  Note the shift of the </a:t>
            </a:r>
            <a:r>
              <a:rPr lang="en-US" sz="2800" dirty="0" err="1"/>
              <a:t>Qal</a:t>
            </a:r>
            <a:r>
              <a:rPr lang="en-US" sz="2800" dirty="0"/>
              <a:t> form of </a:t>
            </a:r>
            <a:r>
              <a:rPr lang="he-IL" sz="3600" dirty="0"/>
              <a:t>גָּדַל</a:t>
            </a:r>
            <a:r>
              <a:rPr lang="he-IL" sz="2800" dirty="0"/>
              <a:t> </a:t>
            </a:r>
            <a:r>
              <a:rPr lang="en-US" sz="2800" dirty="0" smtClean="0"/>
              <a:t> “</a:t>
            </a:r>
            <a:r>
              <a:rPr lang="en-US" sz="2800" dirty="0"/>
              <a:t>he was great” to the </a:t>
            </a:r>
            <a:r>
              <a:rPr lang="en-US" sz="2800" dirty="0" err="1"/>
              <a:t>Hiphil</a:t>
            </a: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he-IL" sz="3600" dirty="0" smtClean="0"/>
              <a:t>הִגְדִּיל</a:t>
            </a:r>
            <a:r>
              <a:rPr lang="he-IL" sz="2800" dirty="0" smtClean="0"/>
              <a:t> </a:t>
            </a:r>
            <a:r>
              <a:rPr lang="en-US" sz="2800" dirty="0" smtClean="0"/>
              <a:t> “</a:t>
            </a:r>
            <a:r>
              <a:rPr lang="en-US" sz="2800" dirty="0"/>
              <a:t>he caused to be great.”  Similarly, the </a:t>
            </a:r>
            <a:r>
              <a:rPr lang="en-US" sz="2800" dirty="0" err="1"/>
              <a:t>Qal</a:t>
            </a:r>
            <a:r>
              <a:rPr lang="en-US" sz="2800" dirty="0"/>
              <a:t> of </a:t>
            </a:r>
            <a:r>
              <a:rPr lang="he-IL" sz="3600" dirty="0"/>
              <a:t>יָדַע</a:t>
            </a:r>
            <a:r>
              <a:rPr lang="he-IL" sz="2800" dirty="0"/>
              <a:t> </a:t>
            </a:r>
            <a:r>
              <a:rPr lang="en-US" sz="2800" dirty="0" smtClean="0"/>
              <a:t>  “</a:t>
            </a:r>
            <a:r>
              <a:rPr lang="en-US" sz="2800" dirty="0"/>
              <a:t>he knew” goes to </a:t>
            </a:r>
            <a:r>
              <a:rPr lang="he-IL" sz="3600" dirty="0"/>
              <a:t>הוֹדִיעַ</a:t>
            </a:r>
            <a:r>
              <a:rPr lang="he-IL" sz="2800" dirty="0"/>
              <a:t> </a:t>
            </a:r>
            <a:r>
              <a:rPr lang="en-US" sz="2800" dirty="0" smtClean="0"/>
              <a:t>  “</a:t>
            </a:r>
            <a:r>
              <a:rPr lang="en-US" sz="2800" dirty="0"/>
              <a:t>he caused to know” in the </a:t>
            </a:r>
            <a:r>
              <a:rPr lang="en-US" sz="2800" dirty="0" err="1"/>
              <a:t>Hiphil</a:t>
            </a:r>
            <a:r>
              <a:rPr lang="en-US" sz="2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8714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and </a:t>
            </a:r>
            <a:r>
              <a:rPr lang="en-US" dirty="0" err="1" smtClean="0"/>
              <a:t>Piel</a:t>
            </a:r>
            <a:r>
              <a:rPr lang="en-US" dirty="0" smtClean="0"/>
              <a:t> buddies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Waltke</a:t>
            </a:r>
            <a:r>
              <a:rPr lang="en-US" sz="2800" dirty="0"/>
              <a:t>/O’Connor note that the </a:t>
            </a:r>
            <a:r>
              <a:rPr lang="en-US" sz="2800" dirty="0" err="1"/>
              <a:t>Piel</a:t>
            </a:r>
            <a:r>
              <a:rPr lang="en-US" sz="2800" dirty="0"/>
              <a:t> may also share this causative sense at times (p. 433). The </a:t>
            </a:r>
            <a:r>
              <a:rPr lang="en-US" sz="2800" dirty="0" err="1"/>
              <a:t>Piel</a:t>
            </a:r>
            <a:r>
              <a:rPr lang="en-US" sz="2800" dirty="0"/>
              <a:t>, however, </a:t>
            </a:r>
            <a:r>
              <a:rPr lang="en-US" sz="2800" dirty="0" smtClean="0"/>
              <a:t>generates a </a:t>
            </a:r>
            <a:r>
              <a:rPr lang="en-US" sz="2800" dirty="0" smtClean="0">
                <a:solidFill>
                  <a:srgbClr val="FFFF00"/>
                </a:solidFill>
              </a:rPr>
              <a:t>state </a:t>
            </a:r>
            <a:r>
              <a:rPr lang="en-US" sz="2800" dirty="0">
                <a:solidFill>
                  <a:srgbClr val="FFFF00"/>
                </a:solidFill>
              </a:rPr>
              <a:t>or condition </a:t>
            </a:r>
            <a:r>
              <a:rPr lang="en-US" sz="2800" dirty="0"/>
              <a:t>whereas </a:t>
            </a:r>
            <a:r>
              <a:rPr lang="en-US" sz="2800" dirty="0" smtClean="0"/>
              <a:t>the </a:t>
            </a:r>
            <a:r>
              <a:rPr lang="en-US" sz="2800" dirty="0" err="1" smtClean="0">
                <a:solidFill>
                  <a:srgbClr val="FFFF00"/>
                </a:solidFill>
              </a:rPr>
              <a:t>Hiphil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brings about </a:t>
            </a:r>
            <a:r>
              <a:rPr lang="en-US" sz="2800" dirty="0" smtClean="0">
                <a:solidFill>
                  <a:srgbClr val="FFFF00"/>
                </a:solidFill>
              </a:rPr>
              <a:t>an </a:t>
            </a:r>
            <a:r>
              <a:rPr lang="en-US" sz="2800" dirty="0">
                <a:solidFill>
                  <a:srgbClr val="FFFF00"/>
                </a:solidFill>
              </a:rPr>
              <a:t>event</a:t>
            </a:r>
            <a:r>
              <a:rPr lang="en-US" sz="2800" dirty="0"/>
              <a:t>.  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50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0" y="452718"/>
            <a:ext cx="10135497" cy="1400530"/>
          </a:xfrm>
        </p:spPr>
        <p:txBody>
          <a:bodyPr/>
          <a:lstStyle/>
          <a:p>
            <a:r>
              <a:rPr lang="en-US" dirty="0" smtClean="0"/>
              <a:t>2 More Uses of the </a:t>
            </a:r>
            <a:r>
              <a:rPr lang="en-US" dirty="0" err="1" smtClean="0"/>
              <a:t>Hiphil</a:t>
            </a:r>
            <a:r>
              <a:rPr lang="en-US" dirty="0" smtClean="0"/>
              <a:t>: Causative, declarative, simple active--CDS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1961478"/>
            <a:ext cx="10748357" cy="4771831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Declarative Sense</a:t>
            </a:r>
            <a:r>
              <a:rPr lang="en-US" sz="2800" dirty="0"/>
              <a:t>:  The </a:t>
            </a:r>
            <a:r>
              <a:rPr lang="en-US" sz="2800" dirty="0" err="1"/>
              <a:t>Hiphil</a:t>
            </a:r>
            <a:r>
              <a:rPr lang="en-US" sz="2800" dirty="0"/>
              <a:t> with certain verbs takes on the sense of declaring the subject to be in a condition or state of being according to nuance of the verb.  Both Kelly (p. 112) and </a:t>
            </a:r>
            <a:r>
              <a:rPr lang="en-US" sz="2800" dirty="0" err="1"/>
              <a:t>Practico</a:t>
            </a:r>
            <a:r>
              <a:rPr lang="en-US" sz="2800" dirty="0"/>
              <a:t>/Van Pelt (p. 346) that the </a:t>
            </a:r>
            <a:r>
              <a:rPr lang="en-US" sz="2800" dirty="0" err="1"/>
              <a:t>Hiphil</a:t>
            </a:r>
            <a:r>
              <a:rPr lang="en-US" sz="2800" dirty="0"/>
              <a:t> with   </a:t>
            </a:r>
            <a:r>
              <a:rPr lang="he-IL" sz="3600" dirty="0"/>
              <a:t>רָשַׁע</a:t>
            </a:r>
            <a:r>
              <a:rPr lang="en-US" sz="2800" dirty="0"/>
              <a:t>  “he was wicked” becomes </a:t>
            </a:r>
            <a:r>
              <a:rPr lang="he-IL" sz="3600" dirty="0"/>
              <a:t>הִרְשִׁיעַ</a:t>
            </a:r>
            <a:r>
              <a:rPr lang="he-IL" sz="2800" dirty="0"/>
              <a:t> </a:t>
            </a:r>
            <a:r>
              <a:rPr lang="en-US" sz="2800" dirty="0" smtClean="0"/>
              <a:t> “</a:t>
            </a:r>
            <a:r>
              <a:rPr lang="en-US" sz="2800" dirty="0"/>
              <a:t>he is declared unjust/guilty.”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Simple Active (= </a:t>
            </a:r>
            <a:r>
              <a:rPr lang="en-US" sz="2800" b="1" dirty="0" err="1">
                <a:solidFill>
                  <a:srgbClr val="FFFF00"/>
                </a:solidFill>
              </a:rPr>
              <a:t>Qal</a:t>
            </a:r>
            <a:r>
              <a:rPr lang="en-US" sz="2800" b="1" dirty="0">
                <a:solidFill>
                  <a:srgbClr val="FFFF00"/>
                </a:solidFill>
              </a:rPr>
              <a:t>).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  <a:r>
              <a:rPr lang="en-US" sz="2800" dirty="0"/>
              <a:t>Finally, the </a:t>
            </a:r>
            <a:r>
              <a:rPr lang="en-US" sz="2800" dirty="0" err="1"/>
              <a:t>Hiphil</a:t>
            </a:r>
            <a:r>
              <a:rPr lang="en-US" sz="2800" dirty="0"/>
              <a:t> sometimes simply  takes on the active meaning just like it was a </a:t>
            </a:r>
            <a:r>
              <a:rPr lang="en-US" sz="2800" dirty="0" err="1"/>
              <a:t>Qal</a:t>
            </a:r>
            <a:r>
              <a:rPr lang="en-US" sz="2800" dirty="0"/>
              <a:t>.  So the </a:t>
            </a:r>
            <a:r>
              <a:rPr lang="en-US" sz="2800" dirty="0" err="1"/>
              <a:t>Qal</a:t>
            </a:r>
            <a:r>
              <a:rPr lang="en-US" sz="2800" dirty="0"/>
              <a:t> </a:t>
            </a:r>
            <a:r>
              <a:rPr lang="he-IL" sz="3600" dirty="0"/>
              <a:t>כָּרַת</a:t>
            </a:r>
            <a:r>
              <a:rPr lang="he-IL" sz="2800" dirty="0"/>
              <a:t> </a:t>
            </a:r>
            <a:r>
              <a:rPr lang="en-US" sz="2800" dirty="0" smtClean="0"/>
              <a:t> meaning </a:t>
            </a:r>
            <a:r>
              <a:rPr lang="en-US" sz="2800" dirty="0"/>
              <a:t>“he cut off” has the same meaning in the </a:t>
            </a:r>
            <a:r>
              <a:rPr lang="en-US" sz="2800" dirty="0" err="1"/>
              <a:t>Hiphil</a:t>
            </a:r>
            <a:r>
              <a:rPr lang="en-US" sz="2800" dirty="0"/>
              <a:t> (</a:t>
            </a:r>
            <a:r>
              <a:rPr lang="he-IL" sz="3600" dirty="0"/>
              <a:t>הִכְרִית</a:t>
            </a:r>
            <a:r>
              <a:rPr lang="he-IL" sz="2800" dirty="0"/>
              <a:t> </a:t>
            </a:r>
            <a:r>
              <a:rPr lang="en-US" sz="2800" dirty="0"/>
              <a:t>).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234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17634" cy="1400530"/>
          </a:xfrm>
        </p:spPr>
        <p:txBody>
          <a:bodyPr/>
          <a:lstStyle/>
          <a:p>
            <a:r>
              <a:rPr lang="en-US" b="1" dirty="0"/>
              <a:t>17. B.  Morphology of the </a:t>
            </a:r>
            <a:r>
              <a:rPr lang="en-US" b="1" dirty="0" err="1"/>
              <a:t>Hiphil</a:t>
            </a:r>
            <a:r>
              <a:rPr lang="en-US" b="1" dirty="0"/>
              <a:t> </a:t>
            </a:r>
            <a:r>
              <a:rPr lang="en-US" b="1" dirty="0" smtClean="0"/>
              <a:t>Perfect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1CS  	</a:t>
            </a:r>
            <a:r>
              <a:rPr lang="he-IL" sz="3600" dirty="0"/>
              <a:t>הִשְׁמַרְתִּי</a:t>
            </a:r>
            <a:r>
              <a:rPr lang="en-US" sz="2800" dirty="0"/>
              <a:t>  		I caused to keep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הִשְׁמַרְתָּ</a:t>
            </a:r>
            <a:r>
              <a:rPr lang="en-US" sz="2800" dirty="0"/>
              <a:t> 		</a:t>
            </a:r>
            <a:r>
              <a:rPr lang="en-US" sz="2800" dirty="0" smtClean="0"/>
              <a:t>	you </a:t>
            </a:r>
            <a:r>
              <a:rPr lang="en-US" sz="2800" dirty="0"/>
              <a:t>(m) caused to keep</a:t>
            </a:r>
          </a:p>
          <a:p>
            <a:r>
              <a:rPr lang="en-US" sz="2800" dirty="0"/>
              <a:t>2FS</a:t>
            </a:r>
            <a:r>
              <a:rPr lang="he-IL" sz="2800" dirty="0"/>
              <a:t> 	</a:t>
            </a:r>
            <a:r>
              <a:rPr lang="he-IL" sz="3600" dirty="0"/>
              <a:t>הִשְׁמִירְתְּ</a:t>
            </a:r>
            <a:r>
              <a:rPr lang="en-US" sz="2800" dirty="0"/>
              <a:t> 		you (f) caused to keep</a:t>
            </a:r>
          </a:p>
          <a:p>
            <a:r>
              <a:rPr lang="en-US" sz="2800" dirty="0"/>
              <a:t>3MS</a:t>
            </a:r>
            <a:r>
              <a:rPr lang="he-IL" sz="2800" dirty="0"/>
              <a:t> 	</a:t>
            </a:r>
            <a:r>
              <a:rPr lang="he-IL" sz="3600" dirty="0"/>
              <a:t>הִשְׁמִיר</a:t>
            </a:r>
            <a:r>
              <a:rPr lang="en-US" sz="2800" dirty="0"/>
              <a:t>  		</a:t>
            </a:r>
            <a:r>
              <a:rPr lang="en-US" sz="2800" dirty="0" smtClean="0"/>
              <a:t>	he </a:t>
            </a:r>
            <a:r>
              <a:rPr lang="en-US" sz="2800" dirty="0"/>
              <a:t>caused to keep</a:t>
            </a:r>
          </a:p>
          <a:p>
            <a:r>
              <a:rPr lang="en-US" sz="2800" dirty="0"/>
              <a:t>3FS</a:t>
            </a:r>
            <a:r>
              <a:rPr lang="he-IL" sz="2800" dirty="0"/>
              <a:t> 	</a:t>
            </a:r>
            <a:r>
              <a:rPr lang="he-IL" sz="3600" dirty="0"/>
              <a:t>הִשְׁמִירָה</a:t>
            </a:r>
            <a:r>
              <a:rPr lang="en-US" sz="2800" dirty="0"/>
              <a:t> 		</a:t>
            </a:r>
            <a:r>
              <a:rPr lang="en-US" sz="2800" dirty="0" smtClean="0"/>
              <a:t>	she </a:t>
            </a:r>
            <a:r>
              <a:rPr lang="en-US" sz="2800" dirty="0"/>
              <a:t>caused to keep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26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43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4631" cy="1400530"/>
          </a:xfrm>
        </p:spPr>
        <p:txBody>
          <a:bodyPr/>
          <a:lstStyle/>
          <a:p>
            <a:r>
              <a:rPr lang="en-US" b="1" dirty="0"/>
              <a:t>17. B.  Morphology of the </a:t>
            </a:r>
            <a:r>
              <a:rPr lang="en-US" b="1" dirty="0" err="1"/>
              <a:t>Hiphil</a:t>
            </a:r>
            <a:r>
              <a:rPr lang="en-US" b="1" dirty="0"/>
              <a:t> Perfect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1CP  </a:t>
            </a:r>
            <a:r>
              <a:rPr lang="he-IL" sz="3600" dirty="0"/>
              <a:t>הִשְׁמַרְנוּ</a:t>
            </a:r>
            <a:r>
              <a:rPr lang="he-IL" sz="2800" dirty="0"/>
              <a:t> 		</a:t>
            </a:r>
            <a:r>
              <a:rPr lang="en-US" sz="2800" dirty="0"/>
              <a:t>we caused to keep</a:t>
            </a:r>
          </a:p>
          <a:p>
            <a:r>
              <a:rPr lang="en-US" sz="2800" dirty="0"/>
              <a:t>2MP 	</a:t>
            </a:r>
            <a:r>
              <a:rPr lang="he-IL" sz="3600" dirty="0"/>
              <a:t>הִשְׁמַרְתֶּם</a:t>
            </a:r>
            <a:r>
              <a:rPr lang="he-IL" sz="2800" dirty="0"/>
              <a:t> 	</a:t>
            </a:r>
            <a:r>
              <a:rPr lang="en-US" sz="2800" dirty="0" smtClean="0"/>
              <a:t>you </a:t>
            </a:r>
            <a:r>
              <a:rPr lang="en-US" sz="2800" dirty="0"/>
              <a:t>(m) caused to keep</a:t>
            </a:r>
          </a:p>
          <a:p>
            <a:r>
              <a:rPr lang="en-US" sz="2800" dirty="0"/>
              <a:t>2FP 	</a:t>
            </a:r>
            <a:r>
              <a:rPr lang="he-IL" sz="3600" dirty="0"/>
              <a:t>הִשְׁמַרְתֶּן</a:t>
            </a:r>
            <a:r>
              <a:rPr lang="he-IL" sz="2800" dirty="0"/>
              <a:t> 	</a:t>
            </a:r>
            <a:r>
              <a:rPr lang="en-US" sz="2800" dirty="0" smtClean="0"/>
              <a:t>you </a:t>
            </a:r>
            <a:r>
              <a:rPr lang="en-US" sz="2800" dirty="0"/>
              <a:t>(f) caused to keep</a:t>
            </a:r>
          </a:p>
          <a:p>
            <a:r>
              <a:rPr lang="en-US" sz="2800" dirty="0"/>
              <a:t>3CP 	</a:t>
            </a:r>
            <a:r>
              <a:rPr lang="he-IL" sz="3600" dirty="0"/>
              <a:t>הִשְׁמִירוּ</a:t>
            </a:r>
            <a:r>
              <a:rPr lang="he-IL" sz="2800" dirty="0"/>
              <a:t> 		</a:t>
            </a:r>
            <a:r>
              <a:rPr lang="en-US" sz="2800" dirty="0"/>
              <a:t>they caused to </a:t>
            </a:r>
            <a:r>
              <a:rPr lang="en-US" sz="2800" dirty="0" smtClean="0"/>
              <a:t>keep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994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Translation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03728" cy="419548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וַיְהִי </a:t>
            </a:r>
            <a:r>
              <a:rPr lang="he-IL" sz="3600" dirty="0"/>
              <a:t>כַּאֲשֶׁר הִקְרִיב לָבוֹא מִצְרָיְמָה וַיֹּאמֶר אֶל־שָׂרַי אִשְׁתּוֹ </a:t>
            </a:r>
            <a:r>
              <a:rPr lang="en-US" sz="3600" dirty="0"/>
              <a:t>    </a:t>
            </a:r>
            <a:r>
              <a:rPr lang="en-US" sz="2800" dirty="0"/>
              <a:t>(Gen 12:11)</a:t>
            </a:r>
          </a:p>
          <a:p>
            <a:r>
              <a:rPr lang="en-US" sz="2800" dirty="0"/>
              <a:t> 	</a:t>
            </a:r>
            <a:r>
              <a:rPr lang="en-US" sz="2800" dirty="0" smtClean="0"/>
              <a:t>And it came to pass when </a:t>
            </a:r>
            <a:r>
              <a:rPr lang="en-US" sz="2800" dirty="0"/>
              <a:t>he was about to enter Egypt, he said to his wife Sarai,  </a:t>
            </a:r>
          </a:p>
          <a:p>
            <a:r>
              <a:rPr lang="en-US" sz="2800" baseline="30000" dirty="0"/>
              <a:t>  </a:t>
            </a:r>
            <a:r>
              <a:rPr lang="he-IL" sz="3600" dirty="0"/>
              <a:t>וְהֶאֱמִן בַּיהוָה וַיַּחְשְׁבֶהָ לּוֹ צְדָקָֽה  </a:t>
            </a:r>
            <a:r>
              <a:rPr lang="en-US" sz="3600" dirty="0"/>
              <a:t>    </a:t>
            </a:r>
            <a:r>
              <a:rPr lang="en-US" sz="2800" dirty="0"/>
              <a:t>(Gen 15:6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And he believed the LORD, and he counted it to him as righteousness.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137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Hiphil</a:t>
            </a:r>
            <a:r>
              <a:rPr lang="en-US" b="1" dirty="0"/>
              <a:t> Imperfect: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1CS  </a:t>
            </a:r>
            <a:r>
              <a:rPr lang="he-IL" sz="3600" dirty="0" smtClean="0"/>
              <a:t>אַשְׁמִיר</a:t>
            </a:r>
            <a:r>
              <a:rPr lang="en-US" sz="2800" dirty="0" smtClean="0"/>
              <a:t>  </a:t>
            </a:r>
            <a:r>
              <a:rPr lang="en-US" sz="2800" dirty="0"/>
              <a:t>		I will cause to keep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תַּשְׁמִיר</a:t>
            </a:r>
            <a:r>
              <a:rPr lang="en-US" sz="2800" dirty="0"/>
              <a:t>  		you (m) will cause to keep</a:t>
            </a:r>
          </a:p>
          <a:p>
            <a:r>
              <a:rPr lang="en-US" sz="2800" dirty="0"/>
              <a:t>2FS</a:t>
            </a:r>
            <a:r>
              <a:rPr lang="he-IL" sz="2800" dirty="0"/>
              <a:t> 	</a:t>
            </a:r>
            <a:r>
              <a:rPr lang="he-IL" sz="3600" dirty="0"/>
              <a:t>תַּשְׁמִירִי</a:t>
            </a:r>
            <a:r>
              <a:rPr lang="en-US" sz="2800" dirty="0"/>
              <a:t>  		you (f) will cause to keep</a:t>
            </a:r>
          </a:p>
          <a:p>
            <a:r>
              <a:rPr lang="en-US" sz="2800" dirty="0"/>
              <a:t>3MS</a:t>
            </a:r>
            <a:r>
              <a:rPr lang="he-IL" sz="2800" dirty="0"/>
              <a:t> 	</a:t>
            </a:r>
            <a:r>
              <a:rPr lang="he-IL" sz="3600" dirty="0"/>
              <a:t>יַשְׁמִיר</a:t>
            </a:r>
            <a:r>
              <a:rPr lang="en-US" sz="2800" dirty="0"/>
              <a:t>  		he will cause to keep</a:t>
            </a:r>
          </a:p>
          <a:p>
            <a:r>
              <a:rPr lang="en-US" sz="2800" dirty="0"/>
              <a:t>3FS</a:t>
            </a:r>
            <a:r>
              <a:rPr lang="he-IL" sz="2800" dirty="0"/>
              <a:t> 	</a:t>
            </a:r>
            <a:r>
              <a:rPr lang="he-IL" sz="3600" dirty="0"/>
              <a:t>תַּשְׁמִיר</a:t>
            </a:r>
            <a:r>
              <a:rPr lang="en-US" sz="2800" dirty="0"/>
              <a:t>  		she will cause to keep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470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Hiphil</a:t>
            </a:r>
            <a:r>
              <a:rPr lang="en-US" b="1" dirty="0"/>
              <a:t> Imperfect: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37360"/>
            <a:ext cx="8946541" cy="4511039"/>
          </a:xfrm>
        </p:spPr>
        <p:txBody>
          <a:bodyPr>
            <a:normAutofit/>
          </a:bodyPr>
          <a:lstStyle/>
          <a:p>
            <a:r>
              <a:rPr lang="en-US" sz="2800" dirty="0"/>
              <a:t>1CP  </a:t>
            </a:r>
            <a:r>
              <a:rPr lang="he-IL" sz="3600" dirty="0"/>
              <a:t>נַשְׁמִיר</a:t>
            </a:r>
            <a:r>
              <a:rPr lang="he-IL" sz="2800" dirty="0"/>
              <a:t> 		</a:t>
            </a:r>
            <a:r>
              <a:rPr lang="en-US" sz="2800" dirty="0"/>
              <a:t>we will cause to keep</a:t>
            </a:r>
          </a:p>
          <a:p>
            <a:r>
              <a:rPr lang="en-US" sz="2800" dirty="0"/>
              <a:t>2MP 	</a:t>
            </a:r>
            <a:r>
              <a:rPr lang="he-IL" sz="3600" dirty="0"/>
              <a:t>תַּשְׁמִירוּ</a:t>
            </a:r>
            <a:r>
              <a:rPr lang="he-IL" sz="2800" dirty="0"/>
              <a:t> 		</a:t>
            </a:r>
            <a:r>
              <a:rPr lang="en-US" sz="2800" dirty="0"/>
              <a:t>you (m) will cause to keep</a:t>
            </a:r>
          </a:p>
          <a:p>
            <a:r>
              <a:rPr lang="en-US" sz="2800" dirty="0"/>
              <a:t>2FP 	</a:t>
            </a:r>
            <a:r>
              <a:rPr lang="he-IL" sz="3600" dirty="0"/>
              <a:t>תַּשְׁמֵרְנָה</a:t>
            </a:r>
            <a:r>
              <a:rPr lang="he-IL" sz="2800" dirty="0"/>
              <a:t> 	</a:t>
            </a:r>
            <a:r>
              <a:rPr lang="en-US" sz="2800" dirty="0" smtClean="0"/>
              <a:t>you </a:t>
            </a:r>
            <a:r>
              <a:rPr lang="en-US" sz="2800" dirty="0"/>
              <a:t>(f) will cause to keep</a:t>
            </a:r>
          </a:p>
          <a:p>
            <a:r>
              <a:rPr lang="en-US" sz="2800" dirty="0"/>
              <a:t>3MP 	</a:t>
            </a:r>
            <a:r>
              <a:rPr lang="he-IL" sz="3600" dirty="0"/>
              <a:t>יַשְׁמִירוּ</a:t>
            </a:r>
            <a:r>
              <a:rPr lang="he-IL" sz="2800" dirty="0"/>
              <a:t> 		</a:t>
            </a:r>
            <a:r>
              <a:rPr lang="en-US" sz="2800" dirty="0"/>
              <a:t>they (m) will caused to keep</a:t>
            </a:r>
          </a:p>
          <a:p>
            <a:r>
              <a:rPr lang="en-US" sz="2800" dirty="0"/>
              <a:t>3FP 	</a:t>
            </a:r>
            <a:r>
              <a:rPr lang="he-IL" sz="3600" dirty="0"/>
              <a:t>תַּשְׁמֵרְנָה</a:t>
            </a:r>
            <a:r>
              <a:rPr lang="he-IL" sz="2800" dirty="0"/>
              <a:t>		</a:t>
            </a:r>
            <a:r>
              <a:rPr lang="en-US" sz="2800" dirty="0"/>
              <a:t>they </a:t>
            </a:r>
            <a:r>
              <a:rPr lang="en-US" sz="2800" smtClean="0"/>
              <a:t>(f) </a:t>
            </a:r>
            <a:r>
              <a:rPr lang="en-US" sz="2800" dirty="0"/>
              <a:t>will caused to keep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364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Translation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12422"/>
            <a:ext cx="9586855" cy="4535977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וּמִכָּל־הָ֠חַי </a:t>
            </a:r>
            <a:r>
              <a:rPr lang="he-IL" sz="3600" dirty="0"/>
              <a:t>מִֽכָּל־בָּשָׂ֞ר שְׁנַ֧יִם מִכֹּ֛ל תָּבִ֥יא אֶל־הַתֵּבָ֖ה  </a:t>
            </a:r>
            <a:r>
              <a:rPr lang="en-US" sz="3600" dirty="0"/>
              <a:t>      </a:t>
            </a:r>
            <a:r>
              <a:rPr lang="en-US" sz="2800" dirty="0"/>
              <a:t>(Gen 6:19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And of every living thing, of all flesh, you shall bring two of every kind </a:t>
            </a:r>
            <a:r>
              <a:rPr lang="en-US" sz="2800" dirty="0" smtClean="0"/>
              <a:t>into </a:t>
            </a:r>
            <a:r>
              <a:rPr lang="en-US" sz="2800" dirty="0"/>
              <a:t>the ark,    </a:t>
            </a:r>
            <a:br>
              <a:rPr lang="en-US" sz="2800" dirty="0"/>
            </a:br>
            <a:endParaRPr lang="en-US" sz="2800" dirty="0" smtClean="0"/>
          </a:p>
          <a:p>
            <a:r>
              <a:rPr lang="he-IL" sz="3600" dirty="0" smtClean="0"/>
              <a:t>וּמִבֵּ֣ית </a:t>
            </a:r>
            <a:r>
              <a:rPr lang="he-IL" sz="3600" dirty="0"/>
              <a:t>אָבִ֑יךָ אֶל־הָאָ֖רֶץ אֲשֶׁ֥ר אַרְאֶֽךָּ׃ </a:t>
            </a:r>
            <a:r>
              <a:rPr lang="en-US" sz="3600" dirty="0"/>
              <a:t>     </a:t>
            </a:r>
            <a:r>
              <a:rPr lang="en-US" sz="2800" dirty="0"/>
              <a:t>(Gen 12:1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your father's house to the land that I will show you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68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289" y="411154"/>
            <a:ext cx="11224464" cy="1400530"/>
          </a:xfrm>
        </p:spPr>
        <p:txBody>
          <a:bodyPr/>
          <a:lstStyle/>
          <a:p>
            <a:r>
              <a:rPr lang="en-US" b="1" dirty="0"/>
              <a:t>17. C.  </a:t>
            </a:r>
            <a:r>
              <a:rPr lang="en-US" b="1" dirty="0" err="1"/>
              <a:t>Hiphil</a:t>
            </a:r>
            <a:r>
              <a:rPr lang="en-US" b="1" dirty="0"/>
              <a:t> Perfect and Imperfect Chants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Hiphil</a:t>
            </a:r>
            <a:r>
              <a:rPr lang="en-US" sz="2800" b="1" dirty="0" smtClean="0"/>
              <a:t> </a:t>
            </a:r>
            <a:r>
              <a:rPr lang="en-US" sz="2800" b="1" dirty="0"/>
              <a:t>Perfect:    </a:t>
            </a:r>
            <a:endParaRPr lang="en-US" sz="2800" dirty="0"/>
          </a:p>
          <a:p>
            <a:r>
              <a:rPr lang="en-US" sz="2800" dirty="0"/>
              <a:t>1CS  	</a:t>
            </a:r>
            <a:r>
              <a:rPr lang="he-IL" sz="3600" dirty="0"/>
              <a:t>הִשְׁמַרְתִּי</a:t>
            </a:r>
            <a:r>
              <a:rPr lang="en-US" sz="2800" dirty="0"/>
              <a:t>  			</a:t>
            </a:r>
            <a:r>
              <a:rPr lang="he-IL" sz="2800" dirty="0"/>
              <a:t>	</a:t>
            </a:r>
            <a:endParaRPr lang="en-US" sz="2800" dirty="0"/>
          </a:p>
          <a:p>
            <a:r>
              <a:rPr lang="en-US" sz="2800" dirty="0"/>
              <a:t>3CP 	</a:t>
            </a:r>
            <a:r>
              <a:rPr lang="he-IL" sz="3600" dirty="0"/>
              <a:t>הִשְׁמִירוּ</a:t>
            </a:r>
            <a:r>
              <a:rPr lang="he-IL" sz="2800" dirty="0"/>
              <a:t> 	</a:t>
            </a:r>
            <a:endParaRPr lang="en-US" sz="2800" dirty="0"/>
          </a:p>
          <a:p>
            <a:r>
              <a:rPr lang="en-US" sz="2800" b="1" dirty="0" err="1"/>
              <a:t>Hiphil</a:t>
            </a:r>
            <a:r>
              <a:rPr lang="en-US" sz="2800" b="1" dirty="0"/>
              <a:t> Imperfect:    </a:t>
            </a:r>
            <a:endParaRPr lang="en-US" sz="2800" dirty="0"/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תַּשְׁמִיר</a:t>
            </a:r>
            <a:r>
              <a:rPr lang="en-US" sz="2800" dirty="0"/>
              <a:t>  			</a:t>
            </a:r>
          </a:p>
          <a:p>
            <a:r>
              <a:rPr lang="en-US" sz="2800" dirty="0"/>
              <a:t>3MP 	</a:t>
            </a:r>
            <a:r>
              <a:rPr lang="he-IL" sz="3600" dirty="0"/>
              <a:t>יַשְׁמִירוּ</a:t>
            </a:r>
            <a:r>
              <a:rPr lang="he-IL" sz="2800" dirty="0"/>
              <a:t> 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789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Hiphil</a:t>
            </a:r>
            <a:r>
              <a:rPr lang="en-US" b="1" dirty="0"/>
              <a:t> Imperative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2</a:t>
            </a:r>
            <a:r>
              <a:rPr lang="en-US" sz="2800" dirty="0"/>
              <a:t>MS	</a:t>
            </a:r>
            <a:r>
              <a:rPr lang="he-IL" sz="3600" dirty="0"/>
              <a:t>הַשְׁמֵר</a:t>
            </a:r>
            <a:r>
              <a:rPr lang="he-IL" sz="2800" dirty="0"/>
              <a:t> 	</a:t>
            </a:r>
            <a:r>
              <a:rPr lang="en-US" sz="2800" dirty="0"/>
              <a:t>[you (m)] cause to keep</a:t>
            </a:r>
          </a:p>
          <a:p>
            <a:r>
              <a:rPr lang="en-US" sz="2800" dirty="0" smtClean="0"/>
              <a:t>2FS </a:t>
            </a:r>
            <a:r>
              <a:rPr lang="he-IL" sz="2800" dirty="0"/>
              <a:t>	</a:t>
            </a:r>
            <a:r>
              <a:rPr lang="he-IL" sz="3600" dirty="0"/>
              <a:t>הַשְׁמִירִי</a:t>
            </a:r>
            <a:r>
              <a:rPr lang="en-US" sz="2800" dirty="0"/>
              <a:t> 	[</a:t>
            </a:r>
            <a:r>
              <a:rPr lang="en-US" sz="2800" dirty="0" smtClean="0"/>
              <a:t>you (</a:t>
            </a:r>
            <a:r>
              <a:rPr lang="en-US" sz="2800" dirty="0"/>
              <a:t>f)] cause to keep</a:t>
            </a:r>
          </a:p>
          <a:p>
            <a:r>
              <a:rPr lang="en-US" sz="2800" dirty="0"/>
              <a:t>2MP</a:t>
            </a:r>
            <a:r>
              <a:rPr lang="he-IL" sz="2800" dirty="0"/>
              <a:t> 	</a:t>
            </a:r>
            <a:r>
              <a:rPr lang="he-IL" sz="3600" dirty="0"/>
              <a:t>הַשְׁמִירוּ</a:t>
            </a:r>
            <a:r>
              <a:rPr lang="en-US" sz="2800" dirty="0"/>
              <a:t> 	[you all (m)] cause to keep</a:t>
            </a:r>
          </a:p>
          <a:p>
            <a:r>
              <a:rPr lang="en-US" sz="2800" dirty="0"/>
              <a:t>2FP</a:t>
            </a:r>
            <a:r>
              <a:rPr lang="he-IL" sz="2800" dirty="0"/>
              <a:t> 	</a:t>
            </a:r>
            <a:r>
              <a:rPr lang="he-IL" sz="3600" dirty="0"/>
              <a:t>הַשְׁמִירְנָה</a:t>
            </a:r>
            <a:r>
              <a:rPr lang="en-US" sz="2800" dirty="0"/>
              <a:t> 	[you all (f)] cause to keep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429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Hiphil</a:t>
            </a:r>
            <a:r>
              <a:rPr lang="en-US" b="1" dirty="0"/>
              <a:t> Infinitive Construct and Absolute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487103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Absolute:  </a:t>
            </a:r>
            <a:r>
              <a:rPr lang="he-IL" sz="3600" dirty="0"/>
              <a:t>הַשְׁמִיר</a:t>
            </a:r>
            <a:r>
              <a:rPr lang="he-IL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Construct:  </a:t>
            </a:r>
            <a:r>
              <a:rPr lang="he-IL" sz="3600" dirty="0"/>
              <a:t>הַשְׁמֵר</a:t>
            </a:r>
            <a:r>
              <a:rPr lang="en-US" sz="2800" dirty="0"/>
              <a:t> 		to cause to </a:t>
            </a:r>
            <a:r>
              <a:rPr lang="en-US" sz="2800" dirty="0" smtClean="0"/>
              <a:t>keep = Imperative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428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Hiphil</a:t>
            </a:r>
            <a:r>
              <a:rPr lang="en-US" b="1" dirty="0"/>
              <a:t> </a:t>
            </a:r>
            <a:r>
              <a:rPr lang="en-US" b="1" dirty="0" smtClean="0"/>
              <a:t>Participles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MS </a:t>
            </a:r>
            <a:r>
              <a:rPr lang="en-US" sz="2800" dirty="0"/>
              <a:t>	</a:t>
            </a:r>
            <a:r>
              <a:rPr lang="he-IL" sz="3600" dirty="0"/>
              <a:t>מַשְׁמִיר</a:t>
            </a:r>
            <a:r>
              <a:rPr lang="he-IL" sz="2800" dirty="0"/>
              <a:t> 		</a:t>
            </a:r>
            <a:r>
              <a:rPr lang="en-US" sz="2800" dirty="0"/>
              <a:t>causing to keep</a:t>
            </a:r>
          </a:p>
          <a:p>
            <a:r>
              <a:rPr lang="en-US" sz="2800" dirty="0"/>
              <a:t>MP</a:t>
            </a:r>
            <a:r>
              <a:rPr lang="he-IL" sz="2800" dirty="0"/>
              <a:t> 	</a:t>
            </a:r>
            <a:r>
              <a:rPr lang="he-IL" sz="3600" dirty="0"/>
              <a:t>מַשְׁמִירִים</a:t>
            </a:r>
            <a:r>
              <a:rPr lang="en-US" sz="2800" dirty="0"/>
              <a:t> 	</a:t>
            </a:r>
            <a:r>
              <a:rPr lang="en-US" sz="2800" dirty="0" smtClean="0"/>
              <a:t>causing </a:t>
            </a:r>
            <a:r>
              <a:rPr lang="en-US" sz="2800" dirty="0"/>
              <a:t>to keep</a:t>
            </a:r>
          </a:p>
          <a:p>
            <a:r>
              <a:rPr lang="en-US" sz="2800" dirty="0" smtClean="0"/>
              <a:t>FS  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מַשְׁמִירָה</a:t>
            </a:r>
            <a:r>
              <a:rPr lang="en-US" sz="2800" dirty="0"/>
              <a:t> 	</a:t>
            </a:r>
            <a:r>
              <a:rPr lang="en-US" sz="2800" dirty="0" smtClean="0"/>
              <a:t>causing </a:t>
            </a:r>
            <a:r>
              <a:rPr lang="en-US" sz="2800" dirty="0"/>
              <a:t>to keep</a:t>
            </a:r>
          </a:p>
          <a:p>
            <a:r>
              <a:rPr lang="en-US" sz="2800" dirty="0"/>
              <a:t>FP 	 </a:t>
            </a:r>
            <a:r>
              <a:rPr lang="he-IL" sz="3600" dirty="0"/>
              <a:t>מַשְׁמִירוֹת</a:t>
            </a:r>
            <a:r>
              <a:rPr lang="en-US" sz="2800" dirty="0"/>
              <a:t> 		causing to keep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227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Chant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579092"/>
            <a:ext cx="11255433" cy="4195481"/>
          </a:xfrm>
        </p:spPr>
        <p:txBody>
          <a:bodyPr>
            <a:noAutofit/>
          </a:bodyPr>
          <a:lstStyle/>
          <a:p>
            <a:r>
              <a:rPr lang="en-US" sz="2800" b="1" dirty="0" err="1"/>
              <a:t>Hiphil</a:t>
            </a:r>
            <a:r>
              <a:rPr lang="en-US" sz="2800" b="1" dirty="0"/>
              <a:t> Imperative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he-IL" sz="2800" dirty="0"/>
              <a:t>2</a:t>
            </a:r>
            <a:r>
              <a:rPr lang="en-US" sz="2800" dirty="0"/>
              <a:t>MS	</a:t>
            </a:r>
            <a:r>
              <a:rPr lang="he-IL" sz="3600" dirty="0"/>
              <a:t>הַשְׁמֵר</a:t>
            </a:r>
            <a:r>
              <a:rPr lang="he-IL" sz="2800" dirty="0"/>
              <a:t> 	</a:t>
            </a:r>
            <a:r>
              <a:rPr lang="en-US" sz="2800" dirty="0"/>
              <a:t>[you (m)] cause to </a:t>
            </a:r>
            <a:r>
              <a:rPr lang="en-US" sz="2800" dirty="0" smtClean="0"/>
              <a:t>keep  = Inf. </a:t>
            </a:r>
            <a:r>
              <a:rPr lang="en-US" sz="2800" dirty="0" err="1" smtClean="0"/>
              <a:t>Const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b="1" dirty="0" err="1"/>
              <a:t>Hiphil</a:t>
            </a:r>
            <a:r>
              <a:rPr lang="en-US" sz="2800" b="1" dirty="0"/>
              <a:t> Infinitive </a:t>
            </a:r>
            <a:r>
              <a:rPr lang="en-US" sz="2800" b="1" dirty="0" smtClean="0"/>
              <a:t>Abs. </a:t>
            </a:r>
            <a:endParaRPr lang="en-US" sz="2800" dirty="0"/>
          </a:p>
          <a:p>
            <a:r>
              <a:rPr lang="en-US" sz="2800" dirty="0" smtClean="0"/>
              <a:t> Absolute    </a:t>
            </a:r>
            <a:r>
              <a:rPr lang="he-IL" sz="3600" dirty="0" smtClean="0"/>
              <a:t>הַשְׁמִיר</a:t>
            </a:r>
            <a:r>
              <a:rPr lang="he-IL" sz="2800" dirty="0"/>
              <a:t>		</a:t>
            </a:r>
            <a:endParaRPr lang="en-US" sz="2800" dirty="0"/>
          </a:p>
          <a:p>
            <a:r>
              <a:rPr lang="en-US" sz="2800" b="1" dirty="0" err="1" smtClean="0"/>
              <a:t>Hiphil</a:t>
            </a:r>
            <a:r>
              <a:rPr lang="en-US" sz="2800" b="1" dirty="0" smtClean="0"/>
              <a:t> </a:t>
            </a:r>
            <a:r>
              <a:rPr lang="en-US" sz="2800" b="1" dirty="0"/>
              <a:t>Participles</a:t>
            </a:r>
            <a:endParaRPr lang="en-US" sz="2800" dirty="0"/>
          </a:p>
          <a:p>
            <a:r>
              <a:rPr lang="en-US" sz="2800" dirty="0"/>
              <a:t>MS 	</a:t>
            </a:r>
            <a:r>
              <a:rPr lang="he-IL" sz="3600" dirty="0"/>
              <a:t>מַשְׁמִיר</a:t>
            </a:r>
            <a:r>
              <a:rPr lang="he-IL" sz="2800" dirty="0"/>
              <a:t> 		</a:t>
            </a:r>
            <a:r>
              <a:rPr lang="en-US" sz="2800" dirty="0"/>
              <a:t>causing to keep</a:t>
            </a:r>
          </a:p>
          <a:p>
            <a:r>
              <a:rPr lang="en-US" sz="2800" dirty="0" smtClean="0"/>
              <a:t>FS  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מַשְׁמִירָה</a:t>
            </a:r>
            <a:r>
              <a:rPr lang="en-US" sz="2800" dirty="0"/>
              <a:t> 	causing to keep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94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4.L.  Sing: Shema lullaby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9454" cy="4195481"/>
          </a:xfrm>
        </p:spPr>
        <p:txBody>
          <a:bodyPr/>
          <a:lstStyle/>
          <a:p>
            <a:r>
              <a:rPr lang="he-IL" sz="4400" dirty="0" smtClean="0"/>
              <a:t>שְׁמַע יִשְׂרָאֵל     </a:t>
            </a:r>
            <a:r>
              <a:rPr lang="he-IL" sz="4400" dirty="0"/>
              <a:t>יְהוָה אֱלֹהֵינוּ </a:t>
            </a:r>
            <a:r>
              <a:rPr lang="he-IL" sz="4400" dirty="0" smtClean="0"/>
              <a:t>   יְהוָה </a:t>
            </a:r>
            <a:r>
              <a:rPr lang="he-IL" sz="4400" dirty="0"/>
              <a:t>אֶחָֽד׃ </a:t>
            </a:r>
            <a:r>
              <a:rPr lang="en-US" sz="4400" dirty="0"/>
              <a:t>    </a:t>
            </a:r>
            <a:r>
              <a:rPr lang="en-US" dirty="0"/>
              <a:t>(Deut. 6:4)</a:t>
            </a:r>
          </a:p>
          <a:p>
            <a:r>
              <a:rPr lang="en-US" b="1" u="sng" dirty="0">
                <a:hlinkClick r:id="rId2"/>
              </a:rPr>
              <a:t>https://www.youtube.com/watch?v=pIOpZ9fQLbU&amp;t=0s&amp;list=PLnNXzYjQerJia_8yTy8OrM2K-BiN5OEup&amp;index=2</a:t>
            </a:r>
            <a:r>
              <a:rPr lang="en-US" b="1" dirty="0"/>
              <a:t>   </a:t>
            </a:r>
            <a:endParaRPr lang="en-US" dirty="0"/>
          </a:p>
          <a:p>
            <a:r>
              <a:rPr lang="en-US" b="1" dirty="0"/>
              <a:t>or search </a:t>
            </a:r>
            <a:r>
              <a:rPr lang="en-US" b="1" dirty="0" err="1"/>
              <a:t>Youtube</a:t>
            </a:r>
            <a:r>
              <a:rPr lang="en-US" b="1" dirty="0"/>
              <a:t> for: “</a:t>
            </a:r>
            <a:r>
              <a:rPr lang="en-US" dirty="0"/>
              <a:t>Shema Lullaby Judy </a:t>
            </a:r>
            <a:r>
              <a:rPr lang="en-US" dirty="0" err="1"/>
              <a:t>Ginsburgh</a:t>
            </a:r>
            <a:r>
              <a:rPr lang="en-US" dirty="0"/>
              <a:t>”</a:t>
            </a:r>
          </a:p>
          <a:p>
            <a:r>
              <a:rPr lang="en-US" dirty="0" smtClean="0"/>
              <a:t>Shabbat Shalom Medley</a:t>
            </a:r>
          </a:p>
          <a:p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MBgACM_LcE&amp;list=RDEMSL0J_ngrs5U8EoQWZITH5w&amp;index=9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Translation Examples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02244" cy="419548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וִידַעְתֶּם </a:t>
            </a:r>
            <a:r>
              <a:rPr lang="he-IL" sz="3600" dirty="0"/>
              <a:t>כִּי אֲנִי יְהוָה אֱלֹ֣הֵיכֶם הַמּוֹצִיא אֶתְכֶם מִתַּחַת סִבְלוֹת מִצְרָיִם׃ </a:t>
            </a:r>
            <a:r>
              <a:rPr lang="en-US" sz="3600" dirty="0"/>
              <a:t>     </a:t>
            </a:r>
            <a:r>
              <a:rPr lang="en-US" sz="2800" dirty="0"/>
              <a:t>(</a:t>
            </a:r>
            <a:r>
              <a:rPr lang="en-US" sz="2800" dirty="0" err="1"/>
              <a:t>Exod</a:t>
            </a:r>
            <a:r>
              <a:rPr lang="en-US" sz="2800" dirty="0"/>
              <a:t> 6:7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Then </a:t>
            </a:r>
            <a:r>
              <a:rPr lang="en-US" sz="2800" dirty="0"/>
              <a:t>you will know that I am the LORD your God, who brought you out from under the yoke of the Egyptians.</a:t>
            </a:r>
          </a:p>
          <a:p>
            <a:r>
              <a:rPr lang="he-IL" sz="3600" dirty="0" smtClean="0"/>
              <a:t>אֵל </a:t>
            </a:r>
            <a:r>
              <a:rPr lang="he-IL" sz="3600" dirty="0"/>
              <a:t>מוֹצִיאָם מִמִּצְרָיִם   </a:t>
            </a:r>
            <a:r>
              <a:rPr lang="en-US" sz="3600" dirty="0"/>
              <a:t>    </a:t>
            </a:r>
            <a:r>
              <a:rPr lang="en-US" sz="2800" dirty="0"/>
              <a:t>(</a:t>
            </a:r>
            <a:r>
              <a:rPr lang="en-US" sz="2800" dirty="0" err="1"/>
              <a:t>Num</a:t>
            </a:r>
            <a:r>
              <a:rPr lang="en-US" sz="2800" dirty="0"/>
              <a:t> 23:22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God</a:t>
            </a:r>
            <a:r>
              <a:rPr lang="en-US" sz="2800" dirty="0"/>
              <a:t>, who brings them out of Egypt</a:t>
            </a:r>
          </a:p>
        </p:txBody>
      </p:sp>
    </p:spTree>
    <p:extLst>
      <p:ext uri="{BB962C8B-B14F-4D97-AF65-F5344CB8AC3E}">
        <p14:creationId xmlns:p14="http://schemas.microsoft.com/office/powerpoint/2010/main" val="4887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7. D. </a:t>
            </a:r>
            <a:r>
              <a:rPr lang="en-US" b="1" dirty="0" err="1" smtClean="0"/>
              <a:t>Hiphil</a:t>
            </a:r>
            <a:r>
              <a:rPr lang="en-US" b="1" dirty="0" smtClean="0"/>
              <a:t> </a:t>
            </a:r>
            <a:r>
              <a:rPr lang="en-US" b="1" dirty="0"/>
              <a:t>of the Weak Verbs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346336"/>
            <a:ext cx="11546378" cy="4530762"/>
          </a:xfrm>
        </p:spPr>
        <p:txBody>
          <a:bodyPr>
            <a:noAutofit/>
          </a:bodyPr>
          <a:lstStyle/>
          <a:p>
            <a:r>
              <a:rPr lang="en-US" sz="2800" dirty="0"/>
              <a:t>On </a:t>
            </a:r>
            <a:r>
              <a:rPr lang="en-US" sz="2800" b="1" dirty="0" err="1"/>
              <a:t>Pē</a:t>
            </a:r>
            <a:r>
              <a:rPr lang="en-US" sz="2800" dirty="0"/>
              <a:t> </a:t>
            </a:r>
            <a:r>
              <a:rPr lang="en-US" sz="2800" b="1" dirty="0"/>
              <a:t>Guttural</a:t>
            </a:r>
            <a:r>
              <a:rPr lang="en-US" sz="2800" dirty="0"/>
              <a:t> initial verbs the form is:  (</a:t>
            </a:r>
            <a:r>
              <a:rPr lang="he-IL" sz="3600" dirty="0"/>
              <a:t>עָמַד</a:t>
            </a:r>
            <a:r>
              <a:rPr lang="he-IL" sz="2800" dirty="0"/>
              <a:t> </a:t>
            </a:r>
            <a:r>
              <a:rPr lang="en-US" sz="2800" dirty="0"/>
              <a:t>= to stand) </a:t>
            </a:r>
          </a:p>
          <a:p>
            <a:r>
              <a:rPr lang="en-US" sz="2800" b="1" dirty="0"/>
              <a:t>Perfect 		Imperfect </a:t>
            </a:r>
            <a:r>
              <a:rPr lang="he-IL" sz="2800" b="1" dirty="0"/>
              <a:t>	</a:t>
            </a:r>
            <a:r>
              <a:rPr lang="en-US" sz="2800" b="1" dirty="0"/>
              <a:t> 	Imperative</a:t>
            </a:r>
            <a:r>
              <a:rPr lang="he-IL" sz="2800" b="1" dirty="0"/>
              <a:t> 	</a:t>
            </a:r>
            <a:r>
              <a:rPr lang="en-US" sz="2800" b="1" dirty="0"/>
              <a:t>Infinitive 	      Participle </a:t>
            </a:r>
            <a:endParaRPr lang="en-US" sz="2800" dirty="0"/>
          </a:p>
          <a:p>
            <a:r>
              <a:rPr lang="he-IL" sz="3600" dirty="0"/>
              <a:t>הֵעֱמַדְתִּי</a:t>
            </a:r>
            <a:r>
              <a:rPr lang="en-US" sz="3600" dirty="0"/>
              <a:t> 		</a:t>
            </a:r>
            <a:r>
              <a:rPr lang="he-IL" sz="3600" dirty="0"/>
              <a:t>אַעֲמִיד</a:t>
            </a:r>
            <a:r>
              <a:rPr lang="en-US" sz="3600" dirty="0"/>
              <a:t> 			</a:t>
            </a:r>
            <a:r>
              <a:rPr lang="en-US" sz="3600" dirty="0" smtClean="0"/>
              <a:t>                  </a:t>
            </a:r>
            <a:r>
              <a:rPr lang="he-IL" sz="3600" dirty="0" smtClean="0"/>
              <a:t>הַעֲמִיד </a:t>
            </a:r>
            <a:r>
              <a:rPr lang="en-US" sz="3600" dirty="0"/>
              <a:t>(Cons)    </a:t>
            </a:r>
            <a:r>
              <a:rPr lang="he-IL" sz="3600" dirty="0"/>
              <a:t>מַעֲמִיד</a:t>
            </a:r>
            <a:endParaRPr lang="en-US" sz="3600" dirty="0"/>
          </a:p>
          <a:p>
            <a:r>
              <a:rPr lang="he-IL" sz="3600" dirty="0"/>
              <a:t>... 			...</a:t>
            </a:r>
            <a:r>
              <a:rPr lang="el-GR" sz="3600" dirty="0"/>
              <a:t> 	</a:t>
            </a:r>
            <a:r>
              <a:rPr lang="en-US" sz="3600" dirty="0" smtClean="0"/>
              <a:t>                  </a:t>
            </a:r>
            <a:r>
              <a:rPr lang="he-IL" sz="3600" dirty="0" smtClean="0"/>
              <a:t>הַעֲמֶד  </a:t>
            </a:r>
            <a:r>
              <a:rPr lang="en-US" sz="3600" dirty="0" smtClean="0"/>
              <a:t>  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he-IL" sz="3600" dirty="0" smtClean="0"/>
              <a:t>הַעֲמֵד </a:t>
            </a:r>
            <a:r>
              <a:rPr lang="en-US" sz="3600" dirty="0"/>
              <a:t>(Abs</a:t>
            </a:r>
            <a:r>
              <a:rPr lang="he-IL" sz="3600" dirty="0" smtClean="0"/>
              <a:t>(</a:t>
            </a:r>
            <a:r>
              <a:rPr lang="en-US" sz="3600" dirty="0" smtClean="0"/>
              <a:t>    </a:t>
            </a:r>
            <a:r>
              <a:rPr lang="he-IL" sz="3600" dirty="0" smtClean="0"/>
              <a:t>     </a:t>
            </a:r>
            <a:r>
              <a:rPr lang="he-IL" sz="3600" dirty="0"/>
              <a:t>מַעֲמֶדֶת </a:t>
            </a:r>
            <a:endParaRPr lang="en-US" sz="3600" dirty="0" smtClean="0"/>
          </a:p>
          <a:p>
            <a:r>
              <a:rPr lang="he-IL" sz="3600" dirty="0" smtClean="0"/>
              <a:t>הֶעֱמִידָה 		תַּעֲמִידִי	</a:t>
            </a:r>
            <a:r>
              <a:rPr lang="en-US" sz="3600" dirty="0" smtClean="0"/>
              <a:t>           </a:t>
            </a:r>
            <a:r>
              <a:rPr lang="he-IL" sz="3600" dirty="0" smtClean="0"/>
              <a:t>הַעֲמִידִי	</a:t>
            </a:r>
            <a:r>
              <a:rPr lang="en-US" sz="3600" dirty="0" smtClean="0"/>
              <a:t>                        </a:t>
            </a:r>
            <a:r>
              <a:rPr lang="he-IL" sz="3600" dirty="0" smtClean="0"/>
              <a:t>    מַעֲמִידִים </a:t>
            </a:r>
            <a:endParaRPr lang="en-US" sz="3600" dirty="0" smtClean="0"/>
          </a:p>
          <a:p>
            <a:r>
              <a:rPr lang="he-IL" sz="3600" dirty="0" smtClean="0"/>
              <a:t>... </a:t>
            </a:r>
            <a:r>
              <a:rPr lang="he-IL" sz="3600" dirty="0"/>
              <a:t>			...		</a:t>
            </a:r>
            <a:r>
              <a:rPr lang="en-US" sz="3600" dirty="0" smtClean="0"/>
              <a:t>               </a:t>
            </a:r>
            <a:r>
              <a:rPr lang="he-IL" sz="3600" dirty="0"/>
              <a:t>	הַעֲמִידוּ		</a:t>
            </a:r>
            <a:r>
              <a:rPr lang="en-US" sz="3600" dirty="0"/>
              <a:t>      </a:t>
            </a:r>
            <a:r>
              <a:rPr lang="en-US" sz="3600" dirty="0" smtClean="0"/>
              <a:t>                </a:t>
            </a:r>
            <a:r>
              <a:rPr lang="he-IL" sz="3600" dirty="0"/>
              <a:t>מַעֲמִידוֹת</a:t>
            </a:r>
            <a:endParaRPr lang="en-US" sz="3600" dirty="0"/>
          </a:p>
          <a:p>
            <a:r>
              <a:rPr lang="he-IL" sz="3600" dirty="0"/>
              <a:t>הֶעֱמִיד 		יַעֲמִיד</a:t>
            </a:r>
            <a:r>
              <a:rPr lang="en-US" sz="3600" dirty="0"/>
              <a:t>     </a:t>
            </a:r>
            <a:r>
              <a:rPr lang="en-US" sz="3600" dirty="0" smtClean="0"/>
              <a:t>       </a:t>
            </a:r>
            <a:r>
              <a:rPr lang="he-IL" sz="3600" dirty="0"/>
              <a:t>	הַעֲמֵדְנָה</a:t>
            </a:r>
            <a:endParaRPr lang="en-US" sz="3600" dirty="0"/>
          </a:p>
          <a:p>
            <a:r>
              <a:rPr lang="en-US" sz="2800" dirty="0"/>
              <a:t>Note the initial </a:t>
            </a:r>
            <a:r>
              <a:rPr lang="he-IL" sz="3600" dirty="0"/>
              <a:t>ה</a:t>
            </a:r>
            <a:r>
              <a:rPr lang="he-IL" sz="2800" dirty="0"/>
              <a:t> </a:t>
            </a:r>
            <a:r>
              <a:rPr lang="en-US" sz="2800" dirty="0"/>
              <a:t> is added with a </a:t>
            </a:r>
            <a:r>
              <a:rPr lang="en-US" sz="2800" dirty="0" err="1">
                <a:solidFill>
                  <a:srgbClr val="FFFF00"/>
                </a:solidFill>
              </a:rPr>
              <a:t>Ṣerê</a:t>
            </a:r>
            <a:r>
              <a:rPr lang="en-US" sz="2800" dirty="0"/>
              <a:t> or a </a:t>
            </a:r>
            <a:r>
              <a:rPr lang="en-US" sz="2800" dirty="0" err="1">
                <a:solidFill>
                  <a:srgbClr val="FFFF00"/>
                </a:solidFill>
              </a:rPr>
              <a:t>Seghôl</a:t>
            </a:r>
            <a:r>
              <a:rPr lang="en-US" sz="2800" dirty="0"/>
              <a:t> in the </a:t>
            </a:r>
            <a:r>
              <a:rPr lang="en-US" sz="2800" dirty="0">
                <a:solidFill>
                  <a:srgbClr val="FFFF00"/>
                </a:solidFill>
              </a:rPr>
              <a:t>Perfect</a:t>
            </a:r>
            <a:r>
              <a:rPr lang="en-US" sz="2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2270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r>
              <a:rPr lang="en-US" b="1" dirty="0"/>
              <a:t>7. D. </a:t>
            </a:r>
            <a:r>
              <a:rPr lang="en-US" b="1" dirty="0" err="1"/>
              <a:t>Hiphil</a:t>
            </a:r>
            <a:r>
              <a:rPr lang="en-US" b="1" dirty="0"/>
              <a:t> of the 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Ayin</a:t>
            </a:r>
            <a:r>
              <a:rPr lang="en-US" sz="2800" b="1" dirty="0"/>
              <a:t> Guttural</a:t>
            </a:r>
            <a:r>
              <a:rPr lang="en-US" sz="2800" dirty="0"/>
              <a:t> (</a:t>
            </a:r>
            <a:r>
              <a:rPr lang="he-IL" sz="3600" dirty="0"/>
              <a:t>הִגְאִיל</a:t>
            </a:r>
            <a:r>
              <a:rPr lang="he-IL" sz="2800" dirty="0"/>
              <a:t> </a:t>
            </a:r>
            <a:r>
              <a:rPr lang="en-US" sz="2800" dirty="0"/>
              <a:t>) is so regular you will be able to recognize it because the prefixing and </a:t>
            </a:r>
            <a:r>
              <a:rPr lang="en-US" sz="2800" dirty="0" err="1"/>
              <a:t>ḥîreq</a:t>
            </a:r>
            <a:r>
              <a:rPr lang="en-US" sz="2800" dirty="0"/>
              <a:t> </a:t>
            </a:r>
            <a:r>
              <a:rPr lang="en-US" sz="2800" dirty="0" err="1"/>
              <a:t>yôd</a:t>
            </a:r>
            <a:r>
              <a:rPr lang="en-US" sz="2800" dirty="0"/>
              <a:t> pretty much follow the same patterns as the regular verb.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76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u="sng" dirty="0"/>
              <a:t> </a:t>
            </a:r>
            <a:r>
              <a:rPr lang="en-US" b="1" dirty="0" err="1"/>
              <a:t>Hē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he-IL" dirty="0"/>
              <a:t>גָּלָה </a:t>
            </a:r>
            <a:r>
              <a:rPr lang="el-GR" dirty="0"/>
              <a:t>= </a:t>
            </a:r>
            <a:r>
              <a:rPr lang="en-US" dirty="0"/>
              <a:t>to reveal, uncover)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794"/>
            <a:ext cx="11446625" cy="468560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Perfect </a:t>
            </a:r>
            <a:r>
              <a:rPr lang="en-US" sz="2800" b="1" dirty="0"/>
              <a:t>		Imperfect </a:t>
            </a:r>
            <a:r>
              <a:rPr lang="he-IL" sz="2800" b="1" dirty="0"/>
              <a:t>	</a:t>
            </a:r>
            <a:r>
              <a:rPr lang="en-US" sz="2800" b="1" dirty="0"/>
              <a:t> 	Imperative</a:t>
            </a:r>
            <a:r>
              <a:rPr lang="he-IL" sz="2800" b="1" dirty="0"/>
              <a:t> 	</a:t>
            </a:r>
            <a:r>
              <a:rPr lang="en-US" sz="2800" b="1" dirty="0"/>
              <a:t>Infinitive 	      Participle </a:t>
            </a:r>
            <a:endParaRPr lang="en-US" sz="2800" dirty="0"/>
          </a:p>
          <a:p>
            <a:r>
              <a:rPr lang="he-IL" sz="3600" dirty="0"/>
              <a:t>הִגְלִיתִי</a:t>
            </a:r>
            <a:r>
              <a:rPr lang="en-US" sz="3600" dirty="0"/>
              <a:t> 		</a:t>
            </a:r>
            <a:r>
              <a:rPr lang="he-IL" sz="3600" dirty="0"/>
              <a:t>אַגְלֶה</a:t>
            </a:r>
            <a:r>
              <a:rPr lang="en-US" sz="3600" dirty="0"/>
              <a:t> 			</a:t>
            </a:r>
            <a:r>
              <a:rPr lang="en-US" sz="3600" dirty="0" smtClean="0"/>
              <a:t>               </a:t>
            </a:r>
            <a:r>
              <a:rPr lang="en-US" sz="3600" dirty="0"/>
              <a:t>	</a:t>
            </a:r>
            <a:r>
              <a:rPr lang="he-IL" sz="3600" dirty="0"/>
              <a:t>הַגְלוֹת </a:t>
            </a:r>
            <a:r>
              <a:rPr lang="en-US" sz="3600" dirty="0"/>
              <a:t>(Cons)    </a:t>
            </a:r>
            <a:r>
              <a:rPr lang="he-IL" sz="3600" dirty="0"/>
              <a:t>מַגְלֶה</a:t>
            </a:r>
            <a:endParaRPr lang="en-US" sz="3600" dirty="0"/>
          </a:p>
          <a:p>
            <a:r>
              <a:rPr lang="he-IL" sz="3600" dirty="0"/>
              <a:t>... 			...</a:t>
            </a:r>
            <a:r>
              <a:rPr lang="el-GR" sz="3600" dirty="0"/>
              <a:t> 		</a:t>
            </a:r>
            <a:r>
              <a:rPr lang="en-US" sz="3600" dirty="0" smtClean="0"/>
              <a:t>           </a:t>
            </a:r>
            <a:r>
              <a:rPr lang="el-GR" sz="3600" dirty="0"/>
              <a:t>	</a:t>
            </a:r>
            <a:r>
              <a:rPr lang="he-IL" sz="3600" dirty="0"/>
              <a:t>הַגְלֵה </a:t>
            </a:r>
            <a:r>
              <a:rPr lang="en-US" sz="3600" dirty="0" smtClean="0"/>
              <a:t>     </a:t>
            </a:r>
            <a:r>
              <a:rPr lang="he-IL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הַגְלֵה </a:t>
            </a:r>
            <a:r>
              <a:rPr lang="en-US" sz="3600" dirty="0"/>
              <a:t>(Abs</a:t>
            </a:r>
            <a:r>
              <a:rPr lang="he-IL" sz="3600" dirty="0" smtClean="0"/>
              <a:t>(</a:t>
            </a:r>
            <a:r>
              <a:rPr lang="en-US" sz="3600" dirty="0" smtClean="0"/>
              <a:t>      </a:t>
            </a:r>
            <a:r>
              <a:rPr lang="he-IL" sz="3600" dirty="0" smtClean="0"/>
              <a:t>     </a:t>
            </a:r>
            <a:r>
              <a:rPr lang="he-IL" sz="3600" dirty="0"/>
              <a:t>מַגְלָה </a:t>
            </a:r>
            <a:endParaRPr lang="en-US" sz="3600" dirty="0" smtClean="0"/>
          </a:p>
          <a:p>
            <a:r>
              <a:rPr lang="he-IL" sz="3600" dirty="0" smtClean="0"/>
              <a:t>הִגְלְתָה 		תַּגְלִי	</a:t>
            </a:r>
            <a:r>
              <a:rPr lang="en-US" sz="3600" dirty="0" smtClean="0"/>
              <a:t> 	            </a:t>
            </a:r>
            <a:r>
              <a:rPr lang="he-IL" sz="3600" dirty="0" smtClean="0"/>
              <a:t>הַגְלִי	</a:t>
            </a:r>
            <a:r>
              <a:rPr lang="en-US" sz="3600" dirty="0" smtClean="0"/>
              <a:t>               </a:t>
            </a:r>
            <a:r>
              <a:rPr lang="he-IL" sz="3600" dirty="0" smtClean="0"/>
              <a:t>	</a:t>
            </a:r>
            <a:r>
              <a:rPr lang="en-US" sz="3600" dirty="0" smtClean="0"/>
              <a:t>           </a:t>
            </a:r>
            <a:r>
              <a:rPr lang="he-IL" sz="3600" dirty="0" smtClean="0"/>
              <a:t>    מַגְלִים </a:t>
            </a:r>
            <a:r>
              <a:rPr lang="en-US" sz="3600" dirty="0" smtClean="0"/>
              <a:t>   </a:t>
            </a:r>
          </a:p>
          <a:p>
            <a:r>
              <a:rPr lang="he-IL" sz="3600" dirty="0" smtClean="0"/>
              <a:t>... </a:t>
            </a:r>
            <a:r>
              <a:rPr lang="he-IL" sz="3600" dirty="0"/>
              <a:t>			...		</a:t>
            </a:r>
            <a:r>
              <a:rPr lang="en-US" sz="3600" dirty="0" smtClean="0"/>
              <a:t>                   </a:t>
            </a:r>
            <a:r>
              <a:rPr lang="he-IL" sz="3600" dirty="0" smtClean="0"/>
              <a:t>הַגְלוּּ</a:t>
            </a:r>
            <a:r>
              <a:rPr lang="he-IL" sz="3600" dirty="0"/>
              <a:t>			</a:t>
            </a:r>
            <a:r>
              <a:rPr lang="en-US" sz="3600" dirty="0"/>
              <a:t>        </a:t>
            </a:r>
            <a:r>
              <a:rPr lang="en-US" sz="3600" dirty="0" smtClean="0"/>
              <a:t>               </a:t>
            </a:r>
            <a:r>
              <a:rPr lang="he-IL" sz="3600" dirty="0"/>
              <a:t>מַגְלוֹת</a:t>
            </a:r>
            <a:endParaRPr lang="en-US" sz="3600" dirty="0"/>
          </a:p>
          <a:p>
            <a:r>
              <a:rPr lang="he-IL" sz="3600" dirty="0"/>
              <a:t>הִגְלָה 		יַגְלֶה</a:t>
            </a:r>
            <a:r>
              <a:rPr lang="en-US" sz="3600" dirty="0"/>
              <a:t>   	</a:t>
            </a:r>
            <a:r>
              <a:rPr lang="he-IL" sz="3600" dirty="0"/>
              <a:t>	</a:t>
            </a:r>
            <a:r>
              <a:rPr lang="en-US" sz="3600" dirty="0" smtClean="0"/>
              <a:t>          </a:t>
            </a:r>
            <a:r>
              <a:rPr lang="he-IL" sz="3600" dirty="0" smtClean="0"/>
              <a:t>הַגְלֶינָה</a:t>
            </a:r>
            <a:endParaRPr lang="en-US" sz="3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788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Weak 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Lāmed</a:t>
            </a:r>
            <a:r>
              <a:rPr lang="en-US" sz="2800" b="1" dirty="0"/>
              <a:t>  Guttural </a:t>
            </a:r>
            <a:r>
              <a:rPr lang="en-US" sz="2800" dirty="0"/>
              <a:t>(</a:t>
            </a:r>
            <a:r>
              <a:rPr lang="he-IL" sz="3600" dirty="0"/>
              <a:t>מָצָא</a:t>
            </a:r>
            <a:r>
              <a:rPr lang="he-IL" sz="2800" dirty="0"/>
              <a:t> </a:t>
            </a:r>
            <a:r>
              <a:rPr lang="en-US" sz="2800" dirty="0"/>
              <a:t>= to find) is pretty normal with the </a:t>
            </a:r>
            <a:r>
              <a:rPr lang="he-IL" sz="3600" dirty="0"/>
              <a:t>הִ </a:t>
            </a:r>
            <a:r>
              <a:rPr lang="en-US" sz="2800" dirty="0" smtClean="0"/>
              <a:t> or</a:t>
            </a:r>
            <a:r>
              <a:rPr lang="en-US" sz="3600" dirty="0" smtClean="0"/>
              <a:t> </a:t>
            </a:r>
            <a:r>
              <a:rPr lang="he-IL" sz="3600" dirty="0"/>
              <a:t>ה</a:t>
            </a:r>
            <a:r>
              <a:rPr lang="he-IL" sz="4400" dirty="0"/>
              <a:t>ַ</a:t>
            </a:r>
            <a:r>
              <a:rPr lang="en-US" sz="3600" dirty="0"/>
              <a:t> </a:t>
            </a:r>
            <a:r>
              <a:rPr lang="en-US" sz="2800" dirty="0"/>
              <a:t>prefix and the </a:t>
            </a:r>
            <a:r>
              <a:rPr lang="en-US" sz="2800" dirty="0" err="1"/>
              <a:t>ḥîreq</a:t>
            </a:r>
            <a:r>
              <a:rPr lang="en-US" sz="2800" dirty="0"/>
              <a:t> </a:t>
            </a:r>
            <a:r>
              <a:rPr lang="en-US" sz="2800" dirty="0" err="1"/>
              <a:t>yôd</a:t>
            </a:r>
            <a:r>
              <a:rPr lang="en-US" sz="2800" dirty="0"/>
              <a:t> as we have seen before; </a:t>
            </a:r>
            <a:r>
              <a:rPr lang="he-IL" sz="4000" dirty="0"/>
              <a:t>הִמְצִיא</a:t>
            </a:r>
            <a:r>
              <a:rPr lang="en-US" sz="2800" dirty="0"/>
              <a:t>).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85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sz="4400" b="1" dirty="0" err="1"/>
              <a:t>Pē</a:t>
            </a:r>
            <a:r>
              <a:rPr lang="en-US" sz="4400" b="1" dirty="0"/>
              <a:t> </a:t>
            </a:r>
            <a:r>
              <a:rPr lang="en-US" sz="4400" b="1" dirty="0" err="1"/>
              <a:t>Nûn</a:t>
            </a:r>
            <a:r>
              <a:rPr lang="en-US" sz="44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11" y="1471354"/>
            <a:ext cx="11321933" cy="5203766"/>
          </a:xfrm>
        </p:spPr>
        <p:txBody>
          <a:bodyPr>
            <a:noAutofit/>
          </a:bodyPr>
          <a:lstStyle/>
          <a:p>
            <a:r>
              <a:rPr lang="en-US" sz="2800" b="1" dirty="0" err="1"/>
              <a:t>Pē</a:t>
            </a:r>
            <a:r>
              <a:rPr lang="en-US" sz="2800" b="1" dirty="0"/>
              <a:t> </a:t>
            </a:r>
            <a:r>
              <a:rPr lang="en-US" sz="2800" b="1" dirty="0" err="1"/>
              <a:t>Nûn</a:t>
            </a:r>
            <a:r>
              <a:rPr lang="en-US" sz="2800" dirty="0"/>
              <a:t> ( </a:t>
            </a:r>
            <a:r>
              <a:rPr lang="he-IL" sz="3600" dirty="0"/>
              <a:t>נָגַשׁ</a:t>
            </a:r>
            <a:r>
              <a:rPr lang="en-US" sz="2800" dirty="0"/>
              <a:t>= to approach, drops the </a:t>
            </a:r>
            <a:r>
              <a:rPr lang="en-US" sz="2800" dirty="0" err="1"/>
              <a:t>Nûn</a:t>
            </a:r>
            <a:r>
              <a:rPr lang="en-US" sz="2800" dirty="0"/>
              <a:t> as would be expected and the second consonant is doubled)</a:t>
            </a:r>
          </a:p>
          <a:p>
            <a:r>
              <a:rPr lang="en-US" sz="2800" b="1" dirty="0"/>
              <a:t>Perfect 		Imperfect </a:t>
            </a:r>
            <a:r>
              <a:rPr lang="he-IL" sz="2800" b="1" dirty="0"/>
              <a:t>	</a:t>
            </a:r>
            <a:r>
              <a:rPr lang="en-US" sz="2800" b="1" dirty="0"/>
              <a:t> 	Imperative</a:t>
            </a:r>
            <a:r>
              <a:rPr lang="he-IL" sz="2800" b="1" dirty="0"/>
              <a:t> 	</a:t>
            </a:r>
            <a:r>
              <a:rPr lang="en-US" sz="2800" b="1" dirty="0"/>
              <a:t>Infinitive 	      Participle </a:t>
            </a:r>
            <a:endParaRPr lang="en-US" sz="2800" dirty="0"/>
          </a:p>
          <a:p>
            <a:r>
              <a:rPr lang="he-IL" sz="3600" dirty="0"/>
              <a:t>הִגַּשׁתִּי</a:t>
            </a:r>
            <a:r>
              <a:rPr lang="en-US" sz="2800" dirty="0"/>
              <a:t> 		</a:t>
            </a:r>
            <a:r>
              <a:rPr lang="he-IL" sz="3600" dirty="0"/>
              <a:t>אַגִּישׁ</a:t>
            </a:r>
            <a:r>
              <a:rPr lang="en-US" sz="2800" dirty="0"/>
              <a:t> 			</a:t>
            </a:r>
            <a:r>
              <a:rPr lang="en-US" sz="2800" dirty="0" smtClean="0"/>
              <a:t>                         </a:t>
            </a:r>
            <a:r>
              <a:rPr lang="en-US" sz="2800" dirty="0"/>
              <a:t>	</a:t>
            </a:r>
            <a:r>
              <a:rPr lang="he-IL" sz="3600" dirty="0"/>
              <a:t>הַגִּישׁ</a:t>
            </a:r>
            <a:r>
              <a:rPr lang="he-IL" sz="2800" dirty="0"/>
              <a:t> </a:t>
            </a:r>
            <a:r>
              <a:rPr lang="en-US" sz="2800" dirty="0"/>
              <a:t>(Cons)    </a:t>
            </a:r>
            <a:r>
              <a:rPr lang="he-IL" sz="3600" dirty="0"/>
              <a:t>מַגִּישׁ</a:t>
            </a:r>
            <a:endParaRPr lang="en-US" sz="3600" dirty="0"/>
          </a:p>
          <a:p>
            <a:r>
              <a:rPr lang="he-IL" sz="3600" dirty="0"/>
              <a:t>... 			...</a:t>
            </a:r>
            <a:r>
              <a:rPr lang="el-GR" sz="3600" dirty="0"/>
              <a:t> 			</a:t>
            </a:r>
            <a:r>
              <a:rPr lang="en-US" sz="3600" dirty="0" smtClean="0"/>
              <a:t>       </a:t>
            </a:r>
            <a:r>
              <a:rPr lang="he-IL" sz="3600" dirty="0" smtClean="0"/>
              <a:t>הַגֵּשׁ  </a:t>
            </a:r>
            <a:r>
              <a:rPr lang="en-US" sz="3600" dirty="0" smtClean="0"/>
              <a:t>           </a:t>
            </a:r>
            <a:r>
              <a:rPr lang="en-US" sz="3600" dirty="0"/>
              <a:t>	</a:t>
            </a:r>
            <a:r>
              <a:rPr lang="he-IL" sz="3600" dirty="0" smtClean="0"/>
              <a:t>הַגֵּשׁ </a:t>
            </a:r>
            <a:r>
              <a:rPr lang="en-US" sz="3600" dirty="0"/>
              <a:t>(Abs</a:t>
            </a:r>
            <a:r>
              <a:rPr lang="he-IL" sz="3600" dirty="0"/>
              <a:t>(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he-IL" sz="3600" dirty="0" smtClean="0"/>
              <a:t>     </a:t>
            </a:r>
            <a:r>
              <a:rPr lang="he-IL" sz="3600" dirty="0"/>
              <a:t>מַגִּישָׁה </a:t>
            </a:r>
            <a:endParaRPr lang="en-US" sz="3600" dirty="0"/>
          </a:p>
          <a:p>
            <a:r>
              <a:rPr lang="he-IL" sz="3600" dirty="0"/>
              <a:t>הִגִּישָׁה 		תַּגִּישִׁי	 	</a:t>
            </a:r>
            <a:r>
              <a:rPr lang="en-US" sz="3600" dirty="0" smtClean="0"/>
              <a:t>        </a:t>
            </a:r>
            <a:r>
              <a:rPr lang="he-IL" sz="3600" dirty="0" smtClean="0"/>
              <a:t>הַגִּישִׁי</a:t>
            </a:r>
            <a:r>
              <a:rPr lang="he-IL" sz="3600" dirty="0"/>
              <a:t>	</a:t>
            </a:r>
            <a:r>
              <a:rPr lang="en-US" sz="3600" dirty="0"/>
              <a:t>   </a:t>
            </a:r>
            <a:r>
              <a:rPr lang="en-US" sz="3600" dirty="0" smtClean="0"/>
              <a:t>  </a:t>
            </a:r>
            <a:r>
              <a:rPr lang="he-IL" sz="3600" dirty="0"/>
              <a:t>	</a:t>
            </a:r>
            <a:r>
              <a:rPr lang="en-US" sz="3600" dirty="0"/>
              <a:t>     </a:t>
            </a:r>
            <a:r>
              <a:rPr lang="en-US" sz="3600" dirty="0" smtClean="0"/>
              <a:t>            </a:t>
            </a:r>
            <a:r>
              <a:rPr lang="he-IL" sz="3600" dirty="0" smtClean="0"/>
              <a:t>מַגִּישִׁים</a:t>
            </a:r>
            <a:endParaRPr lang="en-US" sz="3600" dirty="0"/>
          </a:p>
          <a:p>
            <a:r>
              <a:rPr lang="he-IL" sz="3600" dirty="0"/>
              <a:t>... 			...			</a:t>
            </a:r>
            <a:r>
              <a:rPr lang="en-US" sz="3600" dirty="0" smtClean="0"/>
              <a:t>            </a:t>
            </a:r>
            <a:r>
              <a:rPr lang="he-IL" sz="3600" dirty="0" smtClean="0"/>
              <a:t>הַגִָּישׁוּ</a:t>
            </a:r>
            <a:r>
              <a:rPr lang="he-IL" sz="3600" dirty="0"/>
              <a:t>			</a:t>
            </a:r>
            <a:r>
              <a:rPr lang="en-US" sz="3600" dirty="0"/>
              <a:t>  </a:t>
            </a:r>
            <a:r>
              <a:rPr lang="en-US" sz="3600" dirty="0" smtClean="0"/>
              <a:t>               </a:t>
            </a:r>
            <a:r>
              <a:rPr lang="he-IL" sz="3600" dirty="0"/>
              <a:t>מַגִּישׁוֹת</a:t>
            </a:r>
            <a:endParaRPr lang="en-US" sz="3600" dirty="0"/>
          </a:p>
          <a:p>
            <a:r>
              <a:rPr lang="he-IL" sz="3600" dirty="0"/>
              <a:t>הִגִּישׁ 		יַגִּישׁ</a:t>
            </a:r>
            <a:r>
              <a:rPr lang="en-US" sz="3600" dirty="0"/>
              <a:t>   	</a:t>
            </a:r>
            <a:r>
              <a:rPr lang="he-IL" sz="3600" dirty="0"/>
              <a:t>	</a:t>
            </a:r>
            <a:r>
              <a:rPr lang="en-US" sz="3600" dirty="0" smtClean="0"/>
              <a:t>        </a:t>
            </a:r>
            <a:r>
              <a:rPr lang="he-IL" sz="3600" dirty="0" smtClean="0"/>
              <a:t>הַגֵּשְׁנָה</a:t>
            </a:r>
            <a:endParaRPr lang="en-US" sz="3600" dirty="0" smtClean="0"/>
          </a:p>
          <a:p>
            <a:pPr marL="0" indent="0">
              <a:buNone/>
            </a:pPr>
            <a:r>
              <a:rPr lang="he-IL" sz="2800" dirty="0" smtClean="0"/>
              <a:t>..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137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sz="4400" b="1" dirty="0" err="1"/>
              <a:t>Pē</a:t>
            </a:r>
            <a:r>
              <a:rPr lang="en-US" sz="4400" b="1" dirty="0"/>
              <a:t> </a:t>
            </a:r>
            <a:r>
              <a:rPr lang="en-US" sz="4400" b="1" dirty="0" err="1"/>
              <a:t>Vāv</a:t>
            </a:r>
            <a:r>
              <a:rPr lang="en-US" sz="44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413164"/>
            <a:ext cx="11829011" cy="4835235"/>
          </a:xfrm>
        </p:spPr>
        <p:txBody>
          <a:bodyPr>
            <a:noAutofit/>
          </a:bodyPr>
          <a:lstStyle/>
          <a:p>
            <a:r>
              <a:rPr lang="en-US" sz="2800" b="1" dirty="0" err="1"/>
              <a:t>Pē</a:t>
            </a:r>
            <a:r>
              <a:rPr lang="en-US" sz="2800" b="1" dirty="0"/>
              <a:t> </a:t>
            </a:r>
            <a:r>
              <a:rPr lang="en-US" sz="2800" b="1" dirty="0" err="1"/>
              <a:t>Vāv</a:t>
            </a:r>
            <a:r>
              <a:rPr lang="en-US" sz="2800" dirty="0"/>
              <a:t> (</a:t>
            </a:r>
            <a:r>
              <a:rPr lang="he-IL" sz="3600" dirty="0"/>
              <a:t>יָשַׁב</a:t>
            </a:r>
            <a:r>
              <a:rPr lang="en-US" sz="2800" dirty="0"/>
              <a:t>  = to sit, dwell</a:t>
            </a:r>
            <a:r>
              <a:rPr lang="he-IL" sz="2800" dirty="0"/>
              <a:t>ְ</a:t>
            </a:r>
            <a:r>
              <a:rPr lang="en-US" sz="2800" dirty="0"/>
              <a:t>; note the </a:t>
            </a:r>
            <a:r>
              <a:rPr lang="he-IL" sz="2800" dirty="0"/>
              <a:t>ה  </a:t>
            </a:r>
            <a:r>
              <a:rPr lang="en-US" sz="2800" dirty="0"/>
              <a:t>prefix is added with a </a:t>
            </a:r>
            <a:r>
              <a:rPr lang="en-US" sz="2800" dirty="0" err="1"/>
              <a:t>Ḥôlem</a:t>
            </a:r>
            <a:r>
              <a:rPr lang="en-US" sz="2800" dirty="0"/>
              <a:t> </a:t>
            </a:r>
            <a:r>
              <a:rPr lang="en-US" sz="2800" dirty="0" err="1"/>
              <a:t>Vāv</a:t>
            </a:r>
            <a:r>
              <a:rPr lang="en-US" sz="2800" dirty="0"/>
              <a:t> rather than a </a:t>
            </a:r>
            <a:r>
              <a:rPr lang="en-US" sz="2800" dirty="0" err="1"/>
              <a:t>ḥîreq</a:t>
            </a:r>
            <a:r>
              <a:rPr lang="en-US" sz="2800" dirty="0"/>
              <a:t> or </a:t>
            </a:r>
            <a:r>
              <a:rPr lang="en-US" sz="2800" dirty="0" err="1"/>
              <a:t>pataḥ</a:t>
            </a:r>
            <a:r>
              <a:rPr lang="en-US" sz="2800" dirty="0"/>
              <a:t>)</a:t>
            </a:r>
          </a:p>
          <a:p>
            <a:r>
              <a:rPr lang="en-US" sz="2800" b="1" dirty="0"/>
              <a:t>Perfect 		Imperfect </a:t>
            </a:r>
            <a:r>
              <a:rPr lang="he-IL" sz="2800" b="1" dirty="0"/>
              <a:t>	</a:t>
            </a:r>
            <a:r>
              <a:rPr lang="en-US" sz="2800" b="1" dirty="0"/>
              <a:t> 	Imperative</a:t>
            </a:r>
            <a:r>
              <a:rPr lang="he-IL" sz="2800" b="1" dirty="0"/>
              <a:t> 	</a:t>
            </a:r>
            <a:r>
              <a:rPr lang="en-US" sz="2800" b="1" dirty="0"/>
              <a:t>Infinitive 	      Participle </a:t>
            </a:r>
            <a:endParaRPr lang="en-US" sz="2800" dirty="0"/>
          </a:p>
          <a:p>
            <a:r>
              <a:rPr lang="he-IL" sz="3600" dirty="0"/>
              <a:t>הוֹשַׁבְתִּי</a:t>
            </a:r>
            <a:r>
              <a:rPr lang="en-US" sz="3600" dirty="0"/>
              <a:t> 		</a:t>
            </a:r>
            <a:r>
              <a:rPr lang="he-IL" sz="3600" dirty="0"/>
              <a:t>אוֹשִׁיב</a:t>
            </a:r>
            <a:r>
              <a:rPr lang="en-US" sz="3600" dirty="0"/>
              <a:t> 			</a:t>
            </a:r>
            <a:r>
              <a:rPr lang="en-US" sz="3600" dirty="0" smtClean="0"/>
              <a:t>                </a:t>
            </a:r>
            <a:r>
              <a:rPr lang="en-US" sz="3600" dirty="0"/>
              <a:t>	</a:t>
            </a:r>
            <a:r>
              <a:rPr lang="he-IL" sz="3600" dirty="0"/>
              <a:t>הוֹשִׁיב </a:t>
            </a:r>
            <a:r>
              <a:rPr lang="en-US" sz="2800" dirty="0"/>
              <a:t>(Cons</a:t>
            </a:r>
            <a:r>
              <a:rPr lang="en-US" sz="3600" dirty="0"/>
              <a:t>)    </a:t>
            </a:r>
            <a:r>
              <a:rPr lang="he-IL" sz="3600" dirty="0"/>
              <a:t>מוֹשִׁיב</a:t>
            </a:r>
            <a:endParaRPr lang="en-US" sz="3600" dirty="0"/>
          </a:p>
          <a:p>
            <a:r>
              <a:rPr lang="he-IL" sz="3600" dirty="0"/>
              <a:t>... 			...</a:t>
            </a:r>
            <a:r>
              <a:rPr lang="el-GR" sz="3600" dirty="0"/>
              <a:t> 		</a:t>
            </a:r>
            <a:r>
              <a:rPr lang="en-US" sz="3600" dirty="0" smtClean="0"/>
              <a:t>             </a:t>
            </a:r>
            <a:r>
              <a:rPr lang="el-GR" sz="3600" dirty="0"/>
              <a:t>	</a:t>
            </a:r>
            <a:r>
              <a:rPr lang="he-IL" sz="3600" dirty="0" smtClean="0"/>
              <a:t>הוֹשֵׁב</a:t>
            </a:r>
            <a:r>
              <a:rPr lang="en-US" sz="3600" dirty="0" smtClean="0"/>
              <a:t>   </a:t>
            </a:r>
            <a:r>
              <a:rPr lang="he-IL" sz="3600" dirty="0" smtClean="0"/>
              <a:t>  </a:t>
            </a:r>
            <a:r>
              <a:rPr lang="en-US" sz="3600" dirty="0"/>
              <a:t>	</a:t>
            </a:r>
            <a:r>
              <a:rPr lang="he-IL" sz="3600" dirty="0"/>
              <a:t>הוֹשֵׁב </a:t>
            </a:r>
            <a:r>
              <a:rPr lang="en-US" sz="2800" dirty="0"/>
              <a:t>(</a:t>
            </a:r>
            <a:r>
              <a:rPr lang="en-US" sz="2800" dirty="0" smtClean="0"/>
              <a:t>Abs</a:t>
            </a:r>
            <a:r>
              <a:rPr lang="he-IL" sz="3600" dirty="0" smtClean="0"/>
              <a:t>(</a:t>
            </a:r>
            <a:r>
              <a:rPr lang="en-US" sz="3600" dirty="0" smtClean="0"/>
              <a:t>      </a:t>
            </a:r>
            <a:r>
              <a:rPr lang="he-IL" sz="3600" dirty="0" smtClean="0"/>
              <a:t>     מוֹשִׁיבָה</a:t>
            </a:r>
            <a:endParaRPr lang="en-US" sz="3600" dirty="0"/>
          </a:p>
          <a:p>
            <a:r>
              <a:rPr lang="he-IL" sz="3600" dirty="0"/>
              <a:t>הוֹשִׁיבָה 		תּוֹשִׁיבִי	 </a:t>
            </a:r>
            <a:r>
              <a:rPr lang="el-GR" sz="3600" dirty="0" smtClean="0"/>
              <a:t>        </a:t>
            </a:r>
            <a:r>
              <a:rPr lang="he-IL" sz="3600" dirty="0"/>
              <a:t>	הוֹשִׁיבִי	</a:t>
            </a:r>
            <a:r>
              <a:rPr lang="en-US" sz="3600" dirty="0"/>
              <a:t>   </a:t>
            </a:r>
            <a:r>
              <a:rPr lang="el-GR" sz="3600" dirty="0" smtClean="0"/>
              <a:t>      </a:t>
            </a:r>
            <a:r>
              <a:rPr lang="en-US" sz="3600" dirty="0" smtClean="0"/>
              <a:t>       </a:t>
            </a:r>
            <a:r>
              <a:rPr lang="he-IL" sz="3600" dirty="0"/>
              <a:t>	</a:t>
            </a:r>
            <a:r>
              <a:rPr lang="el-GR" sz="3600" dirty="0" smtClean="0"/>
              <a:t> </a:t>
            </a:r>
            <a:r>
              <a:rPr lang="en-US" sz="3600" dirty="0" smtClean="0"/>
              <a:t>    </a:t>
            </a:r>
            <a:r>
              <a:rPr lang="he-IL" sz="3600" dirty="0" smtClean="0"/>
              <a:t> </a:t>
            </a:r>
            <a:r>
              <a:rPr lang="he-IL" sz="3600" dirty="0"/>
              <a:t>מוֹשִׁיבִים</a:t>
            </a:r>
            <a:endParaRPr lang="en-US" sz="3600" dirty="0"/>
          </a:p>
          <a:p>
            <a:r>
              <a:rPr lang="he-IL" sz="3600" dirty="0"/>
              <a:t>... 			...			</a:t>
            </a:r>
            <a:r>
              <a:rPr lang="el-GR" sz="3600" dirty="0" smtClean="0"/>
              <a:t>               </a:t>
            </a:r>
            <a:r>
              <a:rPr lang="he-IL" sz="3600" dirty="0" smtClean="0"/>
              <a:t>הוֹשִׁיבוּ</a:t>
            </a:r>
            <a:r>
              <a:rPr lang="he-IL" sz="3600" dirty="0"/>
              <a:t>			</a:t>
            </a:r>
            <a:r>
              <a:rPr lang="el-GR" sz="3600" dirty="0" smtClean="0"/>
              <a:t>           </a:t>
            </a:r>
            <a:r>
              <a:rPr lang="en-US" sz="3600" dirty="0" smtClean="0"/>
              <a:t>    </a:t>
            </a:r>
            <a:r>
              <a:rPr lang="he-IL" sz="3600" dirty="0"/>
              <a:t>מוֹשִׁיבוֹת</a:t>
            </a:r>
            <a:endParaRPr lang="en-US" sz="3600" dirty="0"/>
          </a:p>
          <a:p>
            <a:r>
              <a:rPr lang="he-IL" sz="3600" dirty="0"/>
              <a:t>הוֹשִׁיב 		יוֹשִׁיב</a:t>
            </a:r>
            <a:r>
              <a:rPr lang="en-US" sz="3600" dirty="0"/>
              <a:t>   	</a:t>
            </a:r>
            <a:r>
              <a:rPr lang="el-GR" sz="3600" dirty="0" smtClean="0"/>
              <a:t>        </a:t>
            </a:r>
            <a:r>
              <a:rPr lang="he-IL" sz="3600" dirty="0"/>
              <a:t>	הוֹשֵׁבְנָה</a:t>
            </a:r>
            <a:endParaRPr lang="en-US" sz="3600" dirty="0"/>
          </a:p>
          <a:p>
            <a:r>
              <a:rPr lang="he-IL" sz="2800" dirty="0"/>
              <a:t>...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64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Hiphil</a:t>
            </a:r>
            <a:r>
              <a:rPr lang="en-US" sz="4400" b="1" dirty="0" smtClean="0"/>
              <a:t> Middle </a:t>
            </a:r>
            <a:r>
              <a:rPr lang="en-US" sz="4400" b="1" dirty="0"/>
              <a:t>weak verbs: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Middle weak verbs:</a:t>
            </a:r>
            <a:r>
              <a:rPr lang="en-US" sz="2800" dirty="0"/>
              <a:t>  (</a:t>
            </a:r>
            <a:r>
              <a:rPr lang="he-IL" sz="3600" dirty="0"/>
              <a:t>קוּם</a:t>
            </a:r>
            <a:r>
              <a:rPr lang="he-IL" sz="2800" dirty="0"/>
              <a:t> </a:t>
            </a:r>
            <a:r>
              <a:rPr lang="en-US" sz="2800" dirty="0"/>
              <a:t>= to rise) add the initial </a:t>
            </a:r>
            <a:r>
              <a:rPr lang="en-US" sz="2800" dirty="0" err="1"/>
              <a:t>Hē</a:t>
            </a:r>
            <a:r>
              <a:rPr lang="en-US" sz="2800" dirty="0"/>
              <a:t> with a </a:t>
            </a:r>
            <a:r>
              <a:rPr lang="en-US" sz="2800" dirty="0" err="1"/>
              <a:t>ṣerê</a:t>
            </a:r>
            <a:r>
              <a:rPr lang="en-US" sz="2800" dirty="0"/>
              <a:t> or </a:t>
            </a:r>
            <a:r>
              <a:rPr lang="en-US" sz="2800" dirty="0" err="1"/>
              <a:t>hatēf-pa</a:t>
            </a:r>
            <a:r>
              <a:rPr lang="en-US" sz="2800" u="sng" dirty="0" err="1"/>
              <a:t>t</a:t>
            </a:r>
            <a:r>
              <a:rPr lang="en-US" sz="2800" dirty="0" err="1"/>
              <a:t>aḥ</a:t>
            </a:r>
            <a:r>
              <a:rPr lang="en-US" sz="2800" dirty="0"/>
              <a:t> and retains the </a:t>
            </a:r>
            <a:r>
              <a:rPr lang="en-US" sz="2800" dirty="0" err="1"/>
              <a:t>ḥîreq</a:t>
            </a:r>
            <a:r>
              <a:rPr lang="en-US" sz="2800" dirty="0"/>
              <a:t> </a:t>
            </a:r>
            <a:r>
              <a:rPr lang="en-US" sz="2800" dirty="0" err="1"/>
              <a:t>yôd</a:t>
            </a:r>
            <a:r>
              <a:rPr lang="en-US" sz="2800" dirty="0"/>
              <a:t> after the initial consonant; </a:t>
            </a:r>
            <a:r>
              <a:rPr lang="he-IL" sz="3600" dirty="0"/>
              <a:t>הֵקִים</a:t>
            </a:r>
            <a:r>
              <a:rPr lang="el-GR" sz="2800" dirty="0"/>
              <a:t>)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73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17. E.  Introduction to the </a:t>
            </a:r>
            <a:r>
              <a:rPr lang="en-US" b="1" dirty="0" err="1"/>
              <a:t>Hophal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Hophal</a:t>
            </a:r>
            <a:r>
              <a:rPr lang="en-US" sz="2800" b="1" dirty="0"/>
              <a:t> Perfect (X was/were caused to keep)</a:t>
            </a:r>
            <a:endParaRPr lang="en-US" sz="2800" dirty="0"/>
          </a:p>
          <a:p>
            <a:r>
              <a:rPr lang="en-US" sz="2800" dirty="0"/>
              <a:t>1CS	</a:t>
            </a:r>
            <a:r>
              <a:rPr lang="he-IL" sz="3600" dirty="0"/>
              <a:t>הָשְׁמַרְתִּי</a:t>
            </a:r>
            <a:r>
              <a:rPr lang="he-IL" sz="2800" dirty="0"/>
              <a:t> </a:t>
            </a:r>
            <a:r>
              <a:rPr lang="en-US" sz="2800" dirty="0"/>
              <a:t>			</a:t>
            </a:r>
            <a:r>
              <a:rPr lang="he-IL" sz="2800" dirty="0"/>
              <a:t>	</a:t>
            </a:r>
            <a:r>
              <a:rPr lang="en-US" sz="2800" dirty="0"/>
              <a:t>1CP  </a:t>
            </a:r>
            <a:r>
              <a:rPr lang="he-IL" sz="3600" dirty="0"/>
              <a:t>הָשְׁמַרְנוּ</a:t>
            </a:r>
            <a:endParaRPr lang="en-US" sz="2800" dirty="0"/>
          </a:p>
          <a:p>
            <a:r>
              <a:rPr lang="en-US" sz="2800" dirty="0"/>
              <a:t>2MS 	</a:t>
            </a:r>
            <a:r>
              <a:rPr lang="he-IL" sz="3600" dirty="0"/>
              <a:t>הָשְׁמַרְתָּ</a:t>
            </a:r>
            <a:r>
              <a:rPr lang="en-US" sz="2800" dirty="0"/>
              <a:t>				</a:t>
            </a:r>
            <a:r>
              <a:rPr lang="en-US" sz="2800" dirty="0" smtClean="0"/>
              <a:t>     2MP  </a:t>
            </a:r>
            <a:r>
              <a:rPr lang="he-IL" sz="3600" dirty="0"/>
              <a:t>הָשְׁמַרְתֶּם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הָשְׁמַרְתְּ</a:t>
            </a:r>
            <a:r>
              <a:rPr lang="en-US" sz="2800" dirty="0"/>
              <a:t>				</a:t>
            </a:r>
            <a:r>
              <a:rPr lang="en-US" sz="2800" dirty="0" smtClean="0"/>
              <a:t>     2FP   </a:t>
            </a:r>
            <a:r>
              <a:rPr lang="he-IL" sz="3600" dirty="0"/>
              <a:t>הָשְׁמַרְתֶּן</a:t>
            </a:r>
            <a:endParaRPr lang="en-US" sz="2800" dirty="0"/>
          </a:p>
          <a:p>
            <a:r>
              <a:rPr lang="en-US" sz="2800" dirty="0"/>
              <a:t>3MS 	</a:t>
            </a:r>
            <a:r>
              <a:rPr lang="he-IL" sz="3600" dirty="0"/>
              <a:t>הָשְׁמַר</a:t>
            </a:r>
            <a:r>
              <a:rPr lang="en-US" sz="2800" dirty="0"/>
              <a:t>				</a:t>
            </a:r>
            <a:r>
              <a:rPr lang="en-US" sz="2800" dirty="0" smtClean="0"/>
              <a:t>     3CP   </a:t>
            </a:r>
            <a:r>
              <a:rPr lang="he-IL" sz="3600" dirty="0"/>
              <a:t>הָשְׁמְרוּ</a:t>
            </a:r>
            <a:endParaRPr lang="en-US" sz="2800" dirty="0"/>
          </a:p>
          <a:p>
            <a:r>
              <a:rPr lang="en-US" sz="2800" dirty="0"/>
              <a:t>3FS  </a:t>
            </a:r>
            <a:r>
              <a:rPr lang="he-IL" sz="3600" dirty="0"/>
              <a:t>הָשְׁמְרָה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32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Hophal</a:t>
            </a:r>
            <a:r>
              <a:rPr lang="en-US" b="1" dirty="0"/>
              <a:t> Imperfect (X will be caused to keep)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1CS</a:t>
            </a:r>
            <a:r>
              <a:rPr lang="en-US" sz="2800" dirty="0"/>
              <a:t>	</a:t>
            </a:r>
            <a:r>
              <a:rPr lang="he-IL" sz="4000" dirty="0"/>
              <a:t>אָשְׁמַר</a:t>
            </a:r>
            <a:r>
              <a:rPr lang="he-IL" sz="2800" dirty="0"/>
              <a:t> </a:t>
            </a:r>
            <a:r>
              <a:rPr lang="en-US" sz="2800" dirty="0"/>
              <a:t>			</a:t>
            </a:r>
            <a:r>
              <a:rPr lang="he-IL" sz="2800" dirty="0"/>
              <a:t>	</a:t>
            </a:r>
            <a:r>
              <a:rPr lang="en-US" sz="2800" dirty="0"/>
              <a:t>1CP  </a:t>
            </a:r>
            <a:r>
              <a:rPr lang="he-IL" sz="3600" dirty="0"/>
              <a:t>נָשְׁמַר</a:t>
            </a:r>
            <a:endParaRPr lang="en-US" sz="2800" dirty="0"/>
          </a:p>
          <a:p>
            <a:r>
              <a:rPr lang="en-US" sz="2800" dirty="0"/>
              <a:t>2MS 	</a:t>
            </a:r>
            <a:r>
              <a:rPr lang="he-IL" sz="3600" dirty="0"/>
              <a:t>תָּשְׁמַר</a:t>
            </a:r>
            <a:r>
              <a:rPr lang="en-US" sz="2800" dirty="0"/>
              <a:t>				2MP  </a:t>
            </a:r>
            <a:r>
              <a:rPr lang="he-IL" sz="3600" dirty="0"/>
              <a:t>תָּשְׁמְרוּ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תָּשְׁמְרִי</a:t>
            </a:r>
            <a:r>
              <a:rPr lang="en-US" sz="2800" dirty="0"/>
              <a:t>				2FP   </a:t>
            </a:r>
            <a:r>
              <a:rPr lang="he-IL" sz="3600" dirty="0"/>
              <a:t>תָּשְׁמַרְנָה</a:t>
            </a:r>
            <a:endParaRPr lang="en-US" sz="2800" dirty="0"/>
          </a:p>
          <a:p>
            <a:r>
              <a:rPr lang="en-US" sz="2800" dirty="0"/>
              <a:t>3MS 	</a:t>
            </a:r>
            <a:r>
              <a:rPr lang="he-IL" sz="3600" dirty="0"/>
              <a:t>יָשְׁמַר</a:t>
            </a:r>
            <a:r>
              <a:rPr lang="en-US" sz="2800" dirty="0"/>
              <a:t>				</a:t>
            </a:r>
            <a:r>
              <a:rPr lang="en-US" sz="2800" dirty="0" smtClean="0"/>
              <a:t> 	3MP   </a:t>
            </a:r>
            <a:r>
              <a:rPr lang="he-IL" sz="3600" dirty="0"/>
              <a:t>יָשְׁמְרוּ</a:t>
            </a:r>
            <a:endParaRPr lang="en-US" sz="2800" dirty="0"/>
          </a:p>
          <a:p>
            <a:r>
              <a:rPr lang="en-US" sz="2800" dirty="0"/>
              <a:t>3FS </a:t>
            </a:r>
            <a:r>
              <a:rPr lang="he-IL" sz="2800" dirty="0"/>
              <a:t>    </a:t>
            </a:r>
            <a:r>
              <a:rPr lang="he-IL" sz="3600" dirty="0"/>
              <a:t>תָּשְׁמַר</a:t>
            </a:r>
            <a:r>
              <a:rPr lang="en-US" sz="2800" dirty="0"/>
              <a:t> 				3FP  </a:t>
            </a:r>
            <a:r>
              <a:rPr lang="he-IL" sz="3600" dirty="0"/>
              <a:t>תָּשְׁמַרְנָה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0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 5.I.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Oseh</a:t>
            </a:r>
            <a:r>
              <a:rPr lang="en-US" b="1" dirty="0" smtClean="0"/>
              <a:t> </a:t>
            </a:r>
            <a:r>
              <a:rPr lang="en-US" b="1" dirty="0"/>
              <a:t>Shalom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38102"/>
            <a:ext cx="8946541" cy="5070763"/>
          </a:xfrm>
        </p:spPr>
        <p:txBody>
          <a:bodyPr>
            <a:noAutofit/>
          </a:bodyPr>
          <a:lstStyle/>
          <a:p>
            <a:r>
              <a:rPr lang="he-IL" sz="3600" dirty="0" smtClean="0"/>
              <a:t>עֹשֶׂה </a:t>
            </a:r>
            <a:r>
              <a:rPr lang="he-IL" sz="3600" dirty="0"/>
              <a:t>שָׁלוֹם בִּמְרוֹמָיו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He who makes peace in his high places</a:t>
            </a:r>
          </a:p>
          <a:p>
            <a:r>
              <a:rPr lang="he-IL" sz="3600" dirty="0"/>
              <a:t> הוּא יַעֲשֶׂה שָׁלוֹם עָלֵיֽנוּ</a:t>
            </a:r>
            <a:endParaRPr lang="en-US" sz="3600" dirty="0"/>
          </a:p>
          <a:p>
            <a:r>
              <a:rPr lang="en-US" sz="2800" dirty="0"/>
              <a:t> may he let peace descent on us</a:t>
            </a:r>
          </a:p>
          <a:p>
            <a:r>
              <a:rPr lang="he-IL" sz="3600" dirty="0"/>
              <a:t> וְעַל כָּל יִשְׂרָאֵל </a:t>
            </a:r>
            <a:endParaRPr lang="en-US" sz="3600" dirty="0"/>
          </a:p>
          <a:p>
            <a:r>
              <a:rPr lang="en-US" sz="2800" dirty="0"/>
              <a:t>and on all Israel</a:t>
            </a:r>
          </a:p>
          <a:p>
            <a:r>
              <a:rPr lang="he-IL" sz="3600" dirty="0"/>
              <a:t>אָמֵן </a:t>
            </a:r>
            <a:r>
              <a:rPr lang="en-US" sz="3600" dirty="0"/>
              <a:t>  </a:t>
            </a:r>
            <a:r>
              <a:rPr lang="he-IL" sz="3600" dirty="0"/>
              <a:t>וְאִמְרוּ  אִמְרוּ</a:t>
            </a:r>
            <a:endParaRPr lang="en-US" sz="3600" dirty="0"/>
          </a:p>
          <a:p>
            <a:r>
              <a:rPr lang="en-US" sz="2800" dirty="0"/>
              <a:t>and say, say: </a:t>
            </a:r>
            <a:r>
              <a:rPr lang="en-US" sz="2800" dirty="0" smtClean="0"/>
              <a:t>Amen.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75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Hophal</a:t>
            </a:r>
            <a:r>
              <a:rPr lang="en-US" b="1" dirty="0"/>
              <a:t> Participles (being caused to keep)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MS </a:t>
            </a:r>
            <a:r>
              <a:rPr lang="en-US" sz="2800" b="1" dirty="0"/>
              <a:t>		</a:t>
            </a:r>
            <a:r>
              <a:rPr lang="he-IL" sz="3600" dirty="0"/>
              <a:t>מָשְׁמָר</a:t>
            </a:r>
            <a:endParaRPr lang="en-US" sz="2800" dirty="0"/>
          </a:p>
          <a:p>
            <a:r>
              <a:rPr lang="en-US" sz="2800" b="1" dirty="0"/>
              <a:t>FS 		</a:t>
            </a:r>
            <a:r>
              <a:rPr lang="en-US" sz="2800" b="1" dirty="0" smtClean="0"/>
              <a:t>   </a:t>
            </a:r>
            <a:r>
              <a:rPr lang="he-IL" sz="3600" dirty="0" smtClean="0"/>
              <a:t>מָשְׁמָרָה</a:t>
            </a:r>
            <a:endParaRPr lang="en-US" sz="2800" dirty="0"/>
          </a:p>
          <a:p>
            <a:r>
              <a:rPr lang="en-US" sz="2800" b="1" dirty="0"/>
              <a:t>MP </a:t>
            </a:r>
            <a:r>
              <a:rPr lang="en-US" sz="2800" b="1" dirty="0" smtClean="0"/>
              <a:t>      </a:t>
            </a:r>
            <a:r>
              <a:rPr lang="he-IL" sz="3600" dirty="0" smtClean="0"/>
              <a:t>מָשְׁמָרִים</a:t>
            </a:r>
            <a:r>
              <a:rPr lang="en-US" sz="3600" dirty="0" smtClean="0"/>
              <a:t>  </a:t>
            </a:r>
            <a:endParaRPr lang="en-US" sz="2800" dirty="0"/>
          </a:p>
          <a:p>
            <a:r>
              <a:rPr lang="en-US" sz="2800" b="1" dirty="0"/>
              <a:t>FP 	</a:t>
            </a:r>
            <a:r>
              <a:rPr lang="en-US" sz="2800" b="1" dirty="0" smtClean="0"/>
              <a:t>      </a:t>
            </a:r>
            <a:r>
              <a:rPr lang="he-IL" sz="3600" dirty="0" smtClean="0"/>
              <a:t>מָשְׁמָרוֹת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11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Hophal</a:t>
            </a:r>
            <a:r>
              <a:rPr lang="en-US" sz="4400" dirty="0"/>
              <a:t>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Hophal</a:t>
            </a:r>
            <a:r>
              <a:rPr lang="en-US" sz="2800" dirty="0"/>
              <a:t> Infinitive (these are really rare  to non-existent)</a:t>
            </a:r>
          </a:p>
          <a:p>
            <a:r>
              <a:rPr lang="en-US" sz="2800" dirty="0"/>
              <a:t>Const. 	</a:t>
            </a:r>
            <a:r>
              <a:rPr lang="he-IL" sz="2800" dirty="0"/>
              <a:t>[</a:t>
            </a:r>
            <a:r>
              <a:rPr lang="he-IL" sz="3600" dirty="0"/>
              <a:t>הָשְׁמַר</a:t>
            </a:r>
            <a:r>
              <a:rPr lang="he-IL" sz="2800" dirty="0"/>
              <a:t> ] </a:t>
            </a:r>
            <a:r>
              <a:rPr lang="en-US" sz="2800" dirty="0"/>
              <a:t> 		Abs. </a:t>
            </a:r>
            <a:r>
              <a:rPr lang="he-IL" sz="3600" dirty="0"/>
              <a:t>הָשְׁמֵר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004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Hophal</a:t>
            </a:r>
            <a:r>
              <a:rPr lang="en-US" b="1" dirty="0"/>
              <a:t> Translation Examples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2052918"/>
            <a:ext cx="10135495" cy="419548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וְיוֹסֵ֖ף </a:t>
            </a:r>
            <a:r>
              <a:rPr lang="he-IL" sz="3600" dirty="0"/>
              <a:t>הוּרַ֣ד מִצְרָ֑יְמָה וַיִּקְנֵ֡הוּ פּוֹטִיפַר֩ סְרִ֙יס פַּרְעֹ֜ה   </a:t>
            </a:r>
            <a:r>
              <a:rPr lang="en-US" sz="3600" dirty="0"/>
              <a:t>  </a:t>
            </a:r>
            <a:r>
              <a:rPr lang="en-US" sz="2800" dirty="0"/>
              <a:t>(Gen 39:1)</a:t>
            </a:r>
            <a:br>
              <a:rPr lang="en-US" sz="2800" dirty="0"/>
            </a:br>
            <a:r>
              <a:rPr lang="en-US" sz="2800" dirty="0"/>
              <a:t> 	Now Joseph was taken down to Egypt, and Potiphar, an officer of </a:t>
            </a:r>
            <a:r>
              <a:rPr lang="en-US" sz="2800" dirty="0" smtClean="0"/>
              <a:t>Pharaoh bought him</a:t>
            </a:r>
            <a:endParaRPr lang="en-US" sz="2800" dirty="0"/>
          </a:p>
          <a:p>
            <a:r>
              <a:rPr lang="en-US" sz="2800" baseline="30000" dirty="0"/>
              <a:t>  </a:t>
            </a:r>
            <a:r>
              <a:rPr lang="he-IL" sz="3600" dirty="0"/>
              <a:t>וַיּוּשַׁ֞ב אֶת־מֹשֶׁ֤ה וְאֶֽת־אַהֲרֹן֙ אֶל־פַּרְעֹ֔ה וַיֹּ֣אמֶר אֲלֵהֶ֔ם לְכ֥וּ עִבְד֖וּ אֶת־יְהוָ֣ה  אֱלֹהֵיכֶ֑ם   </a:t>
            </a:r>
            <a:r>
              <a:rPr lang="en-US" sz="2800" dirty="0"/>
              <a:t>(</a:t>
            </a:r>
            <a:r>
              <a:rPr lang="en-US" sz="2800" dirty="0" err="1"/>
              <a:t>Exod</a:t>
            </a:r>
            <a:r>
              <a:rPr lang="en-US" sz="2800" dirty="0"/>
              <a:t> 10:8)</a:t>
            </a:r>
          </a:p>
          <a:p>
            <a:r>
              <a:rPr lang="en-US" sz="2800" dirty="0"/>
              <a:t>  	Moses and Aaron were brought back to Pharaoh, and he said to them, "Go, </a:t>
            </a:r>
            <a:r>
              <a:rPr lang="en-US" sz="2800" dirty="0" smtClean="0"/>
              <a:t>worship </a:t>
            </a:r>
            <a:r>
              <a:rPr lang="en-US" sz="2800" dirty="0"/>
              <a:t>the LORD your God!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413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17. F.  Congratulations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Congratulations </a:t>
            </a:r>
            <a:r>
              <a:rPr lang="en-US" sz="2800" dirty="0"/>
              <a:t>you know the seven </a:t>
            </a:r>
            <a:r>
              <a:rPr lang="en-US" sz="2800" dirty="0" err="1"/>
              <a:t>binyanim</a:t>
            </a:r>
            <a:r>
              <a:rPr lang="en-US" sz="2800" dirty="0"/>
              <a:t> and hence have mastered the Hebrew verb.  We just have to learn how to count and build our vocabulary and we’re well on our way to mastering Hebrew.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37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</a:t>
            </a:r>
            <a:r>
              <a:rPr lang="en-US" sz="4400" b="1" i="1" dirty="0" err="1"/>
              <a:t>binyanim</a:t>
            </a:r>
            <a:r>
              <a:rPr lang="en-US" sz="4400" b="1" dirty="0"/>
              <a:t> </a:t>
            </a:r>
            <a:r>
              <a:rPr lang="en-US" sz="4400" dirty="0"/>
              <a:t>[</a:t>
            </a:r>
            <a:r>
              <a:rPr lang="he-IL" sz="4400" dirty="0"/>
              <a:t>בִּנְיָנִים</a:t>
            </a:r>
            <a:r>
              <a:rPr lang="en-US" sz="4400" dirty="0"/>
              <a:t>]</a:t>
            </a:r>
            <a:r>
              <a:rPr lang="en-US" sz="4400" b="1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8" y="1504604"/>
            <a:ext cx="11213869" cy="5178829"/>
          </a:xfrm>
        </p:spPr>
        <p:txBody>
          <a:bodyPr>
            <a:noAutofit/>
          </a:bodyPr>
          <a:lstStyle/>
          <a:p>
            <a:r>
              <a:rPr lang="en-US" sz="2800" b="1" dirty="0"/>
              <a:t>7  Verb Patterns (called </a:t>
            </a:r>
            <a:r>
              <a:rPr lang="en-US" sz="2800" b="1" i="1" dirty="0" err="1"/>
              <a:t>binyanim</a:t>
            </a:r>
            <a:r>
              <a:rPr lang="en-US" sz="2800" b="1" dirty="0"/>
              <a:t> </a:t>
            </a:r>
            <a:r>
              <a:rPr lang="en-US" sz="2800" dirty="0"/>
              <a:t>[</a:t>
            </a:r>
            <a:r>
              <a:rPr lang="he-IL" sz="2800" dirty="0"/>
              <a:t>בִּנְיָנִים</a:t>
            </a:r>
            <a:r>
              <a:rPr lang="en-US" sz="2800" dirty="0"/>
              <a:t>]</a:t>
            </a:r>
            <a:r>
              <a:rPr lang="en-US" sz="2800" b="1" dirty="0"/>
              <a:t>)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		</a:t>
            </a:r>
            <a:r>
              <a:rPr lang="en-US" sz="2800" b="1" dirty="0" smtClean="0"/>
              <a:t>         Simple</a:t>
            </a:r>
            <a:r>
              <a:rPr lang="en-US" sz="2800" b="1" dirty="0"/>
              <a:t>	</a:t>
            </a:r>
            <a:r>
              <a:rPr lang="en-US" sz="2800" b="1" dirty="0" smtClean="0"/>
              <a:t>     </a:t>
            </a:r>
            <a:r>
              <a:rPr lang="en-US" sz="2800" b="1" dirty="0"/>
              <a:t>	</a:t>
            </a:r>
            <a:r>
              <a:rPr lang="en-US" sz="2800" b="1" dirty="0" smtClean="0"/>
              <a:t>    Intensive</a:t>
            </a:r>
            <a:r>
              <a:rPr lang="en-US" sz="2800" b="1" dirty="0"/>
              <a:t>	</a:t>
            </a:r>
            <a:r>
              <a:rPr lang="en-US" sz="2800" b="1" dirty="0" smtClean="0"/>
              <a:t>           </a:t>
            </a:r>
            <a:r>
              <a:rPr lang="en-US" sz="2800" b="1" dirty="0"/>
              <a:t>	Causative</a:t>
            </a:r>
            <a:endParaRPr lang="en-US" sz="2800" dirty="0"/>
          </a:p>
          <a:p>
            <a:r>
              <a:rPr lang="en-US" sz="2800" dirty="0"/>
              <a:t>Active 	</a:t>
            </a:r>
            <a:r>
              <a:rPr lang="en-US" sz="2800" dirty="0" err="1"/>
              <a:t>Qal</a:t>
            </a:r>
            <a:r>
              <a:rPr lang="en-US" sz="2800" dirty="0"/>
              <a:t> (</a:t>
            </a:r>
            <a:r>
              <a:rPr lang="he-IL" sz="3600" dirty="0"/>
              <a:t>שָׁמַר</a:t>
            </a:r>
            <a:r>
              <a:rPr lang="en-US" sz="2800" dirty="0"/>
              <a:t>)		</a:t>
            </a:r>
            <a:r>
              <a:rPr lang="en-US" sz="2800" dirty="0" smtClean="0"/>
              <a:t>    </a:t>
            </a:r>
            <a:r>
              <a:rPr lang="en-US" sz="2800" dirty="0" err="1" smtClean="0"/>
              <a:t>Piel</a:t>
            </a:r>
            <a:r>
              <a:rPr lang="en-US" sz="2800" dirty="0" smtClean="0"/>
              <a:t> </a:t>
            </a:r>
            <a:r>
              <a:rPr lang="he-IL" sz="2800" dirty="0"/>
              <a:t>( </a:t>
            </a:r>
            <a:r>
              <a:rPr lang="he-IL" sz="3600" dirty="0"/>
              <a:t>שִׁמֵּר</a:t>
            </a:r>
            <a:r>
              <a:rPr lang="he-IL" sz="2800" dirty="0"/>
              <a:t>)</a:t>
            </a:r>
            <a:r>
              <a:rPr lang="en-US" sz="2800" dirty="0"/>
              <a:t>	</a:t>
            </a:r>
            <a:r>
              <a:rPr lang="en-US" sz="2800" dirty="0" smtClean="0"/>
              <a:t>          </a:t>
            </a:r>
            <a:r>
              <a:rPr lang="en-US" sz="2800" dirty="0"/>
              <a:t>	</a:t>
            </a:r>
            <a:r>
              <a:rPr lang="en-US" sz="2800" dirty="0" err="1"/>
              <a:t>Hiphil</a:t>
            </a:r>
            <a:r>
              <a:rPr lang="en-US" sz="2800" dirty="0"/>
              <a:t> </a:t>
            </a:r>
            <a:r>
              <a:rPr lang="he-IL" sz="2800" dirty="0"/>
              <a:t>( </a:t>
            </a:r>
            <a:r>
              <a:rPr lang="he-IL" sz="3600" dirty="0"/>
              <a:t>הִשְׁמִיר</a:t>
            </a:r>
            <a:r>
              <a:rPr lang="he-IL" sz="2800" dirty="0"/>
              <a:t>)</a:t>
            </a:r>
            <a:endParaRPr lang="en-US" sz="2800" dirty="0"/>
          </a:p>
          <a:p>
            <a:r>
              <a:rPr lang="en-US" sz="2800" dirty="0"/>
              <a:t>Passive 	</a:t>
            </a:r>
            <a:r>
              <a:rPr lang="en-US" sz="2800" dirty="0" err="1"/>
              <a:t>Niphal</a:t>
            </a:r>
            <a:r>
              <a:rPr lang="en-US" sz="2800" dirty="0"/>
              <a:t> (</a:t>
            </a:r>
            <a:r>
              <a:rPr lang="he-IL" sz="3600" dirty="0"/>
              <a:t>נִשְׁמַר</a:t>
            </a:r>
            <a:r>
              <a:rPr lang="he-IL" sz="2800" dirty="0"/>
              <a:t> </a:t>
            </a:r>
            <a:r>
              <a:rPr lang="en-US" sz="2800" dirty="0"/>
              <a:t>)	</a:t>
            </a:r>
            <a:r>
              <a:rPr lang="en-US" sz="2800" dirty="0" err="1"/>
              <a:t>Pual</a:t>
            </a:r>
            <a:r>
              <a:rPr lang="en-US" sz="2800" dirty="0"/>
              <a:t> (</a:t>
            </a:r>
            <a:r>
              <a:rPr lang="he-IL" sz="3600" dirty="0"/>
              <a:t>שֻׁמַּר</a:t>
            </a:r>
            <a:r>
              <a:rPr lang="he-IL" sz="2800" dirty="0"/>
              <a:t> </a:t>
            </a:r>
            <a:r>
              <a:rPr lang="en-US" sz="2800" dirty="0"/>
              <a:t>)	</a:t>
            </a:r>
            <a:r>
              <a:rPr lang="en-US" sz="2800" dirty="0" smtClean="0"/>
              <a:t>     </a:t>
            </a:r>
            <a:r>
              <a:rPr lang="en-US" sz="2800" dirty="0"/>
              <a:t>	</a:t>
            </a:r>
            <a:r>
              <a:rPr lang="en-US" sz="2800" dirty="0" err="1"/>
              <a:t>Hophal</a:t>
            </a:r>
            <a:r>
              <a:rPr lang="en-US" sz="2800" dirty="0"/>
              <a:t> (</a:t>
            </a:r>
            <a:r>
              <a:rPr lang="he-IL" sz="3600" dirty="0"/>
              <a:t>הָשְׁמַר</a:t>
            </a:r>
            <a:r>
              <a:rPr lang="he-IL" sz="2800" dirty="0"/>
              <a:t> </a:t>
            </a:r>
            <a:r>
              <a:rPr lang="en-US" sz="2800" dirty="0"/>
              <a:t>)</a:t>
            </a:r>
          </a:p>
          <a:p>
            <a:r>
              <a:rPr lang="en-US" sz="2800" dirty="0"/>
              <a:t>Reflexive  				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Hithpael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he-IL" sz="3600" dirty="0"/>
              <a:t>הִשְׁתַּמֵּר</a:t>
            </a:r>
            <a:r>
              <a:rPr lang="he-IL" sz="2800" dirty="0"/>
              <a:t> 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08713" y="2078182"/>
            <a:ext cx="1413163" cy="16376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21876" y="2078182"/>
            <a:ext cx="822960" cy="174567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21876" y="2078182"/>
            <a:ext cx="3898669" cy="16376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90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33518" cy="1400530"/>
          </a:xfrm>
        </p:spPr>
        <p:txBody>
          <a:bodyPr/>
          <a:lstStyle/>
          <a:p>
            <a:r>
              <a:rPr lang="en-US" b="1" dirty="0"/>
              <a:t>17. F. Chapter 17 </a:t>
            </a:r>
            <a:r>
              <a:rPr lang="en-US" b="1" dirty="0" err="1"/>
              <a:t>Hiphal</a:t>
            </a:r>
            <a:r>
              <a:rPr lang="en-US" b="1" dirty="0"/>
              <a:t> / </a:t>
            </a:r>
            <a:r>
              <a:rPr lang="en-US" b="1" dirty="0" err="1"/>
              <a:t>Hophal</a:t>
            </a:r>
            <a:r>
              <a:rPr lang="en-US" b="1" dirty="0"/>
              <a:t> </a:t>
            </a:r>
            <a:r>
              <a:rPr lang="en-US" b="1" dirty="0" smtClean="0"/>
              <a:t>Vocab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44550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</a:t>
            </a:r>
            <a:r>
              <a:rPr lang="en-US" sz="2800" dirty="0"/>
              <a:t>) </a:t>
            </a:r>
            <a:r>
              <a:rPr lang="he-IL" sz="3600" dirty="0"/>
              <a:t>כְּלִי</a:t>
            </a:r>
            <a:r>
              <a:rPr lang="he-IL" sz="2800" dirty="0"/>
              <a:t> </a:t>
            </a:r>
            <a:r>
              <a:rPr lang="en-US" sz="2800" dirty="0"/>
              <a:t>		vessel 				</a:t>
            </a:r>
            <a:r>
              <a:rPr lang="he-IL" sz="2800" dirty="0"/>
              <a:t>	</a:t>
            </a:r>
            <a:r>
              <a:rPr lang="en-US" sz="2800" dirty="0"/>
              <a:t>325 </a:t>
            </a:r>
          </a:p>
          <a:p>
            <a:r>
              <a:rPr lang="en-US" sz="2800" dirty="0"/>
              <a:t>2) </a:t>
            </a:r>
            <a:r>
              <a:rPr lang="he-IL" sz="3600" dirty="0"/>
              <a:t>עֵת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time </a:t>
            </a:r>
            <a:r>
              <a:rPr lang="en-US" sz="2800" dirty="0"/>
              <a:t>				</a:t>
            </a:r>
            <a:r>
              <a:rPr lang="he-IL" sz="2800" dirty="0"/>
              <a:t>	</a:t>
            </a:r>
            <a:r>
              <a:rPr lang="en-US" sz="2800" dirty="0" smtClean="0"/>
              <a:t>      296</a:t>
            </a:r>
            <a:endParaRPr lang="en-US" sz="2800" dirty="0"/>
          </a:p>
          <a:p>
            <a:r>
              <a:rPr lang="en-US" sz="2800" dirty="0"/>
              <a:t>3) </a:t>
            </a:r>
            <a:r>
              <a:rPr lang="he-IL" sz="3600" dirty="0"/>
              <a:t>חַטָּאת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r>
              <a:rPr lang="en-US" sz="2800" dirty="0"/>
              <a:t>sin, sin-offering 		</a:t>
            </a:r>
            <a:r>
              <a:rPr lang="he-IL" sz="2800" dirty="0"/>
              <a:t>	</a:t>
            </a:r>
            <a:r>
              <a:rPr lang="en-US" sz="2800" dirty="0"/>
              <a:t>293</a:t>
            </a:r>
          </a:p>
          <a:p>
            <a:r>
              <a:rPr lang="en-US" sz="2800" dirty="0"/>
              <a:t>4) </a:t>
            </a:r>
            <a:r>
              <a:rPr lang="he-IL" sz="3600" dirty="0"/>
              <a:t>כָּרַת</a:t>
            </a:r>
            <a:r>
              <a:rPr lang="he-IL" sz="2800" dirty="0"/>
              <a:t> </a:t>
            </a:r>
            <a:r>
              <a:rPr lang="en-US" sz="2800" dirty="0"/>
              <a:t>		to cut off/down, make a covenant 	288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807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25453" cy="1400530"/>
          </a:xfrm>
        </p:spPr>
        <p:txBody>
          <a:bodyPr/>
          <a:lstStyle/>
          <a:p>
            <a:r>
              <a:rPr lang="en-US" b="1" dirty="0"/>
              <a:t>17. F. Chapter 17 </a:t>
            </a:r>
            <a:r>
              <a:rPr lang="en-US" b="1" dirty="0" err="1"/>
              <a:t>Hiphal</a:t>
            </a:r>
            <a:r>
              <a:rPr lang="en-US" b="1" dirty="0"/>
              <a:t> / </a:t>
            </a:r>
            <a:r>
              <a:rPr lang="en-US" b="1" dirty="0" err="1"/>
              <a:t>Hophal</a:t>
            </a:r>
            <a:r>
              <a:rPr lang="en-US" b="1" dirty="0"/>
              <a:t> Vocab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5) </a:t>
            </a:r>
            <a:r>
              <a:rPr lang="he-IL" sz="3600" dirty="0"/>
              <a:t>עֹלָה</a:t>
            </a:r>
            <a:r>
              <a:rPr lang="he-IL" sz="2800" dirty="0"/>
              <a:t> </a:t>
            </a:r>
            <a:r>
              <a:rPr lang="en-US" sz="2800" dirty="0"/>
              <a:t>		burnt offering 		</a:t>
            </a:r>
            <a:r>
              <a:rPr lang="he-IL" sz="2800" dirty="0"/>
              <a:t>	</a:t>
            </a:r>
            <a:r>
              <a:rPr lang="en-US" sz="2800" dirty="0"/>
              <a:t>287</a:t>
            </a:r>
          </a:p>
          <a:p>
            <a:r>
              <a:rPr lang="en-US" sz="2800" dirty="0"/>
              <a:t>6) </a:t>
            </a:r>
            <a:r>
              <a:rPr lang="he-IL" sz="3600" dirty="0"/>
              <a:t>בְּרִית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r>
              <a:rPr lang="en-US" sz="2800" dirty="0"/>
              <a:t>covenant 			</a:t>
            </a:r>
            <a:r>
              <a:rPr lang="en-US" sz="2800" dirty="0" smtClean="0"/>
              <a:t>     </a:t>
            </a:r>
            <a:r>
              <a:rPr lang="he-IL" sz="2800" dirty="0"/>
              <a:t>	</a:t>
            </a:r>
            <a:r>
              <a:rPr lang="en-US" sz="2800" dirty="0"/>
              <a:t>284</a:t>
            </a:r>
          </a:p>
          <a:p>
            <a:r>
              <a:rPr lang="en-US" sz="2800" dirty="0"/>
              <a:t>7) </a:t>
            </a:r>
            <a:r>
              <a:rPr lang="he-IL" sz="3600" dirty="0"/>
              <a:t>חֹ֫דֶשׁ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r>
              <a:rPr lang="en-US" sz="2800" dirty="0"/>
              <a:t>new moon, month		</a:t>
            </a:r>
            <a:r>
              <a:rPr lang="en-US" sz="2800" dirty="0" smtClean="0"/>
              <a:t>284</a:t>
            </a:r>
            <a:endParaRPr lang="en-US" sz="2800" dirty="0"/>
          </a:p>
          <a:p>
            <a:r>
              <a:rPr lang="en-US" sz="2800" dirty="0"/>
              <a:t>8) </a:t>
            </a:r>
            <a:r>
              <a:rPr lang="he-IL" sz="3600" dirty="0"/>
              <a:t>אֹיֵב</a:t>
            </a:r>
            <a:r>
              <a:rPr lang="he-IL" sz="2800" dirty="0"/>
              <a:t> </a:t>
            </a:r>
            <a:r>
              <a:rPr lang="en-US" sz="2800" dirty="0"/>
              <a:t>		enemy 			</a:t>
            </a:r>
            <a:r>
              <a:rPr lang="he-IL" sz="2800" dirty="0"/>
              <a:t>	</a:t>
            </a:r>
            <a:r>
              <a:rPr lang="en-US" sz="2800" dirty="0" smtClean="0"/>
              <a:t>            283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810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75824" cy="1400530"/>
          </a:xfrm>
        </p:spPr>
        <p:txBody>
          <a:bodyPr/>
          <a:lstStyle/>
          <a:p>
            <a:r>
              <a:rPr lang="en-US" b="1" dirty="0"/>
              <a:t>17. F. Chapter 17 </a:t>
            </a:r>
            <a:r>
              <a:rPr lang="en-US" b="1" dirty="0" err="1"/>
              <a:t>Hiphal</a:t>
            </a:r>
            <a:r>
              <a:rPr lang="en-US" b="1" dirty="0"/>
              <a:t> / </a:t>
            </a:r>
            <a:r>
              <a:rPr lang="en-US" b="1" dirty="0" err="1"/>
              <a:t>Hophal</a:t>
            </a:r>
            <a:r>
              <a:rPr lang="en-US" b="1" dirty="0"/>
              <a:t> Vocab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9) </a:t>
            </a:r>
            <a:r>
              <a:rPr lang="he-IL" sz="3600" dirty="0"/>
              <a:t>חָיָה</a:t>
            </a:r>
            <a:r>
              <a:rPr lang="he-IL" sz="2800" dirty="0"/>
              <a:t> </a:t>
            </a:r>
            <a:r>
              <a:rPr lang="en-US" sz="2800" dirty="0"/>
              <a:t>		to live 			</a:t>
            </a:r>
            <a:r>
              <a:rPr lang="en-US" sz="2800" dirty="0" smtClean="0"/>
              <a:t>                        </a:t>
            </a:r>
            <a:r>
              <a:rPr lang="he-IL" sz="2800" dirty="0"/>
              <a:t>	</a:t>
            </a:r>
            <a:r>
              <a:rPr lang="en-US" sz="2800" dirty="0"/>
              <a:t>280</a:t>
            </a:r>
          </a:p>
          <a:p>
            <a:r>
              <a:rPr lang="en-US" sz="2800" dirty="0"/>
              <a:t>10) </a:t>
            </a:r>
            <a:r>
              <a:rPr lang="he-IL" sz="3600" dirty="0"/>
              <a:t>קָרַב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r>
              <a:rPr lang="en-US" sz="2800" dirty="0"/>
              <a:t>to approach, come near 	</a:t>
            </a:r>
            <a:r>
              <a:rPr lang="he-IL" sz="2800" dirty="0"/>
              <a:t>	</a:t>
            </a:r>
            <a:r>
              <a:rPr lang="en-US" sz="2800" dirty="0" smtClean="0"/>
              <a:t>274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957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 Chapter 16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7731"/>
            <a:ext cx="8946541" cy="4887883"/>
          </a:xfrm>
        </p:spPr>
        <p:txBody>
          <a:bodyPr>
            <a:normAutofit/>
          </a:bodyPr>
          <a:lstStyle/>
          <a:p>
            <a:r>
              <a:rPr lang="en-US" sz="2800" dirty="0"/>
              <a:t>1. </a:t>
            </a:r>
            <a:r>
              <a:rPr lang="he-IL" sz="3600" dirty="0"/>
              <a:t>אוֹ</a:t>
            </a:r>
            <a:r>
              <a:rPr lang="he-IL" sz="2800" dirty="0"/>
              <a:t> 				</a:t>
            </a:r>
            <a:endParaRPr lang="he-IL" sz="2800" dirty="0" smtClean="0"/>
          </a:p>
          <a:p>
            <a:r>
              <a:rPr lang="en-US" sz="2800" dirty="0" smtClean="0"/>
              <a:t>or </a:t>
            </a:r>
            <a:r>
              <a:rPr lang="en-US" sz="2800" dirty="0"/>
              <a:t>			</a:t>
            </a:r>
            <a:r>
              <a:rPr lang="en-US" sz="2800" dirty="0" smtClean="0"/>
              <a:t> 				321</a:t>
            </a:r>
            <a:endParaRPr lang="en-US" sz="2800" dirty="0"/>
          </a:p>
          <a:p>
            <a:r>
              <a:rPr lang="en-US" sz="2800" dirty="0"/>
              <a:t>2. </a:t>
            </a:r>
            <a:r>
              <a:rPr lang="he-IL" sz="3600" dirty="0"/>
              <a:t>חָזַק</a:t>
            </a:r>
            <a:r>
              <a:rPr lang="he-IL" sz="2800" dirty="0"/>
              <a:t> 			</a:t>
            </a:r>
            <a:endParaRPr lang="he-IL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be strong, seize	320</a:t>
            </a:r>
          </a:p>
          <a:p>
            <a:r>
              <a:rPr lang="en-US" sz="2800" dirty="0"/>
              <a:t>3. </a:t>
            </a:r>
            <a:r>
              <a:rPr lang="he-IL" sz="3600" dirty="0"/>
              <a:t>לֶ֫חֶם</a:t>
            </a:r>
            <a:r>
              <a:rPr lang="he-IL" sz="2800" dirty="0"/>
              <a:t> 			</a:t>
            </a:r>
            <a:endParaRPr lang="he-IL" sz="2800" dirty="0" smtClean="0"/>
          </a:p>
          <a:p>
            <a:r>
              <a:rPr lang="en-US" sz="2800" dirty="0" smtClean="0"/>
              <a:t>bread</a:t>
            </a:r>
            <a:r>
              <a:rPr lang="en-US" sz="2800" dirty="0"/>
              <a:t>, food		</a:t>
            </a:r>
            <a:r>
              <a:rPr lang="en-US" sz="2800" dirty="0" smtClean="0"/>
              <a:t>	297</a:t>
            </a:r>
            <a:endParaRPr lang="en-US" sz="2800" dirty="0"/>
          </a:p>
          <a:p>
            <a:r>
              <a:rPr lang="en-US" sz="2800" dirty="0"/>
              <a:t>4</a:t>
            </a:r>
            <a:r>
              <a:rPr lang="he-IL" sz="3600" dirty="0"/>
              <a:t>מִלְחָמָה</a:t>
            </a:r>
            <a:r>
              <a:rPr lang="he-IL" sz="2800" dirty="0"/>
              <a:t> .			</a:t>
            </a:r>
            <a:endParaRPr lang="he-IL" sz="2800" dirty="0" smtClean="0"/>
          </a:p>
          <a:p>
            <a:r>
              <a:rPr lang="en-US" sz="2800" dirty="0" smtClean="0"/>
              <a:t>war </a:t>
            </a:r>
            <a:r>
              <a:rPr lang="en-US" sz="2800" dirty="0"/>
              <a:t>			</a:t>
            </a:r>
            <a:r>
              <a:rPr lang="en-US" sz="2800" dirty="0" smtClean="0"/>
              <a:t>			346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727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7195"/>
          </a:xfrm>
        </p:spPr>
        <p:txBody>
          <a:bodyPr/>
          <a:lstStyle/>
          <a:p>
            <a:r>
              <a:rPr lang="en-US" b="1" dirty="0"/>
              <a:t>5.I.</a:t>
            </a:r>
            <a:r>
              <a:rPr lang="en-US" dirty="0"/>
              <a:t>  </a:t>
            </a:r>
            <a:r>
              <a:rPr lang="en-US" b="1" dirty="0" err="1"/>
              <a:t>Oseh</a:t>
            </a:r>
            <a:r>
              <a:rPr lang="en-US" b="1" dirty="0"/>
              <a:t> Shalom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79913"/>
            <a:ext cx="8946541" cy="5170516"/>
          </a:xfrm>
        </p:spPr>
        <p:txBody>
          <a:bodyPr>
            <a:noAutofit/>
          </a:bodyPr>
          <a:lstStyle/>
          <a:p>
            <a:r>
              <a:rPr lang="he-IL" sz="3600" dirty="0"/>
              <a:t>יַעֲשֶׂה שָׁלוֹם</a:t>
            </a:r>
            <a:endParaRPr lang="en-US" sz="3600" dirty="0"/>
          </a:p>
          <a:p>
            <a:r>
              <a:rPr lang="en-US" sz="2800" dirty="0"/>
              <a:t>May he make peace,</a:t>
            </a:r>
          </a:p>
          <a:p>
            <a:r>
              <a:rPr lang="he-IL" sz="3600" dirty="0"/>
              <a:t>יַעֲשֶׂה שָׁלוֹם</a:t>
            </a:r>
            <a:endParaRPr lang="en-US" sz="3600" dirty="0"/>
          </a:p>
          <a:p>
            <a:r>
              <a:rPr lang="en-US" sz="2800" dirty="0"/>
              <a:t>may he make peace</a:t>
            </a:r>
          </a:p>
          <a:p>
            <a:r>
              <a:rPr lang="he-IL" sz="3600" dirty="0"/>
              <a:t>שָׁלוֹם עָלֵיֽנוּ</a:t>
            </a:r>
            <a:endParaRPr lang="en-US" sz="3600" dirty="0"/>
          </a:p>
          <a:p>
            <a:r>
              <a:rPr lang="en-US" sz="2800" dirty="0"/>
              <a:t>Peace​​ for us</a:t>
            </a:r>
          </a:p>
          <a:p>
            <a:r>
              <a:rPr lang="he-IL" sz="3600" dirty="0"/>
              <a:t>וְעַל כָּל יִשְׂרָאֵל</a:t>
            </a:r>
            <a:endParaRPr lang="en-US" sz="3600" dirty="0"/>
          </a:p>
          <a:p>
            <a:r>
              <a:rPr lang="en-US" sz="2800" dirty="0"/>
              <a:t>and for all Israel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76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 Chapter 16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5. </a:t>
            </a:r>
            <a:r>
              <a:rPr lang="he-IL" sz="3600" dirty="0"/>
              <a:t>מִשְׁפָּחָה</a:t>
            </a:r>
            <a:r>
              <a:rPr lang="he-IL" sz="2800" dirty="0"/>
              <a:t> 			</a:t>
            </a:r>
          </a:p>
          <a:p>
            <a:r>
              <a:rPr lang="en-US" sz="2800" dirty="0"/>
              <a:t>family				</a:t>
            </a:r>
            <a:r>
              <a:rPr lang="en-US" sz="2800" dirty="0" smtClean="0"/>
              <a:t>346</a:t>
            </a:r>
            <a:endParaRPr lang="he-IL" sz="2800" dirty="0" smtClean="0"/>
          </a:p>
          <a:p>
            <a:r>
              <a:rPr lang="en-US" sz="2800" dirty="0" smtClean="0"/>
              <a:t>6</a:t>
            </a:r>
            <a:r>
              <a:rPr lang="en-US" sz="2800" dirty="0"/>
              <a:t>. </a:t>
            </a:r>
            <a:r>
              <a:rPr lang="he-IL" sz="3600" dirty="0"/>
              <a:t>סָבִיב</a:t>
            </a:r>
            <a:r>
              <a:rPr lang="he-IL" sz="2800" dirty="0"/>
              <a:t> 			</a:t>
            </a:r>
            <a:endParaRPr lang="he-IL" sz="2800" dirty="0" smtClean="0"/>
          </a:p>
          <a:p>
            <a:r>
              <a:rPr lang="en-US" sz="2800" dirty="0" smtClean="0"/>
              <a:t>around</a:t>
            </a:r>
            <a:r>
              <a:rPr lang="en-US" sz="2800" dirty="0"/>
              <a:t>, surround	</a:t>
            </a:r>
            <a:r>
              <a:rPr lang="en-US" sz="2800" dirty="0" smtClean="0"/>
              <a:t>		336</a:t>
            </a:r>
            <a:endParaRPr lang="en-US" sz="2800" dirty="0"/>
          </a:p>
          <a:p>
            <a:r>
              <a:rPr lang="en-US" sz="2800" dirty="0"/>
              <a:t>7. </a:t>
            </a:r>
            <a:r>
              <a:rPr lang="he-IL" sz="3600" dirty="0"/>
              <a:t>סוּר</a:t>
            </a:r>
            <a:r>
              <a:rPr lang="he-IL" sz="2800" dirty="0"/>
              <a:t> 			</a:t>
            </a:r>
            <a:endParaRPr lang="he-IL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turn aside, remove </a:t>
            </a:r>
            <a:r>
              <a:rPr lang="en-US" sz="2800" dirty="0" smtClean="0"/>
              <a:t>	298</a:t>
            </a:r>
            <a:endParaRPr lang="en-US" sz="2800" dirty="0"/>
          </a:p>
          <a:p>
            <a:r>
              <a:rPr lang="en-US" sz="2800" dirty="0"/>
              <a:t>8. </a:t>
            </a:r>
            <a:r>
              <a:rPr lang="he-IL" sz="3600" dirty="0"/>
              <a:t>עָבַד</a:t>
            </a:r>
            <a:r>
              <a:rPr lang="he-IL" sz="2800" dirty="0"/>
              <a:t> 			</a:t>
            </a:r>
            <a:endParaRPr lang="he-IL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serve, work	</a:t>
            </a:r>
            <a:r>
              <a:rPr lang="en-US" sz="2800" dirty="0" smtClean="0"/>
              <a:t>			289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95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 Chapter 16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 </a:t>
            </a:r>
            <a:r>
              <a:rPr lang="he-IL" sz="3600" dirty="0"/>
              <a:t>צָוָה</a:t>
            </a:r>
            <a:r>
              <a:rPr lang="he-IL" dirty="0"/>
              <a:t> 			</a:t>
            </a:r>
          </a:p>
          <a:p>
            <a:r>
              <a:rPr lang="en-US" dirty="0"/>
              <a:t>to command 				493</a:t>
            </a:r>
          </a:p>
          <a:p>
            <a:r>
              <a:rPr lang="en-US" dirty="0"/>
              <a:t>10. </a:t>
            </a:r>
            <a:r>
              <a:rPr lang="he-IL" sz="3600" dirty="0"/>
              <a:t>רָע / רַע </a:t>
            </a:r>
            <a:r>
              <a:rPr lang="he-IL" dirty="0"/>
              <a:t>		</a:t>
            </a:r>
          </a:p>
          <a:p>
            <a:r>
              <a:rPr lang="en-US" dirty="0"/>
              <a:t>evil, bad, disaster			297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5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15.  Chapter 15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7732"/>
            <a:ext cx="8946541" cy="4660668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/>
              <a:t>1</a:t>
            </a:r>
            <a:r>
              <a:rPr lang="en-US" sz="2800" dirty="0"/>
              <a:t>. </a:t>
            </a:r>
            <a:r>
              <a:rPr lang="he-IL" sz="3600" dirty="0"/>
              <a:t>אֹ֫הֶל</a:t>
            </a:r>
            <a:r>
              <a:rPr lang="he-IL" sz="2800" dirty="0"/>
              <a:t> 			</a:t>
            </a:r>
            <a:r>
              <a:rPr lang="en-US" sz="2800" dirty="0" smtClean="0"/>
              <a:t>	</a:t>
            </a:r>
            <a:endParaRPr lang="he-IL" sz="2800" dirty="0" smtClean="0"/>
          </a:p>
          <a:p>
            <a:r>
              <a:rPr lang="en-US" sz="2800" dirty="0" smtClean="0"/>
              <a:t>tent </a:t>
            </a:r>
            <a:r>
              <a:rPr lang="en-US" sz="2800" dirty="0"/>
              <a:t>			346</a:t>
            </a:r>
          </a:p>
          <a:p>
            <a:r>
              <a:rPr lang="he-IL" sz="2800" dirty="0"/>
              <a:t>2</a:t>
            </a:r>
            <a:r>
              <a:rPr lang="en-US" sz="2800" dirty="0"/>
              <a:t>. </a:t>
            </a:r>
            <a:r>
              <a:rPr lang="he-IL" sz="3600" dirty="0"/>
              <a:t>אַהֲרוֹן</a:t>
            </a:r>
            <a:r>
              <a:rPr lang="en-US" sz="2800" dirty="0"/>
              <a:t> 			</a:t>
            </a:r>
            <a:r>
              <a:rPr lang="en-US" sz="2800" dirty="0" smtClean="0"/>
              <a:t>	</a:t>
            </a:r>
            <a:endParaRPr lang="he-IL" sz="2800" dirty="0" smtClean="0"/>
          </a:p>
          <a:p>
            <a:r>
              <a:rPr lang="en-US" sz="2800" dirty="0" smtClean="0"/>
              <a:t>Aaron </a:t>
            </a:r>
            <a:r>
              <a:rPr lang="en-US" sz="2800" dirty="0"/>
              <a:t>			347</a:t>
            </a:r>
          </a:p>
          <a:p>
            <a:r>
              <a:rPr lang="he-IL" sz="2800" dirty="0"/>
              <a:t>3</a:t>
            </a:r>
            <a:r>
              <a:rPr lang="en-US" sz="2800" dirty="0"/>
              <a:t>. </a:t>
            </a:r>
            <a:r>
              <a:rPr lang="he-IL" sz="3600" dirty="0" smtClean="0"/>
              <a:t>תָּ֫וֶךְ</a:t>
            </a:r>
            <a:r>
              <a:rPr lang="en-US" sz="3600" dirty="0" smtClean="0"/>
              <a:t>/</a:t>
            </a:r>
            <a:r>
              <a:rPr lang="he-IL" sz="3600" dirty="0" smtClean="0"/>
              <a:t> </a:t>
            </a:r>
            <a:r>
              <a:rPr lang="he-IL" sz="3600" dirty="0"/>
              <a:t>בְּתוֹךְ </a:t>
            </a:r>
            <a:r>
              <a:rPr lang="he-IL" sz="2800" dirty="0"/>
              <a:t>		</a:t>
            </a:r>
            <a:endParaRPr lang="he-IL" sz="2800" dirty="0" smtClean="0"/>
          </a:p>
          <a:p>
            <a:r>
              <a:rPr lang="en-US" sz="2800" dirty="0" smtClean="0"/>
              <a:t>midst</a:t>
            </a:r>
            <a:r>
              <a:rPr lang="en-US" sz="2800" dirty="0"/>
              <a:t>, middle  	418</a:t>
            </a:r>
          </a:p>
          <a:p>
            <a:r>
              <a:rPr lang="he-IL" sz="2800" dirty="0"/>
              <a:t>4</a:t>
            </a:r>
            <a:r>
              <a:rPr lang="en-US" sz="2800" dirty="0"/>
              <a:t>. </a:t>
            </a:r>
            <a:r>
              <a:rPr lang="he-IL" sz="3600" dirty="0"/>
              <a:t>יָרֵא</a:t>
            </a:r>
            <a:r>
              <a:rPr lang="he-IL" sz="2800" dirty="0"/>
              <a:t> </a:t>
            </a:r>
            <a:r>
              <a:rPr lang="en-US" sz="2800" dirty="0"/>
              <a:t> 			</a:t>
            </a:r>
            <a:r>
              <a:rPr lang="en-US" sz="2800" dirty="0" smtClean="0"/>
              <a:t>	</a:t>
            </a:r>
            <a:endParaRPr lang="he-IL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fear			322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48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15.  Chapter 15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9666"/>
            <a:ext cx="8946541" cy="476873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5. </a:t>
            </a:r>
            <a:r>
              <a:rPr lang="he-IL" sz="3600" dirty="0"/>
              <a:t>לִפְנֵי</a:t>
            </a:r>
            <a:r>
              <a:rPr lang="he-IL" sz="2800" dirty="0"/>
              <a:t> </a:t>
            </a:r>
            <a:r>
              <a:rPr lang="en-US" sz="2800" dirty="0"/>
              <a:t>	 			</a:t>
            </a:r>
            <a:endParaRPr lang="he-IL" sz="2800" dirty="0"/>
          </a:p>
          <a:p>
            <a:r>
              <a:rPr lang="en-US" sz="2800" dirty="0"/>
              <a:t>before, front of	668</a:t>
            </a:r>
          </a:p>
          <a:p>
            <a:r>
              <a:rPr lang="en-US" sz="2800" dirty="0" smtClean="0"/>
              <a:t>6</a:t>
            </a:r>
            <a:r>
              <a:rPr lang="en-US" sz="2800" dirty="0"/>
              <a:t>. </a:t>
            </a:r>
            <a:r>
              <a:rPr lang="he-IL" sz="3600" dirty="0"/>
              <a:t>נָבִיא</a:t>
            </a:r>
            <a:r>
              <a:rPr lang="en-US" sz="2800" dirty="0"/>
              <a:t> 			</a:t>
            </a:r>
            <a:endParaRPr lang="he-IL" sz="2800" dirty="0" smtClean="0"/>
          </a:p>
          <a:p>
            <a:r>
              <a:rPr lang="en-US" sz="2800" dirty="0" smtClean="0"/>
              <a:t>prophet </a:t>
            </a:r>
            <a:r>
              <a:rPr lang="en-US" sz="2800" dirty="0"/>
              <a:t>		316</a:t>
            </a:r>
          </a:p>
          <a:p>
            <a:r>
              <a:rPr lang="en-US" sz="2800" dirty="0"/>
              <a:t>7. </a:t>
            </a:r>
            <a:r>
              <a:rPr lang="he-IL" sz="3600" dirty="0"/>
              <a:t>עֵץ</a:t>
            </a:r>
            <a:r>
              <a:rPr lang="en-US" sz="2800" dirty="0"/>
              <a:t> 				</a:t>
            </a:r>
            <a:endParaRPr lang="he-IL" sz="2800" dirty="0" smtClean="0"/>
          </a:p>
          <a:p>
            <a:r>
              <a:rPr lang="en-US" sz="2800" dirty="0" smtClean="0"/>
              <a:t>tree </a:t>
            </a:r>
            <a:r>
              <a:rPr lang="en-US" sz="2800" dirty="0"/>
              <a:t>			329</a:t>
            </a:r>
          </a:p>
          <a:p>
            <a:r>
              <a:rPr lang="en-US" sz="2800" dirty="0"/>
              <a:t>8. </a:t>
            </a:r>
            <a:r>
              <a:rPr lang="he-IL" sz="3600" dirty="0"/>
              <a:t>רָעָה</a:t>
            </a:r>
            <a:r>
              <a:rPr lang="en-US" sz="2800" dirty="0"/>
              <a:t> 			</a:t>
            </a:r>
            <a:endParaRPr lang="he-IL" sz="2800" dirty="0" smtClean="0"/>
          </a:p>
          <a:p>
            <a:r>
              <a:rPr lang="en-US" sz="2800" dirty="0" smtClean="0"/>
              <a:t>bad</a:t>
            </a:r>
            <a:r>
              <a:rPr lang="en-US" sz="2800" dirty="0"/>
              <a:t>, evil, disaster 	</a:t>
            </a:r>
            <a:r>
              <a:rPr lang="en-US" sz="2800" dirty="0" smtClean="0"/>
              <a:t>354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658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15.  Chapter 15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11354"/>
            <a:ext cx="8946541" cy="4195481"/>
          </a:xfrm>
        </p:spPr>
        <p:txBody>
          <a:bodyPr/>
          <a:lstStyle/>
          <a:p>
            <a:r>
              <a:rPr lang="en-US" dirty="0"/>
              <a:t>9. </a:t>
            </a:r>
            <a:r>
              <a:rPr lang="he-IL" sz="3600" dirty="0"/>
              <a:t>שָׂדֶה</a:t>
            </a:r>
            <a:r>
              <a:rPr lang="he-IL" dirty="0"/>
              <a:t> </a:t>
            </a:r>
            <a:r>
              <a:rPr lang="en-US" dirty="0"/>
              <a:t> 			</a:t>
            </a:r>
            <a:endParaRPr lang="he-IL" dirty="0"/>
          </a:p>
          <a:p>
            <a:r>
              <a:rPr lang="en-US" dirty="0"/>
              <a:t>field  			328</a:t>
            </a:r>
          </a:p>
          <a:p>
            <a:r>
              <a:rPr lang="en-US" dirty="0"/>
              <a:t>10. </a:t>
            </a:r>
            <a:r>
              <a:rPr lang="he-IL" sz="3600" dirty="0"/>
              <a:t>שָׁבַע</a:t>
            </a:r>
            <a:r>
              <a:rPr lang="en-US" dirty="0"/>
              <a:t> 			</a:t>
            </a:r>
            <a:endParaRPr lang="he-IL" dirty="0"/>
          </a:p>
          <a:p>
            <a:r>
              <a:rPr lang="en-US" dirty="0"/>
              <a:t>to swear		186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8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14F.  </a:t>
            </a:r>
            <a:r>
              <a:rPr lang="en-US" b="1" dirty="0"/>
              <a:t>Chapter 14 Vocabulary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7978"/>
            <a:ext cx="8946541" cy="476042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1)</a:t>
            </a:r>
            <a:r>
              <a:rPr lang="he-IL" sz="3600" dirty="0" smtClean="0"/>
              <a:t>אַף</a:t>
            </a:r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nose</a:t>
            </a:r>
            <a:r>
              <a:rPr lang="en-US" sz="2800" dirty="0"/>
              <a:t>, anger, 2) also 		410</a:t>
            </a:r>
          </a:p>
          <a:p>
            <a:r>
              <a:rPr lang="en-US" sz="2800" dirty="0"/>
              <a:t>2) </a:t>
            </a:r>
            <a:r>
              <a:rPr lang="he-IL" sz="3600" dirty="0"/>
              <a:t>בַּיִן / בֵּין 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between</a:t>
            </a:r>
            <a:r>
              <a:rPr lang="en-US" sz="2800" dirty="0"/>
              <a:t>			</a:t>
            </a:r>
            <a:r>
              <a:rPr lang="en-US" sz="2800" dirty="0" smtClean="0"/>
              <a:t>			407</a:t>
            </a:r>
            <a:endParaRPr lang="en-US" sz="2800" dirty="0"/>
          </a:p>
          <a:p>
            <a:r>
              <a:rPr lang="en-US" sz="2800" dirty="0"/>
              <a:t>3) </a:t>
            </a:r>
            <a:r>
              <a:rPr lang="he-IL" sz="3200" dirty="0"/>
              <a:t>נָא</a:t>
            </a:r>
            <a:r>
              <a:rPr lang="en-US" sz="2800" dirty="0"/>
              <a:t> 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please</a:t>
            </a:r>
            <a:r>
              <a:rPr lang="en-US" sz="2800" dirty="0"/>
              <a:t>, now		</a:t>
            </a:r>
            <a:r>
              <a:rPr lang="en-US" sz="2800" dirty="0" smtClean="0"/>
              <a:t>		</a:t>
            </a:r>
            <a:r>
              <a:rPr lang="en-US" sz="2800" dirty="0"/>
              <a:t>	406</a:t>
            </a:r>
          </a:p>
          <a:p>
            <a:r>
              <a:rPr lang="en-US" sz="2800" dirty="0"/>
              <a:t>4) </a:t>
            </a:r>
            <a:r>
              <a:rPr lang="he-IL" sz="3600" dirty="0"/>
              <a:t>מָקוֹם</a:t>
            </a:r>
            <a:r>
              <a:rPr lang="en-US" sz="2800" dirty="0"/>
              <a:t>	 	</a:t>
            </a:r>
            <a:endParaRPr lang="en-US" sz="2800" dirty="0" smtClean="0"/>
          </a:p>
          <a:p>
            <a:r>
              <a:rPr lang="en-US" sz="2800" dirty="0" smtClean="0"/>
              <a:t>place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r>
              <a:rPr lang="en-US" sz="2800" dirty="0"/>
              <a:t>	</a:t>
            </a:r>
            <a:r>
              <a:rPr lang="en-US" sz="2800" dirty="0" smtClean="0"/>
              <a:t>401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73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14F.  </a:t>
            </a:r>
            <a:r>
              <a:rPr lang="en-US" b="1" dirty="0"/>
              <a:t>Chapter 14 Vocabulary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4851"/>
            <a:ext cx="8946541" cy="5453149"/>
          </a:xfrm>
        </p:spPr>
        <p:txBody>
          <a:bodyPr>
            <a:normAutofit/>
          </a:bodyPr>
          <a:lstStyle/>
          <a:p>
            <a:r>
              <a:rPr lang="en-US" sz="2800" dirty="0"/>
              <a:t>5) </a:t>
            </a:r>
            <a:r>
              <a:rPr lang="he-IL" sz="3600" dirty="0"/>
              <a:t>זָהָב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gold </a:t>
            </a:r>
            <a:r>
              <a:rPr lang="en-US" sz="2800" dirty="0"/>
              <a:t>								</a:t>
            </a:r>
            <a:r>
              <a:rPr lang="en-US" sz="2800" dirty="0" smtClean="0"/>
              <a:t>389</a:t>
            </a:r>
          </a:p>
          <a:p>
            <a:r>
              <a:rPr lang="en-US" sz="2800" dirty="0" smtClean="0"/>
              <a:t>6</a:t>
            </a:r>
            <a:r>
              <a:rPr lang="en-US" sz="2800" dirty="0"/>
              <a:t>) </a:t>
            </a:r>
            <a:r>
              <a:rPr lang="he-IL" sz="3600" dirty="0"/>
              <a:t>אֵשׁ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fire </a:t>
            </a:r>
            <a:r>
              <a:rPr lang="en-US" sz="2800" dirty="0"/>
              <a:t>			</a:t>
            </a:r>
            <a:r>
              <a:rPr lang="en-US" sz="2800" dirty="0" smtClean="0"/>
              <a:t>				</a:t>
            </a:r>
            <a:r>
              <a:rPr lang="en-US" sz="2800" dirty="0"/>
              <a:t>	376</a:t>
            </a:r>
          </a:p>
          <a:p>
            <a:r>
              <a:rPr lang="en-US" sz="2800" dirty="0"/>
              <a:t>7) </a:t>
            </a:r>
            <a:r>
              <a:rPr lang="he-IL" sz="3600" dirty="0"/>
              <a:t>נְאֻם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utterance</a:t>
            </a:r>
            <a:r>
              <a:rPr lang="en-US" sz="2800" dirty="0"/>
              <a:t>, declaration	376</a:t>
            </a:r>
          </a:p>
          <a:p>
            <a:r>
              <a:rPr lang="en-US" sz="2800" dirty="0"/>
              <a:t>8) </a:t>
            </a:r>
            <a:r>
              <a:rPr lang="he-IL" sz="3600" dirty="0"/>
              <a:t>שַׁעַר</a:t>
            </a:r>
            <a:r>
              <a:rPr lang="he-IL" sz="2800" dirty="0"/>
              <a:t> </a:t>
            </a:r>
            <a:r>
              <a:rPr lang="en-US" sz="2800" dirty="0"/>
              <a:t>	 	</a:t>
            </a:r>
            <a:endParaRPr lang="en-US" sz="2800" dirty="0" smtClean="0"/>
          </a:p>
          <a:p>
            <a:r>
              <a:rPr lang="en-US" sz="2800" dirty="0" smtClean="0"/>
              <a:t>gate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r>
              <a:rPr lang="en-US" sz="2800" dirty="0"/>
              <a:t>	</a:t>
            </a:r>
            <a:r>
              <a:rPr lang="en-US" sz="2800" dirty="0" smtClean="0"/>
              <a:t>373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919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14F.  </a:t>
            </a:r>
            <a:r>
              <a:rPr lang="en-US" b="1" dirty="0"/>
              <a:t>Chapter 14 Vocabulary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9) </a:t>
            </a:r>
            <a:r>
              <a:rPr lang="he-IL" sz="3600" dirty="0"/>
              <a:t>נָגַד</a:t>
            </a:r>
            <a:r>
              <a:rPr lang="he-IL" sz="2800" dirty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tell, report					370</a:t>
            </a:r>
          </a:p>
          <a:p>
            <a:r>
              <a:rPr lang="en-US" sz="2800" dirty="0"/>
              <a:t>10) </a:t>
            </a:r>
            <a:r>
              <a:rPr lang="he-IL" sz="3600" dirty="0"/>
              <a:t>דָּם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blood </a:t>
            </a:r>
            <a:r>
              <a:rPr lang="en-US" sz="2800" dirty="0"/>
              <a:t>							</a:t>
            </a:r>
            <a:r>
              <a:rPr lang="en-US" sz="2800" dirty="0" smtClean="0"/>
              <a:t>355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160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75824" cy="1400530"/>
          </a:xfrm>
        </p:spPr>
        <p:txBody>
          <a:bodyPr/>
          <a:lstStyle/>
          <a:p>
            <a:r>
              <a:rPr lang="en-US" b="1" dirty="0"/>
              <a:t>13. F.   Chapter 13 Hebrew Vocabulary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1230"/>
            <a:ext cx="8946541" cy="4727170"/>
          </a:xfrm>
        </p:spPr>
        <p:txBody>
          <a:bodyPr>
            <a:normAutofit lnSpcReduction="10000"/>
          </a:bodyPr>
          <a:lstStyle/>
          <a:p>
            <a:r>
              <a:rPr lang="he-IL" sz="3900" dirty="0" smtClean="0"/>
              <a:t>חֶ֫רֶב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sword</a:t>
            </a:r>
            <a:r>
              <a:rPr lang="en-US" sz="2800" dirty="0"/>
              <a:t>					412 </a:t>
            </a:r>
          </a:p>
          <a:p>
            <a:r>
              <a:rPr lang="he-IL" sz="3600" dirty="0"/>
              <a:t>יָם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</a:p>
          <a:p>
            <a:r>
              <a:rPr lang="en-US" sz="2800" dirty="0" smtClean="0"/>
              <a:t>sea</a:t>
            </a:r>
            <a:r>
              <a:rPr lang="en-US" sz="2800" dirty="0"/>
              <a:t>, lake				396</a:t>
            </a:r>
          </a:p>
          <a:p>
            <a:r>
              <a:rPr lang="he-IL" sz="2800" dirty="0"/>
              <a:t> </a:t>
            </a:r>
            <a:r>
              <a:rPr lang="he-IL" sz="3600" dirty="0"/>
              <a:t>יָרַד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go down 			380 </a:t>
            </a:r>
          </a:p>
          <a:p>
            <a:r>
              <a:rPr lang="he-IL" sz="3600" dirty="0" smtClean="0"/>
              <a:t>כֶּ֫סֶף</a:t>
            </a:r>
            <a:r>
              <a:rPr lang="he-IL" sz="2800" dirty="0" smtClean="0"/>
              <a:t> </a:t>
            </a:r>
            <a:r>
              <a:rPr lang="en-US" sz="2800" dirty="0" smtClean="0"/>
              <a:t>			</a:t>
            </a:r>
          </a:p>
          <a:p>
            <a:r>
              <a:rPr lang="en-US" sz="2800" dirty="0" smtClean="0"/>
              <a:t>silver 					402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053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18624" cy="1400530"/>
          </a:xfrm>
        </p:spPr>
        <p:txBody>
          <a:bodyPr/>
          <a:lstStyle/>
          <a:p>
            <a:r>
              <a:rPr lang="en-US" b="1" dirty="0"/>
              <a:t>13. F.   Chapter 13 Hebrew </a:t>
            </a:r>
            <a:r>
              <a:rPr lang="en-US" b="1" dirty="0" err="1" smtClean="0"/>
              <a:t>Vocabular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830185"/>
          </a:xfrm>
        </p:spPr>
        <p:txBody>
          <a:bodyPr>
            <a:normAutofit fontScale="92500" lnSpcReduction="10000"/>
          </a:bodyPr>
          <a:lstStyle/>
          <a:p>
            <a:r>
              <a:rPr lang="he-IL" sz="3900" dirty="0"/>
              <a:t>מִזְבֵּחַ</a:t>
            </a:r>
            <a:r>
              <a:rPr lang="he-IL" sz="3600" dirty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/>
              <a:t>	altar						</a:t>
            </a:r>
            <a:r>
              <a:rPr lang="en-US" sz="3600" dirty="0" smtClean="0"/>
              <a:t>401</a:t>
            </a:r>
          </a:p>
          <a:p>
            <a:r>
              <a:rPr lang="he-IL" sz="3900" dirty="0" smtClean="0"/>
              <a:t>עָנָה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answer 	</a:t>
            </a:r>
            <a:r>
              <a:rPr lang="en-US" sz="2800" dirty="0" smtClean="0"/>
              <a:t>				</a:t>
            </a:r>
            <a:r>
              <a:rPr lang="en-US" sz="2800" dirty="0"/>
              <a:t>			413 </a:t>
            </a:r>
          </a:p>
          <a:p>
            <a:r>
              <a:rPr lang="he-IL" sz="3900" dirty="0"/>
              <a:t>עַתָּה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/>
              <a:t>	now, then 				</a:t>
            </a:r>
            <a:r>
              <a:rPr lang="en-US" sz="2800" dirty="0" smtClean="0"/>
              <a:t>			433</a:t>
            </a:r>
            <a:endParaRPr lang="en-US" sz="2800" dirty="0"/>
          </a:p>
          <a:p>
            <a:r>
              <a:rPr lang="he-IL" sz="3900" dirty="0"/>
              <a:t>צָבָא</a:t>
            </a:r>
            <a:r>
              <a:rPr lang="en-US" sz="2800" dirty="0"/>
              <a:t> 	</a:t>
            </a:r>
            <a:endParaRPr lang="en-US" sz="2800" dirty="0" smtClean="0"/>
          </a:p>
          <a:p>
            <a:r>
              <a:rPr lang="en-US" sz="2800" dirty="0"/>
              <a:t>	troops, military host 	</a:t>
            </a:r>
            <a:r>
              <a:rPr lang="en-US" sz="2800" dirty="0" smtClean="0"/>
              <a:t>		</a:t>
            </a:r>
            <a:r>
              <a:rPr lang="en-US" sz="2800" dirty="0"/>
              <a:t>	485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91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2052918"/>
            <a:ext cx="11417417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4400" dirty="0" smtClean="0"/>
              <a:t>שָׁמַרְתִּי</a:t>
            </a:r>
            <a:r>
              <a:rPr lang="en-US" dirty="0" smtClean="0"/>
              <a:t>    </a:t>
            </a:r>
            <a:r>
              <a:rPr lang="en-US" dirty="0"/>
              <a:t>I guarded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4400" dirty="0"/>
              <a:t>שָׁמַרְנוּ</a:t>
            </a:r>
            <a:r>
              <a:rPr lang="en-US" dirty="0"/>
              <a:t>   we guarded    </a:t>
            </a:r>
          </a:p>
          <a:p>
            <a:r>
              <a:rPr lang="en-US" dirty="0"/>
              <a:t>2 MS        </a:t>
            </a:r>
            <a:r>
              <a:rPr lang="he-IL" sz="4400" dirty="0"/>
              <a:t>שָׁמַרְתָּ</a:t>
            </a:r>
            <a:r>
              <a:rPr lang="he-IL" dirty="0"/>
              <a:t>  </a:t>
            </a:r>
            <a:r>
              <a:rPr lang="en-US" dirty="0"/>
              <a:t>     you (m.) guarded	</a:t>
            </a:r>
            <a:r>
              <a:rPr lang="en-US" dirty="0" smtClean="0"/>
              <a:t>	2 </a:t>
            </a:r>
            <a:r>
              <a:rPr lang="en-US" dirty="0"/>
              <a:t>MP   </a:t>
            </a:r>
            <a:r>
              <a:rPr lang="he-IL" sz="4800" dirty="0"/>
              <a:t>שְׁמַרְתֶּם</a:t>
            </a:r>
            <a:r>
              <a:rPr lang="en-US" dirty="0"/>
              <a:t>  you (m.) guarded  </a:t>
            </a:r>
          </a:p>
          <a:p>
            <a:r>
              <a:rPr lang="en-US" dirty="0"/>
              <a:t>2 FS              </a:t>
            </a:r>
            <a:r>
              <a:rPr lang="he-IL" sz="4400" dirty="0"/>
              <a:t>שָׁמַרְתְּ</a:t>
            </a:r>
            <a:r>
              <a:rPr lang="en-US" dirty="0"/>
              <a:t>     you (f.) guarded 	</a:t>
            </a:r>
            <a:r>
              <a:rPr lang="en-US" dirty="0" smtClean="0"/>
              <a:t>	2 </a:t>
            </a:r>
            <a:r>
              <a:rPr lang="en-US" dirty="0"/>
              <a:t>FP     </a:t>
            </a:r>
            <a:r>
              <a:rPr lang="he-IL" sz="4400" dirty="0"/>
              <a:t>שְׁמַרְתֶּן</a:t>
            </a:r>
            <a:r>
              <a:rPr lang="en-US" dirty="0"/>
              <a:t>   you (f.) guarded     </a:t>
            </a:r>
          </a:p>
          <a:p>
            <a:r>
              <a:rPr lang="en-US" dirty="0"/>
              <a:t>3 MS            </a:t>
            </a:r>
            <a:r>
              <a:rPr lang="he-IL" sz="4400" dirty="0"/>
              <a:t>שָׁמַר</a:t>
            </a:r>
            <a:r>
              <a:rPr lang="en-US" dirty="0"/>
              <a:t>      he guarded  	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4400" dirty="0"/>
              <a:t>שָֽׁמְרוּ</a:t>
            </a:r>
            <a:r>
              <a:rPr lang="en-US" dirty="0"/>
              <a:t>   they guarded   </a:t>
            </a:r>
          </a:p>
          <a:p>
            <a:r>
              <a:rPr lang="en-US" dirty="0"/>
              <a:t>3 FS            </a:t>
            </a:r>
            <a:r>
              <a:rPr lang="he-IL" sz="4400" dirty="0"/>
              <a:t>שָֽׁמְרָה</a:t>
            </a:r>
            <a:r>
              <a:rPr lang="en-US" dirty="0"/>
              <a:t>     she guarded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08580" cy="1400530"/>
          </a:xfrm>
        </p:spPr>
        <p:txBody>
          <a:bodyPr/>
          <a:lstStyle/>
          <a:p>
            <a:r>
              <a:rPr lang="en-US" b="1" dirty="0"/>
              <a:t>13. F.   Chapter 13 Hebrew </a:t>
            </a:r>
            <a:r>
              <a:rPr lang="en-US" b="1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20736"/>
            <a:ext cx="8946541" cy="4527664"/>
          </a:xfrm>
        </p:spPr>
        <p:txBody>
          <a:bodyPr>
            <a:normAutofit/>
          </a:bodyPr>
          <a:lstStyle/>
          <a:p>
            <a:r>
              <a:rPr lang="he-IL" sz="3600" dirty="0"/>
              <a:t>רוּחַ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spirit</a:t>
            </a:r>
            <a:r>
              <a:rPr lang="en-US" sz="2800" dirty="0"/>
              <a:t>, wind, breath					378</a:t>
            </a:r>
          </a:p>
          <a:p>
            <a:r>
              <a:rPr lang="he-IL" sz="3600" dirty="0"/>
              <a:t>שַׂר</a:t>
            </a:r>
            <a:r>
              <a:rPr lang="en-US" sz="2800" dirty="0"/>
              <a:t> 		</a:t>
            </a:r>
            <a:endParaRPr lang="en-US" sz="2800" dirty="0" smtClean="0"/>
          </a:p>
          <a:p>
            <a:r>
              <a:rPr lang="en-US" sz="2800" dirty="0" smtClean="0"/>
              <a:t>official</a:t>
            </a:r>
            <a:r>
              <a:rPr lang="en-US" sz="2800" dirty="0"/>
              <a:t>, commander, prince 	421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331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01504" cy="1400530"/>
          </a:xfrm>
        </p:spPr>
        <p:txBody>
          <a:bodyPr/>
          <a:lstStyle/>
          <a:p>
            <a:r>
              <a:rPr lang="en-US" b="1" dirty="0"/>
              <a:t>12. D.  Chapter 12 </a:t>
            </a:r>
            <a:r>
              <a:rPr lang="en-US" b="1" dirty="0" err="1"/>
              <a:t>Qal</a:t>
            </a:r>
            <a:r>
              <a:rPr lang="en-US" b="1" dirty="0"/>
              <a:t> </a:t>
            </a:r>
            <a:r>
              <a:rPr lang="en-US" b="1" dirty="0" smtClean="0"/>
              <a:t>Infinitive Vocab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87" y="1379587"/>
            <a:ext cx="8946541" cy="5154217"/>
          </a:xfrm>
        </p:spPr>
        <p:txBody>
          <a:bodyPr>
            <a:noAutofit/>
          </a:bodyPr>
          <a:lstStyle/>
          <a:p>
            <a:r>
              <a:rPr lang="he-IL" sz="3600" dirty="0" smtClean="0"/>
              <a:t>אָדוֹן </a:t>
            </a:r>
            <a:r>
              <a:rPr lang="he-IL" sz="3600" dirty="0"/>
              <a:t>/ אֲדֹנָי</a:t>
            </a:r>
            <a:r>
              <a:rPr lang="en-US" sz="36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Lord</a:t>
            </a:r>
            <a:r>
              <a:rPr lang="en-US" sz="2800" dirty="0"/>
              <a:t>, master			</a:t>
            </a:r>
            <a:r>
              <a:rPr lang="en-US" sz="2800" dirty="0" smtClean="0"/>
              <a:t>		439</a:t>
            </a:r>
            <a:endParaRPr lang="en-US" sz="2800" dirty="0"/>
          </a:p>
          <a:p>
            <a:r>
              <a:rPr lang="he-IL" sz="3600" dirty="0"/>
              <a:t>יָלַד</a:t>
            </a:r>
            <a:r>
              <a:rPr lang="en-US" sz="2800" dirty="0"/>
              <a:t> 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give birth, beget 		495</a:t>
            </a:r>
          </a:p>
          <a:p>
            <a:r>
              <a:rPr lang="he-IL" sz="3600" dirty="0"/>
              <a:t>מִי</a:t>
            </a:r>
            <a:r>
              <a:rPr lang="he-IL" sz="2800" dirty="0"/>
              <a:t> </a:t>
            </a:r>
            <a:r>
              <a:rPr lang="en-US" sz="2800" dirty="0"/>
              <a:t>			</a:t>
            </a:r>
            <a:r>
              <a:rPr lang="en-US" sz="2800" dirty="0" smtClean="0"/>
              <a:t>		</a:t>
            </a:r>
          </a:p>
          <a:p>
            <a:r>
              <a:rPr lang="en-US" sz="2800" dirty="0" smtClean="0"/>
              <a:t>who</a:t>
            </a:r>
            <a:r>
              <a:rPr lang="en-US" sz="2800" dirty="0"/>
              <a:t>, how?			</a:t>
            </a:r>
            <a:r>
              <a:rPr lang="en-US" sz="2800" dirty="0" smtClean="0"/>
              <a:t>		424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42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17140" cy="993697"/>
          </a:xfrm>
        </p:spPr>
        <p:txBody>
          <a:bodyPr/>
          <a:lstStyle/>
          <a:p>
            <a:r>
              <a:rPr lang="en-US" b="1" dirty="0"/>
              <a:t>12. D.  Chapter 12 </a:t>
            </a:r>
            <a:r>
              <a:rPr lang="en-US" b="1" dirty="0" err="1"/>
              <a:t>Qal</a:t>
            </a:r>
            <a:r>
              <a:rPr lang="en-US" b="1" dirty="0"/>
              <a:t> Infinitive Vocab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188" y="1446415"/>
            <a:ext cx="8946541" cy="5079076"/>
          </a:xfrm>
        </p:spPr>
        <p:txBody>
          <a:bodyPr>
            <a:normAutofit lnSpcReduction="10000"/>
          </a:bodyPr>
          <a:lstStyle/>
          <a:p>
            <a:r>
              <a:rPr lang="he-IL" sz="4000" dirty="0"/>
              <a:t>מִשְׁפָּט</a:t>
            </a:r>
            <a:r>
              <a:rPr lang="he-IL" dirty="0"/>
              <a:t>	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2800" dirty="0"/>
              <a:t>	justice, judgment			421</a:t>
            </a:r>
          </a:p>
          <a:p>
            <a:r>
              <a:rPr lang="he-IL" sz="4000" dirty="0"/>
              <a:t>נָכָה</a:t>
            </a:r>
            <a:r>
              <a:rPr lang="en-US" dirty="0"/>
              <a:t> 		</a:t>
            </a:r>
            <a:endParaRPr lang="en-US" dirty="0" smtClean="0"/>
          </a:p>
          <a:p>
            <a:r>
              <a:rPr lang="en-US" sz="2800" dirty="0"/>
              <a:t>	to strike, hit 					</a:t>
            </a:r>
            <a:r>
              <a:rPr lang="en-US" sz="2800" dirty="0" smtClean="0"/>
              <a:t>500</a:t>
            </a:r>
          </a:p>
          <a:p>
            <a:r>
              <a:rPr lang="he-IL" sz="4000" dirty="0"/>
              <a:t>פֶּה</a:t>
            </a:r>
            <a:r>
              <a:rPr lang="en-US" dirty="0"/>
              <a:t>  	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sz="2800" dirty="0"/>
              <a:t>mouth, opening 				497</a:t>
            </a:r>
          </a:p>
          <a:p>
            <a:r>
              <a:rPr lang="he-IL" sz="4000" dirty="0"/>
              <a:t>עוֹד</a:t>
            </a:r>
            <a:r>
              <a:rPr lang="he-IL" dirty="0"/>
              <a:t>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	</a:t>
            </a:r>
            <a:r>
              <a:rPr lang="en-US" sz="2800" dirty="0"/>
              <a:t>again, still, yet 					490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8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92944" cy="1400530"/>
          </a:xfrm>
        </p:spPr>
        <p:txBody>
          <a:bodyPr/>
          <a:lstStyle/>
          <a:p>
            <a:r>
              <a:rPr lang="en-US" b="1" dirty="0"/>
              <a:t>12. D.  Chapter 12 </a:t>
            </a:r>
            <a:r>
              <a:rPr lang="en-US" b="1" dirty="0" err="1"/>
              <a:t>Qal</a:t>
            </a:r>
            <a:r>
              <a:rPr lang="en-US" b="1" dirty="0"/>
              <a:t> Infinitive </a:t>
            </a:r>
            <a:r>
              <a:rPr lang="en-US" b="1" dirty="0" smtClean="0"/>
              <a:t>Vocab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עוֹלָם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	eternity</a:t>
            </a:r>
            <a:r>
              <a:rPr lang="en-US" sz="2800" dirty="0"/>
              <a:t>, forever 		</a:t>
            </a:r>
            <a:r>
              <a:rPr lang="en-US" sz="2800" dirty="0" smtClean="0"/>
              <a:t>		439</a:t>
            </a:r>
            <a:endParaRPr lang="en-US" sz="2800" dirty="0"/>
          </a:p>
          <a:p>
            <a:r>
              <a:rPr lang="he-IL" sz="3600" dirty="0"/>
              <a:t>קֹ֫דֶשׁ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	holy</a:t>
            </a:r>
            <a:r>
              <a:rPr lang="en-US" sz="2800" dirty="0"/>
              <a:t>, set apart, sacred 	</a:t>
            </a:r>
            <a:r>
              <a:rPr lang="en-US" sz="2800" dirty="0" smtClean="0"/>
              <a:t>	491</a:t>
            </a:r>
            <a:endParaRPr lang="en-US" sz="2800" dirty="0"/>
          </a:p>
          <a:p>
            <a:r>
              <a:rPr lang="he-IL" sz="3600" dirty="0"/>
              <a:t>קוֹל</a:t>
            </a:r>
            <a:r>
              <a:rPr lang="he-IL" sz="2800" dirty="0"/>
              <a:t>	</a:t>
            </a:r>
            <a:r>
              <a:rPr lang="en-US" sz="2800" dirty="0"/>
              <a:t>   		</a:t>
            </a:r>
            <a:endParaRPr lang="en-US" sz="2800" dirty="0" smtClean="0"/>
          </a:p>
          <a:p>
            <a:r>
              <a:rPr lang="en-US" sz="2800" dirty="0" smtClean="0"/>
              <a:t> 	voice</a:t>
            </a:r>
            <a:r>
              <a:rPr lang="en-US" sz="2800" dirty="0"/>
              <a:t>, sound 			</a:t>
            </a:r>
            <a:r>
              <a:rPr lang="en-US" sz="2800" dirty="0" smtClean="0"/>
              <a:t>		505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0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1123" cy="783899"/>
          </a:xfrm>
        </p:spPr>
        <p:txBody>
          <a:bodyPr/>
          <a:lstStyle/>
          <a:p>
            <a:r>
              <a:rPr lang="en-US" b="1" dirty="0"/>
              <a:t>11F. Chapter 11 </a:t>
            </a:r>
            <a:r>
              <a:rPr lang="en-US" b="1" dirty="0" err="1"/>
              <a:t>Qal</a:t>
            </a:r>
            <a:r>
              <a:rPr lang="en-US" b="1" dirty="0"/>
              <a:t> Imperative, </a:t>
            </a:r>
            <a:r>
              <a:rPr lang="en-US" b="1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37114"/>
            <a:ext cx="8946541" cy="4411286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אַיִן </a:t>
            </a:r>
            <a:r>
              <a:rPr lang="he-IL" sz="4000" dirty="0"/>
              <a:t>/ אֵין</a:t>
            </a:r>
            <a:r>
              <a:rPr lang="en-US" sz="4000" dirty="0"/>
              <a:t> </a:t>
            </a:r>
            <a:r>
              <a:rPr lang="en-US" sz="2800" dirty="0"/>
              <a:t>	no, nothing 			</a:t>
            </a:r>
            <a:r>
              <a:rPr lang="en-US" sz="2800" dirty="0" smtClean="0"/>
              <a:t>             847</a:t>
            </a:r>
            <a:endParaRPr lang="en-US" sz="2800" dirty="0"/>
          </a:p>
          <a:p>
            <a:r>
              <a:rPr lang="he-IL" sz="4000" dirty="0"/>
              <a:t>אָכַל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to </a:t>
            </a:r>
            <a:r>
              <a:rPr lang="en-US" sz="2800" dirty="0"/>
              <a:t>eat 				</a:t>
            </a:r>
            <a:r>
              <a:rPr lang="en-US" sz="2800" dirty="0" smtClean="0"/>
              <a:t>                  816</a:t>
            </a:r>
            <a:endParaRPr lang="en-US" sz="2800" dirty="0"/>
          </a:p>
          <a:p>
            <a:r>
              <a:rPr lang="he-IL" sz="4000" dirty="0"/>
              <a:t>גּוֹי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	    people</a:t>
            </a:r>
            <a:r>
              <a:rPr lang="en-US" sz="2800" dirty="0"/>
              <a:t>, nation		</a:t>
            </a:r>
            <a:r>
              <a:rPr lang="en-US" sz="2800" dirty="0" smtClean="0"/>
              <a:t>             552</a:t>
            </a:r>
            <a:endParaRPr lang="en-US" sz="2800" dirty="0"/>
          </a:p>
          <a:p>
            <a:r>
              <a:rPr lang="he-IL" sz="4000" dirty="0"/>
              <a:t>הֲ</a:t>
            </a:r>
            <a:r>
              <a:rPr lang="he-IL" sz="2800" dirty="0"/>
              <a:t>		</a:t>
            </a:r>
            <a:r>
              <a:rPr lang="en-US" sz="2800" dirty="0" smtClean="0"/>
              <a:t>        if</a:t>
            </a:r>
            <a:r>
              <a:rPr lang="en-US" sz="2800" dirty="0"/>
              <a:t>, whether, interrogative 	738</a:t>
            </a:r>
          </a:p>
          <a:p>
            <a:r>
              <a:rPr lang="he-IL" sz="4000" dirty="0"/>
              <a:t>יְהוּדָה</a:t>
            </a:r>
            <a:r>
              <a:rPr lang="en-US" sz="2800" dirty="0"/>
              <a:t> 	</a:t>
            </a:r>
            <a:r>
              <a:rPr lang="en-US" sz="2800" dirty="0" smtClean="0"/>
              <a:t>   Judah </a:t>
            </a:r>
            <a:r>
              <a:rPr lang="en-US" sz="2800" dirty="0"/>
              <a:t>				</a:t>
            </a:r>
            <a:r>
              <a:rPr lang="en-US" sz="2800" dirty="0" smtClean="0"/>
              <a:t>                   819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174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9832" cy="914528"/>
          </a:xfrm>
        </p:spPr>
        <p:txBody>
          <a:bodyPr/>
          <a:lstStyle/>
          <a:p>
            <a:r>
              <a:rPr lang="en-US" b="1" dirty="0"/>
              <a:t>11F. Chapter 11 </a:t>
            </a:r>
            <a:r>
              <a:rPr lang="en-US" b="1" dirty="0" err="1"/>
              <a:t>Qal</a:t>
            </a:r>
            <a:r>
              <a:rPr lang="en-US" b="1" dirty="0"/>
              <a:t> Imperative,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יְרוּשָׁלַ֫םִ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   Jerusalem </a:t>
            </a:r>
            <a:r>
              <a:rPr lang="en-US" sz="2800" dirty="0"/>
              <a:t>			</a:t>
            </a:r>
            <a:r>
              <a:rPr lang="en-US" sz="2800" dirty="0" smtClean="0"/>
              <a:t>             643</a:t>
            </a:r>
            <a:endParaRPr lang="en-US" sz="2800" dirty="0"/>
          </a:p>
          <a:p>
            <a:r>
              <a:rPr lang="he-IL" sz="4000" dirty="0"/>
              <a:t>כֹּה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thus</a:t>
            </a:r>
            <a:r>
              <a:rPr lang="en-US" sz="2800" dirty="0"/>
              <a:t>, here, now		</a:t>
            </a:r>
            <a:r>
              <a:rPr lang="en-US" sz="2800" dirty="0" smtClean="0"/>
              <a:t>         576</a:t>
            </a:r>
            <a:endParaRPr lang="en-US" sz="2800" dirty="0"/>
          </a:p>
          <a:p>
            <a:r>
              <a:rPr lang="he-IL" sz="4000" dirty="0"/>
              <a:t>נָשָׂא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to </a:t>
            </a:r>
            <a:r>
              <a:rPr lang="en-US" sz="2800" dirty="0"/>
              <a:t>carry, lift, raise 	</a:t>
            </a:r>
            <a:r>
              <a:rPr lang="en-US" sz="2800" dirty="0" smtClean="0"/>
              <a:t>         656</a:t>
            </a:r>
            <a:endParaRPr lang="en-US" sz="2800" dirty="0"/>
          </a:p>
          <a:p>
            <a:r>
              <a:rPr lang="he-IL" sz="4000" dirty="0"/>
              <a:t>עָבַר</a:t>
            </a:r>
            <a:r>
              <a:rPr lang="en-US" sz="2800" dirty="0"/>
              <a:t> 		</a:t>
            </a:r>
            <a:r>
              <a:rPr lang="en-US" sz="2800" dirty="0" smtClean="0"/>
              <a:t>   to </a:t>
            </a:r>
            <a:r>
              <a:rPr lang="en-US" sz="2800" dirty="0"/>
              <a:t>pass over, </a:t>
            </a:r>
            <a:r>
              <a:rPr lang="en-US" sz="2800" dirty="0" smtClean="0"/>
              <a:t>transgress</a:t>
            </a:r>
            <a:r>
              <a:rPr lang="en-US" sz="2800" dirty="0"/>
              <a:t>	623</a:t>
            </a:r>
          </a:p>
          <a:p>
            <a:r>
              <a:rPr lang="he-IL" sz="4000" dirty="0"/>
              <a:t>שִׂים</a:t>
            </a:r>
            <a:r>
              <a:rPr lang="en-US" sz="2800" dirty="0"/>
              <a:t> 		</a:t>
            </a:r>
            <a:r>
              <a:rPr lang="en-US" sz="2800" dirty="0" smtClean="0"/>
              <a:t>   to </a:t>
            </a:r>
            <a:r>
              <a:rPr lang="en-US" sz="2800" dirty="0"/>
              <a:t>set, put, lay 	</a:t>
            </a:r>
            <a:r>
              <a:rPr lang="en-US" sz="2800" dirty="0" smtClean="0"/>
              <a:t>               584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61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lad, youth, </a:t>
            </a:r>
            <a:r>
              <a:rPr lang="en-US" sz="3600" dirty="0" smtClean="0"/>
              <a:t>attendan</a:t>
            </a:r>
            <a:r>
              <a:rPr lang="en-US" sz="3600" dirty="0"/>
              <a:t>t</a:t>
            </a:r>
            <a:r>
              <a:rPr lang="he-IL" sz="3600" dirty="0" smtClean="0"/>
              <a:t> </a:t>
            </a:r>
            <a:r>
              <a:rPr lang="en-US" sz="3600" dirty="0" smtClean="0"/>
              <a:t>    </a:t>
            </a:r>
          </a:p>
          <a:p>
            <a:r>
              <a:rPr lang="he-IL" sz="3600" dirty="0" smtClean="0"/>
              <a:t>   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נַ</a:t>
            </a:r>
            <a:r>
              <a:rPr lang="en-US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ע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ַר</a:t>
            </a:r>
            <a:r>
              <a:rPr lang="he-IL" sz="2800" cap="all" dirty="0" smtClean="0"/>
              <a:t>		</a:t>
            </a:r>
            <a:r>
              <a:rPr lang="en-US" sz="2800" cap="all" dirty="0" smtClean="0"/>
              <a:t>	</a:t>
            </a:r>
            <a:r>
              <a:rPr lang="en-US" sz="2800" dirty="0" smtClean="0"/>
              <a:t>			</a:t>
            </a:r>
            <a:r>
              <a:rPr lang="en-US" sz="2800" cap="all" dirty="0" smtClean="0"/>
              <a:t> </a:t>
            </a:r>
            <a:endParaRPr lang="en-US" sz="2800" dirty="0"/>
          </a:p>
          <a:p>
            <a:r>
              <a:rPr lang="en-US" sz="2800" dirty="0" smtClean="0"/>
              <a:t>to build								</a:t>
            </a:r>
          </a:p>
          <a:p>
            <a:r>
              <a:rPr lang="he-IL" sz="3600" dirty="0" smtClean="0"/>
              <a:t>בָּנָה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	</a:t>
            </a:r>
          </a:p>
          <a:p>
            <a:r>
              <a:rPr lang="en-US" sz="2800" dirty="0" smtClean="0"/>
              <a:t>to miss, sin, offend					</a:t>
            </a:r>
          </a:p>
          <a:p>
            <a:r>
              <a:rPr lang="he-IL" sz="2800" dirty="0" smtClean="0"/>
              <a:t>      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חָטָ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/>
              <a:t>to die 									</a:t>
            </a:r>
          </a:p>
          <a:p>
            <a:r>
              <a:rPr lang="he-IL" sz="3600" dirty="0" smtClean="0"/>
              <a:t>מוּת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839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800" dirty="0"/>
              <a:t> </a:t>
            </a:r>
            <a:r>
              <a:rPr lang="en-US" sz="2800" dirty="0"/>
              <a:t>to find									</a:t>
            </a:r>
          </a:p>
          <a:p>
            <a:r>
              <a:rPr lang="he-IL" sz="3600" dirty="0"/>
              <a:t>מָצָא </a:t>
            </a:r>
            <a:r>
              <a:rPr lang="en-US" sz="3600" dirty="0"/>
              <a:t>	</a:t>
            </a:r>
            <a:r>
              <a:rPr lang="he-IL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to fall							</a:t>
            </a:r>
          </a:p>
          <a:p>
            <a:r>
              <a:rPr lang="he-IL" sz="3600" dirty="0" smtClean="0"/>
              <a:t>נָפַל</a:t>
            </a:r>
            <a:r>
              <a:rPr lang="he-IL" dirty="0" smtClean="0"/>
              <a:t>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sz="2800" dirty="0" smtClean="0"/>
              <a:t>to go up, ascend			</a:t>
            </a:r>
            <a:endParaRPr lang="en-US" dirty="0" smtClean="0"/>
          </a:p>
          <a:p>
            <a:r>
              <a:rPr lang="he-IL" sz="3600" dirty="0" smtClean="0"/>
              <a:t>עָלָה</a:t>
            </a:r>
            <a:r>
              <a:rPr lang="he-IL" dirty="0" smtClean="0"/>
              <a:t>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sz="2800" dirty="0" smtClean="0"/>
              <a:t>to stand						</a:t>
            </a:r>
          </a:p>
          <a:p>
            <a:r>
              <a:rPr lang="he-IL" sz="3600" dirty="0" smtClean="0"/>
              <a:t>עָמַד</a:t>
            </a:r>
            <a:r>
              <a:rPr lang="he-IL" dirty="0" smtClean="0"/>
              <a:t> </a:t>
            </a:r>
            <a:r>
              <a:rPr lang="en-US" dirty="0" smtClean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rise, arise, stand			</a:t>
            </a:r>
          </a:p>
          <a:p>
            <a:r>
              <a:rPr lang="he-IL" sz="2800" dirty="0"/>
              <a:t>קוּם</a:t>
            </a:r>
            <a:r>
              <a:rPr lang="he-IL" dirty="0"/>
              <a:t> </a:t>
            </a:r>
            <a:r>
              <a:rPr lang="en-US" dirty="0"/>
              <a:t>		</a:t>
            </a:r>
          </a:p>
          <a:p>
            <a:r>
              <a:rPr lang="en-US" dirty="0"/>
              <a:t>to send, stretch out, dismiss		</a:t>
            </a:r>
          </a:p>
          <a:p>
            <a:r>
              <a:rPr lang="he-IL" sz="2800" dirty="0"/>
              <a:t>שָׁלַח</a:t>
            </a:r>
            <a:r>
              <a:rPr lang="he-IL" dirty="0"/>
              <a:t> 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0953"/>
          </a:xfrm>
        </p:spPr>
        <p:txBody>
          <a:bodyPr/>
          <a:lstStyle/>
          <a:p>
            <a:r>
              <a:rPr lang="en-US" b="1" dirty="0"/>
              <a:t>9.G.   Chapter 9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0212"/>
            <a:ext cx="10492943" cy="519659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to come in, enter, bring in		</a:t>
            </a:r>
          </a:p>
          <a:p>
            <a:r>
              <a:rPr lang="he-IL" sz="3600" dirty="0" smtClean="0"/>
              <a:t>בּוֹא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know 									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יָדַע</a:t>
            </a:r>
            <a:r>
              <a:rPr lang="en-US" sz="3600" dirty="0" smtClean="0"/>
              <a:t> </a:t>
            </a:r>
            <a:r>
              <a:rPr lang="en-US" sz="3600" dirty="0"/>
              <a:t>	 	</a:t>
            </a:r>
            <a:endParaRPr lang="en-US" sz="3600" dirty="0" smtClean="0"/>
          </a:p>
          <a:p>
            <a:r>
              <a:rPr lang="en-US" sz="3600" dirty="0" smtClean="0"/>
              <a:t>to go out 										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יָצָא</a:t>
            </a:r>
            <a:r>
              <a:rPr lang="en-US" sz="3600" dirty="0" smtClean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sit, dwell 									</a:t>
            </a:r>
          </a:p>
          <a:p>
            <a:r>
              <a:rPr lang="he-IL" sz="3600" dirty="0" smtClean="0"/>
              <a:t>יָשַׁב </a:t>
            </a:r>
            <a:r>
              <a:rPr lang="en-US" sz="36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7105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09321" cy="4195481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en-US" dirty="0" smtClean="0"/>
              <a:t> </a:t>
            </a:r>
            <a:r>
              <a:rPr lang="he-IL" sz="4400" dirty="0"/>
              <a:t>אֲנִי</a:t>
            </a:r>
            <a:r>
              <a:rPr lang="en-US" dirty="0"/>
              <a:t> 		 I 		</a:t>
            </a:r>
            <a:r>
              <a:rPr lang="en-US" dirty="0" smtClean="0"/>
              <a:t>		</a:t>
            </a:r>
            <a:r>
              <a:rPr lang="he-IL" sz="4400" dirty="0" smtClean="0"/>
              <a:t>אֲנַחְנוּ</a:t>
            </a:r>
            <a:r>
              <a:rPr lang="en-US" dirty="0" smtClean="0"/>
              <a:t>   </a:t>
            </a:r>
            <a:r>
              <a:rPr lang="en-US" dirty="0"/>
              <a:t>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4400" dirty="0"/>
              <a:t>אַתָּה</a:t>
            </a:r>
            <a:r>
              <a:rPr lang="he-IL" dirty="0"/>
              <a:t> </a:t>
            </a:r>
            <a:r>
              <a:rPr lang="en-US" dirty="0"/>
              <a:t>		you (m</a:t>
            </a:r>
            <a:r>
              <a:rPr lang="en-US" dirty="0" smtClean="0"/>
              <a:t>.)	</a:t>
            </a:r>
            <a:r>
              <a:rPr lang="en-US" dirty="0"/>
              <a:t>	</a:t>
            </a:r>
            <a:r>
              <a:rPr lang="he-IL" sz="44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4400" dirty="0"/>
              <a:t>אַתְּ</a:t>
            </a:r>
            <a:r>
              <a:rPr lang="en-US" dirty="0"/>
              <a:t>  		you (f</a:t>
            </a:r>
            <a:r>
              <a:rPr lang="en-US" dirty="0" smtClean="0"/>
              <a:t>.)		</a:t>
            </a:r>
            <a:r>
              <a:rPr lang="en-US" dirty="0"/>
              <a:t>	</a:t>
            </a:r>
            <a:r>
              <a:rPr lang="he-IL" sz="4400" dirty="0"/>
              <a:t>אַתֶּן</a:t>
            </a:r>
            <a:r>
              <a:rPr lang="he-IL" dirty="0"/>
              <a:t>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4400" dirty="0"/>
              <a:t>הוּא</a:t>
            </a:r>
            <a:r>
              <a:rPr lang="he-IL" dirty="0"/>
              <a:t> </a:t>
            </a:r>
            <a:r>
              <a:rPr lang="en-US" dirty="0"/>
              <a:t>		he / </a:t>
            </a:r>
            <a:r>
              <a:rPr lang="en-US" dirty="0" smtClean="0"/>
              <a:t>it	</a:t>
            </a:r>
            <a:r>
              <a:rPr lang="en-US" dirty="0"/>
              <a:t>		</a:t>
            </a:r>
            <a:r>
              <a:rPr lang="he-IL" sz="4400" dirty="0"/>
              <a:t>הֵם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they (m.)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</a:t>
            </a:r>
            <a:r>
              <a:rPr lang="en-US" dirty="0" smtClean="0"/>
              <a:t>        </a:t>
            </a:r>
            <a:r>
              <a:rPr lang="en-US" dirty="0"/>
              <a:t>	</a:t>
            </a:r>
            <a:r>
              <a:rPr lang="he-IL" sz="4400" dirty="0"/>
              <a:t>הִיא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she </a:t>
            </a:r>
            <a:r>
              <a:rPr lang="en-US" dirty="0"/>
              <a:t>/ </a:t>
            </a:r>
            <a:r>
              <a:rPr lang="en-US" dirty="0" smtClean="0"/>
              <a:t>it		 </a:t>
            </a:r>
            <a:r>
              <a:rPr lang="en-US" dirty="0"/>
              <a:t>	</a:t>
            </a:r>
            <a:r>
              <a:rPr lang="he-IL" sz="4400" dirty="0"/>
              <a:t>הֵן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	they </a:t>
            </a:r>
            <a:r>
              <a:rPr lang="en-US" dirty="0"/>
              <a:t>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6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20106" cy="480508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to take 											</a:t>
            </a:r>
          </a:p>
          <a:p>
            <a:r>
              <a:rPr lang="he-IL" sz="4200" dirty="0"/>
              <a:t>לָקַח</a:t>
            </a:r>
            <a:r>
              <a:rPr lang="he-IL" sz="3600" dirty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turn, return, repent	</a:t>
            </a:r>
          </a:p>
          <a:p>
            <a:r>
              <a:rPr lang="he-IL" sz="4200" dirty="0" smtClean="0"/>
              <a:t>שׁוּב</a:t>
            </a:r>
            <a:r>
              <a:rPr lang="he-IL" sz="3600" dirty="0" smtClean="0"/>
              <a:t> </a:t>
            </a:r>
            <a:r>
              <a:rPr lang="en-US" sz="3600" dirty="0"/>
              <a:t>		</a:t>
            </a:r>
          </a:p>
          <a:p>
            <a:r>
              <a:rPr lang="en-US" sz="3600" dirty="0" smtClean="0"/>
              <a:t>to give 								</a:t>
            </a:r>
          </a:p>
          <a:p>
            <a:r>
              <a:rPr lang="he-IL" sz="4200" dirty="0" smtClean="0"/>
              <a:t>נָתַן</a:t>
            </a:r>
            <a:r>
              <a:rPr lang="he-IL" sz="3600" dirty="0" smtClean="0"/>
              <a:t> </a:t>
            </a:r>
            <a:r>
              <a:rPr lang="en-US" sz="3600" dirty="0" smtClean="0"/>
              <a:t>		</a:t>
            </a:r>
          </a:p>
          <a:p>
            <a:r>
              <a:rPr lang="en-US" sz="3600" dirty="0" smtClean="0"/>
              <a:t>to do, make 					 </a:t>
            </a:r>
          </a:p>
          <a:p>
            <a:r>
              <a:rPr lang="he-IL" sz="4100" dirty="0" smtClean="0"/>
              <a:t>עָשָׂה</a:t>
            </a:r>
            <a:r>
              <a:rPr lang="he-IL" sz="3600" dirty="0" smtClean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 call, announce			 </a:t>
            </a:r>
          </a:p>
          <a:p>
            <a:r>
              <a:rPr lang="he-IL" sz="3600" dirty="0"/>
              <a:t>קָרָא</a:t>
            </a:r>
            <a:r>
              <a:rPr lang="he-IL" sz="2800" dirty="0"/>
              <a:t> </a:t>
            </a:r>
            <a:r>
              <a:rPr lang="en-US" sz="2800" dirty="0"/>
              <a:t>	 	</a:t>
            </a:r>
          </a:p>
          <a:p>
            <a:r>
              <a:rPr lang="en-US" sz="2800" dirty="0"/>
              <a:t>to see, understand 		</a:t>
            </a:r>
          </a:p>
          <a:p>
            <a:r>
              <a:rPr lang="he-IL" sz="3600" dirty="0"/>
              <a:t>רָאָה</a:t>
            </a:r>
            <a:r>
              <a:rPr lang="he-IL" sz="2800" dirty="0"/>
              <a:t> </a:t>
            </a:r>
            <a:r>
              <a:rPr lang="en-US" sz="2800" dirty="0"/>
              <a:t>	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2257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057" y="1703783"/>
            <a:ext cx="8946541" cy="496302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after, behind				</a:t>
            </a:r>
          </a:p>
          <a:p>
            <a:r>
              <a:rPr lang="he-IL" sz="4000" dirty="0" smtClean="0"/>
              <a:t>אַחֲרֵי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no, not, nothing 	</a:t>
            </a:r>
          </a:p>
          <a:p>
            <a:r>
              <a:rPr lang="he-IL" sz="4000" dirty="0" smtClean="0"/>
              <a:t>אַל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to bless, praise		</a:t>
            </a:r>
          </a:p>
          <a:p>
            <a:r>
              <a:rPr lang="he-IL" sz="4000" dirty="0" smtClean="0"/>
              <a:t>בָּרַךְ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David 						</a:t>
            </a:r>
          </a:p>
          <a:p>
            <a:r>
              <a:rPr lang="he-IL" sz="4000" dirty="0" smtClean="0"/>
              <a:t>דָּוִד</a:t>
            </a:r>
            <a:r>
              <a:rPr lang="he-IL" sz="2800" dirty="0" smtClean="0"/>
              <a:t> </a:t>
            </a:r>
            <a:r>
              <a:rPr lang="en-US" sz="2800" dirty="0"/>
              <a:t>				</a:t>
            </a:r>
            <a:r>
              <a:rPr lang="en-US" sz="2800" dirty="0" smtClean="0"/>
              <a:t> 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89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7071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2546"/>
            <a:ext cx="8946541" cy="512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also, even, moreover 	</a:t>
            </a:r>
          </a:p>
          <a:p>
            <a:r>
              <a:rPr lang="he-IL" sz="4000" dirty="0" smtClean="0"/>
              <a:t>גָּם</a:t>
            </a:r>
            <a:r>
              <a:rPr lang="he-IL" sz="2800" dirty="0" smtClean="0"/>
              <a:t> </a:t>
            </a:r>
            <a:r>
              <a:rPr lang="he-IL" sz="2800" dirty="0"/>
              <a:t>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what? how? 			 		</a:t>
            </a:r>
          </a:p>
          <a:p>
            <a:r>
              <a:rPr lang="he-IL" sz="4000" dirty="0" smtClean="0"/>
              <a:t>מָה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rule, be king 				</a:t>
            </a:r>
          </a:p>
          <a:p>
            <a:r>
              <a:rPr lang="he-IL" sz="4000" dirty="0" smtClean="0"/>
              <a:t>מָלַךְ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visit, number, appoint	</a:t>
            </a:r>
          </a:p>
          <a:p>
            <a:r>
              <a:rPr lang="he-IL" sz="4000" dirty="0" smtClean="0"/>
              <a:t>פָּקַד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473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under, below 				</a:t>
            </a:r>
          </a:p>
          <a:p>
            <a:r>
              <a:rPr lang="he-IL" sz="3600" dirty="0"/>
              <a:t>תַּחַת </a:t>
            </a:r>
            <a:endParaRPr lang="en-US" sz="3600" dirty="0" smtClean="0"/>
          </a:p>
          <a:p>
            <a:r>
              <a:rPr lang="en-US" sz="2800" dirty="0" smtClean="0"/>
              <a:t>Moses				</a:t>
            </a:r>
          </a:p>
          <a:p>
            <a:r>
              <a:rPr lang="he-IL" sz="3600" dirty="0" smtClean="0"/>
              <a:t>מֹשֶׁה</a:t>
            </a:r>
            <a:r>
              <a:rPr lang="en-US" dirty="0"/>
              <a:t>		 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8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7856"/>
            <a:ext cx="8946541" cy="4876798"/>
          </a:xfrm>
        </p:spPr>
        <p:txBody>
          <a:bodyPr>
            <a:normAutofit/>
          </a:bodyPr>
          <a:lstStyle/>
          <a:p>
            <a:r>
              <a:rPr lang="en-US" sz="3200" dirty="0"/>
              <a:t>Moses						</a:t>
            </a:r>
          </a:p>
          <a:p>
            <a:r>
              <a:rPr lang="he-IL" sz="4400" dirty="0"/>
              <a:t>מֹשֶׁה</a:t>
            </a:r>
            <a:r>
              <a:rPr lang="en-US" sz="3200" dirty="0"/>
              <a:t>	</a:t>
            </a:r>
            <a:endParaRPr lang="en-US" sz="3000" dirty="0" smtClean="0"/>
          </a:p>
          <a:p>
            <a:r>
              <a:rPr lang="en-US" sz="3000" dirty="0" smtClean="0"/>
              <a:t>good </a:t>
            </a:r>
          </a:p>
          <a:p>
            <a:r>
              <a:rPr lang="he-IL" sz="3900" dirty="0" smtClean="0"/>
              <a:t>טוֹב</a:t>
            </a:r>
            <a:r>
              <a:rPr lang="en-US" sz="3900" dirty="0"/>
              <a:t>	</a:t>
            </a:r>
            <a:r>
              <a:rPr lang="en-US" sz="2800" dirty="0"/>
              <a:t>		</a:t>
            </a:r>
            <a:r>
              <a:rPr lang="he-IL" sz="2800" dirty="0"/>
              <a:t>		</a:t>
            </a:r>
            <a:r>
              <a:rPr lang="he-IL" sz="2800" dirty="0" smtClean="0"/>
              <a:t>		</a:t>
            </a:r>
            <a:endParaRPr lang="en-US" sz="2800" dirty="0" smtClean="0"/>
          </a:p>
          <a:p>
            <a:r>
              <a:rPr lang="en-US" sz="3000" dirty="0"/>
              <a:t>g</a:t>
            </a:r>
            <a:r>
              <a:rPr lang="en-US" sz="3000" dirty="0" smtClean="0"/>
              <a:t>reat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גָּדוֹל </a:t>
            </a:r>
            <a:r>
              <a:rPr lang="en-US" sz="2800" dirty="0"/>
              <a:t>		</a:t>
            </a:r>
            <a:r>
              <a:rPr lang="he-IL" sz="2800" dirty="0"/>
              <a:t>	</a:t>
            </a:r>
            <a:r>
              <a:rPr lang="he-IL" sz="2800" dirty="0" smtClean="0"/>
              <a:t>				</a:t>
            </a:r>
            <a:r>
              <a:rPr lang="he-IL" sz="28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310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much, many, great</a:t>
            </a:r>
          </a:p>
          <a:p>
            <a:r>
              <a:rPr lang="he-IL" sz="3600" dirty="0"/>
              <a:t>רַב </a:t>
            </a:r>
            <a:r>
              <a:rPr lang="en-US" dirty="0"/>
              <a:t>	</a:t>
            </a:r>
            <a:r>
              <a:rPr lang="en-US" sz="1800" dirty="0"/>
              <a:t>	</a:t>
            </a:r>
            <a:r>
              <a:rPr lang="he-IL" sz="1800" dirty="0"/>
              <a:t>	</a:t>
            </a:r>
            <a:endParaRPr lang="en-US" sz="1800" dirty="0"/>
          </a:p>
          <a:p>
            <a:r>
              <a:rPr lang="en-US" sz="2800" dirty="0"/>
              <a:t>	very (adv.), might (N.)</a:t>
            </a:r>
          </a:p>
          <a:p>
            <a:r>
              <a:rPr lang="he-IL" sz="3600" dirty="0"/>
              <a:t>מְאֹד </a:t>
            </a:r>
            <a:r>
              <a:rPr lang="en-US" sz="3600" dirty="0"/>
              <a:t>	</a:t>
            </a:r>
            <a:r>
              <a:rPr lang="he-IL" sz="18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7732"/>
            <a:ext cx="8946541" cy="466066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this (</a:t>
            </a:r>
            <a:r>
              <a:rPr lang="en-US" sz="3000" dirty="0" err="1"/>
              <a:t>m.s.</a:t>
            </a:r>
            <a:r>
              <a:rPr lang="en-US" sz="3000" dirty="0"/>
              <a:t> / </a:t>
            </a:r>
            <a:r>
              <a:rPr lang="en-US" sz="3000" dirty="0" err="1"/>
              <a:t>f.s</a:t>
            </a:r>
            <a:r>
              <a:rPr lang="en-US" sz="3000" dirty="0"/>
              <a:t>.)</a:t>
            </a:r>
          </a:p>
          <a:p>
            <a:r>
              <a:rPr lang="he-IL" sz="3900" dirty="0"/>
              <a:t>זֹאת / זֶה 	</a:t>
            </a:r>
            <a:endParaRPr lang="en-US" sz="3900" dirty="0" smtClean="0"/>
          </a:p>
          <a:p>
            <a:r>
              <a:rPr lang="en-US" sz="3000" dirty="0" smtClean="0"/>
              <a:t>face</a:t>
            </a:r>
            <a:r>
              <a:rPr lang="en-US" sz="3000" dirty="0"/>
              <a:t>, front </a:t>
            </a:r>
            <a:endParaRPr lang="en-US" sz="3000" dirty="0" smtClean="0"/>
          </a:p>
          <a:p>
            <a:r>
              <a:rPr lang="en-US" sz="3900" dirty="0"/>
              <a:t>	</a:t>
            </a:r>
            <a:r>
              <a:rPr lang="he-IL" sz="3900" dirty="0"/>
              <a:t>פָּנִים </a:t>
            </a:r>
            <a:r>
              <a:rPr lang="en-US" dirty="0"/>
              <a:t>	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r>
              <a:rPr lang="en-US" sz="3000" dirty="0" smtClean="0"/>
              <a:t>year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	</a:t>
            </a:r>
            <a:r>
              <a:rPr lang="he-IL" sz="3900" dirty="0"/>
              <a:t>שָׁנָה </a:t>
            </a:r>
            <a:r>
              <a:rPr lang="el-GR" dirty="0"/>
              <a:t>	</a:t>
            </a:r>
            <a:r>
              <a:rPr lang="en-US" sz="2800" dirty="0"/>
              <a:t>		</a:t>
            </a:r>
            <a:r>
              <a:rPr lang="he-IL" sz="2800" dirty="0" smtClean="0"/>
              <a:t>	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3000" dirty="0"/>
              <a:t>heart, </a:t>
            </a:r>
            <a:r>
              <a:rPr lang="en-US" sz="3000" dirty="0" smtClean="0"/>
              <a:t>mind</a:t>
            </a:r>
          </a:p>
          <a:p>
            <a:r>
              <a:rPr lang="en-US" sz="3900" dirty="0"/>
              <a:t>	</a:t>
            </a:r>
            <a:r>
              <a:rPr lang="he-IL" sz="3900" dirty="0"/>
              <a:t>לֵבָב / לֵב</a:t>
            </a:r>
            <a:r>
              <a:rPr lang="en-US" sz="39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	there, thither</a:t>
            </a:r>
          </a:p>
          <a:p>
            <a:r>
              <a:rPr lang="he-IL" sz="3600" dirty="0" smtClean="0"/>
              <a:t>שָׁם </a:t>
            </a:r>
            <a:r>
              <a:rPr lang="en-US" dirty="0"/>
              <a:t>	</a:t>
            </a:r>
          </a:p>
          <a:p>
            <a:r>
              <a:rPr lang="en-US" sz="2800" dirty="0"/>
              <a:t>	thus, so </a:t>
            </a:r>
          </a:p>
          <a:p>
            <a:r>
              <a:rPr lang="en-US" sz="3600" dirty="0"/>
              <a:t>	</a:t>
            </a:r>
            <a:r>
              <a:rPr lang="he-IL" sz="3600" dirty="0"/>
              <a:t>כֵּן </a:t>
            </a:r>
            <a:r>
              <a:rPr lang="en-US" dirty="0"/>
              <a:t>	</a:t>
            </a:r>
            <a:r>
              <a:rPr lang="he-IL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5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9172"/>
            <a:ext cx="8946541" cy="4569228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spring</a:t>
            </a:r>
            <a:r>
              <a:rPr lang="en-US" sz="3000" dirty="0"/>
              <a:t>, </a:t>
            </a:r>
            <a:r>
              <a:rPr lang="en-US" sz="3000" dirty="0" smtClean="0"/>
              <a:t>eye</a:t>
            </a:r>
          </a:p>
          <a:p>
            <a:r>
              <a:rPr lang="en-US" sz="3000" dirty="0"/>
              <a:t>	</a:t>
            </a:r>
            <a:r>
              <a:rPr lang="he-IL" sz="4200" dirty="0"/>
              <a:t>עַ֫יִן</a:t>
            </a:r>
            <a:r>
              <a:rPr lang="he-IL" sz="3000" dirty="0"/>
              <a:t> </a:t>
            </a:r>
            <a:r>
              <a:rPr lang="en-US" sz="3000" dirty="0"/>
              <a:t>			</a:t>
            </a:r>
          </a:p>
          <a:p>
            <a:r>
              <a:rPr lang="en-US" sz="3000" dirty="0" smtClean="0"/>
              <a:t>servant</a:t>
            </a:r>
            <a:r>
              <a:rPr lang="en-US" sz="3000" dirty="0"/>
              <a:t>, </a:t>
            </a:r>
            <a:r>
              <a:rPr lang="en-US" sz="3000" dirty="0" smtClean="0"/>
              <a:t>slave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4200" dirty="0"/>
              <a:t>עֶ֫בֶד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Priest</a:t>
            </a:r>
          </a:p>
          <a:p>
            <a:r>
              <a:rPr lang="he-IL" sz="4600" dirty="0" smtClean="0"/>
              <a:t>כֹּהֵן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Egypt</a:t>
            </a:r>
          </a:p>
          <a:p>
            <a:r>
              <a:rPr lang="he-IL" sz="4600" dirty="0" smtClean="0"/>
              <a:t>מִצְרַ֫יִם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020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25834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Brother</a:t>
            </a:r>
          </a:p>
          <a:p>
            <a:r>
              <a:rPr lang="he-IL" sz="3600" dirty="0"/>
              <a:t>אָח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who</a:t>
            </a:r>
            <a:r>
              <a:rPr lang="en-US" sz="2800" dirty="0"/>
              <a:t>, which, </a:t>
            </a:r>
            <a:r>
              <a:rPr lang="en-US" sz="2800" dirty="0" smtClean="0"/>
              <a:t>because</a:t>
            </a:r>
          </a:p>
          <a:p>
            <a:r>
              <a:rPr lang="en-US" sz="2800" dirty="0"/>
              <a:t>	</a:t>
            </a:r>
            <a:r>
              <a:rPr lang="he-IL" sz="2800" dirty="0"/>
              <a:t>אֲשֶׂר</a:t>
            </a:r>
            <a:endParaRPr lang="en-US" sz="2800" dirty="0"/>
          </a:p>
          <a:p>
            <a:r>
              <a:rPr lang="en-US" sz="2800" dirty="0" smtClean="0"/>
              <a:t>Head</a:t>
            </a:r>
          </a:p>
          <a:p>
            <a:r>
              <a:rPr lang="en-US" sz="2800" dirty="0"/>
              <a:t>		</a:t>
            </a:r>
            <a:r>
              <a:rPr lang="he-IL" sz="2800" dirty="0"/>
              <a:t>רֹאשׁ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r>
              <a:rPr lang="en-US" sz="2800" dirty="0" smtClean="0"/>
              <a:t>Daughter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2800" dirty="0"/>
              <a:t>בַּת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endParaRPr lang="en-US" sz="2800" dirty="0"/>
          </a:p>
          <a:p>
            <a:r>
              <a:rPr lang="en-US" sz="28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Water</a:t>
            </a:r>
          </a:p>
          <a:p>
            <a:r>
              <a:rPr lang="en-US" sz="2800" dirty="0"/>
              <a:t> </a:t>
            </a:r>
            <a:r>
              <a:rPr lang="he-IL" sz="3600" dirty="0"/>
              <a:t>מַ֫יִם</a:t>
            </a:r>
            <a:r>
              <a:rPr lang="he-IL" sz="2800" dirty="0"/>
              <a:t> </a:t>
            </a:r>
            <a:r>
              <a:rPr lang="en-US" sz="2800" dirty="0"/>
              <a:t>								</a:t>
            </a:r>
          </a:p>
          <a:p>
            <a:r>
              <a:rPr lang="en-US" sz="2800" dirty="0"/>
              <a:t>man, mankind, </a:t>
            </a:r>
            <a:r>
              <a:rPr lang="en-US" sz="2800" dirty="0" smtClean="0"/>
              <a:t>Adam</a:t>
            </a:r>
          </a:p>
          <a:p>
            <a:r>
              <a:rPr lang="he-IL" sz="3600" dirty="0" smtClean="0"/>
              <a:t>אָדָם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446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0982"/>
            <a:ext cx="8946541" cy="484632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to</a:t>
            </a:r>
            <a:r>
              <a:rPr lang="en-US" sz="3000" dirty="0"/>
              <a:t>, into, </a:t>
            </a:r>
            <a:r>
              <a:rPr lang="en-US" sz="3000" dirty="0" smtClean="0"/>
              <a:t>towards</a:t>
            </a:r>
          </a:p>
          <a:p>
            <a:r>
              <a:rPr lang="en-US" sz="3900" dirty="0"/>
              <a:t>	</a:t>
            </a:r>
            <a:r>
              <a:rPr lang="he-IL" sz="3900" dirty="0"/>
              <a:t>אֶל</a:t>
            </a:r>
            <a:r>
              <a:rPr lang="en-US" sz="3900" dirty="0"/>
              <a:t>	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in</a:t>
            </a:r>
            <a:r>
              <a:rPr lang="en-US" sz="3000" dirty="0"/>
              <a:t>, at, with, among, </a:t>
            </a:r>
            <a:r>
              <a:rPr lang="en-US" sz="3000" dirty="0" smtClean="0"/>
              <a:t>from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בְּ </a:t>
            </a:r>
            <a:r>
              <a:rPr lang="en-US" sz="3900" dirty="0"/>
              <a:t>	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like</a:t>
            </a:r>
            <a:r>
              <a:rPr lang="en-US" sz="3000" dirty="0"/>
              <a:t>, </a:t>
            </a:r>
            <a:r>
              <a:rPr lang="en-US" sz="3000" dirty="0" smtClean="0"/>
              <a:t>as</a:t>
            </a:r>
          </a:p>
          <a:p>
            <a:r>
              <a:rPr lang="he-IL" sz="3900" dirty="0" smtClean="0"/>
              <a:t>כְּ </a:t>
            </a:r>
            <a:r>
              <a:rPr lang="en-US" sz="3000" dirty="0"/>
              <a:t>	</a:t>
            </a:r>
            <a:r>
              <a:rPr lang="en-US" sz="3000" dirty="0" smtClean="0"/>
              <a:t>				</a:t>
            </a:r>
            <a:endParaRPr lang="en-US" sz="3000" dirty="0"/>
          </a:p>
          <a:p>
            <a:r>
              <a:rPr lang="en-US" sz="3000" dirty="0"/>
              <a:t>	</a:t>
            </a:r>
            <a:r>
              <a:rPr lang="en-US" sz="3000" dirty="0" smtClean="0"/>
              <a:t>because</a:t>
            </a:r>
            <a:r>
              <a:rPr lang="en-US" sz="3000" dirty="0"/>
              <a:t>, that, for, </a:t>
            </a:r>
            <a:r>
              <a:rPr lang="en-US" sz="3000" dirty="0" smtClean="0"/>
              <a:t>when</a:t>
            </a:r>
          </a:p>
          <a:p>
            <a:r>
              <a:rPr lang="en-US" sz="3900" dirty="0"/>
              <a:t>	</a:t>
            </a:r>
            <a:r>
              <a:rPr lang="he-IL" sz="3900" dirty="0"/>
              <a:t>כִּי</a:t>
            </a:r>
            <a:r>
              <a:rPr lang="en-US" sz="3900" dirty="0"/>
              <a:t> </a:t>
            </a:r>
            <a:r>
              <a:rPr lang="en-US" sz="3000" dirty="0" smtClean="0"/>
              <a:t> </a:t>
            </a:r>
            <a:r>
              <a:rPr lang="en-US" sz="30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794"/>
            <a:ext cx="8946541" cy="46856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for, to, until, towards</a:t>
            </a:r>
          </a:p>
          <a:p>
            <a:r>
              <a:rPr lang="he-IL" sz="3600" dirty="0" smtClean="0"/>
              <a:t>לְ 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from</a:t>
            </a:r>
            <a:r>
              <a:rPr lang="en-US" sz="2800" dirty="0"/>
              <a:t>, out of, because, </a:t>
            </a:r>
            <a:r>
              <a:rPr lang="en-US" sz="2800" dirty="0" smtClean="0"/>
              <a:t>since</a:t>
            </a:r>
          </a:p>
          <a:p>
            <a:r>
              <a:rPr lang="en-US" sz="3600" dirty="0" smtClean="0"/>
              <a:t> </a:t>
            </a:r>
            <a:r>
              <a:rPr lang="he-IL" sz="3600" dirty="0"/>
              <a:t>מִן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until</a:t>
            </a:r>
            <a:r>
              <a:rPr lang="en-US" sz="2800" dirty="0"/>
              <a:t>, while, </a:t>
            </a:r>
            <a:r>
              <a:rPr lang="en-US" sz="2800" dirty="0" smtClean="0"/>
              <a:t>toward</a:t>
            </a:r>
          </a:p>
          <a:p>
            <a:r>
              <a:rPr lang="he-IL" sz="3600" dirty="0" smtClean="0"/>
              <a:t>עַד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town</a:t>
            </a:r>
            <a:r>
              <a:rPr lang="en-US" sz="2800" dirty="0"/>
              <a:t>, </a:t>
            </a:r>
            <a:r>
              <a:rPr lang="en-US" sz="2800" dirty="0" smtClean="0"/>
              <a:t>city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 smtClean="0"/>
              <a:t>עִיר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3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r>
              <a:rPr lang="en-US" b="1" dirty="0"/>
              <a:t>5.G.  Chapter 5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</a:t>
            </a:r>
            <a:r>
              <a:rPr lang="en-US" sz="2800" dirty="0"/>
              <a:t>, upon, above, </a:t>
            </a:r>
            <a:r>
              <a:rPr lang="en-US" sz="2800" dirty="0" smtClean="0"/>
              <a:t>over</a:t>
            </a:r>
          </a:p>
          <a:p>
            <a:r>
              <a:rPr lang="en-US" sz="2800" dirty="0"/>
              <a:t>	</a:t>
            </a:r>
            <a:r>
              <a:rPr lang="he-IL" sz="3600" dirty="0"/>
              <a:t>עַל</a:t>
            </a:r>
            <a:r>
              <a:rPr lang="en-US" sz="2800" dirty="0"/>
              <a:t>	</a:t>
            </a:r>
          </a:p>
          <a:p>
            <a:r>
              <a:rPr lang="en-US" sz="2800" dirty="0" smtClean="0"/>
              <a:t>with </a:t>
            </a:r>
          </a:p>
          <a:p>
            <a:r>
              <a:rPr lang="he-IL" sz="2800" dirty="0" smtClean="0"/>
              <a:t>ע</a:t>
            </a:r>
            <a:r>
              <a:rPr lang="he-IL" sz="3600" dirty="0" smtClean="0"/>
              <a:t>ִם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7965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12344"/>
            <a:ext cx="8946541" cy="4954711"/>
          </a:xfrm>
        </p:spPr>
        <p:txBody>
          <a:bodyPr>
            <a:noAutofit/>
          </a:bodyPr>
          <a:lstStyle/>
          <a:p>
            <a:r>
              <a:rPr lang="en-US" sz="2800" dirty="0" smtClean="0"/>
              <a:t>son</a:t>
            </a:r>
            <a:r>
              <a:rPr lang="en-US" sz="2800" dirty="0"/>
              <a:t>, </a:t>
            </a:r>
            <a:r>
              <a:rPr lang="en-US" sz="2800" dirty="0" smtClean="0"/>
              <a:t>descendant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בֵּן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all</a:t>
            </a:r>
            <a:r>
              <a:rPr lang="en-US" sz="2800" dirty="0"/>
              <a:t>, each, every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כֹּל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way</a:t>
            </a:r>
            <a:r>
              <a:rPr lang="en-US" sz="2800" dirty="0"/>
              <a:t>, road</a:t>
            </a:r>
            <a:r>
              <a:rPr lang="he-IL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דֶּ֫רֶךְ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hand</a:t>
            </a:r>
            <a:r>
              <a:rPr lang="en-US" sz="2800" dirty="0"/>
              <a:t>, </a:t>
            </a:r>
            <a:r>
              <a:rPr lang="en-US" sz="2800" dirty="0" smtClean="0"/>
              <a:t>forearm</a:t>
            </a:r>
          </a:p>
          <a:p>
            <a:r>
              <a:rPr lang="he-IL" sz="3600" dirty="0" smtClean="0"/>
              <a:t>יָד 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801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6824"/>
          </a:xfrm>
        </p:spPr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45594"/>
            <a:ext cx="8946541" cy="507109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/>
              <a:t>name</a:t>
            </a:r>
          </a:p>
          <a:p>
            <a:r>
              <a:rPr lang="en-US" sz="3600" dirty="0"/>
              <a:t>	</a:t>
            </a:r>
            <a:r>
              <a:rPr lang="he-IL" sz="3600" dirty="0"/>
              <a:t>שֵׁם </a:t>
            </a:r>
            <a:r>
              <a:rPr lang="en-US" sz="2800" dirty="0"/>
              <a:t>			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behold</a:t>
            </a:r>
            <a:r>
              <a:rPr lang="en-US" sz="2800" dirty="0"/>
              <a:t>! lo</a:t>
            </a:r>
            <a:r>
              <a:rPr lang="en-US" sz="2800" dirty="0" smtClean="0"/>
              <a:t>!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הִנֵּה</a:t>
            </a:r>
            <a:r>
              <a:rPr lang="en-US" sz="3600" dirty="0"/>
              <a:t>	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soul</a:t>
            </a:r>
            <a:r>
              <a:rPr lang="en-US" sz="2800" dirty="0"/>
              <a:t>, </a:t>
            </a:r>
            <a:r>
              <a:rPr lang="en-US" sz="2800" dirty="0" smtClean="0"/>
              <a:t>life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נֶ֫פֶשׁ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heavens</a:t>
            </a:r>
            <a:r>
              <a:rPr lang="en-US" sz="2800" dirty="0"/>
              <a:t>, </a:t>
            </a:r>
            <a:r>
              <a:rPr lang="en-US" sz="2800" dirty="0" smtClean="0"/>
              <a:t>sky</a:t>
            </a:r>
          </a:p>
          <a:p>
            <a:r>
              <a:rPr lang="en-US" sz="2800" dirty="0" smtClean="0"/>
              <a:t> </a:t>
            </a:r>
            <a:r>
              <a:rPr lang="he-IL" sz="3600" dirty="0" smtClean="0"/>
              <a:t>שָׁמִַ֫יִם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8589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hear, listen, </a:t>
            </a:r>
            <a:r>
              <a:rPr lang="en-US" sz="2800" dirty="0" smtClean="0"/>
              <a:t>obey</a:t>
            </a:r>
          </a:p>
          <a:p>
            <a:r>
              <a:rPr lang="en-US" sz="3600" dirty="0"/>
              <a:t>	</a:t>
            </a:r>
            <a:r>
              <a:rPr lang="he-IL" sz="3600" dirty="0"/>
              <a:t>שָׁמַע 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law</a:t>
            </a:r>
            <a:r>
              <a:rPr lang="en-US" sz="2800" dirty="0"/>
              <a:t>, </a:t>
            </a:r>
            <a:r>
              <a:rPr lang="en-US" sz="2800" dirty="0" smtClean="0"/>
              <a:t>instruction</a:t>
            </a:r>
          </a:p>
          <a:p>
            <a:r>
              <a:rPr lang="en-US" sz="3600" dirty="0"/>
              <a:t>	</a:t>
            </a:r>
            <a:r>
              <a:rPr lang="he-IL" sz="3600" dirty="0"/>
              <a:t>תּוֹרָה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45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6292"/>
            <a:ext cx="10142757" cy="475210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</a:t>
            </a:r>
            <a:r>
              <a:rPr lang="en-US" sz="2800" dirty="0" smtClean="0"/>
              <a:t>father</a:t>
            </a:r>
            <a:r>
              <a:rPr lang="en-US" sz="2800" dirty="0"/>
              <a:t>, ancestor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אָב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God</a:t>
            </a:r>
            <a:r>
              <a:rPr lang="en-US" sz="2800" dirty="0"/>
              <a:t>, </a:t>
            </a:r>
            <a:r>
              <a:rPr lang="en-US" sz="2800" dirty="0" smtClean="0"/>
              <a:t>god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אֱלֹהִים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to say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אָמַר</a:t>
            </a:r>
            <a:r>
              <a:rPr lang="en-US" sz="2800" dirty="0"/>
              <a:t>			</a:t>
            </a:r>
            <a:r>
              <a:rPr lang="en-US" sz="2800" dirty="0" smtClean="0"/>
              <a:t>		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house</a:t>
            </a:r>
            <a:r>
              <a:rPr lang="en-US" sz="2800" dirty="0"/>
              <a:t>, palace, </a:t>
            </a:r>
            <a:r>
              <a:rPr lang="en-US" sz="2800" dirty="0" smtClean="0"/>
              <a:t>dynasty</a:t>
            </a:r>
          </a:p>
          <a:p>
            <a:r>
              <a:rPr lang="en-US" sz="2800" dirty="0"/>
              <a:t>	</a:t>
            </a:r>
            <a:r>
              <a:rPr lang="he-IL" sz="3600" dirty="0"/>
              <a:t>בַּ֫יִת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090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8512"/>
          </a:xfrm>
        </p:spPr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1230"/>
            <a:ext cx="10121736" cy="472717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be, become, </a:t>
            </a:r>
            <a:r>
              <a:rPr lang="en-US" sz="2800" dirty="0" smtClean="0"/>
              <a:t>happen</a:t>
            </a:r>
          </a:p>
          <a:p>
            <a:r>
              <a:rPr lang="en-US" sz="3600" dirty="0"/>
              <a:t>	</a:t>
            </a:r>
            <a:r>
              <a:rPr lang="he-IL" sz="3600" dirty="0"/>
              <a:t>הָיָה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remember, </a:t>
            </a:r>
            <a:r>
              <a:rPr lang="en-US" sz="2800" dirty="0" smtClean="0"/>
              <a:t>mention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זָכַר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write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he-IL" sz="3600" dirty="0" smtClean="0"/>
              <a:t>כָּתַב</a:t>
            </a:r>
            <a:r>
              <a:rPr lang="en-US" sz="3600" dirty="0"/>
              <a:t>		</a:t>
            </a:r>
            <a:r>
              <a:rPr lang="en-US" sz="3600" dirty="0" smtClean="0"/>
              <a:t>				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people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עַם </a:t>
            </a:r>
            <a:r>
              <a:rPr lang="en-US" sz="36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					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49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Imperfect Chant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4" y="1853248"/>
            <a:ext cx="8670174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	</a:t>
            </a:r>
            <a:r>
              <a:rPr lang="he-IL" sz="3600" dirty="0"/>
              <a:t>אֶשְׁמֹר</a:t>
            </a:r>
            <a:r>
              <a:rPr lang="en-US" sz="2800" dirty="0"/>
              <a:t>			</a:t>
            </a:r>
            <a:r>
              <a:rPr lang="en-US" sz="2800" dirty="0" smtClean="0"/>
              <a:t> 		1CP</a:t>
            </a:r>
            <a:r>
              <a:rPr lang="en-US" sz="2800" dirty="0"/>
              <a:t>	</a:t>
            </a:r>
            <a:r>
              <a:rPr lang="he-IL" sz="3600" dirty="0" smtClean="0"/>
              <a:t>נִשְׁמֹר</a:t>
            </a:r>
            <a:r>
              <a:rPr lang="he-IL" sz="2800" dirty="0"/>
              <a:t>	</a:t>
            </a:r>
            <a:r>
              <a:rPr lang="en-US" sz="2800" dirty="0" smtClean="0"/>
              <a:t>    </a:t>
            </a:r>
            <a:endParaRPr lang="en-US" sz="2800" dirty="0"/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en-US" sz="2800" dirty="0"/>
              <a:t>	</a:t>
            </a:r>
            <a:r>
              <a:rPr lang="en-US" sz="2800" dirty="0" smtClean="0"/>
              <a:t>				2MP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 smtClean="0"/>
              <a:t>תִּשְׁמְרוּ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תִּשְׁמְרִי</a:t>
            </a:r>
            <a:r>
              <a:rPr lang="en-US" sz="2800" dirty="0"/>
              <a:t>	</a:t>
            </a:r>
            <a:r>
              <a:rPr lang="en-US" sz="2800" dirty="0" smtClean="0"/>
              <a:t>				2FP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sz="2800" dirty="0"/>
              <a:t>3MS 	</a:t>
            </a:r>
            <a:r>
              <a:rPr lang="he-IL" sz="3600" dirty="0"/>
              <a:t>יִשְׁמֹר</a:t>
            </a: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/>
              <a:t>	</a:t>
            </a:r>
            <a:r>
              <a:rPr lang="en-US" sz="2800" dirty="0" smtClean="0"/>
              <a:t> 			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תִּשְׁמֹר</a:t>
            </a:r>
            <a:r>
              <a:rPr lang="en-US" sz="2800" dirty="0"/>
              <a:t>		</a:t>
            </a:r>
            <a:r>
              <a:rPr lang="en-US" sz="2800" dirty="0" smtClean="0"/>
              <a:t> 		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38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slay, </a:t>
            </a:r>
            <a:r>
              <a:rPr lang="en-US" sz="2800" dirty="0" smtClean="0"/>
              <a:t>kill</a:t>
            </a:r>
          </a:p>
          <a:p>
            <a:r>
              <a:rPr lang="he-IL" sz="3600" dirty="0" smtClean="0"/>
              <a:t>קָטַל</a:t>
            </a:r>
            <a:r>
              <a:rPr lang="he-IL" sz="2800" dirty="0" smtClean="0"/>
              <a:t> </a:t>
            </a:r>
            <a:r>
              <a:rPr lang="en-US" sz="2800" dirty="0"/>
              <a:t>		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keep, watch over, </a:t>
            </a:r>
            <a:r>
              <a:rPr lang="en-US" sz="2800" dirty="0" smtClean="0"/>
              <a:t>guard</a:t>
            </a:r>
          </a:p>
          <a:p>
            <a:r>
              <a:rPr lang="en-US" sz="2800" dirty="0"/>
              <a:t>	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041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4604"/>
            <a:ext cx="10045334" cy="5079076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	</a:t>
            </a:r>
            <a:r>
              <a:rPr lang="en-US" sz="2800" dirty="0" smtClean="0"/>
              <a:t> land</a:t>
            </a:r>
            <a:r>
              <a:rPr lang="en-US" sz="2800" dirty="0"/>
              <a:t>, earth, </a:t>
            </a:r>
            <a:r>
              <a:rPr lang="en-US" sz="2800" dirty="0" smtClean="0"/>
              <a:t>ground</a:t>
            </a:r>
          </a:p>
          <a:p>
            <a:r>
              <a:rPr lang="en-US" sz="2800" dirty="0"/>
              <a:t>	</a:t>
            </a:r>
            <a:r>
              <a:rPr lang="he-IL" sz="3600" dirty="0"/>
              <a:t>אֶ֫רֶץ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man</a:t>
            </a:r>
            <a:r>
              <a:rPr lang="en-US" sz="2800" dirty="0"/>
              <a:t>, </a:t>
            </a:r>
            <a:r>
              <a:rPr lang="en-US" sz="2800" dirty="0" smtClean="0"/>
              <a:t>human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אִישׁ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woman</a:t>
            </a:r>
            <a:r>
              <a:rPr lang="en-US" sz="2800" dirty="0"/>
              <a:t>, </a:t>
            </a:r>
            <a:r>
              <a:rPr lang="en-US" sz="2800" dirty="0" smtClean="0"/>
              <a:t>wife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אִשָּׁה</a:t>
            </a:r>
            <a:r>
              <a:rPr lang="en-US" sz="2800" dirty="0"/>
              <a:t>		</a:t>
            </a:r>
          </a:p>
          <a:p>
            <a:r>
              <a:rPr lang="en-US" sz="2800" dirty="0"/>
              <a:t>	word, matter, thing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 smtClean="0"/>
              <a:t>דָּבָר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57314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59" y="1463040"/>
            <a:ext cx="10089296" cy="507907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to </a:t>
            </a:r>
            <a:r>
              <a:rPr lang="en-US" sz="3000" dirty="0"/>
              <a:t>go, </a:t>
            </a:r>
            <a:r>
              <a:rPr lang="en-US" sz="3000" dirty="0" smtClean="0"/>
              <a:t>walk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3600" dirty="0"/>
              <a:t>הָלַךְ</a:t>
            </a:r>
            <a:r>
              <a:rPr lang="he-IL" sz="3000" dirty="0"/>
              <a:t> </a:t>
            </a:r>
            <a:r>
              <a:rPr lang="en-US" sz="3000" dirty="0"/>
              <a:t>				</a:t>
            </a:r>
            <a:endParaRPr lang="en-US" sz="3000" dirty="0" smtClean="0"/>
          </a:p>
          <a:p>
            <a:r>
              <a:rPr lang="he-IL" sz="3000" dirty="0"/>
              <a:t>	</a:t>
            </a:r>
            <a:r>
              <a:rPr lang="en-US" sz="3000" dirty="0" smtClean="0"/>
              <a:t>Yahweh</a:t>
            </a:r>
            <a:r>
              <a:rPr lang="en-US" sz="3000" dirty="0"/>
              <a:t>, Jehovah, </a:t>
            </a:r>
            <a:r>
              <a:rPr lang="en-US" sz="3000" dirty="0" smtClean="0"/>
              <a:t>LORD</a:t>
            </a:r>
          </a:p>
          <a:p>
            <a:r>
              <a:rPr lang="en-US" sz="3000" dirty="0" smtClean="0"/>
              <a:t> </a:t>
            </a:r>
            <a:r>
              <a:rPr lang="he-IL" sz="3600" dirty="0"/>
              <a:t>יְהוָה</a:t>
            </a:r>
            <a:r>
              <a:rPr lang="en-US" sz="3000" dirty="0"/>
              <a:t> 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day</a:t>
            </a:r>
            <a:r>
              <a:rPr lang="en-US" sz="3000" dirty="0"/>
              <a:t>, daylight, </a:t>
            </a:r>
            <a:r>
              <a:rPr lang="en-US" sz="3000" dirty="0" smtClean="0"/>
              <a:t>time</a:t>
            </a:r>
          </a:p>
          <a:p>
            <a:r>
              <a:rPr lang="en-US" sz="3000" dirty="0"/>
              <a:t>	</a:t>
            </a:r>
            <a:r>
              <a:rPr lang="he-IL" sz="3600" dirty="0"/>
              <a:t>יוֺם</a:t>
            </a:r>
            <a:r>
              <a:rPr lang="he-IL" sz="3000" dirty="0"/>
              <a:t> </a:t>
            </a:r>
            <a:r>
              <a:rPr lang="en-US" sz="3000" dirty="0"/>
              <a:t>		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Israel</a:t>
            </a:r>
          </a:p>
          <a:p>
            <a:r>
              <a:rPr lang="en-US" sz="3000" dirty="0"/>
              <a:t>	</a:t>
            </a:r>
            <a:r>
              <a:rPr lang="he-IL" sz="3600" dirty="0" smtClean="0"/>
              <a:t>יִשְׂרָאֵל</a:t>
            </a:r>
            <a:r>
              <a:rPr lang="he-IL" sz="3000" dirty="0" smtClean="0"/>
              <a:t> </a:t>
            </a:r>
            <a:r>
              <a:rPr lang="en-US" sz="3000" dirty="0"/>
              <a:t>				</a:t>
            </a:r>
            <a:r>
              <a:rPr lang="en-US" sz="3000" dirty="0" smtClean="0"/>
              <a:t>	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667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87484"/>
            <a:ext cx="8946541" cy="4560915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2800" dirty="0" smtClean="0"/>
              <a:t>no</a:t>
            </a:r>
            <a:r>
              <a:rPr lang="en-US" sz="2800" dirty="0"/>
              <a:t>, not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/>
              <a:t>לֹא</a:t>
            </a:r>
            <a:r>
              <a:rPr lang="he-IL" sz="2800" dirty="0"/>
              <a:t> </a:t>
            </a:r>
            <a:r>
              <a:rPr lang="en-US" sz="2800" dirty="0"/>
              <a:t>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king</a:t>
            </a:r>
            <a:r>
              <a:rPr lang="en-US" sz="2800" dirty="0"/>
              <a:t>, ruler, </a:t>
            </a:r>
            <a:r>
              <a:rPr lang="en-US" sz="2800" dirty="0" smtClean="0"/>
              <a:t>prince</a:t>
            </a:r>
          </a:p>
          <a:p>
            <a:r>
              <a:rPr lang="en-US" sz="2800" dirty="0"/>
              <a:t>	</a:t>
            </a:r>
            <a:r>
              <a:rPr lang="he-IL" sz="3600" dirty="0"/>
              <a:t>מֶ֫לֶךְ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9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268</TotalTime>
  <Words>1220</Words>
  <Application>Microsoft Office PowerPoint</Application>
  <PresentationFormat>Widescreen</PresentationFormat>
  <Paragraphs>585</Paragraphs>
  <Slides>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8" baseType="lpstr">
      <vt:lpstr>Arial</vt:lpstr>
      <vt:lpstr>Century Gothic</vt:lpstr>
      <vt:lpstr>Times New Roman</vt:lpstr>
      <vt:lpstr>Wingdings 3</vt:lpstr>
      <vt:lpstr>Ion</vt:lpstr>
      <vt:lpstr>Chapter 17: Hiphil/Hophal</vt:lpstr>
      <vt:lpstr>PowerPoint Presentation</vt:lpstr>
      <vt:lpstr>4.L.  Sing: Shema lullaby </vt:lpstr>
      <vt:lpstr> 5.I.  Oseh Shalom  </vt:lpstr>
      <vt:lpstr>5.I.  Oseh Shalom</vt:lpstr>
      <vt:lpstr>Qal Perfect Chant </vt:lpstr>
      <vt:lpstr>Chant Personal Pronouns</vt:lpstr>
      <vt:lpstr>Chant:  Preposition with Pronominal Suffixes </vt:lpstr>
      <vt:lpstr>Qal Imperfect Chant</vt:lpstr>
      <vt:lpstr>11. D. Learn the following chant for שָׁמַר:  Imperative chant </vt:lpstr>
      <vt:lpstr>12. A. Introduction to Infinitives</vt:lpstr>
      <vt:lpstr>13. C. Participle chant: </vt:lpstr>
      <vt:lpstr>13. C. Participle chant: </vt:lpstr>
      <vt:lpstr>Niphal Chant: Perfect/Imperfect </vt:lpstr>
      <vt:lpstr>Niphal Imperatives, Infinitives, Ptc. </vt:lpstr>
      <vt:lpstr>17. A. Introduction: Three Meanings of the Hiphil </vt:lpstr>
      <vt:lpstr>Hiphil and Piel buddies</vt:lpstr>
      <vt:lpstr>2 More Uses of the Hiphil: Causative, declarative, simple active--CDS</vt:lpstr>
      <vt:lpstr>17. B.  Morphology of the Hiphil Perfect  </vt:lpstr>
      <vt:lpstr>17. B.  Morphology of the Hiphil Perfect  </vt:lpstr>
      <vt:lpstr>Translation Examples</vt:lpstr>
      <vt:lpstr>Hiphil Imperfect:     </vt:lpstr>
      <vt:lpstr>Hiphil Imperfect:     </vt:lpstr>
      <vt:lpstr>Translation Examples</vt:lpstr>
      <vt:lpstr>17. C.  Hiphil Perfect and Imperfect Chants </vt:lpstr>
      <vt:lpstr>Hiphil Imperative </vt:lpstr>
      <vt:lpstr>Hiphil Infinitive Construct and Absolute</vt:lpstr>
      <vt:lpstr>Hiphil Participles</vt:lpstr>
      <vt:lpstr>Hiphil Chant continued</vt:lpstr>
      <vt:lpstr>Translation Examples </vt:lpstr>
      <vt:lpstr>7. D. Hiphil of the Weak Verbs </vt:lpstr>
      <vt:lpstr>7. D. Hiphil of the Weak Verbs</vt:lpstr>
      <vt:lpstr>Lāmed Hē (גָּלָה = to reveal, uncover) </vt:lpstr>
      <vt:lpstr>Hiphil Weak Verbs </vt:lpstr>
      <vt:lpstr>Hiphil Pē Nûn </vt:lpstr>
      <vt:lpstr>Hiphil Pē Vāv </vt:lpstr>
      <vt:lpstr>Hiphil Middle weak verbs:</vt:lpstr>
      <vt:lpstr>17. E.  Introduction to the Hophal </vt:lpstr>
      <vt:lpstr>Hophal Imperfect (X will be caused to keep) </vt:lpstr>
      <vt:lpstr>Hophal Participles (being caused to keep) </vt:lpstr>
      <vt:lpstr>Hophal Infinitive</vt:lpstr>
      <vt:lpstr>Hophal Translation Examples </vt:lpstr>
      <vt:lpstr>17. F.  Congratulations</vt:lpstr>
      <vt:lpstr>The Seven binyanim [בִּנְיָנִים]) </vt:lpstr>
      <vt:lpstr>17. F. Chapter 17 Hiphal / Hophal Vocab </vt:lpstr>
      <vt:lpstr>17. F. Chapter 17 Hiphal / Hophal Vocab </vt:lpstr>
      <vt:lpstr>17. F. Chapter 17 Hiphal / Hophal Vocab </vt:lpstr>
      <vt:lpstr>Vocabulary Review</vt:lpstr>
      <vt:lpstr>16.  Chapter 16 Vocabulary List </vt:lpstr>
      <vt:lpstr>16.  Chapter 16 Vocabulary List</vt:lpstr>
      <vt:lpstr>16.  Chapter 16 Vocabulary List </vt:lpstr>
      <vt:lpstr>15.  Chapter 15 Vocabulary List </vt:lpstr>
      <vt:lpstr>15.  Chapter 15 Vocabulary List </vt:lpstr>
      <vt:lpstr>15.  Chapter 15 Vocabulary List </vt:lpstr>
      <vt:lpstr>14F.  Chapter 14 Vocabulary </vt:lpstr>
      <vt:lpstr>14F.  Chapter 14 Vocabulary </vt:lpstr>
      <vt:lpstr>14F.  Chapter 14 Vocabulary </vt:lpstr>
      <vt:lpstr>13. F.   Chapter 13 Hebrew Vocabulary </vt:lpstr>
      <vt:lpstr>13. F.   Chapter 13 Hebrew Vocabular</vt:lpstr>
      <vt:lpstr>13. F.   Chapter 13 Hebrew Vocabulary</vt:lpstr>
      <vt:lpstr>12. D.  Chapter 12 Qal Infinitive Vocab </vt:lpstr>
      <vt:lpstr>12. D.  Chapter 12 Qal Infinitive Vocab </vt:lpstr>
      <vt:lpstr>12. D.  Chapter 12 Qal Infinitive Vocab </vt:lpstr>
      <vt:lpstr>11F. Chapter 11 Qal Imperative, Vocab</vt:lpstr>
      <vt:lpstr>11F. Chapter 11 Qal Imperative, Vocab</vt:lpstr>
      <vt:lpstr>10.G.   Chapter 10 Vocabulary List</vt:lpstr>
      <vt:lpstr>10.G.   Chapter 10 Vocabulary List</vt:lpstr>
      <vt:lpstr>10.G.   Chapter 10 Vocabulary List</vt:lpstr>
      <vt:lpstr>9.G.   Chapter 9 Vocabulary List</vt:lpstr>
      <vt:lpstr>9.G.   Chapter 9 Vocabulary List</vt:lpstr>
      <vt:lpstr>9.G.   Chapter 9 Vocabulary List</vt:lpstr>
      <vt:lpstr>8.I.   Chapter 8 Vocabulary List </vt:lpstr>
      <vt:lpstr>8.I.   Chapter 8 Vocabulary List </vt:lpstr>
      <vt:lpstr>8.I.   Chapter 8 Vocabulary List </vt:lpstr>
      <vt:lpstr>7. I.  Chapter 7 Vocabulary List </vt:lpstr>
      <vt:lpstr>7. I.  Chapter 7 Vocabulary List </vt:lpstr>
      <vt:lpstr>7. I.  Chapter 7 Vocabulary List</vt:lpstr>
      <vt:lpstr>7. I.  Chapter 7 Vocabulary List</vt:lpstr>
      <vt:lpstr>6.L.   Chapter 6 Vocabulary List  </vt:lpstr>
      <vt:lpstr>6.L.   Chapter 6 Vocabulary List</vt:lpstr>
      <vt:lpstr>6.L.   Chapter 6 Vocabulary List</vt:lpstr>
      <vt:lpstr>5.G.  Chapter 5 Vocabulary List </vt:lpstr>
      <vt:lpstr>5.G.  Chapter 5 Vocabulary List </vt:lpstr>
      <vt:lpstr>5.G.  Chapter 5 Vocabulary List</vt:lpstr>
      <vt:lpstr>Chapter 4 Vocabulary List</vt:lpstr>
      <vt:lpstr>Chapter 4 Vocabulary List</vt:lpstr>
      <vt:lpstr>Chapter 4 Vocabulary List</vt:lpstr>
      <vt:lpstr>Chapter 3 Vocabulary</vt:lpstr>
      <vt:lpstr>Chapter 3 Vocabulary</vt:lpstr>
      <vt:lpstr>Chapter 3 Vocabulary</vt:lpstr>
      <vt:lpstr>Chapter 2 Vocabulary </vt:lpstr>
      <vt:lpstr>Chapter 2 Vocabulary</vt:lpstr>
      <vt:lpstr>Chapter 2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Hiphil/Hophal</dc:title>
  <dc:creator>Ted Hildebrandt</dc:creator>
  <cp:lastModifiedBy>Ted Hildebrandt</cp:lastModifiedBy>
  <cp:revision>23</cp:revision>
  <dcterms:created xsi:type="dcterms:W3CDTF">2018-11-28T14:14:46Z</dcterms:created>
  <dcterms:modified xsi:type="dcterms:W3CDTF">2018-11-30T20:48:26Z</dcterms:modified>
</cp:coreProperties>
</file>