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20" r:id="rId20"/>
    <p:sldId id="318" r:id="rId21"/>
    <p:sldId id="319" r:id="rId22"/>
    <p:sldId id="322" r:id="rId23"/>
    <p:sldId id="323" r:id="rId24"/>
    <p:sldId id="321" r:id="rId25"/>
    <p:sldId id="257" r:id="rId26"/>
    <p:sldId id="258" r:id="rId27"/>
    <p:sldId id="259" r:id="rId28"/>
    <p:sldId id="260" r:id="rId29"/>
    <p:sldId id="261" r:id="rId30"/>
    <p:sldId id="297" r:id="rId31"/>
    <p:sldId id="262" r:id="rId32"/>
    <p:sldId id="263" r:id="rId33"/>
    <p:sldId id="264" r:id="rId34"/>
    <p:sldId id="265" r:id="rId35"/>
    <p:sldId id="298" r:id="rId36"/>
    <p:sldId id="266" r:id="rId37"/>
    <p:sldId id="267" r:id="rId38"/>
    <p:sldId id="324" r:id="rId39"/>
    <p:sldId id="268" r:id="rId40"/>
    <p:sldId id="269" r:id="rId41"/>
    <p:sldId id="270" r:id="rId42"/>
    <p:sldId id="271" r:id="rId43"/>
    <p:sldId id="272" r:id="rId44"/>
    <p:sldId id="273" r:id="rId45"/>
    <p:sldId id="274" r:id="rId46"/>
    <p:sldId id="275" r:id="rId47"/>
    <p:sldId id="276" r:id="rId48"/>
    <p:sldId id="277" r:id="rId49"/>
    <p:sldId id="278" r:id="rId50"/>
    <p:sldId id="279" r:id="rId51"/>
    <p:sldId id="280" r:id="rId52"/>
    <p:sldId id="281" r:id="rId53"/>
    <p:sldId id="282" r:id="rId54"/>
    <p:sldId id="283" r:id="rId55"/>
    <p:sldId id="284" r:id="rId56"/>
    <p:sldId id="299" r:id="rId57"/>
    <p:sldId id="285" r:id="rId58"/>
    <p:sldId id="286" r:id="rId59"/>
    <p:sldId id="287" r:id="rId60"/>
    <p:sldId id="288" r:id="rId61"/>
    <p:sldId id="289" r:id="rId62"/>
    <p:sldId id="290" r:id="rId63"/>
    <p:sldId id="291" r:id="rId64"/>
    <p:sldId id="292" r:id="rId65"/>
    <p:sldId id="293" r:id="rId66"/>
    <p:sldId id="300" r:id="rId67"/>
    <p:sldId id="294" r:id="rId68"/>
    <p:sldId id="295" r:id="rId6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MBgACM_LcE&amp;list=RDEMSL0J_ngrs5U8EoQWZITH5w&amp;index=9" TargetMode="External"/><Relationship Id="rId2" Type="http://schemas.openxmlformats.org/officeDocument/2006/relationships/hyperlink" Target="https://www.youtube.com/watch?v=pIOpZ9fQLbU&amp;t=0s&amp;list=PLnNXzYjQerJia_8yTy8OrM2K-BiN5OEup&amp;index=2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16:  </a:t>
            </a:r>
            <a:r>
              <a:rPr lang="en-US" dirty="0" err="1" smtClean="0"/>
              <a:t>Piel</a:t>
            </a:r>
            <a:r>
              <a:rPr lang="en-US" dirty="0" smtClean="0"/>
              <a:t>, </a:t>
            </a:r>
            <a:r>
              <a:rPr lang="en-US" dirty="0" err="1" smtClean="0"/>
              <a:t>Pual</a:t>
            </a:r>
            <a:r>
              <a:rPr lang="en-US" dirty="0" smtClean="0"/>
              <a:t>, </a:t>
            </a:r>
            <a:r>
              <a:rPr lang="en-US" dirty="0" err="1" smtClean="0"/>
              <a:t>Hithpael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8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Chant Personal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52918"/>
            <a:ext cx="10609321" cy="4195481"/>
          </a:xfrm>
        </p:spPr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common 	</a:t>
            </a:r>
            <a:r>
              <a:rPr lang="en-US" dirty="0" smtClean="0"/>
              <a:t> </a:t>
            </a:r>
            <a:r>
              <a:rPr lang="he-IL" sz="4400" dirty="0"/>
              <a:t>אֲנִי</a:t>
            </a:r>
            <a:r>
              <a:rPr lang="en-US" dirty="0"/>
              <a:t> 		 I 		</a:t>
            </a:r>
            <a:r>
              <a:rPr lang="en-US" dirty="0" smtClean="0"/>
              <a:t>		</a:t>
            </a:r>
            <a:r>
              <a:rPr lang="he-IL" sz="4400" dirty="0" smtClean="0"/>
              <a:t>אֲנַחְנוּ</a:t>
            </a:r>
            <a:r>
              <a:rPr lang="en-US" dirty="0" smtClean="0"/>
              <a:t>   </a:t>
            </a:r>
            <a:r>
              <a:rPr lang="en-US" dirty="0"/>
              <a:t>	we 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masc. 		</a:t>
            </a:r>
            <a:r>
              <a:rPr lang="he-IL" sz="4400" dirty="0"/>
              <a:t>אַתָּה</a:t>
            </a:r>
            <a:r>
              <a:rPr lang="he-IL" dirty="0"/>
              <a:t> </a:t>
            </a:r>
            <a:r>
              <a:rPr lang="en-US" dirty="0"/>
              <a:t>		you (m</a:t>
            </a:r>
            <a:r>
              <a:rPr lang="en-US" dirty="0" smtClean="0"/>
              <a:t>.)	</a:t>
            </a:r>
            <a:r>
              <a:rPr lang="en-US" dirty="0"/>
              <a:t>	</a:t>
            </a:r>
            <a:r>
              <a:rPr lang="he-IL" sz="4400" dirty="0"/>
              <a:t>אַתֶּם</a:t>
            </a:r>
            <a:r>
              <a:rPr lang="he-IL" dirty="0"/>
              <a:t> </a:t>
            </a:r>
            <a:r>
              <a:rPr lang="en-US" dirty="0"/>
              <a:t>		you /ye / you all (m.)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fem. 		</a:t>
            </a:r>
            <a:r>
              <a:rPr lang="he-IL" sz="4400" dirty="0"/>
              <a:t>אַתְּ</a:t>
            </a:r>
            <a:r>
              <a:rPr lang="en-US" dirty="0"/>
              <a:t>  		you (f</a:t>
            </a:r>
            <a:r>
              <a:rPr lang="en-US" dirty="0" smtClean="0"/>
              <a:t>.)		</a:t>
            </a:r>
            <a:r>
              <a:rPr lang="en-US" dirty="0"/>
              <a:t>	</a:t>
            </a:r>
            <a:r>
              <a:rPr lang="he-IL" sz="4400" dirty="0"/>
              <a:t>אַתֶּן</a:t>
            </a:r>
            <a:r>
              <a:rPr lang="he-IL" dirty="0"/>
              <a:t> 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you </a:t>
            </a:r>
            <a:r>
              <a:rPr lang="en-US" dirty="0"/>
              <a:t>/ ye / you all (f.)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masc. 		</a:t>
            </a:r>
            <a:r>
              <a:rPr lang="he-IL" sz="4400" dirty="0"/>
              <a:t>הוּא</a:t>
            </a:r>
            <a:r>
              <a:rPr lang="he-IL" dirty="0"/>
              <a:t> </a:t>
            </a:r>
            <a:r>
              <a:rPr lang="en-US" dirty="0"/>
              <a:t>		he / </a:t>
            </a:r>
            <a:r>
              <a:rPr lang="en-US" dirty="0" smtClean="0"/>
              <a:t>it	</a:t>
            </a:r>
            <a:r>
              <a:rPr lang="en-US" dirty="0"/>
              <a:t>		</a:t>
            </a:r>
            <a:r>
              <a:rPr lang="he-IL" sz="4400" dirty="0"/>
              <a:t>הֵם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he-IL" dirty="0"/>
              <a:t>	</a:t>
            </a:r>
            <a:r>
              <a:rPr lang="en-US" dirty="0"/>
              <a:t>they (m.)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fem. 	</a:t>
            </a:r>
            <a:r>
              <a:rPr lang="en-US" dirty="0" smtClean="0"/>
              <a:t>        </a:t>
            </a:r>
            <a:r>
              <a:rPr lang="en-US" dirty="0"/>
              <a:t>	</a:t>
            </a:r>
            <a:r>
              <a:rPr lang="he-IL" sz="4400" dirty="0"/>
              <a:t>הִיא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she </a:t>
            </a:r>
            <a:r>
              <a:rPr lang="en-US" dirty="0"/>
              <a:t>/ </a:t>
            </a:r>
            <a:r>
              <a:rPr lang="en-US" dirty="0" smtClean="0"/>
              <a:t>it		 </a:t>
            </a:r>
            <a:r>
              <a:rPr lang="en-US" dirty="0"/>
              <a:t>	</a:t>
            </a:r>
            <a:r>
              <a:rPr lang="he-IL" sz="4400" dirty="0"/>
              <a:t>הֵן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he-IL" dirty="0"/>
              <a:t>	</a:t>
            </a:r>
            <a:r>
              <a:rPr lang="en-US" dirty="0" smtClean="0"/>
              <a:t>	they </a:t>
            </a:r>
            <a:r>
              <a:rPr lang="en-US" dirty="0"/>
              <a:t>(f.)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28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571" y="452718"/>
            <a:ext cx="11629505" cy="1026947"/>
          </a:xfrm>
        </p:spPr>
        <p:txBody>
          <a:bodyPr/>
          <a:lstStyle/>
          <a:p>
            <a:r>
              <a:rPr lang="en-US" b="1" dirty="0"/>
              <a:t>Chant:  Preposition with Pronominal Suffixes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02298"/>
            <a:ext cx="10171492" cy="4646102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/>
              <a:t>CS 		</a:t>
            </a:r>
            <a:r>
              <a:rPr lang="he-IL" sz="4400" dirty="0"/>
              <a:t>בִּי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me	</a:t>
            </a:r>
            <a:r>
              <a:rPr lang="en-US" dirty="0" smtClean="0"/>
              <a:t>		</a:t>
            </a:r>
            <a:r>
              <a:rPr lang="en-US" dirty="0"/>
              <a:t>	1 CP</a:t>
            </a:r>
            <a:r>
              <a:rPr lang="he-IL" dirty="0"/>
              <a:t> 		</a:t>
            </a:r>
            <a:r>
              <a:rPr lang="he-IL" sz="4400" dirty="0"/>
              <a:t>בָּנוּ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us</a:t>
            </a:r>
            <a:r>
              <a:rPr lang="he-IL" dirty="0"/>
              <a:t> 		</a:t>
            </a:r>
            <a:r>
              <a:rPr lang="en-US" dirty="0"/>
              <a:t>   	</a:t>
            </a:r>
          </a:p>
          <a:p>
            <a:r>
              <a:rPr lang="en-US" dirty="0"/>
              <a:t>2 MS</a:t>
            </a:r>
            <a:r>
              <a:rPr lang="he-IL" dirty="0"/>
              <a:t> 		</a:t>
            </a:r>
            <a:r>
              <a:rPr lang="he-IL" sz="4400" dirty="0"/>
              <a:t>בְּךָ</a:t>
            </a:r>
            <a:r>
              <a:rPr lang="he-IL" dirty="0"/>
              <a:t> </a:t>
            </a:r>
            <a:r>
              <a:rPr lang="en-US" dirty="0"/>
              <a:t>	in you (m.)</a:t>
            </a:r>
            <a:r>
              <a:rPr lang="he-IL" dirty="0"/>
              <a:t> 	</a:t>
            </a:r>
            <a:r>
              <a:rPr lang="en-US" dirty="0"/>
              <a:t>  </a:t>
            </a:r>
            <a:r>
              <a:rPr lang="en-US" dirty="0" smtClean="0"/>
              <a:t>	 </a:t>
            </a:r>
            <a:r>
              <a:rPr lang="en-US" dirty="0"/>
              <a:t>	2 MP</a:t>
            </a:r>
            <a:r>
              <a:rPr lang="he-IL" dirty="0"/>
              <a:t> 		</a:t>
            </a:r>
            <a:r>
              <a:rPr lang="he-IL" sz="4400" dirty="0"/>
              <a:t>בָּכֶם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you (m.)  </a:t>
            </a:r>
          </a:p>
          <a:p>
            <a:r>
              <a:rPr lang="en-US" dirty="0"/>
              <a:t>2 FS</a:t>
            </a:r>
            <a:r>
              <a:rPr lang="he-IL" dirty="0"/>
              <a:t> 	</a:t>
            </a:r>
            <a:r>
              <a:rPr lang="en-US" dirty="0" smtClean="0"/>
              <a:t>	</a:t>
            </a:r>
            <a:r>
              <a:rPr lang="he-IL" dirty="0"/>
              <a:t>	</a:t>
            </a:r>
            <a:r>
              <a:rPr lang="he-IL" sz="4400" dirty="0"/>
              <a:t>בְּךְ</a:t>
            </a:r>
            <a:r>
              <a:rPr lang="he-IL" dirty="0"/>
              <a:t> </a:t>
            </a:r>
            <a:r>
              <a:rPr lang="en-US" dirty="0"/>
              <a:t>	in you (f.)</a:t>
            </a:r>
            <a:r>
              <a:rPr lang="he-IL" dirty="0"/>
              <a:t> 	</a:t>
            </a: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/>
              <a:t>	2 FP</a:t>
            </a:r>
            <a:r>
              <a:rPr lang="he-IL" dirty="0"/>
              <a:t> 		</a:t>
            </a:r>
            <a:r>
              <a:rPr lang="he-IL" sz="4400" dirty="0"/>
              <a:t>בָּכֶן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you (f.)</a:t>
            </a:r>
          </a:p>
          <a:p>
            <a:r>
              <a:rPr lang="en-US" dirty="0"/>
              <a:t>3 MS</a:t>
            </a:r>
            <a:r>
              <a:rPr lang="he-IL" dirty="0"/>
              <a:t> 		</a:t>
            </a:r>
            <a:r>
              <a:rPr lang="he-IL" sz="4400" dirty="0"/>
              <a:t>בּוֹ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in </a:t>
            </a:r>
            <a:r>
              <a:rPr lang="en-US" dirty="0"/>
              <a:t>him</a:t>
            </a:r>
            <a:r>
              <a:rPr lang="he-IL" dirty="0"/>
              <a:t> 	</a:t>
            </a:r>
            <a:r>
              <a:rPr lang="en-US" dirty="0"/>
              <a:t>   </a:t>
            </a:r>
            <a:r>
              <a:rPr lang="en-US" dirty="0" smtClean="0"/>
              <a:t>		</a:t>
            </a:r>
            <a:r>
              <a:rPr lang="en-US" dirty="0"/>
              <a:t>	3 MP</a:t>
            </a:r>
            <a:r>
              <a:rPr lang="he-IL" dirty="0"/>
              <a:t> 		</a:t>
            </a:r>
            <a:r>
              <a:rPr lang="he-IL" sz="4400" dirty="0"/>
              <a:t>בָּהֶם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them (m.)</a:t>
            </a:r>
          </a:p>
          <a:p>
            <a:r>
              <a:rPr lang="en-US" dirty="0"/>
              <a:t>3 FS</a:t>
            </a:r>
            <a:r>
              <a:rPr lang="he-IL" dirty="0"/>
              <a:t> 	</a:t>
            </a:r>
            <a:r>
              <a:rPr lang="en-US" dirty="0" smtClean="0"/>
              <a:t>	</a:t>
            </a:r>
            <a:r>
              <a:rPr lang="he-IL" dirty="0"/>
              <a:t>	</a:t>
            </a:r>
            <a:r>
              <a:rPr lang="he-IL" sz="4400" dirty="0"/>
              <a:t>בָּהּ</a:t>
            </a:r>
            <a:r>
              <a:rPr lang="he-IL" dirty="0"/>
              <a:t>	</a:t>
            </a:r>
            <a:r>
              <a:rPr lang="en-US" dirty="0" smtClean="0"/>
              <a:t>in </a:t>
            </a:r>
            <a:r>
              <a:rPr lang="en-US" dirty="0"/>
              <a:t>her </a:t>
            </a:r>
            <a:r>
              <a:rPr lang="he-IL" dirty="0"/>
              <a:t>	 	</a:t>
            </a:r>
            <a:r>
              <a:rPr lang="en-US" dirty="0" smtClean="0"/>
              <a:t>	</a:t>
            </a:r>
            <a:r>
              <a:rPr lang="he-IL" dirty="0" smtClean="0"/>
              <a:t> </a:t>
            </a:r>
            <a:r>
              <a:rPr lang="en-US" dirty="0" smtClean="0"/>
              <a:t>   </a:t>
            </a:r>
            <a:r>
              <a:rPr lang="en-US" dirty="0"/>
              <a:t>	3 FP</a:t>
            </a:r>
            <a:r>
              <a:rPr lang="he-IL" dirty="0"/>
              <a:t> 		</a:t>
            </a:r>
            <a:r>
              <a:rPr lang="he-IL" sz="4400" dirty="0"/>
              <a:t>בָּהֶן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them (f.)</a:t>
            </a:r>
          </a:p>
        </p:txBody>
      </p:sp>
    </p:spTree>
    <p:extLst>
      <p:ext uri="{BB962C8B-B14F-4D97-AF65-F5344CB8AC3E}">
        <p14:creationId xmlns:p14="http://schemas.microsoft.com/office/powerpoint/2010/main" val="304573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87" y="389965"/>
            <a:ext cx="11097654" cy="1400530"/>
          </a:xfrm>
        </p:spPr>
        <p:txBody>
          <a:bodyPr/>
          <a:lstStyle/>
          <a:p>
            <a:r>
              <a:rPr lang="en-US" b="1" dirty="0"/>
              <a:t>Demonstrative Pronouns:  this and that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953" y="1452282"/>
            <a:ext cx="11483788" cy="258770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This / these                     that /  those                       who, which 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he-IL" sz="3600" dirty="0"/>
              <a:t>זֶה</a:t>
            </a:r>
            <a:r>
              <a:rPr lang="he-IL" sz="2800" dirty="0"/>
              <a:t> </a:t>
            </a:r>
            <a:r>
              <a:rPr lang="en-US" sz="3600" dirty="0"/>
              <a:t>	</a:t>
            </a:r>
            <a:r>
              <a:rPr lang="en-US" sz="3600" dirty="0" smtClean="0"/>
              <a:t> </a:t>
            </a:r>
            <a:r>
              <a:rPr lang="en-US" sz="3600" dirty="0"/>
              <a:t>	</a:t>
            </a:r>
            <a:r>
              <a:rPr lang="he-IL" sz="3600" dirty="0"/>
              <a:t> 	</a:t>
            </a:r>
            <a:r>
              <a:rPr lang="he-IL" sz="3600" dirty="0" smtClean="0"/>
              <a:t>א</a:t>
            </a:r>
            <a:r>
              <a:rPr lang="he-IL" sz="3600" dirty="0"/>
              <a:t>ֵ</a:t>
            </a:r>
            <a:r>
              <a:rPr lang="he-IL" sz="3600" dirty="0" smtClean="0"/>
              <a:t>לֶּה </a:t>
            </a:r>
            <a:r>
              <a:rPr lang="en-US" sz="3600" dirty="0"/>
              <a:t>		</a:t>
            </a:r>
            <a:r>
              <a:rPr lang="he-IL" sz="3600" dirty="0" smtClean="0"/>
              <a:t>הוּא         </a:t>
            </a:r>
            <a:r>
              <a:rPr lang="en-US" sz="3600" dirty="0" smtClean="0"/>
              <a:t>      </a:t>
            </a:r>
            <a:r>
              <a:rPr lang="he-IL" sz="3600" dirty="0"/>
              <a:t>הֵמָה / הֵ</a:t>
            </a:r>
            <a:r>
              <a:rPr lang="en-US" sz="3600" dirty="0">
                <a:latin typeface="Times New Roman" panose="02020603050405020304" pitchFamily="18" charset="0"/>
              </a:rPr>
              <a:t>ם</a:t>
            </a:r>
            <a:r>
              <a:rPr lang="he-IL" sz="3600" dirty="0"/>
              <a:t> </a:t>
            </a:r>
            <a:r>
              <a:rPr lang="en-US" sz="3600" dirty="0" smtClean="0"/>
              <a:t>              </a:t>
            </a:r>
            <a:r>
              <a:rPr lang="he-IL" sz="3600" dirty="0" smtClean="0"/>
              <a:t> </a:t>
            </a:r>
            <a:r>
              <a:rPr lang="en-US" sz="3600" dirty="0" smtClean="0"/>
              <a:t>א</a:t>
            </a:r>
            <a:r>
              <a:rPr lang="he-IL" sz="3600" dirty="0" smtClean="0"/>
              <a:t>ֲשֶׁר</a:t>
            </a:r>
          </a:p>
          <a:p>
            <a:r>
              <a:rPr lang="he-IL" sz="3600" dirty="0" smtClean="0"/>
              <a:t>זֹאת </a:t>
            </a:r>
            <a:r>
              <a:rPr lang="en-US" sz="3600" dirty="0"/>
              <a:t>		</a:t>
            </a:r>
            <a:r>
              <a:rPr lang="he-IL" sz="3600" dirty="0"/>
              <a:t>אֵלֶּה </a:t>
            </a:r>
            <a:r>
              <a:rPr lang="en-US" sz="3600" dirty="0"/>
              <a:t>	</a:t>
            </a:r>
            <a:r>
              <a:rPr lang="en-US" sz="3600" dirty="0" smtClean="0"/>
              <a:t>	</a:t>
            </a:r>
            <a:r>
              <a:rPr lang="he-IL" sz="3600" dirty="0" smtClean="0"/>
              <a:t>     </a:t>
            </a:r>
            <a:r>
              <a:rPr lang="en-US" sz="3600" dirty="0"/>
              <a:t>	</a:t>
            </a:r>
            <a:r>
              <a:rPr lang="he-IL" sz="3600" dirty="0" smtClean="0"/>
              <a:t>הִיא </a:t>
            </a:r>
            <a:r>
              <a:rPr lang="en-US" sz="3600" dirty="0" smtClean="0"/>
              <a:t>	     </a:t>
            </a:r>
            <a:r>
              <a:rPr lang="he-IL" sz="3600" dirty="0" smtClean="0"/>
              <a:t>הֵנָּה </a:t>
            </a:r>
            <a:r>
              <a:rPr lang="he-IL" sz="3600" dirty="0"/>
              <a:t>/ הֵ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ן</a:t>
            </a:r>
            <a:r>
              <a:rPr lang="el-GR" sz="3600" dirty="0"/>
              <a:t>	</a:t>
            </a:r>
            <a:endParaRPr lang="en-US" sz="36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337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Qal</a:t>
            </a:r>
            <a:r>
              <a:rPr lang="en-US" dirty="0" smtClean="0"/>
              <a:t> Imperfect Chant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464" y="1853248"/>
            <a:ext cx="8670174" cy="4195481"/>
          </a:xfrm>
        </p:spPr>
        <p:txBody>
          <a:bodyPr>
            <a:noAutofit/>
          </a:bodyPr>
          <a:lstStyle/>
          <a:p>
            <a:r>
              <a:rPr lang="en-US" sz="2800" dirty="0"/>
              <a:t>1CS	</a:t>
            </a:r>
            <a:r>
              <a:rPr lang="he-IL" sz="3600" dirty="0"/>
              <a:t>אֶשְׁמֹר</a:t>
            </a:r>
            <a:r>
              <a:rPr lang="en-US" sz="2800" dirty="0"/>
              <a:t>			</a:t>
            </a:r>
            <a:r>
              <a:rPr lang="en-US" sz="2800" dirty="0" smtClean="0"/>
              <a:t> 		1CP</a:t>
            </a:r>
            <a:r>
              <a:rPr lang="en-US" sz="2800" dirty="0"/>
              <a:t>	</a:t>
            </a:r>
            <a:r>
              <a:rPr lang="he-IL" sz="3600" dirty="0" smtClean="0"/>
              <a:t>נִשְׁמֹר</a:t>
            </a:r>
            <a:r>
              <a:rPr lang="he-IL" sz="2800" dirty="0"/>
              <a:t>	</a:t>
            </a:r>
            <a:r>
              <a:rPr lang="en-US" sz="2800" dirty="0" smtClean="0"/>
              <a:t>    </a:t>
            </a:r>
            <a:endParaRPr lang="en-US" sz="2800" dirty="0"/>
          </a:p>
          <a:p>
            <a:r>
              <a:rPr lang="en-US" sz="2800" dirty="0"/>
              <a:t>2MS	</a:t>
            </a:r>
            <a:r>
              <a:rPr lang="he-IL" sz="3600" dirty="0"/>
              <a:t>תִּשְׁמֹר</a:t>
            </a:r>
            <a:r>
              <a:rPr lang="en-US" sz="2800" dirty="0"/>
              <a:t>	</a:t>
            </a:r>
            <a:r>
              <a:rPr lang="en-US" sz="2800" dirty="0" smtClean="0"/>
              <a:t>				2MP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 smtClean="0"/>
              <a:t>תִּשְׁמְרוּ</a:t>
            </a:r>
            <a:r>
              <a:rPr lang="he-IL" sz="2800" dirty="0" smtClean="0"/>
              <a:t> 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2FS 	</a:t>
            </a:r>
            <a:r>
              <a:rPr lang="he-IL" sz="3600" dirty="0"/>
              <a:t>תִּשְׁמְרִי</a:t>
            </a:r>
            <a:r>
              <a:rPr lang="en-US" sz="2800" dirty="0"/>
              <a:t>	</a:t>
            </a:r>
            <a:r>
              <a:rPr lang="en-US" sz="2800" dirty="0" smtClean="0"/>
              <a:t>				2FP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תִּשְׁמֹרְנָה</a:t>
            </a:r>
            <a:r>
              <a:rPr lang="he-IL" sz="2800" dirty="0"/>
              <a:t> </a:t>
            </a:r>
            <a:r>
              <a:rPr lang="en-US" sz="2800" dirty="0"/>
              <a:t> </a:t>
            </a:r>
            <a:endParaRPr lang="en-US" dirty="0"/>
          </a:p>
          <a:p>
            <a:r>
              <a:rPr lang="en-US" sz="2800" dirty="0"/>
              <a:t>3MS 	</a:t>
            </a:r>
            <a:r>
              <a:rPr lang="he-IL" sz="3600" dirty="0"/>
              <a:t>יִשְׁמֹר</a:t>
            </a:r>
            <a:r>
              <a:rPr lang="en-US" sz="2800" dirty="0"/>
              <a:t>	</a:t>
            </a:r>
            <a:r>
              <a:rPr lang="en-US" sz="2800" dirty="0" smtClean="0"/>
              <a:t>   </a:t>
            </a:r>
            <a:r>
              <a:rPr lang="en-US" sz="2800" dirty="0"/>
              <a:t>	</a:t>
            </a:r>
            <a:r>
              <a:rPr lang="en-US" sz="2800" dirty="0" smtClean="0"/>
              <a:t> 				3MP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יִשְׁמְרוּ</a:t>
            </a:r>
            <a:r>
              <a:rPr lang="he-IL" sz="2800" dirty="0"/>
              <a:t> </a:t>
            </a:r>
            <a:r>
              <a:rPr lang="en-US" sz="2800" dirty="0"/>
              <a:t>	</a:t>
            </a:r>
          </a:p>
          <a:p>
            <a:r>
              <a:rPr lang="en-US" sz="2800" dirty="0"/>
              <a:t>3FS 	</a:t>
            </a:r>
            <a:r>
              <a:rPr lang="he-IL" sz="3600" dirty="0"/>
              <a:t>תִּשְׁמֹר</a:t>
            </a:r>
            <a:r>
              <a:rPr lang="en-US" sz="2800" dirty="0"/>
              <a:t>		</a:t>
            </a:r>
            <a:r>
              <a:rPr lang="en-US" sz="2800" dirty="0" smtClean="0"/>
              <a:t> 			3FP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תִּשְׁמֹרְנָה</a:t>
            </a:r>
            <a:r>
              <a:rPr lang="he-IL" sz="2800" dirty="0"/>
              <a:t> </a:t>
            </a:r>
            <a:r>
              <a:rPr lang="en-US" sz="2800" dirty="0"/>
              <a:t>	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76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5384"/>
          </a:xfrm>
        </p:spPr>
        <p:txBody>
          <a:bodyPr/>
          <a:lstStyle/>
          <a:p>
            <a:r>
              <a:rPr lang="en-US" b="1" dirty="0"/>
              <a:t>9. F.  Chant:  </a:t>
            </a:r>
            <a:r>
              <a:rPr lang="en-US" b="1" dirty="0" err="1"/>
              <a:t>Qal</a:t>
            </a:r>
            <a:r>
              <a:rPr lang="en-US" b="1" dirty="0"/>
              <a:t> Perfect Weak </a:t>
            </a:r>
            <a:r>
              <a:rPr lang="en-US" b="1" dirty="0" smtClean="0"/>
              <a:t>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96786"/>
            <a:ext cx="10642572" cy="5303520"/>
          </a:xfrm>
        </p:spPr>
        <p:txBody>
          <a:bodyPr>
            <a:normAutofit/>
          </a:bodyPr>
          <a:lstStyle/>
          <a:p>
            <a:r>
              <a:rPr lang="ar-SA" dirty="0" smtClean="0"/>
              <a:t> </a:t>
            </a:r>
            <a:r>
              <a:rPr lang="en-US" sz="3300" dirty="0" smtClean="0"/>
              <a:t>  </a:t>
            </a:r>
            <a:r>
              <a:rPr lang="he-IL" sz="3300" dirty="0" smtClean="0"/>
              <a:t>  </a:t>
            </a:r>
            <a:r>
              <a:rPr lang="en-US" sz="3300" dirty="0"/>
              <a:t>‘</a:t>
            </a:r>
            <a:r>
              <a:rPr lang="en-US" sz="3300" dirty="0" err="1"/>
              <a:t>Ayin-Yôd</a:t>
            </a:r>
            <a:r>
              <a:rPr lang="en-US" sz="3300" dirty="0"/>
              <a:t>/</a:t>
            </a:r>
            <a:r>
              <a:rPr lang="en-US" sz="3300" dirty="0" err="1"/>
              <a:t>Vāv</a:t>
            </a:r>
            <a:r>
              <a:rPr lang="en-US" sz="3300" dirty="0"/>
              <a:t>    </a:t>
            </a:r>
            <a:r>
              <a:rPr lang="en-US" sz="3300" dirty="0" smtClean="0"/>
              <a:t>  </a:t>
            </a:r>
            <a:r>
              <a:rPr lang="en-US" sz="3300" dirty="0" err="1"/>
              <a:t>Lāme</a:t>
            </a:r>
            <a:r>
              <a:rPr lang="en-US" sz="3300" u="sng" dirty="0" err="1"/>
              <a:t>d</a:t>
            </a:r>
            <a:r>
              <a:rPr lang="en-US" sz="3300" dirty="0" err="1"/>
              <a:t>-Hē</a:t>
            </a:r>
            <a:r>
              <a:rPr lang="en-US" sz="3300" dirty="0"/>
              <a:t>         </a:t>
            </a:r>
          </a:p>
          <a:p>
            <a:r>
              <a:rPr lang="en-US" sz="3900" dirty="0" smtClean="0"/>
              <a:t>           </a:t>
            </a:r>
            <a:r>
              <a:rPr lang="he-IL" sz="3900" dirty="0" smtClean="0"/>
              <a:t>קוּם</a:t>
            </a:r>
            <a:r>
              <a:rPr lang="en-US" sz="3900" dirty="0" smtClean="0"/>
              <a:t>                   </a:t>
            </a:r>
            <a:r>
              <a:rPr lang="he-IL" sz="3900" dirty="0"/>
              <a:t>בָּנָה</a:t>
            </a:r>
            <a:r>
              <a:rPr lang="en-US" sz="3900" dirty="0"/>
              <a:t>      </a:t>
            </a:r>
            <a:r>
              <a:rPr lang="en-US" sz="3900" dirty="0" smtClean="0"/>
              <a:t>           </a:t>
            </a:r>
            <a:r>
              <a:rPr lang="he-IL" sz="3900" dirty="0"/>
              <a:t>נָתַן</a:t>
            </a:r>
            <a:endParaRPr lang="en-US" sz="3900" dirty="0"/>
          </a:p>
          <a:p>
            <a:r>
              <a:rPr lang="en-US" sz="3900" dirty="0"/>
              <a:t>    </a:t>
            </a:r>
            <a:r>
              <a:rPr lang="en-US" sz="3900" dirty="0" smtClean="0"/>
              <a:t>        </a:t>
            </a:r>
            <a:r>
              <a:rPr lang="en-US" sz="1800" dirty="0" smtClean="0"/>
              <a:t>to </a:t>
            </a:r>
            <a:r>
              <a:rPr lang="en-US" sz="1800" dirty="0"/>
              <a:t>rise         </a:t>
            </a:r>
            <a:r>
              <a:rPr lang="en-US" sz="1800" dirty="0" smtClean="0"/>
              <a:t>                           </a:t>
            </a:r>
            <a:r>
              <a:rPr lang="en-US" sz="1800" dirty="0"/>
              <a:t>to build           </a:t>
            </a:r>
            <a:r>
              <a:rPr lang="en-US" sz="1800" dirty="0" smtClean="0"/>
              <a:t>                        </a:t>
            </a:r>
            <a:r>
              <a:rPr lang="en-US" sz="1800" dirty="0"/>
              <a:t>to give                      </a:t>
            </a:r>
            <a:endParaRPr lang="en-US" sz="3900" dirty="0"/>
          </a:p>
          <a:p>
            <a:r>
              <a:rPr lang="en-US" sz="2800" dirty="0" smtClean="0"/>
              <a:t>1CS</a:t>
            </a:r>
            <a:r>
              <a:rPr lang="en-US" sz="3900" dirty="0" smtClean="0"/>
              <a:t>     </a:t>
            </a:r>
            <a:r>
              <a:rPr lang="he-IL" sz="3900" dirty="0" smtClean="0"/>
              <a:t>קַמְתִּי</a:t>
            </a:r>
            <a:r>
              <a:rPr lang="en-US" sz="3900" dirty="0" smtClean="0"/>
              <a:t>                </a:t>
            </a:r>
            <a:r>
              <a:rPr lang="he-IL" sz="3900" dirty="0"/>
              <a:t>בָּנִיתִי</a:t>
            </a:r>
            <a:r>
              <a:rPr lang="en-US" sz="3900" dirty="0"/>
              <a:t>      </a:t>
            </a:r>
            <a:r>
              <a:rPr lang="en-US" sz="3900" dirty="0" smtClean="0"/>
              <a:t>          </a:t>
            </a:r>
            <a:r>
              <a:rPr lang="he-IL" sz="3900" dirty="0" smtClean="0"/>
              <a:t>נָתַתִּי</a:t>
            </a:r>
            <a:endParaRPr lang="en-US" sz="3900" dirty="0"/>
          </a:p>
          <a:p>
            <a:r>
              <a:rPr lang="en-US" sz="2800" dirty="0" smtClean="0"/>
              <a:t>2MP </a:t>
            </a:r>
            <a:r>
              <a:rPr lang="el-GR" sz="3900" dirty="0" smtClean="0"/>
              <a:t>  </a:t>
            </a:r>
            <a:r>
              <a:rPr lang="he-IL" sz="3900" dirty="0"/>
              <a:t>קַמְתֶּם </a:t>
            </a:r>
            <a:r>
              <a:rPr lang="el-GR" sz="3900" dirty="0" smtClean="0"/>
              <a:t>  </a:t>
            </a:r>
            <a:r>
              <a:rPr lang="en-US" sz="3900" dirty="0" smtClean="0"/>
              <a:t>          </a:t>
            </a:r>
            <a:r>
              <a:rPr lang="el-GR" sz="3900" dirty="0" smtClean="0"/>
              <a:t> </a:t>
            </a:r>
            <a:r>
              <a:rPr lang="he-IL" sz="3900" dirty="0" smtClean="0"/>
              <a:t>בְּנִיתֶם  </a:t>
            </a:r>
            <a:r>
              <a:rPr lang="en-US" sz="3900" dirty="0" smtClean="0"/>
              <a:t> </a:t>
            </a:r>
            <a:r>
              <a:rPr lang="he-IL" sz="3900" dirty="0" smtClean="0"/>
              <a:t>    </a:t>
            </a:r>
            <a:r>
              <a:rPr lang="en-US" sz="3900" dirty="0" smtClean="0"/>
              <a:t>           </a:t>
            </a:r>
            <a:r>
              <a:rPr lang="he-IL" sz="3900" dirty="0" smtClean="0"/>
              <a:t>נְתַתֶּם</a:t>
            </a:r>
            <a:endParaRPr lang="en-US" sz="3900" dirty="0"/>
          </a:p>
          <a:p>
            <a:r>
              <a:rPr lang="en-US" sz="2800" dirty="0" smtClean="0"/>
              <a:t>3CP </a:t>
            </a:r>
            <a:r>
              <a:rPr lang="el-GR" sz="3900" dirty="0" smtClean="0"/>
              <a:t>    </a:t>
            </a:r>
            <a:r>
              <a:rPr lang="he-IL" sz="3900" dirty="0" smtClean="0"/>
              <a:t>  </a:t>
            </a:r>
            <a:r>
              <a:rPr lang="he-IL" sz="3900" dirty="0"/>
              <a:t>קָמוּ </a:t>
            </a:r>
            <a:r>
              <a:rPr lang="he-IL" sz="3900" dirty="0" smtClean="0"/>
              <a:t> </a:t>
            </a:r>
            <a:r>
              <a:rPr lang="en-US" sz="3900" dirty="0" smtClean="0"/>
              <a:t>                 </a:t>
            </a:r>
            <a:r>
              <a:rPr lang="he-IL" sz="3900" dirty="0"/>
              <a:t>בָּנוּ</a:t>
            </a:r>
            <a:r>
              <a:rPr lang="en-US" sz="3900" dirty="0"/>
              <a:t>   </a:t>
            </a:r>
            <a:r>
              <a:rPr lang="en-US" sz="3900" dirty="0" smtClean="0"/>
              <a:t>              </a:t>
            </a:r>
            <a:r>
              <a:rPr lang="he-IL" sz="3900" dirty="0" smtClean="0"/>
              <a:t>נָתְנוּ</a:t>
            </a:r>
            <a:endParaRPr lang="en-US" sz="3900" dirty="0" smtClean="0"/>
          </a:p>
          <a:p>
            <a:r>
              <a:rPr lang="en-US" sz="4000" dirty="0" smtClean="0"/>
              <a:t>                               </a:t>
            </a:r>
            <a:r>
              <a:rPr lang="he-IL" sz="4000" dirty="0" smtClean="0"/>
              <a:t>בָּנְתָה</a:t>
            </a:r>
            <a:r>
              <a:rPr lang="en-US" sz="4000" dirty="0" smtClean="0"/>
              <a:t> </a:t>
            </a:r>
            <a:r>
              <a:rPr lang="en-US" sz="2400" dirty="0" smtClean="0"/>
              <a:t>(3fs)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51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536" y="303089"/>
            <a:ext cx="11789729" cy="1400530"/>
          </a:xfrm>
        </p:spPr>
        <p:txBody>
          <a:bodyPr/>
          <a:lstStyle/>
          <a:p>
            <a:r>
              <a:rPr lang="en-US" b="1" dirty="0"/>
              <a:t>10.B.   Chant:  </a:t>
            </a:r>
            <a:r>
              <a:rPr lang="el-GR" b="1" dirty="0"/>
              <a:t>Ι</a:t>
            </a:r>
            <a:r>
              <a:rPr lang="en-US" b="1" dirty="0"/>
              <a:t>. </a:t>
            </a:r>
            <a:r>
              <a:rPr lang="en-US" b="1" dirty="0" err="1"/>
              <a:t>Pē</a:t>
            </a:r>
            <a:r>
              <a:rPr lang="en-US" b="1" dirty="0"/>
              <a:t> position--weak </a:t>
            </a:r>
            <a:r>
              <a:rPr lang="en-US" b="1" dirty="0" smtClean="0"/>
              <a:t>guttural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1" y="1338350"/>
            <a:ext cx="11008333" cy="4910050"/>
          </a:xfrm>
        </p:spPr>
        <p:txBody>
          <a:bodyPr>
            <a:normAutofit/>
          </a:bodyPr>
          <a:lstStyle/>
          <a:p>
            <a:r>
              <a:rPr lang="he-IL" sz="2800" dirty="0" smtClean="0"/>
              <a:t>     </a:t>
            </a:r>
            <a:r>
              <a:rPr lang="en-US" sz="2800" dirty="0" smtClean="0"/>
              <a:t>Regular    </a:t>
            </a:r>
            <a:r>
              <a:rPr lang="en-US" sz="2800" dirty="0" err="1"/>
              <a:t>Pē-Nûn</a:t>
            </a:r>
            <a:r>
              <a:rPr lang="en-US" sz="2800" dirty="0"/>
              <a:t>, </a:t>
            </a:r>
            <a:r>
              <a:rPr lang="he-IL" sz="2800" dirty="0"/>
              <a:t> 	</a:t>
            </a:r>
            <a:r>
              <a:rPr lang="en-US" sz="2800" dirty="0" err="1"/>
              <a:t>Pē-Yôd</a:t>
            </a:r>
            <a:r>
              <a:rPr lang="en-US" sz="2800" dirty="0"/>
              <a:t>,   </a:t>
            </a:r>
            <a:r>
              <a:rPr lang="he-IL" sz="2800" dirty="0"/>
              <a:t>  </a:t>
            </a:r>
            <a:r>
              <a:rPr lang="en-US" sz="2800" dirty="0"/>
              <a:t>   </a:t>
            </a:r>
            <a:r>
              <a:rPr lang="en-US" sz="2800" dirty="0" err="1"/>
              <a:t>Pē</a:t>
            </a:r>
            <a:r>
              <a:rPr lang="en-US" sz="2800" dirty="0"/>
              <a:t>-’</a:t>
            </a:r>
            <a:r>
              <a:rPr lang="en-US" sz="2800" dirty="0" err="1"/>
              <a:t>Āle</a:t>
            </a:r>
            <a:r>
              <a:rPr lang="en-US" sz="2800" u="sng" dirty="0" err="1"/>
              <a:t>f</a:t>
            </a:r>
            <a:r>
              <a:rPr lang="he-IL" sz="2800" dirty="0"/>
              <a:t>  </a:t>
            </a:r>
            <a:r>
              <a:rPr lang="en-US" sz="2800" dirty="0" smtClean="0"/>
              <a:t> </a:t>
            </a:r>
            <a:r>
              <a:rPr lang="he-IL" sz="2800" dirty="0" smtClean="0"/>
              <a:t>      </a:t>
            </a:r>
            <a:r>
              <a:rPr lang="en-US" sz="2800" dirty="0" err="1" smtClean="0"/>
              <a:t>Pē</a:t>
            </a:r>
            <a:r>
              <a:rPr lang="en-US" sz="2800" dirty="0" smtClean="0"/>
              <a:t>-Guttural  </a:t>
            </a:r>
            <a:endParaRPr lang="en-US" sz="2800" dirty="0"/>
          </a:p>
          <a:p>
            <a:r>
              <a:rPr lang="he-IL" sz="4000" dirty="0" smtClean="0"/>
              <a:t>תִּשְׁמֹר     </a:t>
            </a:r>
            <a:r>
              <a:rPr lang="en-US" sz="4000" dirty="0" smtClean="0"/>
              <a:t> </a:t>
            </a:r>
            <a:r>
              <a:rPr lang="he-IL" sz="4000" dirty="0" smtClean="0"/>
              <a:t> </a:t>
            </a:r>
            <a:r>
              <a:rPr lang="en-US" sz="4000" dirty="0" smtClean="0"/>
              <a:t> </a:t>
            </a:r>
            <a:r>
              <a:rPr lang="he-IL" sz="4000" dirty="0" smtClean="0"/>
              <a:t>   </a:t>
            </a:r>
            <a:r>
              <a:rPr lang="en-US" sz="4000" dirty="0" smtClean="0"/>
              <a:t> </a:t>
            </a:r>
            <a:r>
              <a:rPr lang="he-IL" sz="4000" dirty="0"/>
              <a:t>נָפַל</a:t>
            </a:r>
            <a:r>
              <a:rPr lang="en-US" sz="4000" dirty="0"/>
              <a:t>        </a:t>
            </a:r>
            <a:r>
              <a:rPr lang="he-IL" sz="4000" dirty="0"/>
              <a:t>יָשַׁב</a:t>
            </a:r>
            <a:r>
              <a:rPr lang="en-US" sz="4000" dirty="0"/>
              <a:t>   </a:t>
            </a:r>
            <a:r>
              <a:rPr lang="he-IL" sz="4000" dirty="0" smtClean="0"/>
              <a:t>    </a:t>
            </a:r>
            <a:r>
              <a:rPr lang="en-US" sz="4000" dirty="0" smtClean="0"/>
              <a:t>  </a:t>
            </a:r>
            <a:r>
              <a:rPr lang="he-IL" sz="4000" dirty="0" smtClean="0"/>
              <a:t>   </a:t>
            </a:r>
            <a:r>
              <a:rPr lang="he-IL" sz="4000" dirty="0"/>
              <a:t>אָמַר</a:t>
            </a:r>
            <a:r>
              <a:rPr lang="en-US" sz="4000" dirty="0"/>
              <a:t>      </a:t>
            </a:r>
            <a:r>
              <a:rPr lang="en-US" sz="4000" dirty="0" smtClean="0"/>
              <a:t>   </a:t>
            </a:r>
            <a:r>
              <a:rPr lang="he-IL" sz="4000" dirty="0"/>
              <a:t>עָמַד</a:t>
            </a:r>
            <a:endParaRPr lang="en-US" sz="4000" dirty="0"/>
          </a:p>
          <a:p>
            <a:r>
              <a:rPr lang="en-US" sz="2400" dirty="0"/>
              <a:t>2MS</a:t>
            </a:r>
            <a:r>
              <a:rPr lang="he-IL" sz="2400" dirty="0"/>
              <a:t>/</a:t>
            </a:r>
            <a:r>
              <a:rPr lang="en-US" sz="2400" dirty="0"/>
              <a:t>3FS </a:t>
            </a:r>
            <a:r>
              <a:rPr lang="he-IL" sz="2400" dirty="0"/>
              <a:t>      </a:t>
            </a:r>
            <a:r>
              <a:rPr lang="en-US" sz="2400" dirty="0"/>
              <a:t>  </a:t>
            </a:r>
            <a:r>
              <a:rPr lang="he-IL" sz="4000" dirty="0" smtClean="0"/>
              <a:t>תִּפֹּל      </a:t>
            </a:r>
            <a:r>
              <a:rPr lang="en-US" sz="4000" dirty="0" smtClean="0"/>
              <a:t> </a:t>
            </a:r>
            <a:r>
              <a:rPr lang="he-IL" sz="4000" dirty="0" smtClean="0"/>
              <a:t>     </a:t>
            </a:r>
            <a:r>
              <a:rPr lang="en-US" sz="4000" dirty="0" smtClean="0"/>
              <a:t> </a:t>
            </a:r>
            <a:r>
              <a:rPr lang="he-IL" sz="4000" dirty="0"/>
              <a:t>תֵּשֵׁב</a:t>
            </a:r>
            <a:r>
              <a:rPr lang="en-US" sz="4000" dirty="0"/>
              <a:t>    </a:t>
            </a:r>
            <a:r>
              <a:rPr lang="he-IL" sz="4000" dirty="0" smtClean="0"/>
              <a:t> </a:t>
            </a:r>
            <a:r>
              <a:rPr lang="en-US" sz="4000" dirty="0" smtClean="0"/>
              <a:t>  </a:t>
            </a:r>
            <a:r>
              <a:rPr lang="he-IL" sz="4000" dirty="0"/>
              <a:t>תֹּאמַר</a:t>
            </a:r>
            <a:r>
              <a:rPr lang="en-US" sz="4000" dirty="0"/>
              <a:t>          </a:t>
            </a:r>
            <a:r>
              <a:rPr lang="he-IL" sz="4000" dirty="0"/>
              <a:t>תַּעֲמֹד</a:t>
            </a:r>
            <a:endParaRPr lang="en-US" sz="40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44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505" y="452718"/>
            <a:ext cx="11812386" cy="1400530"/>
          </a:xfrm>
        </p:spPr>
        <p:txBody>
          <a:bodyPr/>
          <a:lstStyle/>
          <a:p>
            <a:r>
              <a:rPr lang="en-US" dirty="0"/>
              <a:t>10</a:t>
            </a:r>
            <a:r>
              <a:rPr lang="en-US" b="1" dirty="0"/>
              <a:t>.C</a:t>
            </a:r>
            <a:r>
              <a:rPr lang="en-US" dirty="0"/>
              <a:t>.  </a:t>
            </a:r>
            <a:r>
              <a:rPr lang="en-US" dirty="0" smtClean="0"/>
              <a:t>Chant </a:t>
            </a:r>
            <a:r>
              <a:rPr lang="en-US" b="1" dirty="0" smtClean="0"/>
              <a:t>II</a:t>
            </a:r>
            <a:r>
              <a:rPr lang="en-US" dirty="0"/>
              <a:t>. </a:t>
            </a:r>
            <a:r>
              <a:rPr lang="en-US" b="1" dirty="0"/>
              <a:t>‘</a:t>
            </a:r>
            <a:r>
              <a:rPr lang="en-US" b="1" dirty="0" err="1"/>
              <a:t>Ayin</a:t>
            </a:r>
            <a:r>
              <a:rPr lang="en-US" dirty="0"/>
              <a:t> </a:t>
            </a:r>
            <a:r>
              <a:rPr lang="en-US" b="1" dirty="0"/>
              <a:t>position weak </a:t>
            </a:r>
            <a:r>
              <a:rPr lang="en-US" b="1" dirty="0" smtClean="0"/>
              <a:t>guttural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05" y="1521230"/>
            <a:ext cx="12119957" cy="4727170"/>
          </a:xfrm>
        </p:spPr>
        <p:txBody>
          <a:bodyPr>
            <a:normAutofit/>
          </a:bodyPr>
          <a:lstStyle/>
          <a:p>
            <a:r>
              <a:rPr lang="el-GR" sz="3000" dirty="0" smtClean="0"/>
              <a:t>      </a:t>
            </a:r>
            <a:r>
              <a:rPr lang="en-US" sz="3000" dirty="0" smtClean="0"/>
              <a:t>Regular    </a:t>
            </a:r>
            <a:r>
              <a:rPr lang="en-US" sz="3000" dirty="0"/>
              <a:t>‘</a:t>
            </a:r>
            <a:r>
              <a:rPr lang="en-US" sz="3000" dirty="0" err="1"/>
              <a:t>Ayin-Yôd</a:t>
            </a:r>
            <a:r>
              <a:rPr lang="en-US" sz="3000" dirty="0"/>
              <a:t>/</a:t>
            </a:r>
            <a:r>
              <a:rPr lang="en-US" sz="3000" dirty="0" err="1"/>
              <a:t>Vāv</a:t>
            </a:r>
            <a:r>
              <a:rPr lang="en-US" sz="3000" dirty="0"/>
              <a:t>   </a:t>
            </a:r>
            <a:r>
              <a:rPr lang="en-US" sz="3000" dirty="0" smtClean="0"/>
              <a:t>  </a:t>
            </a:r>
            <a:r>
              <a:rPr lang="en-US" sz="3000" dirty="0"/>
              <a:t>‘</a:t>
            </a:r>
            <a:r>
              <a:rPr lang="en-US" sz="3000" dirty="0" err="1"/>
              <a:t>Ayin</a:t>
            </a:r>
            <a:r>
              <a:rPr lang="en-US" sz="3000" dirty="0"/>
              <a:t> guttural </a:t>
            </a:r>
            <a:r>
              <a:rPr lang="en-US" sz="3000" dirty="0" smtClean="0"/>
              <a:t>   </a:t>
            </a:r>
            <a:r>
              <a:rPr lang="en-US" sz="3000" dirty="0"/>
              <a:t>Double ‘</a:t>
            </a:r>
            <a:r>
              <a:rPr lang="en-US" sz="3000" dirty="0" err="1"/>
              <a:t>Ayin</a:t>
            </a:r>
            <a:r>
              <a:rPr lang="he-IL" sz="3000" dirty="0"/>
              <a:t>   </a:t>
            </a:r>
            <a:r>
              <a:rPr lang="he-IL" dirty="0" smtClean="0"/>
              <a:t>     </a:t>
            </a:r>
            <a:endParaRPr lang="en-US" dirty="0"/>
          </a:p>
          <a:p>
            <a:r>
              <a:rPr lang="en-US" sz="4000" dirty="0" smtClean="0"/>
              <a:t>     </a:t>
            </a:r>
            <a:r>
              <a:rPr lang="he-IL" sz="4000" dirty="0" smtClean="0"/>
              <a:t>       תִּשְׁמֹר </a:t>
            </a:r>
            <a:r>
              <a:rPr lang="en-US" sz="4000" dirty="0" smtClean="0"/>
              <a:t>    </a:t>
            </a:r>
            <a:r>
              <a:rPr lang="he-IL" sz="4000" dirty="0"/>
              <a:t>קוּם</a:t>
            </a:r>
            <a:r>
              <a:rPr lang="en-US" sz="4000" dirty="0"/>
              <a:t>         </a:t>
            </a:r>
            <a:r>
              <a:rPr lang="he-IL" sz="4000" dirty="0" smtClean="0"/>
              <a:t>      </a:t>
            </a:r>
            <a:r>
              <a:rPr lang="en-US" sz="4000" dirty="0" smtClean="0"/>
              <a:t>   </a:t>
            </a:r>
            <a:r>
              <a:rPr lang="he-IL" sz="4000" dirty="0"/>
              <a:t>בָּחַר</a:t>
            </a:r>
            <a:r>
              <a:rPr lang="en-US" sz="4000" dirty="0"/>
              <a:t>     </a:t>
            </a:r>
            <a:r>
              <a:rPr lang="he-IL" sz="4000" dirty="0" smtClean="0"/>
              <a:t> </a:t>
            </a:r>
            <a:r>
              <a:rPr lang="en-US" sz="4000" dirty="0" smtClean="0"/>
              <a:t>        </a:t>
            </a:r>
            <a:r>
              <a:rPr lang="he-IL" sz="4000" dirty="0"/>
              <a:t>תָּמַם   </a:t>
            </a:r>
            <a:r>
              <a:rPr lang="en-US" sz="4000" dirty="0"/>
              <a:t>      </a:t>
            </a:r>
          </a:p>
          <a:p>
            <a:r>
              <a:rPr lang="en-US" sz="2400" dirty="0"/>
              <a:t>2MS/3FS</a:t>
            </a:r>
            <a:r>
              <a:rPr lang="en-US" sz="4000" dirty="0"/>
              <a:t>    </a:t>
            </a:r>
            <a:r>
              <a:rPr lang="en-US" sz="4000" dirty="0" smtClean="0"/>
              <a:t> </a:t>
            </a:r>
            <a:r>
              <a:rPr lang="he-IL" sz="4000" dirty="0" smtClean="0"/>
              <a:t>תָּקוּם           </a:t>
            </a:r>
            <a:r>
              <a:rPr lang="en-US" sz="4000" dirty="0" smtClean="0"/>
              <a:t>  </a:t>
            </a:r>
            <a:r>
              <a:rPr lang="he-IL" sz="4000" dirty="0" smtClean="0"/>
              <a:t>            </a:t>
            </a:r>
            <a:r>
              <a:rPr lang="en-US" sz="4000" dirty="0" smtClean="0"/>
              <a:t> </a:t>
            </a:r>
            <a:r>
              <a:rPr lang="he-IL" sz="4000" dirty="0"/>
              <a:t>תִּבְחַר </a:t>
            </a:r>
            <a:r>
              <a:rPr lang="en-US" sz="4000" dirty="0"/>
              <a:t>      </a:t>
            </a:r>
            <a:r>
              <a:rPr lang="he-IL" sz="4000" dirty="0" smtClean="0"/>
              <a:t>  </a:t>
            </a:r>
            <a:r>
              <a:rPr lang="en-US" sz="4000" dirty="0" smtClean="0"/>
              <a:t>        </a:t>
            </a:r>
            <a:r>
              <a:rPr lang="he-IL" sz="4000" dirty="0"/>
              <a:t>תֵּתַם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81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262" y="452718"/>
            <a:ext cx="11479875" cy="827442"/>
          </a:xfrm>
        </p:spPr>
        <p:txBody>
          <a:bodyPr/>
          <a:lstStyle/>
          <a:p>
            <a:r>
              <a:rPr lang="en-US" dirty="0"/>
              <a:t>10</a:t>
            </a:r>
            <a:r>
              <a:rPr lang="en-US" b="1" dirty="0"/>
              <a:t>.D.</a:t>
            </a:r>
            <a:r>
              <a:rPr lang="en-US" dirty="0"/>
              <a:t>  </a:t>
            </a:r>
            <a:r>
              <a:rPr lang="en-US" dirty="0" smtClean="0"/>
              <a:t>Chant: </a:t>
            </a:r>
            <a:r>
              <a:rPr lang="en-US" b="1" dirty="0" smtClean="0"/>
              <a:t>III</a:t>
            </a:r>
            <a:r>
              <a:rPr lang="en-US" dirty="0"/>
              <a:t>. </a:t>
            </a:r>
            <a:r>
              <a:rPr lang="en-US" b="1" dirty="0" err="1"/>
              <a:t>Lāme</a:t>
            </a:r>
            <a:r>
              <a:rPr lang="en-US" b="1" u="sng" dirty="0" err="1"/>
              <a:t>d</a:t>
            </a:r>
            <a:r>
              <a:rPr lang="en-US" b="1" dirty="0"/>
              <a:t> </a:t>
            </a:r>
            <a:r>
              <a:rPr lang="en-US" b="1" dirty="0" smtClean="0"/>
              <a:t>position</a:t>
            </a:r>
            <a:r>
              <a:rPr lang="en-US" dirty="0" smtClean="0"/>
              <a:t>: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280160"/>
            <a:ext cx="11824855" cy="5428211"/>
          </a:xfrm>
        </p:spPr>
        <p:txBody>
          <a:bodyPr>
            <a:normAutofit/>
          </a:bodyPr>
          <a:lstStyle/>
          <a:p>
            <a:r>
              <a:rPr lang="he-IL" sz="2800" dirty="0" smtClean="0"/>
              <a:t>      </a:t>
            </a:r>
            <a:r>
              <a:rPr lang="en-US" sz="2800" dirty="0" smtClean="0"/>
              <a:t>      Regular     </a:t>
            </a:r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 err="1"/>
              <a:t>-Hē</a:t>
            </a:r>
            <a:r>
              <a:rPr lang="en-US" sz="2800" dirty="0"/>
              <a:t>         </a:t>
            </a:r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/>
              <a:t>-guttural  </a:t>
            </a:r>
            <a:r>
              <a:rPr lang="he-IL" sz="2800" dirty="0"/>
              <a:t>   </a:t>
            </a:r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/>
              <a:t>-’</a:t>
            </a:r>
            <a:r>
              <a:rPr lang="en-US" sz="2800" dirty="0" err="1"/>
              <a:t>Āle</a:t>
            </a:r>
            <a:r>
              <a:rPr lang="en-US" sz="2800" u="sng" dirty="0" err="1"/>
              <a:t>f</a:t>
            </a:r>
            <a:r>
              <a:rPr lang="en-US" sz="2800" dirty="0"/>
              <a:t> </a:t>
            </a:r>
            <a:r>
              <a:rPr lang="el-GR" sz="2800" dirty="0" smtClean="0"/>
              <a:t>  </a:t>
            </a:r>
            <a:r>
              <a:rPr lang="en-US" sz="2800" dirty="0" smtClean="0"/>
              <a:t>  </a:t>
            </a:r>
            <a:br>
              <a:rPr lang="en-US" sz="2800" dirty="0" smtClean="0"/>
            </a:br>
            <a:r>
              <a:rPr lang="he-IL" sz="4000" dirty="0" smtClean="0"/>
              <a:t>תִּשְׁמֹר         </a:t>
            </a:r>
            <a:r>
              <a:rPr lang="en-US" sz="4000" dirty="0" smtClean="0"/>
              <a:t>  </a:t>
            </a:r>
            <a:r>
              <a:rPr lang="he-IL" sz="4000" dirty="0" smtClean="0"/>
              <a:t>      </a:t>
            </a:r>
            <a:r>
              <a:rPr lang="en-US" sz="4000" dirty="0" smtClean="0"/>
              <a:t>  </a:t>
            </a:r>
            <a:r>
              <a:rPr lang="he-IL" sz="4000" dirty="0"/>
              <a:t>בָּנָה</a:t>
            </a:r>
            <a:r>
              <a:rPr lang="en-US" sz="4000" dirty="0"/>
              <a:t>        </a:t>
            </a:r>
            <a:r>
              <a:rPr lang="he-IL" sz="4000" dirty="0" smtClean="0"/>
              <a:t>  </a:t>
            </a:r>
            <a:r>
              <a:rPr lang="en-US" sz="4000" dirty="0" smtClean="0"/>
              <a:t>    </a:t>
            </a:r>
            <a:r>
              <a:rPr lang="he-IL" sz="4000" dirty="0"/>
              <a:t>שָׁלַח</a:t>
            </a:r>
            <a:r>
              <a:rPr lang="en-US" sz="4000" dirty="0"/>
              <a:t>       </a:t>
            </a:r>
            <a:r>
              <a:rPr lang="he-IL" sz="4000" dirty="0"/>
              <a:t>מָצָא  </a:t>
            </a:r>
            <a:r>
              <a:rPr lang="he-IL" sz="4000" dirty="0" smtClean="0"/>
              <a:t>         </a:t>
            </a:r>
            <a:r>
              <a:rPr lang="en-US" sz="4000" dirty="0" smtClean="0"/>
              <a:t>      </a:t>
            </a:r>
            <a:endParaRPr lang="en-US" sz="4000" dirty="0"/>
          </a:p>
          <a:p>
            <a:r>
              <a:rPr lang="en-US" sz="2400" dirty="0"/>
              <a:t>2MS/3FS</a:t>
            </a:r>
            <a:r>
              <a:rPr lang="he-IL" sz="2400" dirty="0"/>
              <a:t>                   </a:t>
            </a:r>
            <a:r>
              <a:rPr lang="en-US" sz="4000" dirty="0"/>
              <a:t> </a:t>
            </a:r>
            <a:r>
              <a:rPr lang="he-IL" sz="4000" dirty="0" smtClean="0"/>
              <a:t> </a:t>
            </a:r>
            <a:r>
              <a:rPr lang="en-US" sz="4000" dirty="0" smtClean="0"/>
              <a:t>   </a:t>
            </a:r>
            <a:r>
              <a:rPr lang="he-IL" sz="4000" dirty="0"/>
              <a:t>תִּבְנֶה</a:t>
            </a:r>
            <a:r>
              <a:rPr lang="en-US" sz="4000" dirty="0"/>
              <a:t>     </a:t>
            </a:r>
            <a:r>
              <a:rPr lang="he-IL" sz="4000" dirty="0" smtClean="0"/>
              <a:t>   </a:t>
            </a:r>
            <a:r>
              <a:rPr lang="en-US" sz="4000" dirty="0" smtClean="0"/>
              <a:t>    </a:t>
            </a:r>
            <a:r>
              <a:rPr lang="he-IL" sz="4000" dirty="0"/>
              <a:t>תִּשְׁלַח</a:t>
            </a:r>
            <a:r>
              <a:rPr lang="en-US" sz="4000" dirty="0"/>
              <a:t>      </a:t>
            </a:r>
            <a:r>
              <a:rPr lang="he-IL" sz="4000" dirty="0" smtClean="0"/>
              <a:t>      </a:t>
            </a:r>
            <a:r>
              <a:rPr lang="en-US" sz="4000" dirty="0" smtClean="0"/>
              <a:t>    </a:t>
            </a:r>
            <a:r>
              <a:rPr lang="he-IL" sz="4000" dirty="0"/>
              <a:t>תִּמְצָא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3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11. D. Learn the following chant for </a:t>
            </a:r>
            <a:r>
              <a:rPr lang="he-IL" dirty="0"/>
              <a:t>שָׁמַר</a:t>
            </a:r>
            <a:r>
              <a:rPr lang="en-US" b="1" dirty="0"/>
              <a:t>:  Imperative chant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4" y="2499360"/>
            <a:ext cx="11068595" cy="374903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2ms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4000" dirty="0"/>
              <a:t>שְׁמֹר</a:t>
            </a:r>
            <a:r>
              <a:rPr lang="he-IL" sz="2800" dirty="0"/>
              <a:t>	</a:t>
            </a:r>
            <a:r>
              <a:rPr lang="en-US" sz="2800" dirty="0"/>
              <a:t>[you, </a:t>
            </a:r>
            <a:r>
              <a:rPr lang="en-US" sz="2800" dirty="0" err="1"/>
              <a:t>m.s.</a:t>
            </a:r>
            <a:r>
              <a:rPr lang="en-US" sz="2800" dirty="0"/>
              <a:t>] guard	2mp	</a:t>
            </a:r>
            <a:r>
              <a:rPr lang="he-IL" sz="4000" dirty="0"/>
              <a:t>שִׁמְרוּ</a:t>
            </a:r>
            <a:r>
              <a:rPr lang="he-IL" sz="2800" dirty="0"/>
              <a:t> </a:t>
            </a:r>
            <a:r>
              <a:rPr lang="en-US" sz="2800" dirty="0"/>
              <a:t>   [you </a:t>
            </a:r>
            <a:r>
              <a:rPr lang="en-US" sz="2800" dirty="0" err="1"/>
              <a:t>m.p</a:t>
            </a:r>
            <a:r>
              <a:rPr lang="en-US" sz="2800" dirty="0"/>
              <a:t>.] guard</a:t>
            </a:r>
          </a:p>
          <a:p>
            <a:r>
              <a:rPr lang="en-US" sz="2800" dirty="0"/>
              <a:t> 	2fs</a:t>
            </a:r>
            <a:r>
              <a:rPr lang="he-IL" sz="2800" dirty="0"/>
              <a:t> </a:t>
            </a:r>
            <a:r>
              <a:rPr lang="en-US" sz="2800" dirty="0" smtClean="0"/>
              <a:t>  </a:t>
            </a:r>
            <a:r>
              <a:rPr lang="he-IL" sz="4000" dirty="0" smtClean="0"/>
              <a:t>שִׁמְרִי</a:t>
            </a:r>
            <a:r>
              <a:rPr lang="he-IL" sz="2800" dirty="0" smtClean="0"/>
              <a:t> </a:t>
            </a:r>
            <a:r>
              <a:rPr lang="en-US" sz="2800" dirty="0" smtClean="0"/>
              <a:t> [</a:t>
            </a:r>
            <a:r>
              <a:rPr lang="en-US" sz="2800" dirty="0"/>
              <a:t>you, </a:t>
            </a:r>
            <a:r>
              <a:rPr lang="en-US" sz="2800" dirty="0" err="1"/>
              <a:t>f.s</a:t>
            </a:r>
            <a:r>
              <a:rPr lang="en-US" sz="2800" dirty="0"/>
              <a:t>.] guard 	2fp</a:t>
            </a:r>
            <a:r>
              <a:rPr lang="he-IL" sz="2800" dirty="0"/>
              <a:t>	</a:t>
            </a:r>
            <a:r>
              <a:rPr lang="he-IL" sz="4000" dirty="0"/>
              <a:t>שְׁמֹרְנָה</a:t>
            </a:r>
            <a:r>
              <a:rPr lang="he-IL" sz="2800" dirty="0"/>
              <a:t>  </a:t>
            </a:r>
            <a:r>
              <a:rPr lang="en-US" sz="2800" dirty="0" smtClean="0"/>
              <a:t> [</a:t>
            </a:r>
            <a:r>
              <a:rPr lang="en-US" sz="2800" dirty="0"/>
              <a:t>you </a:t>
            </a:r>
            <a:r>
              <a:rPr lang="en-US" sz="2800" dirty="0" err="1"/>
              <a:t>f.p</a:t>
            </a:r>
            <a:r>
              <a:rPr lang="en-US" sz="2800" dirty="0"/>
              <a:t>.] guard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756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12. A. Introduction to Infinitives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537856"/>
            <a:ext cx="11587941" cy="4710544"/>
          </a:xfrm>
        </p:spPr>
        <p:txBody>
          <a:bodyPr>
            <a:normAutofit/>
          </a:bodyPr>
          <a:lstStyle/>
          <a:p>
            <a:r>
              <a:rPr lang="en-US" sz="2800" dirty="0"/>
              <a:t>	</a:t>
            </a:r>
            <a:r>
              <a:rPr lang="en-US" sz="2800" dirty="0" smtClean="0"/>
              <a:t>Inf</a:t>
            </a:r>
            <a:r>
              <a:rPr lang="en-US" sz="2800" dirty="0"/>
              <a:t>. </a:t>
            </a:r>
            <a:r>
              <a:rPr lang="en-US" sz="2800" dirty="0" smtClean="0"/>
              <a:t>Construct:    </a:t>
            </a:r>
            <a:r>
              <a:rPr lang="he-IL" sz="4000" dirty="0" smtClean="0"/>
              <a:t>שְׁמֹר</a:t>
            </a:r>
            <a:r>
              <a:rPr lang="en-US" sz="2800" dirty="0" smtClean="0"/>
              <a:t>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                  (</a:t>
            </a:r>
            <a:r>
              <a:rPr lang="en-US" sz="2800" dirty="0"/>
              <a:t>note it is the same as the 2ms Imperative)</a:t>
            </a:r>
          </a:p>
          <a:p>
            <a:r>
              <a:rPr lang="en-US" sz="2800" dirty="0"/>
              <a:t> 		Inf. Absolute: </a:t>
            </a:r>
            <a:r>
              <a:rPr lang="he-IL" sz="4000" dirty="0" smtClean="0"/>
              <a:t>שָׁמוֹר</a:t>
            </a:r>
            <a:endParaRPr lang="en-US" sz="40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500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501" y="1023243"/>
            <a:ext cx="11719035" cy="6180081"/>
          </a:xfrm>
        </p:spPr>
        <p:txBody>
          <a:bodyPr>
            <a:noAutofit/>
          </a:bodyPr>
          <a:lstStyle/>
          <a:p>
            <a:r>
              <a:rPr lang="he-IL" sz="4000" dirty="0"/>
              <a:t>הִנֵּה   מַה־טּוֹב </a:t>
            </a:r>
            <a:r>
              <a:rPr lang="he-IL" sz="4000" dirty="0" smtClean="0"/>
              <a:t>         </a:t>
            </a:r>
            <a:r>
              <a:rPr lang="he-IL" sz="4000" dirty="0"/>
              <a:t>וּמַה־נָּעִים </a:t>
            </a:r>
            <a:r>
              <a:rPr lang="he-IL" sz="4000" dirty="0" smtClean="0"/>
              <a:t>         </a:t>
            </a:r>
            <a:r>
              <a:rPr lang="he-IL" sz="4000" dirty="0"/>
              <a:t>שֶׁבֶת    אַחִים    גַּם־  יָֽחַד׃ </a:t>
            </a:r>
            <a:endParaRPr lang="en-US" sz="4000" dirty="0"/>
          </a:p>
          <a:p>
            <a:r>
              <a:rPr lang="en-US" dirty="0"/>
              <a:t>     as one       </a:t>
            </a:r>
            <a:r>
              <a:rPr lang="en-US" dirty="0" smtClean="0"/>
              <a:t>  </a:t>
            </a:r>
            <a:r>
              <a:rPr lang="he-IL" dirty="0" smtClean="0"/>
              <a:t>    </a:t>
            </a:r>
            <a:r>
              <a:rPr lang="en-US" dirty="0" smtClean="0"/>
              <a:t>  </a:t>
            </a:r>
            <a:r>
              <a:rPr lang="en-US" dirty="0"/>
              <a:t>brothers    </a:t>
            </a:r>
            <a:r>
              <a:rPr lang="he-IL" dirty="0" smtClean="0"/>
              <a:t>  </a:t>
            </a:r>
            <a:r>
              <a:rPr lang="en-US" dirty="0" smtClean="0"/>
              <a:t> </a:t>
            </a:r>
            <a:r>
              <a:rPr lang="en-US" dirty="0"/>
              <a:t>dwell  </a:t>
            </a:r>
            <a:r>
              <a:rPr lang="he-IL" dirty="0" smtClean="0"/>
              <a:t>             </a:t>
            </a:r>
            <a:r>
              <a:rPr lang="en-US" dirty="0" smtClean="0"/>
              <a:t>   </a:t>
            </a:r>
            <a:r>
              <a:rPr lang="en-US" dirty="0"/>
              <a:t>and how pleasant  </a:t>
            </a:r>
            <a:r>
              <a:rPr lang="he-IL" dirty="0" smtClean="0"/>
              <a:t>     </a:t>
            </a:r>
            <a:r>
              <a:rPr lang="en-US" dirty="0" smtClean="0"/>
              <a:t>   </a:t>
            </a:r>
            <a:r>
              <a:rPr lang="en-US" dirty="0"/>
              <a:t>how good  </a:t>
            </a:r>
            <a:r>
              <a:rPr lang="he-IL" dirty="0" smtClean="0"/>
              <a:t>  </a:t>
            </a:r>
            <a:r>
              <a:rPr lang="en-US" dirty="0" smtClean="0"/>
              <a:t>   </a:t>
            </a:r>
            <a:r>
              <a:rPr lang="en-US" dirty="0"/>
              <a:t>behold</a:t>
            </a:r>
          </a:p>
          <a:p>
            <a:r>
              <a:rPr lang="en-US" sz="2800" dirty="0"/>
              <a:t> How good and pleasant it is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</a:t>
            </a:r>
            <a:r>
              <a:rPr lang="en-US" dirty="0" smtClean="0"/>
              <a:t>(repeat)</a:t>
            </a:r>
            <a:endParaRPr lang="en-US" sz="1600" dirty="0"/>
          </a:p>
          <a:p>
            <a:r>
              <a:rPr lang="en-US" sz="2800" dirty="0"/>
              <a:t>Chorus:</a:t>
            </a:r>
          </a:p>
          <a:p>
            <a:r>
              <a:rPr lang="he-IL" sz="3600" dirty="0"/>
              <a:t>הִנֵּה   </a:t>
            </a:r>
            <a:r>
              <a:rPr lang="he-IL" sz="3600" dirty="0" smtClean="0"/>
              <a:t>מַה־טּוֹב               שֶׁבֶת    </a:t>
            </a:r>
            <a:r>
              <a:rPr lang="he-IL" sz="3600" dirty="0"/>
              <a:t>אַחִים    גַּם־  יָֽחַד׃ </a:t>
            </a:r>
            <a:endParaRPr lang="en-US" sz="3600" dirty="0"/>
          </a:p>
          <a:p>
            <a:r>
              <a:rPr lang="en-US" sz="2800" dirty="0"/>
              <a:t>        How good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</a:t>
            </a:r>
          </a:p>
          <a:p>
            <a:r>
              <a:rPr lang="he-IL" sz="3600" dirty="0"/>
              <a:t>הִנֵּה   מַה־טּוֹב   </a:t>
            </a:r>
            <a:r>
              <a:rPr lang="he-IL" sz="3600" dirty="0" smtClean="0"/>
              <a:t>            </a:t>
            </a:r>
            <a:r>
              <a:rPr lang="he-IL" sz="3600" dirty="0"/>
              <a:t>שֶׁבֶת    אַחִים    גַּם־  יָֽחַד׃ </a:t>
            </a:r>
            <a:endParaRPr lang="en-US" sz="3600" dirty="0"/>
          </a:p>
          <a:p>
            <a:r>
              <a:rPr lang="en-US" sz="2800" dirty="0"/>
              <a:t>        How good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303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13. C. Participle chant: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                         </a:t>
            </a:r>
            <a:r>
              <a:rPr lang="en-US" sz="2800" b="1" dirty="0" err="1" smtClean="0"/>
              <a:t>Qal</a:t>
            </a:r>
            <a:r>
              <a:rPr lang="en-US" sz="2800" b="1" dirty="0" smtClean="0"/>
              <a:t> </a:t>
            </a:r>
            <a:r>
              <a:rPr lang="en-US" sz="2800" b="1" dirty="0"/>
              <a:t>Active Participle</a:t>
            </a:r>
            <a:endParaRPr lang="en-US" sz="2800" dirty="0"/>
          </a:p>
          <a:p>
            <a:r>
              <a:rPr lang="en-US" sz="2800" dirty="0"/>
              <a:t>		</a:t>
            </a:r>
            <a:r>
              <a:rPr lang="en-US" sz="2800" dirty="0" smtClean="0"/>
              <a:t>            Singular </a:t>
            </a:r>
            <a:r>
              <a:rPr lang="en-US" sz="2800" dirty="0"/>
              <a:t>	</a:t>
            </a:r>
            <a:r>
              <a:rPr lang="en-US" sz="2800" dirty="0" smtClean="0"/>
              <a:t>                     </a:t>
            </a:r>
            <a:r>
              <a:rPr lang="en-US" sz="2800" dirty="0"/>
              <a:t>	Plural</a:t>
            </a:r>
          </a:p>
          <a:p>
            <a:r>
              <a:rPr lang="en-US" sz="2800" dirty="0"/>
              <a:t>Masculine	</a:t>
            </a:r>
            <a:r>
              <a:rPr lang="he-IL" sz="4000" dirty="0"/>
              <a:t>שֹׁמֵר</a:t>
            </a:r>
            <a:r>
              <a:rPr lang="en-US" sz="4000" dirty="0"/>
              <a:t> 	</a:t>
            </a:r>
            <a:r>
              <a:rPr lang="en-US" sz="4000" dirty="0" smtClean="0"/>
              <a:t>                </a:t>
            </a:r>
            <a:r>
              <a:rPr lang="en-US" sz="4000" dirty="0"/>
              <a:t>	</a:t>
            </a:r>
            <a:r>
              <a:rPr lang="he-IL" sz="4000" dirty="0"/>
              <a:t>שֹׁמְרִים</a:t>
            </a:r>
            <a:r>
              <a:rPr lang="en-US" sz="2800" dirty="0"/>
              <a:t>	</a:t>
            </a:r>
          </a:p>
          <a:p>
            <a:r>
              <a:rPr lang="en-US" sz="2800" dirty="0"/>
              <a:t>Feminine</a:t>
            </a:r>
            <a:r>
              <a:rPr lang="he-IL" sz="2800" dirty="0"/>
              <a:t> 	</a:t>
            </a:r>
            <a:r>
              <a:rPr lang="he-IL" sz="4000" dirty="0"/>
              <a:t>שֹׁמְרָה</a:t>
            </a:r>
            <a:r>
              <a:rPr lang="en-US" sz="4000" dirty="0"/>
              <a:t> /</a:t>
            </a:r>
            <a:r>
              <a:rPr lang="he-IL" sz="4000" dirty="0"/>
              <a:t>שֹׁמְרֶת</a:t>
            </a:r>
            <a:r>
              <a:rPr lang="el-GR" sz="4000" dirty="0"/>
              <a:t> </a:t>
            </a:r>
            <a:r>
              <a:rPr lang="en-US" sz="4000" dirty="0" smtClean="0"/>
              <a:t>     </a:t>
            </a:r>
            <a:r>
              <a:rPr lang="el-GR" sz="4000" dirty="0"/>
              <a:t>	</a:t>
            </a:r>
            <a:r>
              <a:rPr lang="he-IL" sz="4000" dirty="0"/>
              <a:t>שֹׁמְרוֹת</a:t>
            </a:r>
            <a:endParaRPr lang="en-US" sz="40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206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13. C. Participle chant: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                   </a:t>
            </a:r>
            <a:r>
              <a:rPr lang="en-US" sz="2800" b="1" dirty="0" err="1" smtClean="0"/>
              <a:t>Qal</a:t>
            </a:r>
            <a:r>
              <a:rPr lang="en-US" sz="2800" b="1" dirty="0" smtClean="0"/>
              <a:t> </a:t>
            </a:r>
            <a:r>
              <a:rPr lang="en-US" sz="2800" b="1" dirty="0"/>
              <a:t>Passive Participle</a:t>
            </a:r>
            <a:endParaRPr lang="en-US" sz="2800" dirty="0"/>
          </a:p>
          <a:p>
            <a:r>
              <a:rPr lang="en-US" sz="2800" dirty="0"/>
              <a:t> 		</a:t>
            </a:r>
            <a:r>
              <a:rPr lang="en-US" sz="2800" dirty="0" smtClean="0"/>
              <a:t>               Singular    </a:t>
            </a:r>
            <a:r>
              <a:rPr lang="en-US" sz="2800" dirty="0"/>
              <a:t>	</a:t>
            </a:r>
            <a:r>
              <a:rPr lang="en-US" sz="2800" dirty="0" smtClean="0"/>
              <a:t>Plural</a:t>
            </a:r>
            <a:endParaRPr lang="en-US" sz="2800" dirty="0"/>
          </a:p>
          <a:p>
            <a:r>
              <a:rPr lang="en-US" sz="2800" dirty="0"/>
              <a:t>Masculine	</a:t>
            </a:r>
            <a:r>
              <a:rPr lang="he-IL" sz="4000" dirty="0"/>
              <a:t>שָֽׁמוּר</a:t>
            </a:r>
            <a:r>
              <a:rPr lang="en-US" sz="4000" dirty="0"/>
              <a:t> 	</a:t>
            </a:r>
            <a:r>
              <a:rPr lang="en-US" sz="4000" dirty="0" smtClean="0"/>
              <a:t>    </a:t>
            </a:r>
            <a:r>
              <a:rPr lang="en-US" sz="4000" dirty="0"/>
              <a:t>	</a:t>
            </a:r>
            <a:r>
              <a:rPr lang="he-IL" sz="4000" dirty="0"/>
              <a:t>שְׁמוּרִים</a:t>
            </a:r>
            <a:r>
              <a:rPr lang="en-US" sz="4000" dirty="0"/>
              <a:t>	</a:t>
            </a:r>
          </a:p>
          <a:p>
            <a:r>
              <a:rPr lang="en-US" sz="2800" dirty="0"/>
              <a:t>Feminine</a:t>
            </a:r>
            <a:r>
              <a:rPr lang="he-IL" sz="2800" dirty="0"/>
              <a:t> 	</a:t>
            </a:r>
            <a:r>
              <a:rPr lang="he-IL" sz="4000" dirty="0"/>
              <a:t>שְׁמוּרָה</a:t>
            </a:r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en-US" sz="4000" dirty="0"/>
              <a:t>	 	</a:t>
            </a:r>
            <a:r>
              <a:rPr lang="he-IL" sz="4000" dirty="0"/>
              <a:t>שְׁמוּרוֹת</a:t>
            </a:r>
            <a:endParaRPr lang="en-US" sz="40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18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60446"/>
          </a:xfrm>
        </p:spPr>
        <p:txBody>
          <a:bodyPr/>
          <a:lstStyle/>
          <a:p>
            <a:r>
              <a:rPr lang="en-US" b="1" dirty="0" err="1"/>
              <a:t>Niphal</a:t>
            </a:r>
            <a:r>
              <a:rPr lang="en-US" b="1" dirty="0"/>
              <a:t> Chant</a:t>
            </a:r>
            <a:r>
              <a:rPr lang="en-US" b="1" dirty="0" smtClean="0"/>
              <a:t>: Perfect/Imperfect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011" y="1413164"/>
            <a:ext cx="11488188" cy="4926675"/>
          </a:xfrm>
        </p:spPr>
        <p:txBody>
          <a:bodyPr>
            <a:noAutofit/>
          </a:bodyPr>
          <a:lstStyle/>
          <a:p>
            <a:r>
              <a:rPr lang="en-US" sz="2800" dirty="0" smtClean="0"/>
              <a:t>1CS  </a:t>
            </a:r>
            <a:r>
              <a:rPr lang="he-IL" sz="3600" dirty="0"/>
              <a:t>נִשְׁמַרְתִּי</a:t>
            </a:r>
            <a:r>
              <a:rPr lang="en-US" sz="2800" dirty="0"/>
              <a:t>  	I was guarded 	                  </a:t>
            </a:r>
            <a:r>
              <a:rPr lang="en-US" sz="2800" dirty="0" err="1"/>
              <a:t>Niphal</a:t>
            </a:r>
            <a:r>
              <a:rPr lang="en-US" sz="2800" dirty="0"/>
              <a:t> </a:t>
            </a:r>
            <a:r>
              <a:rPr lang="en-US" sz="2800" dirty="0" smtClean="0"/>
              <a:t>Perfects</a:t>
            </a:r>
            <a:endParaRPr lang="en-US" sz="2800" dirty="0"/>
          </a:p>
          <a:p>
            <a:r>
              <a:rPr lang="en-US" sz="2800" dirty="0" smtClean="0"/>
              <a:t>2MP  </a:t>
            </a:r>
            <a:r>
              <a:rPr lang="he-IL" sz="3600" dirty="0"/>
              <a:t>נִשְׁמַרְתֶּם</a:t>
            </a:r>
            <a:r>
              <a:rPr lang="en-US" sz="2800" dirty="0"/>
              <a:t>  you (</a:t>
            </a:r>
            <a:r>
              <a:rPr lang="en-US" sz="2800" dirty="0" err="1" smtClean="0"/>
              <a:t>mp</a:t>
            </a:r>
            <a:r>
              <a:rPr lang="en-US" sz="2800" dirty="0" smtClean="0"/>
              <a:t>)  </a:t>
            </a:r>
            <a:endParaRPr lang="en-US" sz="2800" dirty="0"/>
          </a:p>
          <a:p>
            <a:r>
              <a:rPr lang="en-US" sz="2800" dirty="0" smtClean="0"/>
              <a:t>3CP  </a:t>
            </a:r>
            <a:r>
              <a:rPr lang="he-IL" sz="3600" dirty="0"/>
              <a:t>נִשְׁמְרוּ</a:t>
            </a:r>
            <a:r>
              <a:rPr lang="en-US" sz="2800" dirty="0"/>
              <a:t>   they were guarded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b="1" dirty="0"/>
              <a:t> </a:t>
            </a:r>
            <a:r>
              <a:rPr lang="en-US" sz="2800" dirty="0"/>
              <a:t>2MS  </a:t>
            </a:r>
            <a:r>
              <a:rPr lang="he-IL" sz="3600" dirty="0"/>
              <a:t>תִּשָּׁמֵר</a:t>
            </a:r>
            <a:r>
              <a:rPr lang="en-US" sz="2800" dirty="0"/>
              <a:t>	you (</a:t>
            </a:r>
            <a:r>
              <a:rPr lang="en-US" sz="2800" dirty="0" err="1"/>
              <a:t>ms</a:t>
            </a:r>
            <a:r>
              <a:rPr lang="en-US" sz="2800" dirty="0"/>
              <a:t>) 	</a:t>
            </a:r>
            <a:r>
              <a:rPr lang="en-US" sz="2800" dirty="0" smtClean="0"/>
              <a:t>     			</a:t>
            </a:r>
            <a:r>
              <a:rPr lang="en-US" sz="2800" b="1" dirty="0"/>
              <a:t> </a:t>
            </a:r>
            <a:r>
              <a:rPr lang="en-US" sz="2800" b="1" dirty="0" smtClean="0"/>
              <a:t> 		</a:t>
            </a:r>
            <a:r>
              <a:rPr lang="en-US" sz="2800" b="1" dirty="0" err="1" smtClean="0"/>
              <a:t>Niphal</a:t>
            </a:r>
            <a:r>
              <a:rPr lang="en-US" sz="2800" b="1" dirty="0" smtClean="0"/>
              <a:t> </a:t>
            </a:r>
            <a:r>
              <a:rPr lang="en-US" sz="2800" b="1" dirty="0"/>
              <a:t>Imperfect </a:t>
            </a:r>
            <a:endParaRPr lang="en-US" sz="2800" dirty="0"/>
          </a:p>
          <a:p>
            <a:r>
              <a:rPr lang="en-US" sz="2800" dirty="0"/>
              <a:t>	2FP  </a:t>
            </a:r>
            <a:r>
              <a:rPr lang="he-IL" sz="3600" dirty="0"/>
              <a:t>תִּשָּׁמַרְנָה</a:t>
            </a:r>
            <a:r>
              <a:rPr lang="en-US" sz="2800" dirty="0"/>
              <a:t> 	you (</a:t>
            </a:r>
            <a:r>
              <a:rPr lang="en-US" sz="2800" dirty="0" err="1"/>
              <a:t>fp</a:t>
            </a:r>
            <a:r>
              <a:rPr lang="en-US" sz="2800" dirty="0"/>
              <a:t>) </a:t>
            </a:r>
          </a:p>
          <a:p>
            <a:r>
              <a:rPr lang="en-US" sz="2800" dirty="0"/>
              <a:t>	3MP  </a:t>
            </a:r>
            <a:r>
              <a:rPr lang="he-IL" sz="3600" dirty="0"/>
              <a:t>יִשָּׁמְרוּ</a:t>
            </a:r>
            <a:r>
              <a:rPr lang="en-US" sz="2800" dirty="0"/>
              <a:t>      they (</a:t>
            </a:r>
            <a:r>
              <a:rPr lang="en-US" sz="2800" dirty="0" err="1"/>
              <a:t>mp</a:t>
            </a:r>
            <a:r>
              <a:rPr lang="en-US" sz="2800" dirty="0"/>
              <a:t>)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342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Niphal</a:t>
            </a:r>
            <a:r>
              <a:rPr lang="en-US" dirty="0" smtClean="0"/>
              <a:t> Imperatives, Infinitives, </a:t>
            </a:r>
            <a:r>
              <a:rPr lang="en-US" dirty="0" err="1" smtClean="0"/>
              <a:t>Ptc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293437" cy="4195481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Imprv</a:t>
            </a:r>
            <a:r>
              <a:rPr lang="en-US" sz="2800" b="1" dirty="0"/>
              <a:t> / </a:t>
            </a:r>
            <a:r>
              <a:rPr lang="en-US" sz="2800" b="1" dirty="0" err="1"/>
              <a:t>Inf</a:t>
            </a:r>
            <a:r>
              <a:rPr lang="en-US" sz="2800" b="1" dirty="0"/>
              <a:t> Const. 		Inf. Abs.  			</a:t>
            </a:r>
            <a:r>
              <a:rPr lang="en-US" sz="2800" b="1" dirty="0" err="1"/>
              <a:t>Ptc</a:t>
            </a:r>
            <a:r>
              <a:rPr lang="en-US" sz="2800" b="1" dirty="0"/>
              <a:t>. Masc. 		Fem.</a:t>
            </a:r>
            <a:endParaRPr lang="en-US" sz="2800" dirty="0"/>
          </a:p>
          <a:p>
            <a:r>
              <a:rPr lang="he-IL" sz="3600" dirty="0"/>
              <a:t>הִשָּׁמֵר</a:t>
            </a:r>
            <a:r>
              <a:rPr lang="he-IL" sz="2800" dirty="0"/>
              <a:t> </a:t>
            </a:r>
            <a:r>
              <a:rPr lang="en-US" sz="2800" dirty="0"/>
              <a:t>[=Inf. Const</a:t>
            </a:r>
            <a:r>
              <a:rPr lang="en-US" sz="2800" dirty="0" smtClean="0"/>
              <a:t>.]  </a:t>
            </a:r>
            <a:r>
              <a:rPr lang="en-US" sz="2800" dirty="0"/>
              <a:t>	</a:t>
            </a:r>
            <a:r>
              <a:rPr lang="he-IL" sz="3600" dirty="0" smtClean="0"/>
              <a:t>הִשָּׁמוֹר</a:t>
            </a:r>
            <a:r>
              <a:rPr lang="en-US" sz="2800" dirty="0"/>
              <a:t>	 </a:t>
            </a:r>
            <a:r>
              <a:rPr lang="en-US" sz="2800" dirty="0" smtClean="0"/>
              <a:t>          </a:t>
            </a:r>
            <a:r>
              <a:rPr lang="he-IL" sz="3600" dirty="0" smtClean="0"/>
              <a:t>נִשְׁמַר</a:t>
            </a:r>
            <a:r>
              <a:rPr lang="en-US" sz="2800" dirty="0"/>
              <a:t>	 	</a:t>
            </a:r>
            <a:r>
              <a:rPr lang="he-IL" sz="3500" dirty="0" smtClean="0"/>
              <a:t>נִשְׁמֶרֶת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24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192" y="1816005"/>
            <a:ext cx="9404723" cy="2506614"/>
          </a:xfrm>
        </p:spPr>
        <p:txBody>
          <a:bodyPr/>
          <a:lstStyle/>
          <a:p>
            <a:r>
              <a:rPr lang="en-US" sz="6600" dirty="0" err="1" smtClean="0"/>
              <a:t>Piel</a:t>
            </a:r>
            <a:r>
              <a:rPr lang="en-US" sz="6600" dirty="0" smtClean="0"/>
              <a:t>, </a:t>
            </a:r>
            <a:r>
              <a:rPr lang="en-US" sz="6600" dirty="0" err="1" smtClean="0"/>
              <a:t>Pual</a:t>
            </a:r>
            <a:r>
              <a:rPr lang="en-US" sz="6600" dirty="0" smtClean="0"/>
              <a:t> and </a:t>
            </a:r>
            <a:r>
              <a:rPr lang="en-US" sz="6600" dirty="0" err="1" smtClean="0"/>
              <a:t>Hithpael</a:t>
            </a:r>
            <a:r>
              <a:rPr lang="en-US" sz="6600" dirty="0" smtClean="0"/>
              <a:t> Verb Stems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2738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883642" cy="1400530"/>
          </a:xfrm>
        </p:spPr>
        <p:txBody>
          <a:bodyPr/>
          <a:lstStyle/>
          <a:p>
            <a:r>
              <a:rPr lang="en-US" b="1" dirty="0"/>
              <a:t>Verbal system has seven constructions</a:t>
            </a:r>
            <a:r>
              <a:rPr lang="en-US" b="1" dirty="0" smtClean="0"/>
              <a:t>/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201997" cy="4195481"/>
          </a:xfrm>
        </p:spPr>
        <p:txBody>
          <a:bodyPr>
            <a:noAutofit/>
          </a:bodyPr>
          <a:lstStyle/>
          <a:p>
            <a:r>
              <a:rPr lang="en-US" sz="2800" b="1" dirty="0"/>
              <a:t>Verbal system has seven constructions/patterns or </a:t>
            </a:r>
            <a:r>
              <a:rPr lang="en-US" sz="2800" b="1" i="1" dirty="0" err="1"/>
              <a:t>binyanim</a:t>
            </a:r>
            <a:r>
              <a:rPr lang="en-US" sz="2800" b="1" dirty="0"/>
              <a:t> </a:t>
            </a:r>
            <a:r>
              <a:rPr lang="en-US" sz="2800" dirty="0"/>
              <a:t>[</a:t>
            </a:r>
            <a:r>
              <a:rPr lang="he-IL" sz="3600" dirty="0"/>
              <a:t>בִּנְיָנִים</a:t>
            </a:r>
            <a:r>
              <a:rPr lang="en-US" sz="2800" dirty="0"/>
              <a:t>]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verbal system may be described as seven variations or stems built off the basic root (</a:t>
            </a:r>
            <a:r>
              <a:rPr lang="he-IL" sz="3600" dirty="0"/>
              <a:t>שֹׁ֫רֶשׁ</a:t>
            </a:r>
            <a:r>
              <a:rPr lang="he-IL" sz="2800" dirty="0"/>
              <a:t> </a:t>
            </a:r>
            <a:r>
              <a:rPr lang="en-US" sz="2800" dirty="0"/>
              <a:t>= root) and pictured as:</a:t>
            </a:r>
          </a:p>
        </p:txBody>
      </p:sp>
    </p:spTree>
    <p:extLst>
      <p:ext uri="{BB962C8B-B14F-4D97-AF65-F5344CB8AC3E}">
        <p14:creationId xmlns:p14="http://schemas.microsoft.com/office/powerpoint/2010/main" val="424497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Seven </a:t>
            </a:r>
            <a:r>
              <a:rPr lang="en-US" sz="4400" b="1" i="1" dirty="0" err="1"/>
              <a:t>binyanim</a:t>
            </a:r>
            <a:r>
              <a:rPr lang="en-US" sz="4400" b="1" dirty="0"/>
              <a:t> </a:t>
            </a:r>
            <a:r>
              <a:rPr lang="en-US" sz="4400" dirty="0"/>
              <a:t>[</a:t>
            </a:r>
            <a:r>
              <a:rPr lang="he-IL" sz="4400" dirty="0"/>
              <a:t>בִּנְיָנִים</a:t>
            </a:r>
            <a:r>
              <a:rPr lang="en-US" sz="4400" dirty="0"/>
              <a:t>]</a:t>
            </a:r>
            <a:r>
              <a:rPr lang="en-US" sz="4400" b="1" dirty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578" y="1504604"/>
            <a:ext cx="11213869" cy="5178829"/>
          </a:xfrm>
        </p:spPr>
        <p:txBody>
          <a:bodyPr>
            <a:noAutofit/>
          </a:bodyPr>
          <a:lstStyle/>
          <a:p>
            <a:r>
              <a:rPr lang="en-US" sz="2800" b="1" dirty="0"/>
              <a:t>7  Verb Patterns (called </a:t>
            </a:r>
            <a:r>
              <a:rPr lang="en-US" sz="2800" b="1" i="1" dirty="0" err="1"/>
              <a:t>binyanim</a:t>
            </a:r>
            <a:r>
              <a:rPr lang="en-US" sz="2800" b="1" dirty="0"/>
              <a:t> </a:t>
            </a:r>
            <a:r>
              <a:rPr lang="en-US" sz="2800" dirty="0"/>
              <a:t>[</a:t>
            </a:r>
            <a:r>
              <a:rPr lang="he-IL" sz="2800" dirty="0"/>
              <a:t>בִּנְיָנִים</a:t>
            </a:r>
            <a:r>
              <a:rPr lang="en-US" sz="2800" dirty="0"/>
              <a:t>]</a:t>
            </a:r>
            <a:r>
              <a:rPr lang="en-US" sz="2800" b="1" dirty="0"/>
              <a:t>) 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b="1" dirty="0"/>
              <a:t>		</a:t>
            </a:r>
            <a:r>
              <a:rPr lang="en-US" sz="2800" b="1" dirty="0" smtClean="0"/>
              <a:t>         Simple</a:t>
            </a:r>
            <a:r>
              <a:rPr lang="en-US" sz="2800" b="1" dirty="0"/>
              <a:t>	</a:t>
            </a:r>
            <a:r>
              <a:rPr lang="en-US" sz="2800" b="1" dirty="0" smtClean="0"/>
              <a:t>     </a:t>
            </a:r>
            <a:r>
              <a:rPr lang="en-US" sz="2800" b="1" dirty="0"/>
              <a:t>	</a:t>
            </a:r>
            <a:r>
              <a:rPr lang="en-US" sz="2800" b="1" dirty="0" smtClean="0"/>
              <a:t>    Intensive</a:t>
            </a:r>
            <a:r>
              <a:rPr lang="en-US" sz="2800" b="1" dirty="0"/>
              <a:t>	</a:t>
            </a:r>
            <a:r>
              <a:rPr lang="en-US" sz="2800" b="1" dirty="0" smtClean="0"/>
              <a:t>           </a:t>
            </a:r>
            <a:r>
              <a:rPr lang="en-US" sz="2800" b="1" dirty="0"/>
              <a:t>	Causative</a:t>
            </a:r>
            <a:endParaRPr lang="en-US" sz="2800" dirty="0"/>
          </a:p>
          <a:p>
            <a:r>
              <a:rPr lang="en-US" sz="2800" dirty="0"/>
              <a:t>Active 	</a:t>
            </a:r>
            <a:r>
              <a:rPr lang="en-US" sz="2800" dirty="0" err="1"/>
              <a:t>Qal</a:t>
            </a:r>
            <a:r>
              <a:rPr lang="en-US" sz="2800" dirty="0"/>
              <a:t> (</a:t>
            </a:r>
            <a:r>
              <a:rPr lang="he-IL" sz="3600" dirty="0"/>
              <a:t>שָׁמַר</a:t>
            </a:r>
            <a:r>
              <a:rPr lang="en-US" sz="2800" dirty="0"/>
              <a:t>)		</a:t>
            </a:r>
            <a:r>
              <a:rPr lang="en-US" sz="2800" dirty="0" smtClean="0"/>
              <a:t>    </a:t>
            </a:r>
            <a:r>
              <a:rPr lang="en-US" sz="2800" dirty="0" err="1" smtClean="0"/>
              <a:t>Piel</a:t>
            </a:r>
            <a:r>
              <a:rPr lang="en-US" sz="2800" dirty="0" smtClean="0"/>
              <a:t> </a:t>
            </a:r>
            <a:r>
              <a:rPr lang="he-IL" sz="2800" dirty="0"/>
              <a:t>( </a:t>
            </a:r>
            <a:r>
              <a:rPr lang="he-IL" sz="3600" dirty="0"/>
              <a:t>שִׁמֵּר</a:t>
            </a:r>
            <a:r>
              <a:rPr lang="he-IL" sz="2800" dirty="0"/>
              <a:t>)</a:t>
            </a:r>
            <a:r>
              <a:rPr lang="en-US" sz="2800" dirty="0"/>
              <a:t>	</a:t>
            </a:r>
            <a:r>
              <a:rPr lang="en-US" sz="2800" dirty="0" smtClean="0"/>
              <a:t>          </a:t>
            </a:r>
            <a:r>
              <a:rPr lang="en-US" sz="2800" dirty="0"/>
              <a:t>	</a:t>
            </a:r>
            <a:r>
              <a:rPr lang="en-US" sz="2800" dirty="0" err="1"/>
              <a:t>Hiphil</a:t>
            </a:r>
            <a:r>
              <a:rPr lang="en-US" sz="2800" dirty="0"/>
              <a:t> </a:t>
            </a:r>
            <a:r>
              <a:rPr lang="he-IL" sz="2800" dirty="0"/>
              <a:t>( </a:t>
            </a:r>
            <a:r>
              <a:rPr lang="he-IL" sz="3600" dirty="0"/>
              <a:t>הִשְׁמִיר</a:t>
            </a:r>
            <a:r>
              <a:rPr lang="he-IL" sz="2800" dirty="0"/>
              <a:t>)</a:t>
            </a:r>
            <a:endParaRPr lang="en-US" sz="2800" dirty="0"/>
          </a:p>
          <a:p>
            <a:r>
              <a:rPr lang="en-US" sz="2800" dirty="0"/>
              <a:t>Passive 	</a:t>
            </a:r>
            <a:r>
              <a:rPr lang="en-US" sz="2800" dirty="0" err="1"/>
              <a:t>Niphal</a:t>
            </a:r>
            <a:r>
              <a:rPr lang="en-US" sz="2800" dirty="0"/>
              <a:t> (</a:t>
            </a:r>
            <a:r>
              <a:rPr lang="he-IL" sz="3600" dirty="0"/>
              <a:t>נִשְׁמַר</a:t>
            </a:r>
            <a:r>
              <a:rPr lang="he-IL" sz="2800" dirty="0"/>
              <a:t> </a:t>
            </a:r>
            <a:r>
              <a:rPr lang="en-US" sz="2800" dirty="0"/>
              <a:t>)	</a:t>
            </a:r>
            <a:r>
              <a:rPr lang="en-US" sz="2800" dirty="0" err="1"/>
              <a:t>Pual</a:t>
            </a:r>
            <a:r>
              <a:rPr lang="en-US" sz="2800" dirty="0"/>
              <a:t> (</a:t>
            </a:r>
            <a:r>
              <a:rPr lang="he-IL" sz="3600" dirty="0"/>
              <a:t>שֻׁמַּר</a:t>
            </a:r>
            <a:r>
              <a:rPr lang="he-IL" sz="2800" dirty="0"/>
              <a:t> </a:t>
            </a:r>
            <a:r>
              <a:rPr lang="en-US" sz="2800" dirty="0"/>
              <a:t>)	</a:t>
            </a:r>
            <a:r>
              <a:rPr lang="en-US" sz="2800" dirty="0" smtClean="0"/>
              <a:t>     </a:t>
            </a:r>
            <a:r>
              <a:rPr lang="en-US" sz="2800" dirty="0"/>
              <a:t>	</a:t>
            </a:r>
            <a:r>
              <a:rPr lang="en-US" sz="2800" dirty="0" err="1"/>
              <a:t>Hophal</a:t>
            </a:r>
            <a:r>
              <a:rPr lang="en-US" sz="2800" dirty="0"/>
              <a:t> (</a:t>
            </a:r>
            <a:r>
              <a:rPr lang="he-IL" sz="3600" dirty="0"/>
              <a:t>הָשְׁמַר</a:t>
            </a:r>
            <a:r>
              <a:rPr lang="he-IL" sz="2800" dirty="0"/>
              <a:t> </a:t>
            </a:r>
            <a:r>
              <a:rPr lang="en-US" sz="2800" dirty="0"/>
              <a:t>)</a:t>
            </a:r>
          </a:p>
          <a:p>
            <a:r>
              <a:rPr lang="en-US" sz="2800" dirty="0"/>
              <a:t>Reflexive  				</a:t>
            </a:r>
            <a:r>
              <a:rPr lang="en-US" sz="2800" dirty="0" smtClean="0"/>
              <a:t>         </a:t>
            </a:r>
            <a:r>
              <a:rPr lang="en-US" sz="2800" dirty="0" err="1" smtClean="0"/>
              <a:t>Hithpael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he-IL" sz="3600" dirty="0"/>
              <a:t>הִשְׁתַּמֵּר</a:t>
            </a:r>
            <a:r>
              <a:rPr lang="he-IL" sz="2800" dirty="0"/>
              <a:t> </a:t>
            </a:r>
            <a:r>
              <a:rPr lang="en-US" sz="2800" dirty="0"/>
              <a:t>)</a:t>
            </a:r>
          </a:p>
          <a:p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208713" y="2078182"/>
            <a:ext cx="1413163" cy="163760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621876" y="2078182"/>
            <a:ext cx="822960" cy="174567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21876" y="2078182"/>
            <a:ext cx="3898669" cy="163760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74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201998" cy="1400530"/>
          </a:xfrm>
        </p:spPr>
        <p:txBody>
          <a:bodyPr/>
          <a:lstStyle/>
          <a:p>
            <a:r>
              <a:rPr lang="en-US" b="1" dirty="0"/>
              <a:t> Seven verb patterns </a:t>
            </a:r>
            <a:r>
              <a:rPr lang="en-US" dirty="0"/>
              <a:t>(the verb </a:t>
            </a:r>
            <a:r>
              <a:rPr lang="he-IL" dirty="0"/>
              <a:t>פָּעַל</a:t>
            </a:r>
            <a:r>
              <a:rPr lang="en-US" dirty="0"/>
              <a:t>—(to make)</a:t>
            </a:r>
            <a:r>
              <a:rPr lang="en-US" b="1" dirty="0"/>
              <a:t>  is used to identify the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93684" cy="4195481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rgbClr val="FFFF00"/>
                </a:solidFill>
              </a:rPr>
              <a:t>Qal</a:t>
            </a:r>
            <a:r>
              <a:rPr lang="en-US" sz="2800" dirty="0"/>
              <a:t> (</a:t>
            </a:r>
            <a:r>
              <a:rPr lang="he-IL" sz="3600" dirty="0"/>
              <a:t>קַל</a:t>
            </a:r>
            <a:r>
              <a:rPr lang="en-US" sz="2800" dirty="0"/>
              <a:t>: simple/light, from </a:t>
            </a:r>
            <a:r>
              <a:rPr lang="he-IL" sz="3600" dirty="0"/>
              <a:t>קָלַל</a:t>
            </a:r>
            <a:r>
              <a:rPr lang="he-IL" sz="2800" dirty="0"/>
              <a:t> </a:t>
            </a:r>
            <a:r>
              <a:rPr lang="en-US" sz="2800" dirty="0" smtClean="0"/>
              <a:t> it </a:t>
            </a:r>
            <a:r>
              <a:rPr lang="en-US" sz="2800" dirty="0"/>
              <a:t>was light) – </a:t>
            </a:r>
            <a:r>
              <a:rPr lang="he-IL" sz="3600" dirty="0"/>
              <a:t>פָּעַל</a:t>
            </a:r>
            <a:r>
              <a:rPr lang="he-IL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Pā‘al</a:t>
            </a:r>
            <a:r>
              <a:rPr lang="en-US" sz="2800" dirty="0" smtClean="0"/>
              <a:t> </a:t>
            </a:r>
            <a:r>
              <a:rPr lang="en-US" sz="2800" dirty="0"/>
              <a:t>– he made – 49,942x</a:t>
            </a:r>
          </a:p>
          <a:p>
            <a:r>
              <a:rPr lang="en-US" sz="2800" dirty="0" err="1">
                <a:solidFill>
                  <a:srgbClr val="FFFF00"/>
                </a:solidFill>
              </a:rPr>
              <a:t>Niphal</a:t>
            </a:r>
            <a:r>
              <a:rPr lang="en-US" sz="2800" dirty="0"/>
              <a:t> – </a:t>
            </a:r>
            <a:r>
              <a:rPr lang="he-IL" sz="3600" dirty="0"/>
              <a:t>נִפְעַל</a:t>
            </a:r>
            <a:r>
              <a:rPr lang="he-IL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Ni</a:t>
            </a:r>
            <a:r>
              <a:rPr lang="en-US" sz="2800" u="sng" dirty="0" err="1" smtClean="0"/>
              <a:t>p</a:t>
            </a:r>
            <a:r>
              <a:rPr lang="en-US" sz="2800" dirty="0" err="1" smtClean="0"/>
              <a:t>‘al</a:t>
            </a:r>
            <a:r>
              <a:rPr lang="en-US" sz="2800" dirty="0" smtClean="0"/>
              <a:t> </a:t>
            </a:r>
            <a:r>
              <a:rPr lang="en-US" sz="2800" dirty="0"/>
              <a:t>– he was made (passive) – 4161x</a:t>
            </a:r>
          </a:p>
          <a:p>
            <a:r>
              <a:rPr lang="en-US" sz="2800" dirty="0" err="1">
                <a:solidFill>
                  <a:srgbClr val="FFFF00"/>
                </a:solidFill>
              </a:rPr>
              <a:t>Piel</a:t>
            </a:r>
            <a:r>
              <a:rPr lang="en-US" sz="2800" dirty="0"/>
              <a:t> – </a:t>
            </a:r>
            <a:r>
              <a:rPr lang="he-IL" sz="3600" dirty="0"/>
              <a:t>פִּיעֵל</a:t>
            </a:r>
            <a:r>
              <a:rPr lang="he-IL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Pî‘êl</a:t>
            </a:r>
            <a:r>
              <a:rPr lang="en-US" sz="2800" dirty="0"/>
              <a:t>– he made (intensive) – 6491x</a:t>
            </a:r>
          </a:p>
          <a:p>
            <a:r>
              <a:rPr lang="en-US" sz="2800" dirty="0" err="1">
                <a:solidFill>
                  <a:srgbClr val="FFFF00"/>
                </a:solidFill>
              </a:rPr>
              <a:t>Hiphil</a:t>
            </a:r>
            <a:r>
              <a:rPr lang="en-US" sz="2800" dirty="0"/>
              <a:t> -- </a:t>
            </a:r>
            <a:r>
              <a:rPr lang="he-IL" sz="3600" dirty="0"/>
              <a:t>הִפְעִיל</a:t>
            </a:r>
            <a:r>
              <a:rPr lang="en-US" sz="2800" dirty="0"/>
              <a:t>  </a:t>
            </a:r>
            <a:r>
              <a:rPr lang="en-US" sz="2800" dirty="0" err="1"/>
              <a:t>Hi</a:t>
            </a:r>
            <a:r>
              <a:rPr lang="en-US" sz="2800" u="sng" dirty="0" err="1"/>
              <a:t>p</a:t>
            </a:r>
            <a:r>
              <a:rPr lang="en-US" sz="2800" dirty="0" err="1"/>
              <a:t>îl</a:t>
            </a:r>
            <a:r>
              <a:rPr lang="en-US" sz="2800" dirty="0"/>
              <a:t> – he caused to make (causative)– 9386x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462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16B.  </a:t>
            </a:r>
            <a:r>
              <a:rPr lang="en-US" b="1" dirty="0" err="1"/>
              <a:t>Piel</a:t>
            </a:r>
            <a:r>
              <a:rPr lang="en-US" b="1" dirty="0"/>
              <a:t> / </a:t>
            </a:r>
            <a:r>
              <a:rPr lang="en-US" b="1" dirty="0" err="1"/>
              <a:t>Pual</a:t>
            </a:r>
            <a:r>
              <a:rPr lang="en-US" b="1" dirty="0"/>
              <a:t> / </a:t>
            </a:r>
            <a:r>
              <a:rPr lang="en-US" b="1" dirty="0" err="1"/>
              <a:t>Hithpael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452" y="1413164"/>
            <a:ext cx="11122428" cy="4835236"/>
          </a:xfrm>
        </p:spPr>
        <p:txBody>
          <a:bodyPr>
            <a:noAutofit/>
          </a:bodyPr>
          <a:lstStyle/>
          <a:p>
            <a:r>
              <a:rPr lang="en-US" sz="2800" dirty="0"/>
              <a:t>Traditionally the </a:t>
            </a:r>
            <a:r>
              <a:rPr lang="en-US" sz="2800" dirty="0" err="1"/>
              <a:t>Piel</a:t>
            </a:r>
            <a:r>
              <a:rPr lang="en-US" sz="2800" dirty="0"/>
              <a:t> (</a:t>
            </a:r>
            <a:r>
              <a:rPr lang="he-IL" sz="3600" dirty="0"/>
              <a:t>פִּעֵל</a:t>
            </a:r>
            <a:r>
              <a:rPr lang="he-IL" sz="2800" dirty="0"/>
              <a:t> </a:t>
            </a:r>
            <a:r>
              <a:rPr lang="en-US" sz="2800" dirty="0"/>
              <a:t>)</a:t>
            </a:r>
            <a:r>
              <a:rPr lang="he-IL" sz="2800" dirty="0"/>
              <a:t>  </a:t>
            </a:r>
            <a:r>
              <a:rPr lang="en-US" sz="2800" dirty="0"/>
              <a:t> is considered an intensive stem. So, for example, as </a:t>
            </a:r>
            <a:r>
              <a:rPr lang="en-US" sz="2800" dirty="0" err="1"/>
              <a:t>Weingreen</a:t>
            </a:r>
            <a:r>
              <a:rPr lang="en-US" sz="2800" dirty="0"/>
              <a:t> (p. 105) points out, </a:t>
            </a:r>
            <a:r>
              <a:rPr lang="he-IL" sz="3600" dirty="0"/>
              <a:t>שָׁבַר</a:t>
            </a:r>
            <a:r>
              <a:rPr lang="he-IL" sz="2800" dirty="0"/>
              <a:t> </a:t>
            </a:r>
            <a:r>
              <a:rPr lang="en-US" sz="2800" dirty="0" smtClean="0"/>
              <a:t> (</a:t>
            </a:r>
            <a:r>
              <a:rPr lang="en-US" sz="2800" dirty="0" err="1"/>
              <a:t>Qal</a:t>
            </a:r>
            <a:r>
              <a:rPr lang="en-US" sz="2800" dirty="0"/>
              <a:t>) means “he broke” and </a:t>
            </a:r>
            <a:r>
              <a:rPr lang="he-IL" sz="3600" dirty="0"/>
              <a:t>שִׁבֵּר</a:t>
            </a:r>
            <a:r>
              <a:rPr lang="he-IL" sz="2800" dirty="0"/>
              <a:t> </a:t>
            </a:r>
            <a:r>
              <a:rPr lang="en-US" sz="2800" dirty="0" smtClean="0"/>
              <a:t> (</a:t>
            </a:r>
            <a:r>
              <a:rPr lang="en-US" sz="2800" dirty="0" err="1"/>
              <a:t>Piel</a:t>
            </a:r>
            <a:r>
              <a:rPr lang="en-US" sz="2800" dirty="0"/>
              <a:t>) is intensified to “he shattered.” </a:t>
            </a:r>
            <a:endParaRPr lang="en-US" sz="2800" dirty="0" smtClean="0"/>
          </a:p>
          <a:p>
            <a:r>
              <a:rPr lang="en-US" sz="2800" dirty="0" err="1" smtClean="0"/>
              <a:t>Waltke</a:t>
            </a:r>
            <a:r>
              <a:rPr lang="en-US" sz="2800" dirty="0" smtClean="0"/>
              <a:t>/O’Connor </a:t>
            </a:r>
            <a:r>
              <a:rPr lang="en-US" sz="2800" dirty="0"/>
              <a:t>would see this more as the </a:t>
            </a:r>
            <a:r>
              <a:rPr lang="en-US" sz="2800" dirty="0" err="1"/>
              <a:t>Piel</a:t>
            </a:r>
            <a:r>
              <a:rPr lang="en-US" sz="2800" dirty="0"/>
              <a:t> being resultative with the </a:t>
            </a:r>
            <a:r>
              <a:rPr lang="en-US" sz="2800" dirty="0" err="1"/>
              <a:t>Piel</a:t>
            </a:r>
            <a:r>
              <a:rPr lang="en-US" sz="2800" dirty="0"/>
              <a:t> resulting in the object taking on the brokenness of the verb. </a:t>
            </a:r>
            <a:endParaRPr lang="en-US" sz="2800" dirty="0" smtClean="0"/>
          </a:p>
          <a:p>
            <a:r>
              <a:rPr lang="en-US" sz="2800" dirty="0" smtClean="0"/>
              <a:t>W/O </a:t>
            </a:r>
            <a:r>
              <a:rPr lang="en-US" sz="2800" dirty="0"/>
              <a:t>suggest that the </a:t>
            </a:r>
            <a:r>
              <a:rPr lang="en-US" sz="2800" dirty="0" err="1"/>
              <a:t>Piel</a:t>
            </a:r>
            <a:r>
              <a:rPr lang="en-US" sz="2800" dirty="0"/>
              <a:t> is in fact more about bringing a state into being (or resultative). 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0276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60446"/>
          </a:xfrm>
        </p:spPr>
        <p:txBody>
          <a:bodyPr/>
          <a:lstStyle/>
          <a:p>
            <a:r>
              <a:rPr lang="en-US" b="1" dirty="0"/>
              <a:t>16B.  </a:t>
            </a:r>
            <a:r>
              <a:rPr lang="en-US" b="1" dirty="0" err="1"/>
              <a:t>Piel</a:t>
            </a:r>
            <a:r>
              <a:rPr lang="en-US" b="1" dirty="0"/>
              <a:t> / </a:t>
            </a:r>
            <a:r>
              <a:rPr lang="en-US" b="1" dirty="0" err="1"/>
              <a:t>Pual</a:t>
            </a:r>
            <a:r>
              <a:rPr lang="en-US" b="1" dirty="0"/>
              <a:t> / </a:t>
            </a:r>
            <a:r>
              <a:rPr lang="en-US" b="1" dirty="0" err="1" smtClean="0"/>
              <a:t>Hithpael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27980"/>
            <a:ext cx="11030989" cy="4195481"/>
          </a:xfrm>
        </p:spPr>
        <p:txBody>
          <a:bodyPr>
            <a:noAutofit/>
          </a:bodyPr>
          <a:lstStyle/>
          <a:p>
            <a:r>
              <a:rPr lang="en-US" sz="2800" dirty="0"/>
              <a:t>There is often a shift from a </a:t>
            </a:r>
            <a:r>
              <a:rPr lang="en-US" sz="2800" dirty="0" err="1"/>
              <a:t>Qal</a:t>
            </a:r>
            <a:r>
              <a:rPr lang="en-US" sz="2800" dirty="0"/>
              <a:t> which is intransitive (verb having no object) to a </a:t>
            </a:r>
            <a:r>
              <a:rPr lang="en-US" sz="2800" dirty="0" err="1"/>
              <a:t>Piel</a:t>
            </a:r>
            <a:r>
              <a:rPr lang="en-US" sz="2800" dirty="0"/>
              <a:t> which is transitive. This is the factitive use as </a:t>
            </a:r>
            <a:r>
              <a:rPr lang="en-US" sz="2800" dirty="0" err="1"/>
              <a:t>Waltke</a:t>
            </a:r>
            <a:r>
              <a:rPr lang="en-US" sz="2800" dirty="0"/>
              <a:t>/O’Connor call it. </a:t>
            </a:r>
            <a:endParaRPr lang="en-US" sz="2800" dirty="0" smtClean="0"/>
          </a:p>
          <a:p>
            <a:r>
              <a:rPr lang="en-US" sz="2800" dirty="0" smtClean="0"/>
              <a:t>So </a:t>
            </a:r>
            <a:r>
              <a:rPr lang="en-US" sz="2800" dirty="0"/>
              <a:t>the intransitive </a:t>
            </a:r>
            <a:r>
              <a:rPr lang="he-IL" sz="3600" dirty="0"/>
              <a:t>קָדַשׁ</a:t>
            </a:r>
            <a:r>
              <a:rPr lang="he-IL" sz="2800" dirty="0"/>
              <a:t> </a:t>
            </a:r>
            <a:r>
              <a:rPr lang="en-US" sz="2800" dirty="0" smtClean="0"/>
              <a:t> “</a:t>
            </a:r>
            <a:r>
              <a:rPr lang="en-US" sz="2800" dirty="0"/>
              <a:t>to be holy” (</a:t>
            </a:r>
            <a:r>
              <a:rPr lang="en-US" sz="2800" dirty="0" err="1"/>
              <a:t>Qal</a:t>
            </a:r>
            <a:r>
              <a:rPr lang="en-US" sz="2800" dirty="0"/>
              <a:t>) becomes in the </a:t>
            </a:r>
            <a:r>
              <a:rPr lang="en-US" sz="2800" dirty="0" err="1"/>
              <a:t>Piel</a:t>
            </a:r>
            <a:r>
              <a:rPr lang="en-US" sz="2800" dirty="0"/>
              <a:t> </a:t>
            </a:r>
            <a:r>
              <a:rPr lang="he-IL" sz="3600" dirty="0"/>
              <a:t>קִדַּשׁ</a:t>
            </a:r>
            <a:r>
              <a:rPr lang="he-IL" sz="2800" dirty="0"/>
              <a:t> </a:t>
            </a:r>
            <a:r>
              <a:rPr lang="en-US" sz="2800" dirty="0" smtClean="0"/>
              <a:t> “</a:t>
            </a:r>
            <a:r>
              <a:rPr lang="en-US" sz="2800" dirty="0"/>
              <a:t>to transfer to a state of holiness” i.e. consecrate something (an object) (</a:t>
            </a:r>
            <a:r>
              <a:rPr lang="en-US" sz="2800" dirty="0" err="1" smtClean="0"/>
              <a:t>Waltke</a:t>
            </a:r>
            <a:r>
              <a:rPr lang="en-US" sz="2800" dirty="0" smtClean="0"/>
              <a:t>/O’Connor, 402). </a:t>
            </a:r>
          </a:p>
        </p:txBody>
      </p:sp>
    </p:spTree>
    <p:extLst>
      <p:ext uri="{BB962C8B-B14F-4D97-AF65-F5344CB8AC3E}">
        <p14:creationId xmlns:p14="http://schemas.microsoft.com/office/powerpoint/2010/main" val="50395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4.L.  Sing: Shema lullaby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39454" cy="4195481"/>
          </a:xfrm>
        </p:spPr>
        <p:txBody>
          <a:bodyPr/>
          <a:lstStyle/>
          <a:p>
            <a:r>
              <a:rPr lang="he-IL" sz="4400" dirty="0" smtClean="0"/>
              <a:t>שְׁמַע יִשְׂרָאֵל     </a:t>
            </a:r>
            <a:r>
              <a:rPr lang="he-IL" sz="4400" dirty="0"/>
              <a:t>יְהוָה אֱלֹהֵינוּ </a:t>
            </a:r>
            <a:r>
              <a:rPr lang="he-IL" sz="4400" dirty="0" smtClean="0"/>
              <a:t>   יְהוָה </a:t>
            </a:r>
            <a:r>
              <a:rPr lang="he-IL" sz="4400" dirty="0"/>
              <a:t>אֶחָֽד׃ </a:t>
            </a:r>
            <a:r>
              <a:rPr lang="en-US" sz="4400" dirty="0"/>
              <a:t>    </a:t>
            </a:r>
            <a:r>
              <a:rPr lang="en-US" dirty="0"/>
              <a:t>(Deut. 6:4)</a:t>
            </a:r>
          </a:p>
          <a:p>
            <a:r>
              <a:rPr lang="en-US" b="1" u="sng" dirty="0">
                <a:hlinkClick r:id="rId2"/>
              </a:rPr>
              <a:t>https://www.youtube.com/watch?v=pIOpZ9fQLbU&amp;t=0s&amp;list=PLnNXzYjQerJia_8yTy8OrM2K-BiN5OEup&amp;index=2</a:t>
            </a:r>
            <a:r>
              <a:rPr lang="en-US" b="1" dirty="0"/>
              <a:t>   </a:t>
            </a:r>
            <a:endParaRPr lang="en-US" dirty="0"/>
          </a:p>
          <a:p>
            <a:r>
              <a:rPr lang="en-US" b="1" dirty="0"/>
              <a:t>or search </a:t>
            </a:r>
            <a:r>
              <a:rPr lang="en-US" b="1" dirty="0" err="1"/>
              <a:t>Youtube</a:t>
            </a:r>
            <a:r>
              <a:rPr lang="en-US" b="1" dirty="0"/>
              <a:t> for: “</a:t>
            </a:r>
            <a:r>
              <a:rPr lang="en-US" dirty="0"/>
              <a:t>Shema Lullaby Judy </a:t>
            </a:r>
            <a:r>
              <a:rPr lang="en-US" dirty="0" err="1"/>
              <a:t>Ginsburgh</a:t>
            </a:r>
            <a:r>
              <a:rPr lang="en-US" dirty="0"/>
              <a:t>”</a:t>
            </a:r>
          </a:p>
          <a:p>
            <a:r>
              <a:rPr lang="en-US" dirty="0" smtClean="0"/>
              <a:t>Shabbat Shalom Medley</a:t>
            </a:r>
          </a:p>
          <a:p>
            <a:r>
              <a:rPr lang="en-US" dirty="0">
                <a:hlinkClick r:id="rId3"/>
              </a:rPr>
              <a:t>https://www.youtube.com/watch?v=-</a:t>
            </a:r>
            <a:r>
              <a:rPr lang="en-US" dirty="0" smtClean="0">
                <a:hlinkClick r:id="rId3"/>
              </a:rPr>
              <a:t>MBgACM_LcE&amp;list=RDEMSL0J_ngrs5U8EoQWZITH5w&amp;index=9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99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02009"/>
          </a:xfrm>
        </p:spPr>
        <p:txBody>
          <a:bodyPr/>
          <a:lstStyle/>
          <a:p>
            <a:r>
              <a:rPr lang="en-US" b="1" dirty="0"/>
              <a:t>16B.  </a:t>
            </a:r>
            <a:r>
              <a:rPr lang="en-US" b="1" dirty="0" err="1"/>
              <a:t>Piel</a:t>
            </a:r>
            <a:r>
              <a:rPr lang="en-US" b="1" dirty="0"/>
              <a:t> / </a:t>
            </a:r>
            <a:r>
              <a:rPr lang="en-US" b="1" dirty="0" err="1"/>
              <a:t>Pual</a:t>
            </a:r>
            <a:r>
              <a:rPr lang="en-US" b="1" dirty="0"/>
              <a:t> / </a:t>
            </a:r>
            <a:r>
              <a:rPr lang="en-US" b="1" dirty="0" err="1"/>
              <a:t>Hithpael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711546" cy="4195481"/>
          </a:xfrm>
        </p:spPr>
        <p:txBody>
          <a:bodyPr>
            <a:normAutofit/>
          </a:bodyPr>
          <a:lstStyle/>
          <a:p>
            <a:r>
              <a:rPr lang="en-US" sz="2800" dirty="0"/>
              <a:t>This explains why some of the </a:t>
            </a:r>
            <a:r>
              <a:rPr lang="en-US" sz="2800" dirty="0" err="1"/>
              <a:t>Piel</a:t>
            </a:r>
            <a:r>
              <a:rPr lang="en-US" sz="2800" dirty="0"/>
              <a:t> verbs appear to be causative (like the </a:t>
            </a:r>
            <a:r>
              <a:rPr lang="en-US" sz="2800" dirty="0" err="1"/>
              <a:t>Hiphil</a:t>
            </a:r>
            <a:r>
              <a:rPr lang="en-US" sz="2800" dirty="0"/>
              <a:t> we will examine latter). 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he-IL" sz="3600" dirty="0"/>
              <a:t>גָּדַל</a:t>
            </a:r>
            <a:r>
              <a:rPr lang="he-IL" sz="2800" dirty="0"/>
              <a:t> </a:t>
            </a:r>
            <a:r>
              <a:rPr lang="en-US" sz="2800" dirty="0" smtClean="0"/>
              <a:t>  he </a:t>
            </a:r>
            <a:r>
              <a:rPr lang="en-US" sz="2800" dirty="0"/>
              <a:t>was great (</a:t>
            </a:r>
            <a:r>
              <a:rPr lang="en-US" sz="2800" dirty="0" err="1"/>
              <a:t>Qal</a:t>
            </a:r>
            <a:r>
              <a:rPr lang="en-US" sz="2800" dirty="0"/>
              <a:t>) takes on a causative, or better a resultative, </a:t>
            </a:r>
            <a:r>
              <a:rPr lang="he-IL" sz="3600" dirty="0"/>
              <a:t>גִּדַּל</a:t>
            </a:r>
            <a:r>
              <a:rPr lang="he-IL" sz="2800" dirty="0"/>
              <a:t> </a:t>
            </a:r>
            <a:r>
              <a:rPr lang="en-US" sz="2800" dirty="0" smtClean="0"/>
              <a:t> “he </a:t>
            </a:r>
            <a:r>
              <a:rPr lang="en-US" sz="2800" dirty="0"/>
              <a:t>was made great</a:t>
            </a:r>
            <a:r>
              <a:rPr lang="en-US" sz="2800" dirty="0" smtClean="0"/>
              <a:t>.”  </a:t>
            </a:r>
          </a:p>
          <a:p>
            <a:r>
              <a:rPr lang="en-US" sz="2800" dirty="0" smtClean="0"/>
              <a:t>It </a:t>
            </a:r>
            <a:r>
              <a:rPr lang="en-US" sz="2800" dirty="0"/>
              <a:t>should also be noted that the meaning of the </a:t>
            </a:r>
            <a:r>
              <a:rPr lang="en-US" sz="2800" dirty="0" err="1"/>
              <a:t>Piel</a:t>
            </a:r>
            <a:r>
              <a:rPr lang="en-US" sz="2800" dirty="0"/>
              <a:t>/</a:t>
            </a:r>
            <a:r>
              <a:rPr lang="en-US" sz="2800" dirty="0" err="1"/>
              <a:t>Pual</a:t>
            </a:r>
            <a:r>
              <a:rPr lang="en-US" sz="2800" dirty="0"/>
              <a:t> may vary from verb to verb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600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27195"/>
          </a:xfrm>
        </p:spPr>
        <p:txBody>
          <a:bodyPr/>
          <a:lstStyle/>
          <a:p>
            <a:r>
              <a:rPr lang="en-US" b="1" dirty="0"/>
              <a:t>16B.  </a:t>
            </a:r>
            <a:r>
              <a:rPr lang="en-US" b="1" dirty="0" err="1"/>
              <a:t>Piel</a:t>
            </a:r>
            <a:r>
              <a:rPr lang="en-US" b="1" dirty="0"/>
              <a:t> / </a:t>
            </a:r>
            <a:r>
              <a:rPr lang="en-US" b="1" dirty="0" err="1"/>
              <a:t>Pual</a:t>
            </a:r>
            <a:r>
              <a:rPr lang="en-US" b="1" dirty="0"/>
              <a:t> / </a:t>
            </a:r>
            <a:r>
              <a:rPr lang="en-US" b="1" dirty="0" err="1"/>
              <a:t>Hithpael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686608" cy="4195481"/>
          </a:xfrm>
        </p:spPr>
        <p:txBody>
          <a:bodyPr>
            <a:normAutofit/>
          </a:bodyPr>
          <a:lstStyle/>
          <a:p>
            <a:r>
              <a:rPr lang="en-US" sz="2800" dirty="0"/>
              <a:t>The </a:t>
            </a:r>
            <a:r>
              <a:rPr lang="en-US" sz="2800" dirty="0" err="1"/>
              <a:t>Piel</a:t>
            </a:r>
            <a:r>
              <a:rPr lang="en-US" sz="2800" dirty="0"/>
              <a:t> verbs may also be denominative.  Many nouns are derived from verbal forms but some verbs reverse that and are derived from nouns.  Hence they are called </a:t>
            </a:r>
            <a:r>
              <a:rPr lang="en-US" sz="2800" dirty="0">
                <a:solidFill>
                  <a:srgbClr val="FFFF00"/>
                </a:solidFill>
              </a:rPr>
              <a:t>denominative</a:t>
            </a:r>
            <a:r>
              <a:rPr lang="en-US" sz="2800" dirty="0"/>
              <a:t>.  </a:t>
            </a:r>
            <a:endParaRPr lang="en-US" sz="2800" dirty="0" smtClean="0"/>
          </a:p>
          <a:p>
            <a:r>
              <a:rPr lang="en-US" sz="2800" dirty="0" err="1" smtClean="0"/>
              <a:t>Practico</a:t>
            </a:r>
            <a:r>
              <a:rPr lang="en-US" sz="2800" dirty="0" smtClean="0"/>
              <a:t> </a:t>
            </a:r>
            <a:r>
              <a:rPr lang="en-US" sz="2800" dirty="0"/>
              <a:t>lists  </a:t>
            </a:r>
            <a:r>
              <a:rPr lang="he-IL" sz="3600" dirty="0"/>
              <a:t>דָּבָר</a:t>
            </a:r>
            <a:r>
              <a:rPr lang="he-IL" sz="2800" dirty="0"/>
              <a:t> </a:t>
            </a:r>
            <a:r>
              <a:rPr lang="en-US" sz="2800" dirty="0" smtClean="0"/>
              <a:t> (</a:t>
            </a:r>
            <a:r>
              <a:rPr lang="en-US" sz="2800" dirty="0" err="1"/>
              <a:t>N:word</a:t>
            </a:r>
            <a:r>
              <a:rPr lang="en-US" sz="2800" dirty="0"/>
              <a:t>)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he-IL" sz="3600" dirty="0"/>
              <a:t>דִּבֵּר</a:t>
            </a:r>
            <a:r>
              <a:rPr lang="he-IL" sz="2800" dirty="0"/>
              <a:t> </a:t>
            </a:r>
            <a:r>
              <a:rPr lang="en-US" sz="2800" dirty="0" smtClean="0"/>
              <a:t> to </a:t>
            </a:r>
            <a:r>
              <a:rPr lang="en-US" sz="2800" dirty="0"/>
              <a:t>speak (</a:t>
            </a:r>
            <a:r>
              <a:rPr lang="en-US" sz="2800" dirty="0" err="1"/>
              <a:t>V:Piel</a:t>
            </a:r>
            <a:r>
              <a:rPr lang="en-US" sz="2800" dirty="0"/>
              <a:t>) 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he-IL" sz="3600" dirty="0"/>
              <a:t>כֹּהֵן</a:t>
            </a:r>
            <a:r>
              <a:rPr lang="he-IL" sz="2800" dirty="0"/>
              <a:t> </a:t>
            </a:r>
            <a:r>
              <a:rPr lang="en-US" sz="2800" dirty="0"/>
              <a:t>(</a:t>
            </a:r>
            <a:r>
              <a:rPr lang="en-US" sz="2800" dirty="0" err="1"/>
              <a:t>N:priest</a:t>
            </a:r>
            <a:r>
              <a:rPr lang="en-US" sz="2800" dirty="0"/>
              <a:t>)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he-IL" sz="3600" dirty="0"/>
              <a:t>כִּהֵן</a:t>
            </a:r>
            <a:r>
              <a:rPr lang="he-IL" sz="2800" dirty="0"/>
              <a:t> </a:t>
            </a:r>
            <a:r>
              <a:rPr lang="en-US" sz="2800" dirty="0" smtClean="0"/>
              <a:t> to </a:t>
            </a:r>
            <a:r>
              <a:rPr lang="en-US" sz="2800" dirty="0"/>
              <a:t>serve as priest (</a:t>
            </a:r>
            <a:r>
              <a:rPr lang="en-US" sz="2800" dirty="0" err="1"/>
              <a:t>V:Piel</a:t>
            </a:r>
            <a:r>
              <a:rPr lang="en-US" sz="2800" dirty="0"/>
              <a:t>, p. 310). These are translated just like a regular </a:t>
            </a:r>
            <a:r>
              <a:rPr lang="en-US" sz="2800" dirty="0" err="1"/>
              <a:t>Qal</a:t>
            </a:r>
            <a:r>
              <a:rPr lang="en-US" sz="2800" dirty="0"/>
              <a:t>.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12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077307" cy="1400530"/>
          </a:xfrm>
        </p:spPr>
        <p:txBody>
          <a:bodyPr/>
          <a:lstStyle/>
          <a:p>
            <a:r>
              <a:rPr lang="en-US" b="1" dirty="0"/>
              <a:t>16. B. Strong </a:t>
            </a:r>
            <a:r>
              <a:rPr lang="en-US" b="1" dirty="0" err="1"/>
              <a:t>Piel</a:t>
            </a:r>
            <a:r>
              <a:rPr lang="en-US" b="1" dirty="0"/>
              <a:t> Perfect Verb Forms: Resultative.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052918"/>
            <a:ext cx="11049896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1CS  </a:t>
            </a:r>
            <a:r>
              <a:rPr lang="he-IL" sz="3600" dirty="0"/>
              <a:t>שִׁמַּרְתִּי</a:t>
            </a:r>
            <a:r>
              <a:rPr lang="en-US" sz="2800" dirty="0"/>
              <a:t>  	I guarded 		</a:t>
            </a:r>
            <a:r>
              <a:rPr lang="en-US" sz="2800" dirty="0" smtClean="0"/>
              <a:t>    1CP  </a:t>
            </a:r>
            <a:r>
              <a:rPr lang="he-IL" sz="3600" dirty="0"/>
              <a:t>שִׁמַּרְנוּ</a:t>
            </a:r>
            <a:r>
              <a:rPr lang="en-US" sz="2800" dirty="0"/>
              <a:t>   we guarded </a:t>
            </a:r>
          </a:p>
          <a:p>
            <a:r>
              <a:rPr lang="en-US" sz="2800" dirty="0"/>
              <a:t>2MS  </a:t>
            </a:r>
            <a:r>
              <a:rPr lang="he-IL" sz="3600" dirty="0"/>
              <a:t>שִׁמַּרְתָּ</a:t>
            </a:r>
            <a:r>
              <a:rPr lang="en-US" sz="2800" dirty="0"/>
              <a:t>  </a:t>
            </a:r>
            <a:r>
              <a:rPr lang="en-US" sz="2800" dirty="0" smtClean="0"/>
              <a:t>you </a:t>
            </a:r>
            <a:r>
              <a:rPr lang="en-US" sz="2800" dirty="0"/>
              <a:t>(m) </a:t>
            </a:r>
            <a:r>
              <a:rPr lang="en-US" sz="2800" dirty="0" smtClean="0"/>
              <a:t>guarded </a:t>
            </a:r>
            <a:r>
              <a:rPr lang="en-US" sz="2800" dirty="0"/>
              <a:t>	2MP  </a:t>
            </a:r>
            <a:r>
              <a:rPr lang="he-IL" sz="3600" dirty="0"/>
              <a:t>שִׁמַּרְְתֶּם</a:t>
            </a:r>
            <a:r>
              <a:rPr lang="en-US" sz="2800" dirty="0"/>
              <a:t>  you (m) guarded </a:t>
            </a:r>
          </a:p>
          <a:p>
            <a:r>
              <a:rPr lang="en-US" sz="2800" dirty="0"/>
              <a:t>2FS  </a:t>
            </a:r>
            <a:r>
              <a:rPr lang="he-IL" sz="3600" dirty="0"/>
              <a:t>שִׁמַּרְתְּ</a:t>
            </a:r>
            <a:r>
              <a:rPr lang="en-US" sz="2800" dirty="0"/>
              <a:t>  	you (f) guarded 	2FP  </a:t>
            </a:r>
            <a:r>
              <a:rPr lang="he-IL" sz="3600" dirty="0"/>
              <a:t>שִׁמַּרְְתֶּן</a:t>
            </a:r>
            <a:r>
              <a:rPr lang="en-US" sz="2800" dirty="0"/>
              <a:t>   you (f) guarded </a:t>
            </a:r>
          </a:p>
          <a:p>
            <a:r>
              <a:rPr lang="en-US" sz="2800" dirty="0"/>
              <a:t>3MS  </a:t>
            </a:r>
            <a:r>
              <a:rPr lang="he-IL" sz="3600" dirty="0"/>
              <a:t>שִׁמֵּר</a:t>
            </a:r>
            <a:r>
              <a:rPr lang="en-US" sz="2800" dirty="0"/>
              <a:t>  	he guarded 		</a:t>
            </a:r>
            <a:r>
              <a:rPr lang="en-US" sz="2800" dirty="0" smtClean="0"/>
              <a:t>     3CP  </a:t>
            </a:r>
            <a:r>
              <a:rPr lang="he-IL" sz="3600" dirty="0"/>
              <a:t>שִׁמְּרוּ</a:t>
            </a:r>
            <a:r>
              <a:rPr lang="en-US" sz="2800" dirty="0"/>
              <a:t>   they guarded </a:t>
            </a:r>
          </a:p>
          <a:p>
            <a:r>
              <a:rPr lang="en-US" sz="2800" dirty="0"/>
              <a:t>3FS  </a:t>
            </a:r>
            <a:r>
              <a:rPr lang="he-IL" sz="3600" dirty="0"/>
              <a:t>שִׁמְּרָה</a:t>
            </a:r>
            <a:r>
              <a:rPr lang="en-US" sz="2800" dirty="0"/>
              <a:t>  	she guarded 		</a:t>
            </a:r>
          </a:p>
        </p:txBody>
      </p:sp>
    </p:spTree>
    <p:extLst>
      <p:ext uri="{BB962C8B-B14F-4D97-AF65-F5344CB8AC3E}">
        <p14:creationId xmlns:p14="http://schemas.microsoft.com/office/powerpoint/2010/main" val="357344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Piel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 </a:t>
            </a:r>
            <a:r>
              <a:rPr lang="he-IL" sz="3600" dirty="0" smtClean="0"/>
              <a:t>וַיֵּלֶךְ </a:t>
            </a:r>
            <a:r>
              <a:rPr lang="he-IL" sz="3600" dirty="0"/>
              <a:t>אַבְרָם כַּאֲשֶׁר דִּבֶּר אֵלָיו יְהוָה וַיֵּלֶךְ אִתּוֹ לוֹט </a:t>
            </a:r>
            <a:r>
              <a:rPr lang="en-US" sz="3600" dirty="0"/>
              <a:t>  </a:t>
            </a:r>
            <a:r>
              <a:rPr lang="en-US" sz="2800" dirty="0"/>
              <a:t>(Gen 12:4)</a:t>
            </a:r>
            <a:br>
              <a:rPr lang="en-US" sz="2800" dirty="0"/>
            </a:br>
            <a:r>
              <a:rPr lang="en-US" sz="2800" dirty="0"/>
              <a:t>    So Abram went, as the LORD had told him; and Lot went with him</a:t>
            </a:r>
            <a:br>
              <a:rPr lang="en-US" sz="2800" dirty="0"/>
            </a:br>
            <a:endParaRPr lang="en-US" sz="2800" dirty="0"/>
          </a:p>
          <a:p>
            <a:r>
              <a:rPr lang="en-US" sz="3600" baseline="30000" dirty="0"/>
              <a:t>  </a:t>
            </a:r>
            <a:r>
              <a:rPr lang="he-IL" sz="3600" dirty="0"/>
              <a:t>וּֽלְיִשְׁמָעֵאל שְׁמַעְתִּיךָ הִנֵּה בֵּרַכְתִּי אֹתוֹ   </a:t>
            </a:r>
            <a:r>
              <a:rPr lang="en-US" sz="3600" dirty="0"/>
              <a:t> </a:t>
            </a:r>
            <a:r>
              <a:rPr lang="en-US" sz="2800" dirty="0"/>
              <a:t>(Gen 17:20 WTT)</a:t>
            </a:r>
            <a:br>
              <a:rPr lang="en-US" sz="2800" dirty="0"/>
            </a:br>
            <a:r>
              <a:rPr lang="en-US" sz="2800" dirty="0"/>
              <a:t>       And as for Ishmael, I have heard you, behold I will bless him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449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16. C. </a:t>
            </a:r>
            <a:r>
              <a:rPr lang="en-US" b="1" dirty="0" err="1"/>
              <a:t>Piel</a:t>
            </a:r>
            <a:r>
              <a:rPr lang="en-US" b="1" dirty="0"/>
              <a:t> Perfect Weak Verbs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Lamed Gutturals</a:t>
            </a:r>
            <a:r>
              <a:rPr lang="en-US" sz="2800" dirty="0"/>
              <a:t> (e.g. </a:t>
            </a:r>
            <a:r>
              <a:rPr lang="he-IL" sz="3600" dirty="0"/>
              <a:t>שִׁלַּח</a:t>
            </a:r>
            <a:r>
              <a:rPr lang="he-IL" sz="2800" dirty="0"/>
              <a:t> </a:t>
            </a:r>
            <a:r>
              <a:rPr lang="en-US" sz="2800" dirty="0"/>
              <a:t>= regular verb except 3ms has a </a:t>
            </a:r>
            <a:r>
              <a:rPr lang="en-US" sz="2800" dirty="0" err="1"/>
              <a:t>pathaḥ</a:t>
            </a:r>
            <a:r>
              <a:rPr lang="en-US" sz="2800" dirty="0"/>
              <a:t> instead of a </a:t>
            </a:r>
            <a:r>
              <a:rPr lang="en-US" sz="2800" dirty="0" err="1"/>
              <a:t>ṣerê</a:t>
            </a:r>
            <a:r>
              <a:rPr lang="en-US" sz="2800" dirty="0"/>
              <a:t>).</a:t>
            </a:r>
          </a:p>
          <a:p>
            <a:r>
              <a:rPr lang="en-US" sz="2800" b="1" dirty="0"/>
              <a:t>Geminate Verbs</a:t>
            </a:r>
            <a:r>
              <a:rPr lang="en-US" sz="2800" dirty="0"/>
              <a:t>: (e.g. </a:t>
            </a:r>
            <a:r>
              <a:rPr lang="he-IL" sz="3600" dirty="0"/>
              <a:t>הִלֵּל</a:t>
            </a:r>
            <a:r>
              <a:rPr lang="he-IL" sz="2800" dirty="0"/>
              <a:t> </a:t>
            </a:r>
            <a:r>
              <a:rPr lang="en-US" sz="2800" dirty="0" smtClean="0"/>
              <a:t> to </a:t>
            </a:r>
            <a:r>
              <a:rPr lang="en-US" sz="2800" dirty="0"/>
              <a:t>praise, same vowel configuration as regular verb in </a:t>
            </a:r>
            <a:r>
              <a:rPr lang="en-US" sz="2800" dirty="0" err="1"/>
              <a:t>Piel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015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‘</a:t>
            </a:r>
            <a:r>
              <a:rPr lang="en-US" b="1" dirty="0" err="1"/>
              <a:t>Ayin</a:t>
            </a:r>
            <a:r>
              <a:rPr lang="en-US" b="1" dirty="0"/>
              <a:t> Gutturals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2052918"/>
            <a:ext cx="11280371" cy="4195481"/>
          </a:xfrm>
        </p:spPr>
        <p:txBody>
          <a:bodyPr>
            <a:noAutofit/>
          </a:bodyPr>
          <a:lstStyle/>
          <a:p>
            <a:r>
              <a:rPr lang="en-US" sz="2800" b="1" dirty="0"/>
              <a:t>‘</a:t>
            </a:r>
            <a:r>
              <a:rPr lang="en-US" sz="2800" b="1" dirty="0" err="1"/>
              <a:t>Ayin</a:t>
            </a:r>
            <a:r>
              <a:rPr lang="en-US" sz="2800" b="1" dirty="0"/>
              <a:t> Gutturals</a:t>
            </a:r>
            <a:r>
              <a:rPr lang="en-US" sz="2800" dirty="0"/>
              <a:t>:  </a:t>
            </a:r>
            <a:r>
              <a:rPr lang="en-US" sz="2800" dirty="0" err="1"/>
              <a:t>Piel</a:t>
            </a:r>
            <a:r>
              <a:rPr lang="en-US" sz="2800" dirty="0"/>
              <a:t> -- Resultative ( </a:t>
            </a:r>
            <a:r>
              <a:rPr lang="he-IL" sz="2800" dirty="0"/>
              <a:t>בֵּרַךְ ־־</a:t>
            </a:r>
            <a:r>
              <a:rPr lang="en-US" sz="2800" dirty="0"/>
              <a:t> few </a:t>
            </a:r>
            <a:r>
              <a:rPr lang="en-US" sz="2800" dirty="0" err="1"/>
              <a:t>Qals</a:t>
            </a:r>
            <a:r>
              <a:rPr lang="en-US" sz="2800" dirty="0"/>
              <a:t>, many </a:t>
            </a:r>
            <a:r>
              <a:rPr lang="en-US" sz="2800" dirty="0" err="1"/>
              <a:t>Piels</a:t>
            </a:r>
            <a:r>
              <a:rPr lang="en-US" sz="2800" dirty="0"/>
              <a:t>)</a:t>
            </a:r>
          </a:p>
          <a:p>
            <a:r>
              <a:rPr lang="en-US" sz="2800" dirty="0"/>
              <a:t>1CS  </a:t>
            </a:r>
            <a:r>
              <a:rPr lang="he-IL" sz="3600" dirty="0"/>
              <a:t>בֵּרַכְתִּי</a:t>
            </a:r>
            <a:r>
              <a:rPr lang="en-US" sz="2800" dirty="0"/>
              <a:t>  	I blessed 		</a:t>
            </a:r>
            <a:r>
              <a:rPr lang="en-US" sz="2800" dirty="0" smtClean="0"/>
              <a:t>     1CP  </a:t>
            </a:r>
            <a:r>
              <a:rPr lang="he-IL" sz="3600" dirty="0"/>
              <a:t>בֵּרַכְנוּ</a:t>
            </a:r>
            <a:r>
              <a:rPr lang="en-US" sz="2800" dirty="0"/>
              <a:t>   we blessed </a:t>
            </a:r>
          </a:p>
          <a:p>
            <a:r>
              <a:rPr lang="en-US" sz="2800" dirty="0"/>
              <a:t>2MS  </a:t>
            </a:r>
            <a:r>
              <a:rPr lang="he-IL" sz="3600" dirty="0"/>
              <a:t>בֵּרַכְתָּ</a:t>
            </a:r>
            <a:r>
              <a:rPr lang="en-US" sz="2800" dirty="0"/>
              <a:t>  </a:t>
            </a:r>
            <a:r>
              <a:rPr lang="en-US" sz="2800" dirty="0" smtClean="0"/>
              <a:t>you </a:t>
            </a:r>
            <a:r>
              <a:rPr lang="en-US" sz="2800" dirty="0"/>
              <a:t>(m) blessed 	2MP  </a:t>
            </a:r>
            <a:r>
              <a:rPr lang="he-IL" sz="3600" dirty="0"/>
              <a:t>בֵּרַכְְתֶּם</a:t>
            </a:r>
            <a:r>
              <a:rPr lang="en-US" sz="2800" dirty="0"/>
              <a:t>  you (m) blessed </a:t>
            </a:r>
          </a:p>
          <a:p>
            <a:r>
              <a:rPr lang="en-US" sz="2800" dirty="0"/>
              <a:t>2FS  </a:t>
            </a:r>
            <a:r>
              <a:rPr lang="he-IL" sz="3600" dirty="0"/>
              <a:t>בֵּרַכְתְּ</a:t>
            </a:r>
            <a:r>
              <a:rPr lang="en-US" sz="2800" dirty="0"/>
              <a:t>  	you (f) blessed 	</a:t>
            </a:r>
            <a:r>
              <a:rPr lang="en-US" sz="2800" dirty="0" smtClean="0"/>
              <a:t>     2FP  </a:t>
            </a:r>
            <a:r>
              <a:rPr lang="he-IL" sz="3600" dirty="0"/>
              <a:t>בֵּרַכְתֶּן</a:t>
            </a:r>
            <a:r>
              <a:rPr lang="en-US" sz="2800" dirty="0"/>
              <a:t>   you (f) blessed </a:t>
            </a:r>
          </a:p>
          <a:p>
            <a:r>
              <a:rPr lang="en-US" sz="2800" dirty="0"/>
              <a:t>3MS  </a:t>
            </a:r>
            <a:r>
              <a:rPr lang="he-IL" sz="3600" dirty="0"/>
              <a:t>בֵּרַךְ</a:t>
            </a:r>
            <a:r>
              <a:rPr lang="en-US" sz="2800" dirty="0"/>
              <a:t>  	</a:t>
            </a:r>
            <a:r>
              <a:rPr lang="he-IL" sz="2800" dirty="0"/>
              <a:t> 	</a:t>
            </a:r>
            <a:r>
              <a:rPr lang="en-US" sz="2800" dirty="0"/>
              <a:t>he blessed 		3CP  </a:t>
            </a:r>
            <a:r>
              <a:rPr lang="he-IL" sz="3600" dirty="0"/>
              <a:t>בֵּרְכוּ</a:t>
            </a:r>
            <a:r>
              <a:rPr lang="en-US" sz="2800" dirty="0"/>
              <a:t>   they blessed</a:t>
            </a:r>
          </a:p>
          <a:p>
            <a:r>
              <a:rPr lang="en-US" sz="2800" dirty="0"/>
              <a:t>3FS  </a:t>
            </a:r>
            <a:r>
              <a:rPr lang="he-IL" sz="3600" dirty="0"/>
              <a:t>בֵּרְכָה</a:t>
            </a:r>
            <a:r>
              <a:rPr lang="en-US" sz="2800" dirty="0"/>
              <a:t>  	she blessed 		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789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Lāme</a:t>
            </a:r>
            <a:r>
              <a:rPr lang="en-US" b="1" u="sng" dirty="0" err="1"/>
              <a:t>d</a:t>
            </a:r>
            <a:r>
              <a:rPr lang="en-US" b="1" dirty="0"/>
              <a:t> ’</a:t>
            </a:r>
            <a:r>
              <a:rPr lang="en-US" b="1" dirty="0" err="1"/>
              <a:t>Āle</a:t>
            </a:r>
            <a:r>
              <a:rPr lang="en-US" b="1" u="sng" dirty="0" err="1"/>
              <a:t>f</a:t>
            </a:r>
            <a:r>
              <a:rPr lang="en-US" b="1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54233"/>
            <a:ext cx="10991707" cy="4871257"/>
          </a:xfrm>
        </p:spPr>
        <p:txBody>
          <a:bodyPr>
            <a:noAutofit/>
          </a:bodyPr>
          <a:lstStyle/>
          <a:p>
            <a:r>
              <a:rPr lang="en-US" sz="2800" b="1" dirty="0" err="1"/>
              <a:t>Lāme</a:t>
            </a:r>
            <a:r>
              <a:rPr lang="en-US" sz="2800" b="1" u="sng" dirty="0" err="1"/>
              <a:t>d</a:t>
            </a:r>
            <a:r>
              <a:rPr lang="en-US" sz="2800" b="1" dirty="0"/>
              <a:t> ’</a:t>
            </a:r>
            <a:r>
              <a:rPr lang="en-US" sz="2800" b="1" dirty="0" err="1"/>
              <a:t>Āle</a:t>
            </a:r>
            <a:r>
              <a:rPr lang="en-US" sz="2800" b="1" u="sng" dirty="0" err="1"/>
              <a:t>f</a:t>
            </a:r>
            <a:r>
              <a:rPr lang="en-US" sz="2800" b="1" dirty="0"/>
              <a:t>:</a:t>
            </a:r>
            <a:r>
              <a:rPr lang="en-US" sz="2800" dirty="0"/>
              <a:t>  </a:t>
            </a:r>
            <a:r>
              <a:rPr lang="en-US" sz="2800" dirty="0" err="1"/>
              <a:t>Piel</a:t>
            </a:r>
            <a:r>
              <a:rPr lang="en-US" sz="2800" dirty="0"/>
              <a:t> Resultative (note the </a:t>
            </a:r>
            <a:r>
              <a:rPr lang="en-US" sz="2800" dirty="0" err="1"/>
              <a:t>ṣerê</a:t>
            </a:r>
            <a:r>
              <a:rPr lang="en-US" sz="2800" dirty="0"/>
              <a:t> throughout on the second consonant except when the vocalic suffix is added in the 3fs and 3cp.</a:t>
            </a:r>
          </a:p>
          <a:p>
            <a:r>
              <a:rPr lang="en-US" sz="2800" dirty="0"/>
              <a:t>1CS  </a:t>
            </a:r>
            <a:r>
              <a:rPr lang="he-IL" sz="3600" dirty="0"/>
              <a:t>מִצֵּאתִּי</a:t>
            </a:r>
            <a:r>
              <a:rPr lang="en-US" sz="2800" dirty="0"/>
              <a:t>  	I found 		</a:t>
            </a:r>
            <a:r>
              <a:rPr lang="en-US" sz="2800" dirty="0" smtClean="0"/>
              <a:t>         1CP  </a:t>
            </a:r>
            <a:r>
              <a:rPr lang="he-IL" sz="3600" dirty="0"/>
              <a:t>מִצֵּאנוּ</a:t>
            </a:r>
            <a:r>
              <a:rPr lang="en-US" sz="2800" dirty="0"/>
              <a:t>   we found </a:t>
            </a:r>
          </a:p>
          <a:p>
            <a:r>
              <a:rPr lang="en-US" sz="2800" dirty="0"/>
              <a:t>2MS  </a:t>
            </a:r>
            <a:r>
              <a:rPr lang="he-IL" sz="3600" dirty="0"/>
              <a:t>מִצֵּאתָּ</a:t>
            </a:r>
            <a:r>
              <a:rPr lang="en-US" sz="2800" dirty="0"/>
              <a:t>  	you (m) found 	2MP  </a:t>
            </a:r>
            <a:r>
              <a:rPr lang="he-IL" sz="3600" dirty="0"/>
              <a:t>מִצֵּאתֶּם</a:t>
            </a:r>
            <a:r>
              <a:rPr lang="en-US" sz="2800" dirty="0"/>
              <a:t>  you (m) found </a:t>
            </a:r>
          </a:p>
          <a:p>
            <a:r>
              <a:rPr lang="en-US" sz="2800" dirty="0"/>
              <a:t>2FS  </a:t>
            </a:r>
            <a:r>
              <a:rPr lang="he-IL" sz="3600" dirty="0"/>
              <a:t>מִצֵּאתְּ</a:t>
            </a:r>
            <a:r>
              <a:rPr lang="en-US" sz="2800" dirty="0"/>
              <a:t>  	you (f) found 	</a:t>
            </a:r>
            <a:r>
              <a:rPr lang="en-US" sz="2800" dirty="0" smtClean="0"/>
              <a:t>     2FP  </a:t>
            </a:r>
            <a:r>
              <a:rPr lang="he-IL" sz="3600" dirty="0"/>
              <a:t>מִצֵּאתֶּן</a:t>
            </a:r>
            <a:r>
              <a:rPr lang="en-US" sz="2800" dirty="0"/>
              <a:t>   you (f) found </a:t>
            </a:r>
          </a:p>
          <a:p>
            <a:r>
              <a:rPr lang="en-US" sz="2800" dirty="0"/>
              <a:t>3MS  </a:t>
            </a:r>
            <a:r>
              <a:rPr lang="he-IL" sz="3600" dirty="0"/>
              <a:t>מִצֵּא</a:t>
            </a:r>
            <a:r>
              <a:rPr lang="en-US" sz="2800" dirty="0"/>
              <a:t>  	</a:t>
            </a:r>
            <a:r>
              <a:rPr lang="he-IL" sz="2800" dirty="0"/>
              <a:t> 	</a:t>
            </a:r>
            <a:r>
              <a:rPr lang="en-US" sz="2800" dirty="0"/>
              <a:t>he found 	</a:t>
            </a:r>
            <a:r>
              <a:rPr lang="en-US" sz="2800" dirty="0" smtClean="0"/>
              <a:t>          3CP  </a:t>
            </a:r>
            <a:r>
              <a:rPr lang="he-IL" sz="3600" dirty="0"/>
              <a:t>מִצְּאוּ</a:t>
            </a:r>
            <a:r>
              <a:rPr lang="en-US" sz="2800" dirty="0"/>
              <a:t>   they found</a:t>
            </a:r>
          </a:p>
          <a:p>
            <a:r>
              <a:rPr lang="en-US" sz="2800" dirty="0"/>
              <a:t>3FS  </a:t>
            </a:r>
            <a:r>
              <a:rPr lang="he-IL" sz="3600" dirty="0"/>
              <a:t>מִצְּאָה</a:t>
            </a:r>
            <a:r>
              <a:rPr lang="en-US" sz="2800" dirty="0"/>
              <a:t>  	she found 		 </a:t>
            </a:r>
          </a:p>
        </p:txBody>
      </p:sp>
    </p:spTree>
    <p:extLst>
      <p:ext uri="{BB962C8B-B14F-4D97-AF65-F5344CB8AC3E}">
        <p14:creationId xmlns:p14="http://schemas.microsoft.com/office/powerpoint/2010/main" val="23833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Lāme</a:t>
            </a:r>
            <a:r>
              <a:rPr lang="en-US" b="1" u="sng" dirty="0" err="1"/>
              <a:t>d</a:t>
            </a:r>
            <a:r>
              <a:rPr lang="en-US" b="1" dirty="0"/>
              <a:t> </a:t>
            </a:r>
            <a:r>
              <a:rPr lang="en-US" dirty="0" err="1"/>
              <a:t>Hē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27" y="1296786"/>
            <a:ext cx="11355185" cy="4951614"/>
          </a:xfrm>
        </p:spPr>
        <p:txBody>
          <a:bodyPr>
            <a:noAutofit/>
          </a:bodyPr>
          <a:lstStyle/>
          <a:p>
            <a:r>
              <a:rPr lang="en-US" sz="2800" b="1" dirty="0" err="1"/>
              <a:t>Lāme</a:t>
            </a:r>
            <a:r>
              <a:rPr lang="en-US" sz="2800" b="1" u="sng" dirty="0" err="1"/>
              <a:t>d</a:t>
            </a:r>
            <a:r>
              <a:rPr lang="en-US" sz="2800" b="1" dirty="0"/>
              <a:t> </a:t>
            </a:r>
            <a:r>
              <a:rPr lang="en-US" sz="2800" dirty="0" err="1"/>
              <a:t>Hē</a:t>
            </a:r>
            <a:r>
              <a:rPr lang="en-US" sz="2800" dirty="0"/>
              <a:t>: </a:t>
            </a:r>
            <a:r>
              <a:rPr lang="en-US" sz="2800" dirty="0" err="1"/>
              <a:t>Piel</a:t>
            </a:r>
            <a:r>
              <a:rPr lang="en-US" sz="2800" dirty="0"/>
              <a:t> Resultative (</a:t>
            </a:r>
            <a:r>
              <a:rPr lang="he-IL" sz="3600" dirty="0"/>
              <a:t>גָּלָה</a:t>
            </a:r>
            <a:r>
              <a:rPr lang="en-US" sz="2800" dirty="0"/>
              <a:t>—he </a:t>
            </a:r>
            <a:r>
              <a:rPr lang="en-US" sz="2800" dirty="0" smtClean="0"/>
              <a:t>uncovered, revealed)  </a:t>
            </a:r>
            <a:r>
              <a:rPr lang="en-US" sz="2800" dirty="0"/>
              <a:t>Note under the second consonant the </a:t>
            </a:r>
            <a:r>
              <a:rPr lang="en-US" sz="2800" dirty="0" err="1"/>
              <a:t>ṣerê</a:t>
            </a:r>
            <a:r>
              <a:rPr lang="en-US" sz="2800" dirty="0"/>
              <a:t> goes to a </a:t>
            </a:r>
            <a:r>
              <a:rPr lang="en-US" sz="2800" dirty="0" err="1"/>
              <a:t>ḥîreq</a:t>
            </a:r>
            <a:r>
              <a:rPr lang="en-US" sz="2800" dirty="0"/>
              <a:t> </a:t>
            </a:r>
            <a:r>
              <a:rPr lang="en-US" sz="2800" dirty="0" err="1"/>
              <a:t>yôd</a:t>
            </a:r>
            <a:r>
              <a:rPr lang="en-US" sz="2800" dirty="0"/>
              <a:t> and the </a:t>
            </a:r>
            <a:r>
              <a:rPr lang="en-US" sz="2800" dirty="0" err="1"/>
              <a:t>dagesh</a:t>
            </a:r>
            <a:r>
              <a:rPr lang="en-US" sz="2800" dirty="0"/>
              <a:t> in the consonantal suffix is lost.  </a:t>
            </a:r>
          </a:p>
          <a:p>
            <a:r>
              <a:rPr lang="en-US" sz="2800" dirty="0"/>
              <a:t>1CS  </a:t>
            </a:r>
            <a:r>
              <a:rPr lang="he-IL" sz="3600" dirty="0"/>
              <a:t>גִּלִּיתִי</a:t>
            </a:r>
            <a:r>
              <a:rPr lang="en-US" sz="2800" dirty="0"/>
              <a:t>  	I </a:t>
            </a:r>
            <a:r>
              <a:rPr lang="en-US" sz="2800" dirty="0" smtClean="0"/>
              <a:t>revealed </a:t>
            </a:r>
            <a:r>
              <a:rPr lang="en-US" sz="2800" dirty="0"/>
              <a:t>	</a:t>
            </a:r>
            <a:r>
              <a:rPr lang="en-US" sz="2800" dirty="0" smtClean="0"/>
              <a:t>           1CP  </a:t>
            </a:r>
            <a:r>
              <a:rPr lang="he-IL" sz="3600" dirty="0"/>
              <a:t>גִּלִּינוּ</a:t>
            </a:r>
            <a:r>
              <a:rPr lang="en-US" sz="2800" dirty="0"/>
              <a:t>   we </a:t>
            </a:r>
            <a:r>
              <a:rPr lang="en-US" sz="2800" dirty="0" smtClean="0"/>
              <a:t>revealed</a:t>
            </a:r>
            <a:endParaRPr lang="en-US" sz="2800" dirty="0"/>
          </a:p>
          <a:p>
            <a:r>
              <a:rPr lang="en-US" sz="2800" dirty="0"/>
              <a:t>2MS  </a:t>
            </a:r>
            <a:r>
              <a:rPr lang="he-IL" sz="3600" dirty="0"/>
              <a:t>גִּלִּיתָ</a:t>
            </a:r>
            <a:r>
              <a:rPr lang="en-US" sz="2800" dirty="0"/>
              <a:t>  	you (m) </a:t>
            </a:r>
            <a:r>
              <a:rPr lang="en-US" sz="2800" dirty="0" smtClean="0"/>
              <a:t>revealed     2MP  </a:t>
            </a:r>
            <a:r>
              <a:rPr lang="he-IL" sz="3600" dirty="0"/>
              <a:t>גִּלִּיתֶּם</a:t>
            </a:r>
            <a:r>
              <a:rPr lang="en-US" sz="2800" dirty="0"/>
              <a:t>  you (m) </a:t>
            </a:r>
            <a:r>
              <a:rPr lang="en-US" sz="2800" dirty="0" smtClean="0"/>
              <a:t>revealed</a:t>
            </a:r>
          </a:p>
          <a:p>
            <a:r>
              <a:rPr lang="en-US" sz="2800" dirty="0" smtClean="0"/>
              <a:t>2FS  </a:t>
            </a:r>
            <a:r>
              <a:rPr lang="he-IL" sz="3600" dirty="0" smtClean="0"/>
              <a:t>גִּלִּיתְ</a:t>
            </a:r>
            <a:r>
              <a:rPr lang="en-US" sz="2800" dirty="0" smtClean="0"/>
              <a:t>  </a:t>
            </a:r>
            <a:r>
              <a:rPr lang="he-IL" sz="2800" dirty="0" smtClean="0"/>
              <a:t>	</a:t>
            </a:r>
            <a:r>
              <a:rPr lang="en-US" sz="2800" dirty="0" smtClean="0"/>
              <a:t>you (f) revealed	 </a:t>
            </a:r>
            <a:r>
              <a:rPr lang="he-IL" sz="2800" dirty="0" smtClean="0"/>
              <a:t> 	</a:t>
            </a:r>
            <a:r>
              <a:rPr lang="en-US" sz="2800" dirty="0" smtClean="0"/>
              <a:t>2FP  </a:t>
            </a:r>
            <a:r>
              <a:rPr lang="he-IL" sz="3600" dirty="0" smtClean="0"/>
              <a:t>גִּלִּיתֶּן</a:t>
            </a:r>
            <a:r>
              <a:rPr lang="en-US" sz="2800" dirty="0" smtClean="0"/>
              <a:t>   you (f) revealed</a:t>
            </a:r>
          </a:p>
          <a:p>
            <a:r>
              <a:rPr lang="en-US" sz="2800" dirty="0" smtClean="0"/>
              <a:t>3MS  </a:t>
            </a:r>
            <a:r>
              <a:rPr lang="he-IL" sz="3600" dirty="0" smtClean="0"/>
              <a:t>גִּלָּה</a:t>
            </a:r>
            <a:r>
              <a:rPr lang="en-US" sz="2800" dirty="0" smtClean="0"/>
              <a:t>  	</a:t>
            </a:r>
            <a:r>
              <a:rPr lang="he-IL" sz="2800" dirty="0" smtClean="0"/>
              <a:t> 	</a:t>
            </a:r>
            <a:r>
              <a:rPr lang="en-US" sz="2800" dirty="0" smtClean="0"/>
              <a:t>he revealed		    3CP  </a:t>
            </a:r>
            <a:r>
              <a:rPr lang="he-IL" sz="3600" dirty="0" smtClean="0"/>
              <a:t>גִּלּוּ</a:t>
            </a:r>
            <a:r>
              <a:rPr lang="en-US" sz="2800" dirty="0" smtClean="0"/>
              <a:t>   they revealed</a:t>
            </a:r>
          </a:p>
          <a:p>
            <a:r>
              <a:rPr lang="en-US" sz="2800" dirty="0" smtClean="0"/>
              <a:t>3FS  </a:t>
            </a:r>
            <a:r>
              <a:rPr lang="he-IL" sz="3600" dirty="0"/>
              <a:t>גִּלְּתָה</a:t>
            </a:r>
            <a:r>
              <a:rPr lang="en-US" sz="2800" dirty="0"/>
              <a:t>  	she </a:t>
            </a:r>
            <a:r>
              <a:rPr lang="en-US" sz="2800" dirty="0" smtClean="0"/>
              <a:t>revealed</a:t>
            </a:r>
            <a:r>
              <a:rPr lang="en-US" sz="2800" dirty="0"/>
              <a:t>	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367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on Words: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 WTT</a:t>
            </a:r>
            <a:r>
              <a:rPr lang="en-US" sz="4000" b="1" dirty="0"/>
              <a:t> Joshua 5:9 </a:t>
            </a:r>
            <a:r>
              <a:rPr lang="he-IL" sz="4000" dirty="0"/>
              <a:t>וַיֹּ֤אמֶר יְהוָה֙ אֶל־יְהוֹשֻׁ֔עַ הַיּ֗וֹם </a:t>
            </a:r>
            <a:r>
              <a:rPr lang="he-IL" sz="4000" dirty="0" smtClean="0"/>
              <a:t>גַּלּ֛וֹתִי </a:t>
            </a:r>
            <a:r>
              <a:rPr lang="he-IL" sz="4000" dirty="0"/>
              <a:t>אֶת־חֶרְפַּ֥ת מִצְרַ֖יִם מֵעֲלֵיכֶ֑ם וַיִּקְרָ֞א שֵׁ֣ם הַמָּק֤וֹם הַהוּא֙ גִּלְגָּ֔ל עַ֖ד הַיּ֥וֹם הַזֶּֽה׃ </a:t>
            </a:r>
            <a:r>
              <a:rPr lang="en-US" sz="4000" dirty="0"/>
              <a:t>(Jos 5:9 WTT</a:t>
            </a:r>
            <a:r>
              <a:rPr lang="en-US" sz="4000" dirty="0" smtClean="0"/>
              <a:t>)—</a:t>
            </a:r>
            <a:r>
              <a:rPr lang="he-IL" sz="4000" dirty="0" smtClean="0"/>
              <a:t>גָּלַל </a:t>
            </a:r>
            <a:r>
              <a:rPr lang="en-US" sz="4000" dirty="0" smtClean="0"/>
              <a:t> --roll away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1820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16. D. Strong </a:t>
            </a:r>
            <a:r>
              <a:rPr lang="en-US" b="1" dirty="0" err="1"/>
              <a:t>Piel</a:t>
            </a:r>
            <a:r>
              <a:rPr lang="en-US" b="1" dirty="0"/>
              <a:t> Imperfect Verb Forms: Resultative.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575" y="2052918"/>
            <a:ext cx="11587941" cy="4195481"/>
          </a:xfrm>
        </p:spPr>
        <p:txBody>
          <a:bodyPr>
            <a:noAutofit/>
          </a:bodyPr>
          <a:lstStyle/>
          <a:p>
            <a:r>
              <a:rPr lang="en-US" sz="2800" dirty="0" smtClean="0"/>
              <a:t>1CS  </a:t>
            </a:r>
            <a:r>
              <a:rPr lang="he-IL" sz="3600" dirty="0"/>
              <a:t>אֲשַׁמֵּר</a:t>
            </a:r>
            <a:r>
              <a:rPr lang="en-US" sz="2800" dirty="0"/>
              <a:t>  	I will guard 		</a:t>
            </a:r>
            <a:r>
              <a:rPr lang="en-US" sz="2800" dirty="0" smtClean="0"/>
              <a:t>    1CP  </a:t>
            </a:r>
            <a:r>
              <a:rPr lang="he-IL" sz="3600" dirty="0"/>
              <a:t>נְשַׁמֵּר</a:t>
            </a:r>
            <a:r>
              <a:rPr lang="he-IL" sz="2800" dirty="0"/>
              <a:t> </a:t>
            </a:r>
            <a:r>
              <a:rPr lang="en-US" sz="2800" dirty="0"/>
              <a:t> 	we will guard </a:t>
            </a:r>
          </a:p>
          <a:p>
            <a:r>
              <a:rPr lang="en-US" sz="2800" dirty="0"/>
              <a:t>2MS  </a:t>
            </a:r>
            <a:r>
              <a:rPr lang="he-IL" sz="3600" dirty="0"/>
              <a:t>תְּשַׁמֵּר</a:t>
            </a:r>
            <a:r>
              <a:rPr lang="en-US" sz="2800" dirty="0"/>
              <a:t>  	you (m) will guard 	2MP  </a:t>
            </a:r>
            <a:r>
              <a:rPr lang="he-IL" sz="3600" dirty="0"/>
              <a:t>תְּשַׁמְּרוּ</a:t>
            </a:r>
            <a:r>
              <a:rPr lang="he-IL" sz="2800" dirty="0"/>
              <a:t> </a:t>
            </a:r>
            <a:r>
              <a:rPr lang="en-US" sz="2800" dirty="0"/>
              <a:t> 	you (m) will guard </a:t>
            </a:r>
          </a:p>
          <a:p>
            <a:r>
              <a:rPr lang="en-US" sz="2800" dirty="0"/>
              <a:t>2FS  </a:t>
            </a:r>
            <a:r>
              <a:rPr lang="he-IL" sz="3600" dirty="0"/>
              <a:t>תְּשַׁמְּרִי</a:t>
            </a:r>
            <a:r>
              <a:rPr lang="en-US" sz="2800" dirty="0"/>
              <a:t>	you (f) will guard 	</a:t>
            </a:r>
            <a:r>
              <a:rPr lang="en-US" sz="2800" dirty="0" smtClean="0"/>
              <a:t>    2FP  </a:t>
            </a:r>
            <a:r>
              <a:rPr lang="he-IL" sz="3600" dirty="0"/>
              <a:t>תְּשַׁמֵּרְנָה</a:t>
            </a:r>
            <a:r>
              <a:rPr lang="he-IL" sz="2800" dirty="0"/>
              <a:t> </a:t>
            </a:r>
            <a:r>
              <a:rPr lang="en-US" sz="2800" dirty="0"/>
              <a:t> 	you (f) will guard </a:t>
            </a:r>
          </a:p>
          <a:p>
            <a:r>
              <a:rPr lang="en-US" sz="2800" dirty="0"/>
              <a:t>3MS  </a:t>
            </a:r>
            <a:r>
              <a:rPr lang="he-IL" sz="3600" dirty="0"/>
              <a:t>יְשַׁמֵּר</a:t>
            </a:r>
            <a:r>
              <a:rPr lang="en-US" sz="2800" dirty="0"/>
              <a:t>  	he will guard 		</a:t>
            </a:r>
            <a:r>
              <a:rPr lang="en-US" sz="2800" dirty="0" smtClean="0"/>
              <a:t>    3MP  </a:t>
            </a:r>
            <a:r>
              <a:rPr lang="he-IL" sz="3600" dirty="0"/>
              <a:t>יְשַׁמְּרוּ</a:t>
            </a:r>
            <a:r>
              <a:rPr lang="he-IL" sz="2800" dirty="0"/>
              <a:t> </a:t>
            </a:r>
            <a:r>
              <a:rPr lang="en-US" sz="2800" dirty="0"/>
              <a:t> 	they will guard </a:t>
            </a:r>
          </a:p>
          <a:p>
            <a:r>
              <a:rPr lang="en-US" sz="2800" dirty="0"/>
              <a:t>3FS  </a:t>
            </a:r>
            <a:r>
              <a:rPr lang="he-IL" sz="3600" dirty="0"/>
              <a:t>תְּשַׁמֵּר</a:t>
            </a:r>
            <a:r>
              <a:rPr lang="en-US" sz="2800" dirty="0"/>
              <a:t>	</a:t>
            </a:r>
            <a:r>
              <a:rPr lang="he-IL" sz="2800" dirty="0"/>
              <a:t> 	</a:t>
            </a:r>
            <a:r>
              <a:rPr lang="en-US" sz="2800" dirty="0"/>
              <a:t>she will guard 	 </a:t>
            </a:r>
            <a:r>
              <a:rPr lang="en-US" sz="2800" dirty="0" smtClean="0"/>
              <a:t>   3FP   </a:t>
            </a:r>
            <a:r>
              <a:rPr lang="he-IL" sz="3600" dirty="0"/>
              <a:t>תְּשַׁמֵּרְנָה</a:t>
            </a:r>
            <a:r>
              <a:rPr lang="en-US" sz="2800" dirty="0"/>
              <a:t>    they will guard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396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5384"/>
          </a:xfrm>
        </p:spPr>
        <p:txBody>
          <a:bodyPr/>
          <a:lstStyle/>
          <a:p>
            <a:r>
              <a:rPr lang="en-US" b="1" dirty="0"/>
              <a:t> 5.I.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err="1" smtClean="0"/>
              <a:t>Oseh</a:t>
            </a:r>
            <a:r>
              <a:rPr lang="en-US" b="1" dirty="0" smtClean="0"/>
              <a:t> </a:t>
            </a:r>
            <a:r>
              <a:rPr lang="en-US" b="1" dirty="0"/>
              <a:t>Shalom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38102"/>
            <a:ext cx="8946541" cy="5070763"/>
          </a:xfrm>
        </p:spPr>
        <p:txBody>
          <a:bodyPr>
            <a:noAutofit/>
          </a:bodyPr>
          <a:lstStyle/>
          <a:p>
            <a:r>
              <a:rPr lang="he-IL" sz="3600" dirty="0" smtClean="0"/>
              <a:t>עֹשֶׂה </a:t>
            </a:r>
            <a:r>
              <a:rPr lang="he-IL" sz="3600" dirty="0"/>
              <a:t>שָׁלוֹם בִּמְרוֹמָיו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He who makes peace in his high places</a:t>
            </a:r>
          </a:p>
          <a:p>
            <a:r>
              <a:rPr lang="he-IL" sz="3600" dirty="0"/>
              <a:t> הוּא יַעֲשֶׂה שָׁלוֹם עָלֵיֽנוּ</a:t>
            </a:r>
            <a:endParaRPr lang="en-US" sz="3600" dirty="0"/>
          </a:p>
          <a:p>
            <a:r>
              <a:rPr lang="en-US" sz="2800" dirty="0"/>
              <a:t> may he let peace descent on us</a:t>
            </a:r>
          </a:p>
          <a:p>
            <a:r>
              <a:rPr lang="he-IL" sz="3600" dirty="0"/>
              <a:t> וְעַל כָּל יִשְׂרָאֵל </a:t>
            </a:r>
            <a:endParaRPr lang="en-US" sz="3600" dirty="0"/>
          </a:p>
          <a:p>
            <a:r>
              <a:rPr lang="en-US" sz="2800" dirty="0"/>
              <a:t>and on all Israel</a:t>
            </a:r>
          </a:p>
          <a:p>
            <a:r>
              <a:rPr lang="he-IL" sz="3600" dirty="0"/>
              <a:t>אָמֵן </a:t>
            </a:r>
            <a:r>
              <a:rPr lang="en-US" sz="3600" dirty="0"/>
              <a:t>  </a:t>
            </a:r>
            <a:r>
              <a:rPr lang="he-IL" sz="3600" dirty="0"/>
              <a:t>וְאִמְרוּ  אִמְרוּ</a:t>
            </a:r>
            <a:endParaRPr lang="en-US" sz="3600" dirty="0"/>
          </a:p>
          <a:p>
            <a:r>
              <a:rPr lang="en-US" sz="2800" dirty="0"/>
              <a:t>and say, say: </a:t>
            </a:r>
            <a:r>
              <a:rPr lang="en-US" sz="2800" dirty="0" smtClean="0"/>
              <a:t>Amen.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401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16. D. </a:t>
            </a:r>
            <a:r>
              <a:rPr lang="en-US" b="1" dirty="0" smtClean="0"/>
              <a:t>Imperfect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dirty="0"/>
              <a:t>כִּי יְדַעְתִּיו לְמַעַן אֲשֶׁר יְצַוֶּה אֶת־בָּנָיו וְאֶת־בֵּיתוֹ אַחֲרָיו </a:t>
            </a:r>
            <a:r>
              <a:rPr lang="en-US" sz="3600" dirty="0"/>
              <a:t> </a:t>
            </a:r>
            <a:r>
              <a:rPr lang="en-US" sz="2800" dirty="0"/>
              <a:t> (Gen 18:19)</a:t>
            </a:r>
          </a:p>
          <a:p>
            <a:r>
              <a:rPr lang="en-US" sz="2800" dirty="0"/>
              <a:t>    For I have chosen him, that he may command his children and his household after him  </a:t>
            </a:r>
          </a:p>
          <a:p>
            <a:r>
              <a:rPr lang="he-IL" sz="3600" dirty="0"/>
              <a:t>וְאֵל שַׁדַּי יְבָרֵךְ אֹתְךָ  </a:t>
            </a:r>
            <a:r>
              <a:rPr lang="en-US" sz="3600" dirty="0"/>
              <a:t> </a:t>
            </a:r>
            <a:r>
              <a:rPr lang="en-US" sz="2800" dirty="0"/>
              <a:t>  (Gen 28:3)</a:t>
            </a:r>
          </a:p>
          <a:p>
            <a:r>
              <a:rPr lang="en-US" sz="2800" dirty="0"/>
              <a:t> 	And God Almighty will bless you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5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16. C. </a:t>
            </a:r>
            <a:r>
              <a:rPr lang="en-US" b="1" dirty="0" err="1"/>
              <a:t>Piel</a:t>
            </a:r>
            <a:r>
              <a:rPr lang="en-US" b="1" dirty="0"/>
              <a:t> Imperfect Weak </a:t>
            </a:r>
            <a:r>
              <a:rPr lang="en-US" b="1" dirty="0" smtClean="0"/>
              <a:t>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16. C. </a:t>
            </a:r>
            <a:r>
              <a:rPr lang="en-US" sz="2800" b="1" dirty="0" err="1"/>
              <a:t>Piel</a:t>
            </a:r>
            <a:r>
              <a:rPr lang="en-US" sz="2800" b="1" dirty="0"/>
              <a:t> Imperfect Weak Verbs</a:t>
            </a:r>
            <a:endParaRPr lang="en-US" sz="2800" dirty="0"/>
          </a:p>
          <a:p>
            <a:r>
              <a:rPr lang="en-US" sz="2800" b="1" dirty="0"/>
              <a:t>Lamed Gutturals </a:t>
            </a:r>
            <a:r>
              <a:rPr lang="en-US" sz="2800" dirty="0"/>
              <a:t>(e.g. </a:t>
            </a:r>
            <a:r>
              <a:rPr lang="he-IL" sz="3600" dirty="0"/>
              <a:t>יְשַׁלַּח</a:t>
            </a:r>
            <a:r>
              <a:rPr lang="he-IL" sz="2800" dirty="0"/>
              <a:t> </a:t>
            </a:r>
            <a:r>
              <a:rPr lang="en-US" sz="2800" dirty="0"/>
              <a:t>= minor shift from </a:t>
            </a:r>
            <a:r>
              <a:rPr lang="en-US" sz="2800" dirty="0" err="1"/>
              <a:t>ṣerê</a:t>
            </a:r>
            <a:r>
              <a:rPr lang="en-US" sz="2800" dirty="0"/>
              <a:t> to a </a:t>
            </a:r>
            <a:r>
              <a:rPr lang="en-US" sz="2800" dirty="0" err="1"/>
              <a:t>pathaḥ</a:t>
            </a:r>
            <a:r>
              <a:rPr lang="en-US" sz="2800" dirty="0"/>
              <a:t> under the second consonant. </a:t>
            </a:r>
          </a:p>
          <a:p>
            <a:r>
              <a:rPr lang="en-US" sz="2800" b="1" dirty="0"/>
              <a:t>Geminate Verbs</a:t>
            </a:r>
            <a:r>
              <a:rPr lang="en-US" sz="2800" dirty="0"/>
              <a:t>: (e.g. </a:t>
            </a:r>
            <a:r>
              <a:rPr lang="he-IL" sz="3600" dirty="0"/>
              <a:t>יְהַלֵּל</a:t>
            </a:r>
            <a:r>
              <a:rPr lang="he-IL" sz="2800" dirty="0"/>
              <a:t> </a:t>
            </a:r>
            <a:r>
              <a:rPr lang="en-US" sz="2800" dirty="0" smtClean="0"/>
              <a:t> to </a:t>
            </a:r>
            <a:r>
              <a:rPr lang="en-US" sz="2800" dirty="0"/>
              <a:t>praise, same vowel configuration as regular verb in </a:t>
            </a:r>
            <a:r>
              <a:rPr lang="en-US" sz="2800" dirty="0" err="1"/>
              <a:t>Piel</a:t>
            </a:r>
            <a:r>
              <a:rPr lang="en-US" sz="2800" dirty="0"/>
              <a:t> except the vocalic ending cause the doubling </a:t>
            </a:r>
            <a:r>
              <a:rPr lang="en-US" sz="2800" dirty="0" err="1"/>
              <a:t>dagesh</a:t>
            </a:r>
            <a:r>
              <a:rPr lang="en-US" sz="2800" dirty="0"/>
              <a:t> to drop [</a:t>
            </a:r>
            <a:r>
              <a:rPr lang="he-IL" sz="3600" dirty="0"/>
              <a:t>יְהַלְלוּ</a:t>
            </a:r>
            <a:r>
              <a:rPr lang="en-US" sz="2800" dirty="0"/>
              <a:t>])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67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‘</a:t>
            </a:r>
            <a:r>
              <a:rPr lang="en-US" b="1" dirty="0" err="1"/>
              <a:t>Ayin</a:t>
            </a:r>
            <a:r>
              <a:rPr lang="en-US" b="1" dirty="0"/>
              <a:t> Gutturals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011" y="2052918"/>
            <a:ext cx="11504813" cy="4195481"/>
          </a:xfrm>
        </p:spPr>
        <p:txBody>
          <a:bodyPr>
            <a:noAutofit/>
          </a:bodyPr>
          <a:lstStyle/>
          <a:p>
            <a:r>
              <a:rPr lang="en-US" sz="2800" b="1" dirty="0"/>
              <a:t>‘</a:t>
            </a:r>
            <a:r>
              <a:rPr lang="en-US" sz="2800" b="1" dirty="0" err="1"/>
              <a:t>Ayin</a:t>
            </a:r>
            <a:r>
              <a:rPr lang="en-US" sz="2800" b="1" dirty="0"/>
              <a:t> Gutturals</a:t>
            </a:r>
            <a:r>
              <a:rPr lang="en-US" sz="2800" dirty="0"/>
              <a:t>:  </a:t>
            </a:r>
            <a:r>
              <a:rPr lang="en-US" sz="2800" dirty="0" err="1"/>
              <a:t>Piel</a:t>
            </a:r>
            <a:r>
              <a:rPr lang="en-US" sz="2800" dirty="0"/>
              <a:t> -- Resultative ( </a:t>
            </a:r>
            <a:r>
              <a:rPr lang="he-IL" sz="2800" dirty="0"/>
              <a:t>בֵּרַךְ ־־</a:t>
            </a:r>
            <a:r>
              <a:rPr lang="en-US" sz="2800" dirty="0"/>
              <a:t> few </a:t>
            </a:r>
            <a:r>
              <a:rPr lang="en-US" sz="2800" dirty="0" err="1"/>
              <a:t>Qals</a:t>
            </a:r>
            <a:r>
              <a:rPr lang="en-US" sz="2800" dirty="0"/>
              <a:t>, many </a:t>
            </a:r>
            <a:r>
              <a:rPr lang="en-US" sz="2800" dirty="0" err="1"/>
              <a:t>Piels</a:t>
            </a:r>
            <a:r>
              <a:rPr lang="en-US" sz="2800" dirty="0"/>
              <a:t>)</a:t>
            </a:r>
          </a:p>
          <a:p>
            <a:r>
              <a:rPr lang="en-US" sz="2800" dirty="0"/>
              <a:t>1CS</a:t>
            </a:r>
            <a:r>
              <a:rPr lang="he-IL" sz="2800" dirty="0"/>
              <a:t>  </a:t>
            </a:r>
            <a:r>
              <a:rPr lang="he-IL" sz="3600" dirty="0"/>
              <a:t>אֲבָרֵךְ</a:t>
            </a:r>
            <a:r>
              <a:rPr lang="he-IL" sz="2800" dirty="0"/>
              <a:t>  </a:t>
            </a:r>
            <a:r>
              <a:rPr lang="en-US" sz="2800" dirty="0"/>
              <a:t>  	I will bless 		</a:t>
            </a:r>
            <a:r>
              <a:rPr lang="he-IL" sz="2800" dirty="0" smtClean="0"/>
              <a:t>         </a:t>
            </a:r>
            <a:r>
              <a:rPr lang="en-US" sz="2800" dirty="0" smtClean="0"/>
              <a:t>1CP  </a:t>
            </a:r>
            <a:r>
              <a:rPr lang="he-IL" sz="3600" dirty="0"/>
              <a:t>נְבָרֵךְ</a:t>
            </a:r>
            <a:r>
              <a:rPr lang="en-US" sz="2800" dirty="0"/>
              <a:t>		we will bless </a:t>
            </a:r>
          </a:p>
          <a:p>
            <a:r>
              <a:rPr lang="en-US" sz="2800" dirty="0"/>
              <a:t>2MS  </a:t>
            </a:r>
            <a:r>
              <a:rPr lang="he-IL" sz="3600" dirty="0"/>
              <a:t>תְּבָרֵךְ</a:t>
            </a:r>
            <a:r>
              <a:rPr lang="en-US" sz="2800" dirty="0"/>
              <a:t>	</a:t>
            </a:r>
            <a:r>
              <a:rPr lang="he-IL" sz="2800" dirty="0"/>
              <a:t> 	</a:t>
            </a:r>
            <a:r>
              <a:rPr lang="en-US" sz="2800" dirty="0"/>
              <a:t>you (m) will bless 	2MP  </a:t>
            </a:r>
            <a:r>
              <a:rPr lang="he-IL" sz="3600" dirty="0"/>
              <a:t>תְּבָֽרְכוּ</a:t>
            </a:r>
            <a:r>
              <a:rPr lang="en-US" sz="2800" dirty="0"/>
              <a:t>	you (m) will bless </a:t>
            </a:r>
          </a:p>
          <a:p>
            <a:r>
              <a:rPr lang="en-US" sz="2800" dirty="0"/>
              <a:t>2FS  </a:t>
            </a:r>
            <a:r>
              <a:rPr lang="he-IL" sz="3600" dirty="0"/>
              <a:t>תְּבָֽרְכִי</a:t>
            </a:r>
            <a:r>
              <a:rPr lang="en-US" sz="2800" dirty="0"/>
              <a:t>	</a:t>
            </a:r>
            <a:r>
              <a:rPr lang="he-IL" sz="2800" dirty="0"/>
              <a:t> 	</a:t>
            </a:r>
            <a:r>
              <a:rPr lang="en-US" sz="2800" dirty="0"/>
              <a:t>you (f) will bless 	</a:t>
            </a:r>
            <a:r>
              <a:rPr lang="he-IL" sz="2800" dirty="0" smtClean="0"/>
              <a:t>     </a:t>
            </a:r>
            <a:r>
              <a:rPr lang="en-US" sz="2800" dirty="0" smtClean="0"/>
              <a:t>2FP  </a:t>
            </a:r>
            <a:r>
              <a:rPr lang="he-IL" sz="3600" dirty="0"/>
              <a:t>תְּבָרֵכְנָה</a:t>
            </a:r>
            <a:r>
              <a:rPr lang="en-US" sz="2800" dirty="0"/>
              <a:t>	you (f) will bless</a:t>
            </a:r>
          </a:p>
          <a:p>
            <a:r>
              <a:rPr lang="en-US" sz="2800" dirty="0"/>
              <a:t>3MS  </a:t>
            </a:r>
            <a:r>
              <a:rPr lang="he-IL" sz="3600" dirty="0"/>
              <a:t>יְבָרֵךְ</a:t>
            </a:r>
            <a:r>
              <a:rPr lang="en-US" sz="2800" dirty="0"/>
              <a:t>	</a:t>
            </a:r>
            <a:r>
              <a:rPr lang="he-IL" sz="2800" dirty="0"/>
              <a:t> 	</a:t>
            </a:r>
            <a:r>
              <a:rPr lang="en-US" sz="2800" dirty="0"/>
              <a:t>he will bless 		</a:t>
            </a:r>
            <a:r>
              <a:rPr lang="he-IL" sz="2800" dirty="0" smtClean="0"/>
              <a:t>     </a:t>
            </a:r>
            <a:r>
              <a:rPr lang="en-US" sz="2800" dirty="0" smtClean="0"/>
              <a:t>3MP </a:t>
            </a:r>
            <a:r>
              <a:rPr lang="he-IL" sz="3600" dirty="0" smtClean="0"/>
              <a:t>יְבָֽרְכוּ</a:t>
            </a:r>
            <a:r>
              <a:rPr lang="he-IL" sz="2800" dirty="0" smtClean="0"/>
              <a:t> </a:t>
            </a:r>
            <a:r>
              <a:rPr lang="en-US" sz="2800" dirty="0"/>
              <a:t>	</a:t>
            </a:r>
            <a:r>
              <a:rPr lang="he-IL" sz="2800" dirty="0"/>
              <a:t> 	</a:t>
            </a:r>
            <a:r>
              <a:rPr lang="en-US" sz="2800" dirty="0"/>
              <a:t>they (m.) will bless</a:t>
            </a:r>
          </a:p>
          <a:p>
            <a:r>
              <a:rPr lang="en-US" sz="2800" dirty="0"/>
              <a:t>3FS  </a:t>
            </a:r>
            <a:r>
              <a:rPr lang="he-IL" sz="3600" dirty="0"/>
              <a:t>תְּבָרֵךְ</a:t>
            </a:r>
            <a:r>
              <a:rPr lang="en-US" sz="2800" dirty="0"/>
              <a:t>		she will bless	 	</a:t>
            </a:r>
            <a:r>
              <a:rPr lang="he-IL" sz="2800" dirty="0" smtClean="0"/>
              <a:t>    </a:t>
            </a:r>
            <a:r>
              <a:rPr lang="en-US" sz="2800" dirty="0" smtClean="0"/>
              <a:t>3FP  </a:t>
            </a:r>
            <a:r>
              <a:rPr lang="he-IL" sz="3600" dirty="0"/>
              <a:t>תְּבָרֵכְנָה</a:t>
            </a:r>
            <a:r>
              <a:rPr lang="en-US" sz="2800" dirty="0"/>
              <a:t>	they (f.) will bless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324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0569"/>
          </a:xfrm>
        </p:spPr>
        <p:txBody>
          <a:bodyPr/>
          <a:lstStyle/>
          <a:p>
            <a:r>
              <a:rPr lang="en-US" b="1" dirty="0" err="1"/>
              <a:t>Lāme</a:t>
            </a:r>
            <a:r>
              <a:rPr lang="en-US" b="1" u="sng" dirty="0" err="1"/>
              <a:t>d</a:t>
            </a:r>
            <a:r>
              <a:rPr lang="en-US" b="1" dirty="0"/>
              <a:t> ’</a:t>
            </a:r>
            <a:r>
              <a:rPr lang="en-US" b="1" dirty="0" err="1"/>
              <a:t>Āle</a:t>
            </a:r>
            <a:r>
              <a:rPr lang="en-US" b="1" u="sng" dirty="0" err="1"/>
              <a:t>f</a:t>
            </a:r>
            <a:r>
              <a:rPr lang="en-US" b="1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44" y="1363287"/>
            <a:ext cx="11621193" cy="5187141"/>
          </a:xfrm>
        </p:spPr>
        <p:txBody>
          <a:bodyPr>
            <a:noAutofit/>
          </a:bodyPr>
          <a:lstStyle/>
          <a:p>
            <a:r>
              <a:rPr lang="en-US" sz="2800" b="1" dirty="0" err="1"/>
              <a:t>Lāme</a:t>
            </a:r>
            <a:r>
              <a:rPr lang="en-US" sz="2800" b="1" u="sng" dirty="0" err="1"/>
              <a:t>d</a:t>
            </a:r>
            <a:r>
              <a:rPr lang="en-US" sz="2800" b="1" dirty="0"/>
              <a:t> ’</a:t>
            </a:r>
            <a:r>
              <a:rPr lang="en-US" sz="2800" b="1" dirty="0" err="1"/>
              <a:t>Āle</a:t>
            </a:r>
            <a:r>
              <a:rPr lang="en-US" sz="2800" b="1" u="sng" dirty="0" err="1"/>
              <a:t>f</a:t>
            </a:r>
            <a:r>
              <a:rPr lang="en-US" sz="2800" b="1" dirty="0"/>
              <a:t>:</a:t>
            </a:r>
            <a:r>
              <a:rPr lang="en-US" sz="2800" dirty="0"/>
              <a:t>  </a:t>
            </a:r>
            <a:r>
              <a:rPr lang="en-US" sz="2800" dirty="0" err="1"/>
              <a:t>Piel</a:t>
            </a:r>
            <a:r>
              <a:rPr lang="en-US" sz="2800" dirty="0"/>
              <a:t> Resultative (note the </a:t>
            </a:r>
            <a:r>
              <a:rPr lang="en-US" sz="2800" dirty="0" err="1"/>
              <a:t>ṣerê</a:t>
            </a:r>
            <a:r>
              <a:rPr lang="en-US" sz="2800" dirty="0"/>
              <a:t> throughout on the second consonant except when the vocalic suffix is added in the 3fs and 3cp drops it to a </a:t>
            </a:r>
            <a:r>
              <a:rPr lang="en-US" sz="2800" dirty="0" err="1"/>
              <a:t>š</a:t>
            </a:r>
            <a:r>
              <a:rPr lang="en-US" sz="2800" baseline="30000" dirty="0" err="1"/>
              <a:t>e</a:t>
            </a:r>
            <a:r>
              <a:rPr lang="en-US" sz="2800" dirty="0" err="1"/>
              <a:t>vā</a:t>
            </a:r>
            <a:r>
              <a:rPr lang="en-US" sz="2800" dirty="0"/>
              <a:t>’ and when the heavy </a:t>
            </a:r>
            <a:r>
              <a:rPr lang="he-IL" sz="2800" dirty="0"/>
              <a:t>נָה </a:t>
            </a:r>
            <a:r>
              <a:rPr lang="en-US" sz="2800" dirty="0"/>
              <a:t>is added it drops to a </a:t>
            </a:r>
            <a:r>
              <a:rPr lang="en-US" sz="2800" dirty="0" err="1"/>
              <a:t>seghôl</a:t>
            </a:r>
            <a:r>
              <a:rPr lang="en-US" sz="2800" dirty="0"/>
              <a:t>).</a:t>
            </a:r>
          </a:p>
          <a:p>
            <a:r>
              <a:rPr lang="en-US" sz="2800" dirty="0"/>
              <a:t>1CS  </a:t>
            </a:r>
            <a:r>
              <a:rPr lang="he-IL" sz="3600" dirty="0"/>
              <a:t>אֲמַצֵּא</a:t>
            </a:r>
            <a:r>
              <a:rPr lang="en-US" sz="2800" dirty="0"/>
              <a:t>  	I will find 	</a:t>
            </a:r>
            <a:r>
              <a:rPr lang="he-IL" sz="2800" dirty="0" smtClean="0"/>
              <a:t>     </a:t>
            </a:r>
            <a:r>
              <a:rPr lang="en-US" sz="2800" dirty="0" smtClean="0"/>
              <a:t>      </a:t>
            </a:r>
            <a:r>
              <a:rPr lang="en-US" sz="2800" dirty="0"/>
              <a:t>	</a:t>
            </a:r>
            <a:r>
              <a:rPr lang="en-US" sz="2800" dirty="0" smtClean="0"/>
              <a:t>    1CP  </a:t>
            </a:r>
            <a:r>
              <a:rPr lang="he-IL" sz="3600" dirty="0"/>
              <a:t>נְמַצֵּא</a:t>
            </a:r>
            <a:r>
              <a:rPr lang="en-US" sz="2800" dirty="0"/>
              <a:t>		we will find </a:t>
            </a:r>
          </a:p>
          <a:p>
            <a:r>
              <a:rPr lang="en-US" sz="2800" dirty="0"/>
              <a:t>2MS  </a:t>
            </a:r>
            <a:r>
              <a:rPr lang="he-IL" sz="3600" dirty="0"/>
              <a:t>תְּמַצֵּא</a:t>
            </a:r>
            <a:r>
              <a:rPr lang="en-US" sz="2800" dirty="0"/>
              <a:t>	</a:t>
            </a:r>
            <a:r>
              <a:rPr lang="he-IL" sz="2800" dirty="0"/>
              <a:t> 	</a:t>
            </a:r>
            <a:r>
              <a:rPr lang="en-US" sz="2800" dirty="0"/>
              <a:t>you (m) will find 	2MP  </a:t>
            </a:r>
            <a:r>
              <a:rPr lang="he-IL" sz="3600" dirty="0"/>
              <a:t>תְּמַצְּאוּ</a:t>
            </a:r>
            <a:r>
              <a:rPr lang="en-US" sz="2800" dirty="0"/>
              <a:t>	you (m) will find </a:t>
            </a:r>
          </a:p>
          <a:p>
            <a:r>
              <a:rPr lang="en-US" sz="2800" dirty="0"/>
              <a:t>2FS  </a:t>
            </a:r>
            <a:r>
              <a:rPr lang="he-IL" sz="3600" dirty="0"/>
              <a:t>תְּמַצְּאִי</a:t>
            </a:r>
            <a:r>
              <a:rPr lang="en-US" sz="2800" dirty="0"/>
              <a:t>	</a:t>
            </a:r>
            <a:r>
              <a:rPr lang="he-IL" sz="2800" dirty="0"/>
              <a:t> 	</a:t>
            </a:r>
            <a:r>
              <a:rPr lang="en-US" sz="2800" dirty="0"/>
              <a:t>you (f) will find 	</a:t>
            </a:r>
            <a:r>
              <a:rPr lang="en-US" sz="2800" dirty="0" smtClean="0"/>
              <a:t>    2FP  </a:t>
            </a:r>
            <a:r>
              <a:rPr lang="he-IL" sz="3600" dirty="0"/>
              <a:t>תְּמַצֶּאנָה</a:t>
            </a:r>
            <a:r>
              <a:rPr lang="en-US" sz="2800" dirty="0"/>
              <a:t>	you (f) will find </a:t>
            </a:r>
          </a:p>
          <a:p>
            <a:r>
              <a:rPr lang="en-US" sz="2800" dirty="0"/>
              <a:t>3MS  </a:t>
            </a:r>
            <a:r>
              <a:rPr lang="he-IL" sz="3600" dirty="0"/>
              <a:t>יְמַצֵּא</a:t>
            </a:r>
            <a:r>
              <a:rPr lang="en-US" sz="2800" dirty="0"/>
              <a:t>	</a:t>
            </a:r>
            <a:r>
              <a:rPr lang="he-IL" sz="2800" dirty="0"/>
              <a:t> 	</a:t>
            </a:r>
            <a:r>
              <a:rPr lang="en-US" sz="2800" dirty="0"/>
              <a:t>he will find 		</a:t>
            </a:r>
            <a:r>
              <a:rPr lang="en-US" sz="2800" dirty="0" smtClean="0"/>
              <a:t>    3MP  </a:t>
            </a:r>
            <a:r>
              <a:rPr lang="he-IL" sz="3600" dirty="0"/>
              <a:t>יְמַצְּאוּ</a:t>
            </a:r>
            <a:r>
              <a:rPr lang="en-US" sz="2800" dirty="0"/>
              <a:t>	</a:t>
            </a:r>
            <a:r>
              <a:rPr lang="he-IL" sz="2800" dirty="0"/>
              <a:t> 	</a:t>
            </a:r>
            <a:r>
              <a:rPr lang="en-US" sz="2800" dirty="0"/>
              <a:t>they (m.) will find</a:t>
            </a:r>
          </a:p>
          <a:p>
            <a:r>
              <a:rPr lang="en-US" sz="2800" dirty="0"/>
              <a:t>3FS  </a:t>
            </a:r>
            <a:r>
              <a:rPr lang="he-IL" sz="3600" dirty="0"/>
              <a:t>תְּמַצֵּא</a:t>
            </a:r>
            <a:r>
              <a:rPr lang="en-US" sz="2800" dirty="0"/>
              <a:t>		she will find	 	</a:t>
            </a:r>
            <a:r>
              <a:rPr lang="en-US" sz="2800" dirty="0" smtClean="0"/>
              <a:t>    3FP  </a:t>
            </a:r>
            <a:r>
              <a:rPr lang="he-IL" sz="3600" dirty="0"/>
              <a:t>תְּמַצֶּאנָה</a:t>
            </a:r>
            <a:r>
              <a:rPr lang="en-US" sz="2800" dirty="0"/>
              <a:t>	they (f.) will find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088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0817"/>
          </a:xfrm>
        </p:spPr>
        <p:txBody>
          <a:bodyPr/>
          <a:lstStyle/>
          <a:p>
            <a:r>
              <a:rPr lang="en-US" b="1" dirty="0" err="1"/>
              <a:t>Lāme</a:t>
            </a:r>
            <a:r>
              <a:rPr lang="en-US" b="1" u="sng" dirty="0" err="1"/>
              <a:t>d</a:t>
            </a:r>
            <a:r>
              <a:rPr lang="en-US" b="1" dirty="0"/>
              <a:t> </a:t>
            </a:r>
            <a:r>
              <a:rPr lang="en-US" dirty="0" err="1"/>
              <a:t>Hē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578" y="1263536"/>
            <a:ext cx="11405062" cy="4984864"/>
          </a:xfrm>
        </p:spPr>
        <p:txBody>
          <a:bodyPr>
            <a:noAutofit/>
          </a:bodyPr>
          <a:lstStyle/>
          <a:p>
            <a:r>
              <a:rPr lang="en-US" sz="2800" b="1" dirty="0" err="1"/>
              <a:t>Lāme</a:t>
            </a:r>
            <a:r>
              <a:rPr lang="en-US" sz="2800" b="1" u="sng" dirty="0" err="1"/>
              <a:t>d</a:t>
            </a:r>
            <a:r>
              <a:rPr lang="en-US" sz="2800" b="1" dirty="0"/>
              <a:t> </a:t>
            </a:r>
            <a:r>
              <a:rPr lang="en-US" sz="2800" dirty="0" err="1"/>
              <a:t>Hē</a:t>
            </a:r>
            <a:r>
              <a:rPr lang="en-US" sz="2800" dirty="0"/>
              <a:t>: </a:t>
            </a:r>
            <a:r>
              <a:rPr lang="en-US" sz="2800" dirty="0" err="1"/>
              <a:t>Piel</a:t>
            </a:r>
            <a:r>
              <a:rPr lang="en-US" sz="2800" dirty="0"/>
              <a:t> Resultative (</a:t>
            </a:r>
            <a:r>
              <a:rPr lang="he-IL" sz="3600" dirty="0"/>
              <a:t>גָּלָה</a:t>
            </a:r>
            <a:r>
              <a:rPr lang="en-US" sz="2800" dirty="0"/>
              <a:t>—he rolled, rolled away)  Note under the second consonant the </a:t>
            </a:r>
            <a:r>
              <a:rPr lang="en-US" sz="2800" dirty="0" err="1"/>
              <a:t>ṣerê</a:t>
            </a:r>
            <a:r>
              <a:rPr lang="en-US" sz="2800" dirty="0"/>
              <a:t> goes to a </a:t>
            </a:r>
            <a:r>
              <a:rPr lang="en-US" sz="2800" dirty="0" err="1"/>
              <a:t>ḥîreq</a:t>
            </a:r>
            <a:r>
              <a:rPr lang="en-US" sz="2800" dirty="0"/>
              <a:t> </a:t>
            </a:r>
            <a:r>
              <a:rPr lang="en-US" sz="2800" dirty="0" err="1"/>
              <a:t>yôd</a:t>
            </a:r>
            <a:r>
              <a:rPr lang="en-US" sz="2800" dirty="0"/>
              <a:t> and the </a:t>
            </a:r>
            <a:r>
              <a:rPr lang="en-US" sz="2800" dirty="0" err="1"/>
              <a:t>dagesh</a:t>
            </a:r>
            <a:r>
              <a:rPr lang="en-US" sz="2800" dirty="0"/>
              <a:t> in the consonantal suffix is lost.  </a:t>
            </a:r>
          </a:p>
          <a:p>
            <a:r>
              <a:rPr lang="en-US" sz="2800" dirty="0"/>
              <a:t>1CS  </a:t>
            </a:r>
            <a:r>
              <a:rPr lang="he-IL" sz="3600" dirty="0"/>
              <a:t>אָגַלֶּה</a:t>
            </a:r>
            <a:r>
              <a:rPr lang="en-US" sz="2800" dirty="0"/>
              <a:t>  	I will roll 		</a:t>
            </a:r>
            <a:r>
              <a:rPr lang="en-US" sz="2800" dirty="0" smtClean="0"/>
              <a:t>              1CP  </a:t>
            </a:r>
            <a:r>
              <a:rPr lang="he-IL" sz="3600" dirty="0"/>
              <a:t>נְגַלֶּה</a:t>
            </a:r>
            <a:r>
              <a:rPr lang="he-IL" sz="2800" dirty="0"/>
              <a:t>  </a:t>
            </a:r>
            <a:r>
              <a:rPr lang="en-US" sz="2800" dirty="0"/>
              <a:t> 	we will roll</a:t>
            </a:r>
          </a:p>
          <a:p>
            <a:r>
              <a:rPr lang="en-US" sz="2800" dirty="0"/>
              <a:t>2MS  </a:t>
            </a:r>
            <a:r>
              <a:rPr lang="he-IL" sz="3600" dirty="0"/>
              <a:t>תְּגַלֶּה</a:t>
            </a:r>
            <a:r>
              <a:rPr lang="en-US" sz="2800" dirty="0"/>
              <a:t>  	you (m) will roll	</a:t>
            </a:r>
            <a:r>
              <a:rPr lang="en-US" sz="2800" dirty="0" smtClean="0"/>
              <a:t>     2MP  </a:t>
            </a:r>
            <a:r>
              <a:rPr lang="he-IL" sz="3600" dirty="0"/>
              <a:t>תְּגַלֶּינָה</a:t>
            </a:r>
            <a:r>
              <a:rPr lang="en-US" sz="2800" dirty="0"/>
              <a:t>   	you (m) will roll</a:t>
            </a:r>
          </a:p>
          <a:p>
            <a:r>
              <a:rPr lang="en-US" sz="2800" dirty="0"/>
              <a:t>2FS  </a:t>
            </a:r>
            <a:r>
              <a:rPr lang="he-IL" sz="3600" dirty="0"/>
              <a:t>תְּגַלִּי</a:t>
            </a:r>
            <a:r>
              <a:rPr lang="en-US" sz="2800" dirty="0"/>
              <a:t>  	</a:t>
            </a:r>
            <a:r>
              <a:rPr lang="he-IL" sz="2800" dirty="0"/>
              <a:t>	</a:t>
            </a:r>
            <a:r>
              <a:rPr lang="en-US" sz="2800" dirty="0"/>
              <a:t>you (f) will roll </a:t>
            </a:r>
            <a:r>
              <a:rPr lang="he-IL" sz="2800" dirty="0"/>
              <a:t> 	</a:t>
            </a:r>
            <a:r>
              <a:rPr lang="en-US" sz="2800" dirty="0"/>
              <a:t>2FP  </a:t>
            </a:r>
            <a:r>
              <a:rPr lang="he-IL" sz="3600" dirty="0"/>
              <a:t>תְּגַלּוּ</a:t>
            </a:r>
            <a:r>
              <a:rPr lang="en-US" sz="2800" dirty="0"/>
              <a:t>   	you (f) will roll</a:t>
            </a:r>
          </a:p>
          <a:p>
            <a:r>
              <a:rPr lang="en-US" sz="2800" dirty="0"/>
              <a:t>3MS  </a:t>
            </a:r>
            <a:r>
              <a:rPr lang="he-IL" sz="3600" dirty="0"/>
              <a:t>יְגַלֶּה</a:t>
            </a:r>
            <a:r>
              <a:rPr lang="en-US" sz="2800" dirty="0"/>
              <a:t>  	</a:t>
            </a:r>
            <a:r>
              <a:rPr lang="he-IL" sz="2800" dirty="0"/>
              <a:t> 	</a:t>
            </a:r>
            <a:r>
              <a:rPr lang="en-US" sz="2800" dirty="0"/>
              <a:t>he will roll		</a:t>
            </a:r>
            <a:r>
              <a:rPr lang="en-US" sz="2800" dirty="0" smtClean="0"/>
              <a:t>    3MP  </a:t>
            </a:r>
            <a:r>
              <a:rPr lang="he-IL" sz="3600" dirty="0"/>
              <a:t>יְגַלּוּ</a:t>
            </a:r>
            <a:r>
              <a:rPr lang="en-US" sz="2800" dirty="0"/>
              <a:t>   	they (m) will roll</a:t>
            </a:r>
          </a:p>
          <a:p>
            <a:r>
              <a:rPr lang="en-US" sz="2800" dirty="0"/>
              <a:t>3FS  </a:t>
            </a:r>
            <a:r>
              <a:rPr lang="he-IL" sz="3600" dirty="0"/>
              <a:t>תְּגַלֶּה</a:t>
            </a:r>
            <a:r>
              <a:rPr lang="en-US" sz="2800" dirty="0"/>
              <a:t>  	she will roll		</a:t>
            </a:r>
            <a:r>
              <a:rPr lang="en-US" sz="2800" dirty="0" smtClean="0"/>
              <a:t>         3FP </a:t>
            </a:r>
            <a:r>
              <a:rPr lang="he-IL" sz="3600" dirty="0"/>
              <a:t>תְּגַלֶּינָה</a:t>
            </a:r>
            <a:r>
              <a:rPr lang="en-US" sz="2800" dirty="0"/>
              <a:t>   	they (f) will roll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932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Imperatives, Infinitive Construct/Absolute, Participles: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836237" cy="4195481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Piel</a:t>
            </a:r>
            <a:r>
              <a:rPr lang="en-US" sz="2800" b="1" dirty="0" smtClean="0"/>
              <a:t> </a:t>
            </a:r>
            <a:r>
              <a:rPr lang="en-US" sz="2800" b="1" dirty="0"/>
              <a:t>Imperative:</a:t>
            </a:r>
            <a:endParaRPr lang="en-US" sz="2800" dirty="0"/>
          </a:p>
          <a:p>
            <a:r>
              <a:rPr lang="he-IL" sz="3600" dirty="0"/>
              <a:t>שַׁמֵּר</a:t>
            </a:r>
            <a:r>
              <a:rPr lang="he-IL" sz="2800" dirty="0"/>
              <a:t> 	</a:t>
            </a:r>
            <a:r>
              <a:rPr lang="en-US" sz="2800" dirty="0"/>
              <a:t> </a:t>
            </a:r>
            <a:r>
              <a:rPr lang="en-US" sz="2800" dirty="0" smtClean="0"/>
              <a:t>	guard </a:t>
            </a:r>
            <a:r>
              <a:rPr lang="en-US" sz="2800" dirty="0"/>
              <a:t>[you </a:t>
            </a:r>
            <a:r>
              <a:rPr lang="en-US" sz="2800" dirty="0" err="1"/>
              <a:t>ms</a:t>
            </a:r>
            <a:r>
              <a:rPr lang="en-US" sz="2800" dirty="0"/>
              <a:t>]  = </a:t>
            </a:r>
            <a:r>
              <a:rPr lang="en-US" sz="2800" dirty="0" err="1"/>
              <a:t>Piel</a:t>
            </a:r>
            <a:r>
              <a:rPr lang="en-US" sz="2800" dirty="0"/>
              <a:t> Infinitive Construct</a:t>
            </a:r>
          </a:p>
          <a:p>
            <a:r>
              <a:rPr lang="he-IL" sz="3600" dirty="0" smtClean="0"/>
              <a:t>שַׁמְּרִי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en-US" sz="2800" dirty="0"/>
              <a:t> </a:t>
            </a:r>
            <a:r>
              <a:rPr lang="en-US" sz="2800" dirty="0" smtClean="0"/>
              <a:t>	guard </a:t>
            </a:r>
            <a:r>
              <a:rPr lang="en-US" sz="2800" dirty="0"/>
              <a:t>[you fs]</a:t>
            </a:r>
          </a:p>
          <a:p>
            <a:r>
              <a:rPr lang="he-IL" sz="3600" dirty="0"/>
              <a:t>שַׁמְּרוּ</a:t>
            </a:r>
            <a:r>
              <a:rPr lang="he-IL" sz="2800" dirty="0"/>
              <a:t> 	</a:t>
            </a:r>
            <a:r>
              <a:rPr lang="en-US" sz="2800" dirty="0"/>
              <a:t> </a:t>
            </a:r>
            <a:r>
              <a:rPr lang="en-US" sz="2800" dirty="0" smtClean="0"/>
              <a:t>	guard </a:t>
            </a:r>
            <a:r>
              <a:rPr lang="en-US" sz="2800" dirty="0"/>
              <a:t>[you </a:t>
            </a:r>
            <a:r>
              <a:rPr lang="en-US" sz="2800" dirty="0" err="1"/>
              <a:t>mp</a:t>
            </a:r>
            <a:r>
              <a:rPr lang="en-US" sz="2800" dirty="0"/>
              <a:t>]</a:t>
            </a:r>
          </a:p>
          <a:p>
            <a:r>
              <a:rPr lang="he-IL" sz="3600" dirty="0" smtClean="0"/>
              <a:t>שַׁמֵּ֫רְנָה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en-US" sz="2800" dirty="0"/>
              <a:t> guard [you </a:t>
            </a:r>
            <a:r>
              <a:rPr lang="en-US" sz="2800" dirty="0" err="1"/>
              <a:t>fp</a:t>
            </a:r>
            <a:r>
              <a:rPr lang="en-US" sz="2800" dirty="0"/>
              <a:t>]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842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Imperatives, Infinitive Construct/Absolute, Participles: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68746" cy="4530762"/>
          </a:xfrm>
        </p:spPr>
        <p:txBody>
          <a:bodyPr>
            <a:normAutofit/>
          </a:bodyPr>
          <a:lstStyle/>
          <a:p>
            <a:r>
              <a:rPr lang="en-US" sz="2800" dirty="0" err="1"/>
              <a:t>Piel</a:t>
            </a:r>
            <a:r>
              <a:rPr lang="en-US" sz="2800" dirty="0"/>
              <a:t> Infinitive Absolute:   </a:t>
            </a:r>
            <a:r>
              <a:rPr lang="he-IL" sz="3600" dirty="0"/>
              <a:t>שַׁמֹּר</a:t>
            </a:r>
            <a:r>
              <a:rPr lang="en-US" sz="2800" dirty="0"/>
              <a:t>  or  </a:t>
            </a:r>
            <a:r>
              <a:rPr lang="he-IL" sz="3600" dirty="0"/>
              <a:t>שַׁמֵּר</a:t>
            </a:r>
            <a:r>
              <a:rPr lang="he-IL" sz="2800" dirty="0"/>
              <a:t> </a:t>
            </a:r>
            <a:r>
              <a:rPr lang="en-US" sz="2800" dirty="0" smtClean="0"/>
              <a:t> (= </a:t>
            </a:r>
            <a:r>
              <a:rPr lang="en-US" sz="2800" dirty="0" err="1"/>
              <a:t>Piel</a:t>
            </a:r>
            <a:r>
              <a:rPr lang="en-US" sz="2800" dirty="0"/>
              <a:t> Inf. Const.)</a:t>
            </a:r>
          </a:p>
          <a:p>
            <a:r>
              <a:rPr lang="en-US" sz="2800" dirty="0"/>
              <a:t>The </a:t>
            </a:r>
            <a:r>
              <a:rPr lang="en-US" sz="2800" dirty="0" err="1"/>
              <a:t>Piel</a:t>
            </a:r>
            <a:r>
              <a:rPr lang="en-US" sz="2800" dirty="0"/>
              <a:t> participle is formed by adding the</a:t>
            </a:r>
            <a:r>
              <a:rPr lang="he-IL" sz="3600" dirty="0"/>
              <a:t> מְ  </a:t>
            </a:r>
            <a:r>
              <a:rPr lang="en-US" sz="2800" dirty="0"/>
              <a:t>prefix. </a:t>
            </a:r>
          </a:p>
          <a:p>
            <a:r>
              <a:rPr lang="en-US" sz="2800" dirty="0"/>
              <a:t>MS 		</a:t>
            </a:r>
            <a:r>
              <a:rPr lang="he-IL" sz="3600" dirty="0"/>
              <a:t>מְשַׁמֵּר</a:t>
            </a:r>
            <a:r>
              <a:rPr lang="en-US" sz="2800" dirty="0"/>
              <a:t> 	guarding</a:t>
            </a:r>
          </a:p>
          <a:p>
            <a:r>
              <a:rPr lang="en-US" sz="2800" dirty="0"/>
              <a:t>FS 	</a:t>
            </a:r>
            <a:r>
              <a:rPr lang="en-US" sz="2800" dirty="0" smtClean="0"/>
              <a:t>     </a:t>
            </a:r>
            <a:r>
              <a:rPr lang="en-US" sz="2800" dirty="0"/>
              <a:t>	</a:t>
            </a:r>
            <a:r>
              <a:rPr lang="he-IL" sz="3600" dirty="0"/>
              <a:t>מְשַׁמְּרָה</a:t>
            </a:r>
            <a:r>
              <a:rPr lang="en-US" sz="2800" dirty="0"/>
              <a:t> 	“</a:t>
            </a:r>
          </a:p>
          <a:p>
            <a:r>
              <a:rPr lang="en-US" sz="2800" dirty="0"/>
              <a:t>MP 		</a:t>
            </a:r>
            <a:r>
              <a:rPr lang="he-IL" sz="3600" dirty="0"/>
              <a:t>מְשַׁמְּרִים</a:t>
            </a:r>
            <a:r>
              <a:rPr lang="en-US" sz="2800" dirty="0"/>
              <a:t> 	“</a:t>
            </a:r>
          </a:p>
          <a:p>
            <a:r>
              <a:rPr lang="en-US" sz="2800" dirty="0"/>
              <a:t>FP 		</a:t>
            </a:r>
            <a:r>
              <a:rPr lang="en-US" sz="2800" dirty="0" smtClean="0"/>
              <a:t>   </a:t>
            </a:r>
            <a:r>
              <a:rPr lang="he-IL" sz="3600" dirty="0" smtClean="0"/>
              <a:t>מְשַׁמְּרוֹת</a:t>
            </a:r>
            <a:r>
              <a:rPr lang="en-US" sz="2800" dirty="0" smtClean="0"/>
              <a:t> </a:t>
            </a:r>
            <a:r>
              <a:rPr lang="en-US" sz="2800" dirty="0"/>
              <a:t>	“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530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16. D. </a:t>
            </a:r>
            <a:r>
              <a:rPr lang="en-US" b="1" dirty="0" err="1"/>
              <a:t>Pual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62298"/>
            <a:ext cx="9861175" cy="4486101"/>
          </a:xfrm>
        </p:spPr>
        <p:txBody>
          <a:bodyPr>
            <a:normAutofit/>
          </a:bodyPr>
          <a:lstStyle/>
          <a:p>
            <a:r>
              <a:rPr lang="en-US" sz="2800" dirty="0"/>
              <a:t>The </a:t>
            </a:r>
            <a:r>
              <a:rPr lang="en-US" sz="2800" dirty="0" err="1"/>
              <a:t>Pual</a:t>
            </a:r>
            <a:r>
              <a:rPr lang="en-US" sz="2800" dirty="0"/>
              <a:t> is the passive of the </a:t>
            </a:r>
            <a:r>
              <a:rPr lang="en-US" sz="2800" dirty="0" err="1"/>
              <a:t>Piel</a:t>
            </a:r>
            <a:r>
              <a:rPr lang="en-US" sz="2800" dirty="0"/>
              <a:t>.  Many again see it as a passive intensive.</a:t>
            </a:r>
          </a:p>
          <a:p>
            <a:r>
              <a:rPr lang="en-US" sz="2800" dirty="0" err="1"/>
              <a:t>Waltke</a:t>
            </a:r>
            <a:r>
              <a:rPr lang="en-US" sz="2800" dirty="0"/>
              <a:t>/O’Connor note that many of the </a:t>
            </a:r>
            <a:r>
              <a:rPr lang="en-US" sz="2800" dirty="0" err="1"/>
              <a:t>Puals</a:t>
            </a:r>
            <a:r>
              <a:rPr lang="en-US" sz="2800" dirty="0"/>
              <a:t> are participles (40%) as designating something that has attained a new condition as it is more about an “attained condition” more than an act (e.g. You have been made weak, </a:t>
            </a:r>
            <a:r>
              <a:rPr lang="he-IL" sz="3600" dirty="0"/>
              <a:t>אַתָה חֻלֵּיתָ </a:t>
            </a:r>
            <a:r>
              <a:rPr lang="en-US" sz="3600" dirty="0" smtClean="0"/>
              <a:t> </a:t>
            </a:r>
            <a:r>
              <a:rPr lang="en-US" sz="2800" dirty="0" smtClean="0"/>
              <a:t>[</a:t>
            </a:r>
            <a:r>
              <a:rPr lang="en-US" sz="2800" dirty="0"/>
              <a:t>Isa. 14:10]) 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83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16. D. </a:t>
            </a:r>
            <a:r>
              <a:rPr lang="en-US" b="1" dirty="0" err="1"/>
              <a:t>Pual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Waltke</a:t>
            </a:r>
            <a:r>
              <a:rPr lang="en-US" sz="2800" dirty="0"/>
              <a:t>/O’Connor p. 419f.).  It may also be used for a resultative as in </a:t>
            </a:r>
            <a:r>
              <a:rPr lang="he-IL" sz="3600" dirty="0"/>
              <a:t>פֶּן יְבֻלַּע לַמֶלֶךְ</a:t>
            </a:r>
            <a:r>
              <a:rPr lang="en-US" sz="3600" dirty="0"/>
              <a:t>,</a:t>
            </a:r>
            <a:r>
              <a:rPr lang="en-US" sz="2800" dirty="0"/>
              <a:t> lest the king be destroyed [made to swallow up] (2 Sam. 17:16).  </a:t>
            </a:r>
            <a:endParaRPr lang="en-US" sz="2800" dirty="0" smtClean="0"/>
          </a:p>
          <a:p>
            <a:r>
              <a:rPr lang="en-US" sz="2800" dirty="0" smtClean="0"/>
              <a:t>Because </a:t>
            </a:r>
            <a:r>
              <a:rPr lang="en-US" sz="2800" dirty="0"/>
              <a:t>there are only 417 of them we will learn merely to recognize the basic form taking special note of the participles.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882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Pual</a:t>
            </a:r>
            <a:r>
              <a:rPr lang="en-US" b="1" dirty="0"/>
              <a:t> Perfect: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012" y="1330036"/>
            <a:ext cx="11247120" cy="5370022"/>
          </a:xfrm>
        </p:spPr>
        <p:txBody>
          <a:bodyPr>
            <a:noAutofit/>
          </a:bodyPr>
          <a:lstStyle/>
          <a:p>
            <a:r>
              <a:rPr lang="en-US" sz="2800" b="1" dirty="0" err="1"/>
              <a:t>Pual</a:t>
            </a:r>
            <a:r>
              <a:rPr lang="en-US" sz="2800" b="1" dirty="0"/>
              <a:t> Perfect:</a:t>
            </a:r>
            <a:r>
              <a:rPr lang="en-US" sz="2800" dirty="0"/>
              <a:t>  Note the reduction under the second consonant to a </a:t>
            </a:r>
            <a:r>
              <a:rPr lang="en-US" sz="2800" dirty="0" err="1"/>
              <a:t>š</a:t>
            </a:r>
            <a:r>
              <a:rPr lang="en-US" sz="2800" baseline="30000" dirty="0" err="1"/>
              <a:t>e</a:t>
            </a:r>
            <a:r>
              <a:rPr lang="en-US" sz="2800" dirty="0" err="1"/>
              <a:t>vā</a:t>
            </a:r>
            <a:r>
              <a:rPr lang="en-US" sz="2800" dirty="0"/>
              <a:t>’  with the vocalic ending suffixes (3fs and  3CP).  The idea is you were put into a state of being kept (resultative).  </a:t>
            </a:r>
          </a:p>
          <a:p>
            <a:r>
              <a:rPr lang="en-US" sz="2800" dirty="0"/>
              <a:t>1CS </a:t>
            </a:r>
            <a:r>
              <a:rPr lang="he-IL" sz="3600" dirty="0"/>
              <a:t>שֻׁמַּרְתִּי</a:t>
            </a:r>
            <a:r>
              <a:rPr lang="en-US" sz="2800" dirty="0"/>
              <a:t>  	I were kept 		1CP   </a:t>
            </a:r>
            <a:r>
              <a:rPr lang="he-IL" sz="3600" dirty="0"/>
              <a:t>שֻׁמַּרְנוּ</a:t>
            </a:r>
            <a:r>
              <a:rPr lang="en-US" sz="2800" dirty="0"/>
              <a:t>	we were kept</a:t>
            </a:r>
          </a:p>
          <a:p>
            <a:r>
              <a:rPr lang="en-US" sz="2800" dirty="0"/>
              <a:t>2MS  </a:t>
            </a:r>
            <a:r>
              <a:rPr lang="he-IL" sz="3600" dirty="0"/>
              <a:t>שֻׁמַּרְתִָּ</a:t>
            </a:r>
            <a:r>
              <a:rPr lang="he-IL" sz="2800" dirty="0"/>
              <a:t> </a:t>
            </a:r>
            <a:r>
              <a:rPr lang="en-US" sz="2800" dirty="0"/>
              <a:t>	you (m) were kept	2MP  </a:t>
            </a:r>
            <a:r>
              <a:rPr lang="he-IL" sz="3600" dirty="0"/>
              <a:t>שֻׁמַּרְתֶּם</a:t>
            </a:r>
            <a:r>
              <a:rPr lang="en-US" sz="2800" dirty="0"/>
              <a:t>	you (m) were kept</a:t>
            </a:r>
          </a:p>
          <a:p>
            <a:r>
              <a:rPr lang="en-US" sz="2800" dirty="0"/>
              <a:t>2FS  </a:t>
            </a:r>
            <a:r>
              <a:rPr lang="he-IL" sz="3600" dirty="0"/>
              <a:t>שֻׁמַּרְתְּ</a:t>
            </a:r>
            <a:r>
              <a:rPr lang="en-US" sz="2800" dirty="0"/>
              <a:t>  	you (f) were kept </a:t>
            </a:r>
            <a:r>
              <a:rPr lang="he-IL" sz="2800" dirty="0"/>
              <a:t> 	</a:t>
            </a:r>
            <a:r>
              <a:rPr lang="en-US" sz="2800" dirty="0"/>
              <a:t>2FP  </a:t>
            </a:r>
            <a:r>
              <a:rPr lang="he-IL" sz="3600" dirty="0"/>
              <a:t>שֻׁמַּרְתֶּן</a:t>
            </a:r>
            <a:r>
              <a:rPr lang="en-US" sz="2800" dirty="0"/>
              <a:t>	you (f) were kept</a:t>
            </a:r>
          </a:p>
          <a:p>
            <a:r>
              <a:rPr lang="en-US" sz="2800" dirty="0"/>
              <a:t>3MS  </a:t>
            </a:r>
            <a:r>
              <a:rPr lang="he-IL" sz="3600" dirty="0"/>
              <a:t>שֻׁמַּר</a:t>
            </a:r>
            <a:r>
              <a:rPr lang="he-IL" sz="2800" dirty="0"/>
              <a:t> </a:t>
            </a:r>
            <a:r>
              <a:rPr lang="en-US" sz="2800" dirty="0"/>
              <a:t>	</a:t>
            </a:r>
            <a:r>
              <a:rPr lang="he-IL" sz="2800" dirty="0"/>
              <a:t> 	</a:t>
            </a:r>
            <a:r>
              <a:rPr lang="en-US" sz="2800" dirty="0"/>
              <a:t>he was kept		3CP  </a:t>
            </a:r>
            <a:r>
              <a:rPr lang="he-IL" sz="3600" dirty="0"/>
              <a:t>שֻׁמְּרוּ</a:t>
            </a:r>
            <a:r>
              <a:rPr lang="en-US" sz="2800" dirty="0"/>
              <a:t>	</a:t>
            </a:r>
            <a:r>
              <a:rPr lang="he-IL" sz="2800" dirty="0"/>
              <a:t>	</a:t>
            </a:r>
            <a:r>
              <a:rPr lang="en-US" sz="2800" dirty="0"/>
              <a:t>they (m) were kept</a:t>
            </a:r>
          </a:p>
          <a:p>
            <a:r>
              <a:rPr lang="en-US" sz="2800" dirty="0"/>
              <a:t>3FS  </a:t>
            </a:r>
            <a:r>
              <a:rPr lang="he-IL" sz="3600" dirty="0"/>
              <a:t>שֻׁמְּרָה</a:t>
            </a:r>
            <a:r>
              <a:rPr lang="en-US" sz="2800" dirty="0"/>
              <a:t>  	she were kept		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773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27195"/>
          </a:xfrm>
        </p:spPr>
        <p:txBody>
          <a:bodyPr/>
          <a:lstStyle/>
          <a:p>
            <a:r>
              <a:rPr lang="en-US" b="1" dirty="0"/>
              <a:t>5.I.</a:t>
            </a:r>
            <a:r>
              <a:rPr lang="en-US" dirty="0"/>
              <a:t>  </a:t>
            </a:r>
            <a:r>
              <a:rPr lang="en-US" b="1" dirty="0" err="1"/>
              <a:t>Oseh</a:t>
            </a:r>
            <a:r>
              <a:rPr lang="en-US" b="1" dirty="0"/>
              <a:t> Shalom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379913"/>
            <a:ext cx="8946541" cy="5170516"/>
          </a:xfrm>
        </p:spPr>
        <p:txBody>
          <a:bodyPr>
            <a:noAutofit/>
          </a:bodyPr>
          <a:lstStyle/>
          <a:p>
            <a:r>
              <a:rPr lang="he-IL" sz="3600" dirty="0"/>
              <a:t>יַעֲשֶׂה שָׁלוֹם</a:t>
            </a:r>
            <a:endParaRPr lang="en-US" sz="3600" dirty="0"/>
          </a:p>
          <a:p>
            <a:r>
              <a:rPr lang="en-US" sz="2800" dirty="0"/>
              <a:t>May he make peace,</a:t>
            </a:r>
          </a:p>
          <a:p>
            <a:r>
              <a:rPr lang="he-IL" sz="3600" dirty="0"/>
              <a:t>יַעֲשֶׂה שָׁלוֹם</a:t>
            </a:r>
            <a:endParaRPr lang="en-US" sz="3600" dirty="0"/>
          </a:p>
          <a:p>
            <a:r>
              <a:rPr lang="en-US" sz="2800" dirty="0"/>
              <a:t>may he make peace</a:t>
            </a:r>
          </a:p>
          <a:p>
            <a:r>
              <a:rPr lang="he-IL" sz="3600" dirty="0"/>
              <a:t>שָׁלוֹם עָלֵיֽנוּ</a:t>
            </a:r>
            <a:endParaRPr lang="en-US" sz="3600" dirty="0"/>
          </a:p>
          <a:p>
            <a:r>
              <a:rPr lang="en-US" sz="2800" dirty="0"/>
              <a:t>Peace​​ for us</a:t>
            </a:r>
          </a:p>
          <a:p>
            <a:r>
              <a:rPr lang="he-IL" sz="3600" dirty="0"/>
              <a:t>וְעַל כָּל יִשְׂרָאֵל</a:t>
            </a:r>
            <a:endParaRPr lang="en-US" sz="3600" dirty="0"/>
          </a:p>
          <a:p>
            <a:r>
              <a:rPr lang="en-US" sz="2800" dirty="0"/>
              <a:t>and for all Israel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566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0693"/>
          </a:xfrm>
        </p:spPr>
        <p:txBody>
          <a:bodyPr/>
          <a:lstStyle/>
          <a:p>
            <a:r>
              <a:rPr lang="en-US" b="1" dirty="0" err="1"/>
              <a:t>Pual</a:t>
            </a:r>
            <a:r>
              <a:rPr lang="en-US" b="1" dirty="0"/>
              <a:t> Imperfect:</a:t>
            </a:r>
            <a:r>
              <a:rPr lang="en-US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003" y="1579092"/>
            <a:ext cx="12327775" cy="4195481"/>
          </a:xfrm>
        </p:spPr>
        <p:txBody>
          <a:bodyPr>
            <a:noAutofit/>
          </a:bodyPr>
          <a:lstStyle/>
          <a:p>
            <a:r>
              <a:rPr lang="en-US" sz="2800" dirty="0" smtClean="0"/>
              <a:t>1CS  </a:t>
            </a:r>
            <a:r>
              <a:rPr lang="he-IL" sz="3600" dirty="0"/>
              <a:t>אֲשֻׁמַּר</a:t>
            </a:r>
            <a:r>
              <a:rPr lang="en-US" sz="2800" dirty="0"/>
              <a:t>  	I will be kept		</a:t>
            </a:r>
            <a:r>
              <a:rPr lang="en-US" sz="2800" dirty="0" smtClean="0"/>
              <a:t>    1CP  </a:t>
            </a:r>
            <a:r>
              <a:rPr lang="he-IL" sz="3600" dirty="0"/>
              <a:t>נְשֻׁמַּר</a:t>
            </a:r>
            <a:r>
              <a:rPr lang="he-IL" sz="2800" dirty="0"/>
              <a:t> </a:t>
            </a:r>
            <a:r>
              <a:rPr lang="en-US" sz="2800" dirty="0"/>
              <a:t>	   	we will be kept</a:t>
            </a:r>
          </a:p>
          <a:p>
            <a:r>
              <a:rPr lang="en-US" sz="2800" dirty="0"/>
              <a:t>2MS  </a:t>
            </a:r>
            <a:r>
              <a:rPr lang="he-IL" sz="3600" dirty="0"/>
              <a:t>תְּשֻׁמַּר</a:t>
            </a:r>
            <a:r>
              <a:rPr lang="en-US" sz="2800" dirty="0"/>
              <a:t>	you (m) will be kept	2MP  </a:t>
            </a:r>
            <a:r>
              <a:rPr lang="he-IL" sz="3600" dirty="0"/>
              <a:t>תְּשֻׁמְּרוּ</a:t>
            </a:r>
            <a:r>
              <a:rPr lang="en-US" sz="2800" dirty="0"/>
              <a:t>   </a:t>
            </a:r>
            <a:r>
              <a:rPr lang="en-US" sz="2800" dirty="0" smtClean="0"/>
              <a:t>you </a:t>
            </a:r>
            <a:r>
              <a:rPr lang="en-US" sz="2800" dirty="0"/>
              <a:t>(m) will be kept</a:t>
            </a:r>
          </a:p>
          <a:p>
            <a:r>
              <a:rPr lang="en-US" sz="2800" dirty="0"/>
              <a:t>2FS  </a:t>
            </a:r>
            <a:r>
              <a:rPr lang="he-IL" sz="3600" dirty="0"/>
              <a:t>תְּשֻׁמְּרִי</a:t>
            </a:r>
            <a:r>
              <a:rPr lang="en-US" sz="2800" dirty="0"/>
              <a:t>	you (f) will be kept</a:t>
            </a:r>
            <a:r>
              <a:rPr lang="he-IL" sz="2800" dirty="0"/>
              <a:t> 	</a:t>
            </a:r>
            <a:r>
              <a:rPr lang="en-US" sz="2800" dirty="0"/>
              <a:t>2FP  </a:t>
            </a:r>
            <a:r>
              <a:rPr lang="he-IL" sz="3600" dirty="0"/>
              <a:t>תְּשֻׁמַּרְנָה</a:t>
            </a:r>
            <a:r>
              <a:rPr lang="en-US" sz="2800" dirty="0"/>
              <a:t>   </a:t>
            </a:r>
            <a:r>
              <a:rPr lang="en-US" sz="2800" dirty="0" smtClean="0"/>
              <a:t>you </a:t>
            </a:r>
            <a:r>
              <a:rPr lang="en-US" sz="2800" dirty="0"/>
              <a:t>(f) will be kept</a:t>
            </a:r>
          </a:p>
          <a:p>
            <a:r>
              <a:rPr lang="en-US" sz="2800" dirty="0"/>
              <a:t>3MS  </a:t>
            </a:r>
            <a:r>
              <a:rPr lang="he-IL" sz="3600" dirty="0"/>
              <a:t>יְשֻׁמַּר</a:t>
            </a:r>
            <a:r>
              <a:rPr lang="en-US" sz="2800" dirty="0"/>
              <a:t>	</a:t>
            </a:r>
            <a:r>
              <a:rPr lang="he-IL" sz="2800" dirty="0"/>
              <a:t> 	</a:t>
            </a:r>
            <a:r>
              <a:rPr lang="en-US" sz="2800" dirty="0"/>
              <a:t>he will be kept	</a:t>
            </a:r>
            <a:r>
              <a:rPr lang="en-US" sz="2800" dirty="0" smtClean="0"/>
              <a:t>     3MP  </a:t>
            </a:r>
            <a:r>
              <a:rPr lang="he-IL" sz="3600" dirty="0"/>
              <a:t>תְּשֻׁמְּרוּ</a:t>
            </a:r>
            <a:r>
              <a:rPr lang="en-US" sz="2800" dirty="0"/>
              <a:t>  </a:t>
            </a:r>
            <a:r>
              <a:rPr lang="en-US" sz="2800" dirty="0" smtClean="0"/>
              <a:t>they </a:t>
            </a:r>
            <a:r>
              <a:rPr lang="en-US" sz="2800" dirty="0"/>
              <a:t>(m) will be kept</a:t>
            </a:r>
          </a:p>
          <a:p>
            <a:r>
              <a:rPr lang="en-US" sz="2800" dirty="0"/>
              <a:t>3FS  </a:t>
            </a:r>
            <a:r>
              <a:rPr lang="he-IL" sz="3600" dirty="0"/>
              <a:t>תְּשֻׁמַּר</a:t>
            </a:r>
            <a:r>
              <a:rPr lang="he-IL" sz="2800" dirty="0"/>
              <a:t> </a:t>
            </a:r>
            <a:r>
              <a:rPr lang="en-US" sz="2800" dirty="0"/>
              <a:t>	she will be kept	</a:t>
            </a:r>
            <a:r>
              <a:rPr lang="en-US" sz="2800" dirty="0" smtClean="0"/>
              <a:t>           3FP </a:t>
            </a:r>
            <a:r>
              <a:rPr lang="he-IL" sz="3600" dirty="0"/>
              <a:t>תְּשֻׁמַּרְנָה</a:t>
            </a:r>
            <a:r>
              <a:rPr lang="en-US" sz="2800" dirty="0"/>
              <a:t>   </a:t>
            </a:r>
            <a:r>
              <a:rPr lang="en-US" sz="2800" dirty="0" smtClean="0"/>
              <a:t>they </a:t>
            </a:r>
            <a:r>
              <a:rPr lang="en-US" sz="2800" dirty="0"/>
              <a:t>(f) will be kept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856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Pual</a:t>
            </a:r>
            <a:r>
              <a:rPr lang="en-US" dirty="0" smtClean="0"/>
              <a:t> Infinitives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Infinitive Construct:  [ </a:t>
            </a:r>
            <a:r>
              <a:rPr lang="he-IL" sz="2800" dirty="0"/>
              <a:t>[</a:t>
            </a:r>
            <a:r>
              <a:rPr lang="he-IL" sz="3600" dirty="0"/>
              <a:t>שֻׁמַּר</a:t>
            </a:r>
            <a:r>
              <a:rPr lang="en-US" sz="2800" dirty="0"/>
              <a:t>    </a:t>
            </a:r>
            <a:endParaRPr lang="en-US" sz="2800" dirty="0" smtClean="0"/>
          </a:p>
          <a:p>
            <a:r>
              <a:rPr lang="en-US" sz="2800" dirty="0" smtClean="0"/>
              <a:t>Infinitive </a:t>
            </a:r>
            <a:r>
              <a:rPr lang="en-US" sz="2800" dirty="0"/>
              <a:t>Absolute:  </a:t>
            </a:r>
            <a:r>
              <a:rPr lang="he-IL" sz="3600" dirty="0"/>
              <a:t>שֻׁמֹּר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497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Passive Participle: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711546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	     </a:t>
            </a:r>
            <a:r>
              <a:rPr lang="en-US" sz="2800" dirty="0"/>
              <a:t>Masc.  		Fem. </a:t>
            </a:r>
          </a:p>
          <a:p>
            <a:r>
              <a:rPr lang="en-US" sz="2800" dirty="0"/>
              <a:t>Sing. 		</a:t>
            </a:r>
            <a:r>
              <a:rPr lang="he-IL" sz="3600" dirty="0"/>
              <a:t>מְשֻׁמָּר</a:t>
            </a:r>
            <a:r>
              <a:rPr lang="he-IL" sz="2800" dirty="0"/>
              <a:t> 		</a:t>
            </a:r>
            <a:r>
              <a:rPr lang="he-IL" sz="3600" dirty="0"/>
              <a:t>מְשֻׁמָּרָה</a:t>
            </a:r>
            <a:r>
              <a:rPr lang="en-US" sz="2800" dirty="0"/>
              <a:t>	(one) being guarded</a:t>
            </a:r>
          </a:p>
          <a:p>
            <a:r>
              <a:rPr lang="en-US" sz="2800" dirty="0"/>
              <a:t>Plural 	</a:t>
            </a:r>
            <a:r>
              <a:rPr lang="he-IL" sz="3600" dirty="0"/>
              <a:t>מְשֻׁמָּרִים</a:t>
            </a:r>
            <a:r>
              <a:rPr lang="he-IL" sz="2800" dirty="0"/>
              <a:t> 		</a:t>
            </a:r>
            <a:r>
              <a:rPr lang="he-IL" sz="3600" dirty="0"/>
              <a:t>מְשֻׁמָרוֹת</a:t>
            </a:r>
            <a:r>
              <a:rPr lang="en-US" sz="2800" dirty="0"/>
              <a:t> 	(ones) being guarded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444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Pual</a:t>
            </a:r>
            <a:r>
              <a:rPr lang="en-US" b="1" dirty="0"/>
              <a:t> Examples: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036293"/>
            <a:ext cx="9619125" cy="4195481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וְאַתָּה </a:t>
            </a:r>
            <a:r>
              <a:rPr lang="he-IL" sz="3600" dirty="0"/>
              <a:t>צֻוֵּיתָה זֹאת עֲשׂוּ קְחוּ־לָכֶם מֵאֶרֶץ מִצְרַיִם  </a:t>
            </a:r>
            <a:r>
              <a:rPr lang="en-US" sz="3600" dirty="0"/>
              <a:t>   </a:t>
            </a:r>
            <a:r>
              <a:rPr lang="en-US" sz="2800" dirty="0"/>
              <a:t>(Gen 45:19)</a:t>
            </a:r>
          </a:p>
          <a:p>
            <a:r>
              <a:rPr lang="en-US" sz="2800" dirty="0"/>
              <a:t>        You are further charged to say, 'Do this: take for yourselves from the land of Egypt </a:t>
            </a:r>
          </a:p>
          <a:p>
            <a:r>
              <a:rPr lang="en-US" sz="2800" baseline="30000" dirty="0"/>
              <a:t>  </a:t>
            </a:r>
            <a:r>
              <a:rPr lang="he-IL" sz="3600" dirty="0"/>
              <a:t>וַיִּפְקֹד אֹתָם מֹשֶׁה עַל־פִּי יְהוָה כַּאֲשֶׁר צֻוָּה׃  </a:t>
            </a:r>
            <a:r>
              <a:rPr lang="en-US" sz="3600" dirty="0"/>
              <a:t>    </a:t>
            </a:r>
            <a:r>
              <a:rPr lang="en-US" sz="2800" dirty="0"/>
              <a:t>(</a:t>
            </a:r>
            <a:r>
              <a:rPr lang="en-US" sz="2800" dirty="0" err="1"/>
              <a:t>Num</a:t>
            </a:r>
            <a:r>
              <a:rPr lang="en-US" sz="2800" dirty="0"/>
              <a:t> 3:16)</a:t>
            </a:r>
          </a:p>
          <a:p>
            <a:r>
              <a:rPr lang="en-US" sz="2800" dirty="0"/>
              <a:t>    </a:t>
            </a:r>
            <a:r>
              <a:rPr lang="en-US" sz="2800" dirty="0" smtClean="0"/>
              <a:t> </a:t>
            </a:r>
            <a:r>
              <a:rPr lang="en-US" sz="2800" dirty="0"/>
              <a:t>So Moses counted them, as he was commanded by the word of the LORD</a:t>
            </a:r>
          </a:p>
        </p:txBody>
      </p:sp>
    </p:spTree>
    <p:extLst>
      <p:ext uri="{BB962C8B-B14F-4D97-AF65-F5344CB8AC3E}">
        <p14:creationId xmlns:p14="http://schemas.microsoft.com/office/powerpoint/2010/main" val="383270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16. D. </a:t>
            </a:r>
            <a:r>
              <a:rPr lang="en-US" b="1" dirty="0" err="1"/>
              <a:t>Hithpael</a:t>
            </a:r>
            <a:r>
              <a:rPr lang="en-US" b="1" dirty="0"/>
              <a:t>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66" y="1662546"/>
            <a:ext cx="10515600" cy="4585854"/>
          </a:xfrm>
        </p:spPr>
        <p:txBody>
          <a:bodyPr>
            <a:noAutofit/>
          </a:bodyPr>
          <a:lstStyle/>
          <a:p>
            <a:r>
              <a:rPr lang="en-US" sz="2800" dirty="0"/>
              <a:t>The </a:t>
            </a:r>
            <a:r>
              <a:rPr lang="en-US" sz="2800" dirty="0" err="1"/>
              <a:t>Hithpael</a:t>
            </a:r>
            <a:r>
              <a:rPr lang="en-US" sz="2800" dirty="0"/>
              <a:t> is our final “intensive” verb stem used 842 times.  It is quite easily recognized because of the </a:t>
            </a:r>
            <a:r>
              <a:rPr lang="he-IL" sz="3600" dirty="0"/>
              <a:t>הִתְ</a:t>
            </a:r>
            <a:r>
              <a:rPr lang="he-IL" sz="2800" dirty="0"/>
              <a:t> </a:t>
            </a:r>
            <a:r>
              <a:rPr lang="en-US" sz="2800" dirty="0"/>
              <a:t>prefix and the doubling </a:t>
            </a:r>
            <a:r>
              <a:rPr lang="en-US" sz="2800" dirty="0" err="1"/>
              <a:t>dagesh</a:t>
            </a:r>
            <a:r>
              <a:rPr lang="en-US" sz="2800" dirty="0"/>
              <a:t> in the second consonant similar to the </a:t>
            </a:r>
            <a:r>
              <a:rPr lang="en-US" sz="2800" dirty="0" err="1"/>
              <a:t>Piel</a:t>
            </a:r>
            <a:r>
              <a:rPr lang="en-US" sz="2800" dirty="0"/>
              <a:t> and </a:t>
            </a:r>
            <a:r>
              <a:rPr lang="en-US" sz="2800" dirty="0" err="1"/>
              <a:t>Pual</a:t>
            </a:r>
            <a:r>
              <a:rPr lang="en-US" sz="2800" dirty="0"/>
              <a:t> (e.g. </a:t>
            </a:r>
            <a:r>
              <a:rPr lang="he-IL" sz="3600" dirty="0"/>
              <a:t>אָמַץ </a:t>
            </a:r>
            <a:r>
              <a:rPr lang="en-US" sz="3600" dirty="0">
                <a:sym typeface="Wingdings" panose="05000000000000000000" pitchFamily="2" charset="2"/>
              </a:rPr>
              <a:t></a:t>
            </a:r>
            <a:r>
              <a:rPr lang="en-US" sz="3600" dirty="0"/>
              <a:t> </a:t>
            </a:r>
            <a:r>
              <a:rPr lang="he-IL" sz="3600" dirty="0"/>
              <a:t>הִתְאַמֵּץ</a:t>
            </a:r>
            <a:r>
              <a:rPr lang="en-US" sz="2800" dirty="0"/>
              <a:t>).  </a:t>
            </a:r>
            <a:endParaRPr lang="en-US" sz="2800" dirty="0" smtClean="0"/>
          </a:p>
          <a:p>
            <a:r>
              <a:rPr lang="en-US" sz="2800" dirty="0" smtClean="0"/>
              <a:t>It </a:t>
            </a:r>
            <a:r>
              <a:rPr lang="en-US" sz="2800" dirty="0"/>
              <a:t>is often used as a reflexive.  So, for example, with the verb </a:t>
            </a:r>
            <a:r>
              <a:rPr lang="he-IL" sz="3600" dirty="0"/>
              <a:t>אָמַץ</a:t>
            </a:r>
            <a:r>
              <a:rPr lang="he-IL" sz="2800" dirty="0"/>
              <a:t> </a:t>
            </a:r>
            <a:r>
              <a:rPr lang="en-US" sz="2800" dirty="0" smtClean="0"/>
              <a:t> (</a:t>
            </a:r>
            <a:r>
              <a:rPr lang="en-US" sz="2800" dirty="0" err="1"/>
              <a:t>Qal</a:t>
            </a:r>
            <a:r>
              <a:rPr lang="en-US" sz="2800" dirty="0"/>
              <a:t>:  he was strong) in the </a:t>
            </a:r>
            <a:r>
              <a:rPr lang="en-US" sz="2800" dirty="0" err="1"/>
              <a:t>Hithpael</a:t>
            </a:r>
            <a:r>
              <a:rPr lang="en-US" sz="2800" dirty="0"/>
              <a:t> stem </a:t>
            </a:r>
            <a:r>
              <a:rPr lang="he-IL" sz="3600" dirty="0"/>
              <a:t>הִתְאַמֵּץ</a:t>
            </a:r>
            <a:r>
              <a:rPr lang="he-IL" sz="2800" dirty="0"/>
              <a:t> </a:t>
            </a:r>
            <a:r>
              <a:rPr lang="en-US" sz="2800" dirty="0" smtClean="0"/>
              <a:t> means </a:t>
            </a:r>
            <a:r>
              <a:rPr lang="en-US" sz="2800" dirty="0"/>
              <a:t>“he strengthened himself.  Note the action of the verb comes back on the subject.</a:t>
            </a:r>
          </a:p>
        </p:txBody>
      </p:sp>
    </p:spTree>
    <p:extLst>
      <p:ext uri="{BB962C8B-B14F-4D97-AF65-F5344CB8AC3E}">
        <p14:creationId xmlns:p14="http://schemas.microsoft.com/office/powerpoint/2010/main" val="165470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16. D. </a:t>
            </a:r>
            <a:r>
              <a:rPr lang="en-US" b="1" dirty="0" err="1"/>
              <a:t>Hithpael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27" y="1313085"/>
            <a:ext cx="10939549" cy="4195481"/>
          </a:xfrm>
        </p:spPr>
        <p:txBody>
          <a:bodyPr>
            <a:noAutofit/>
          </a:bodyPr>
          <a:lstStyle/>
          <a:p>
            <a:r>
              <a:rPr lang="en-US" sz="2800" dirty="0" err="1"/>
              <a:t>Waltke</a:t>
            </a:r>
            <a:r>
              <a:rPr lang="en-US" sz="2800" dirty="0"/>
              <a:t>/O’Connor describe it as “The object of causation in the </a:t>
            </a:r>
            <a:r>
              <a:rPr lang="en-US" sz="2800" i="1" dirty="0" err="1"/>
              <a:t>Piel</a:t>
            </a:r>
            <a:r>
              <a:rPr lang="en-US" sz="2800" dirty="0"/>
              <a:t> is the subject of the </a:t>
            </a:r>
            <a:r>
              <a:rPr lang="en-US" sz="2800" i="1" dirty="0" err="1"/>
              <a:t>Hithpael</a:t>
            </a:r>
            <a:r>
              <a:rPr lang="en-US" sz="2800" dirty="0"/>
              <a:t> and transforms itself/is transformed into the effected state signified by the root” (</a:t>
            </a:r>
            <a:r>
              <a:rPr lang="en-US" sz="2800" dirty="0" err="1"/>
              <a:t>Waltke</a:t>
            </a:r>
            <a:r>
              <a:rPr lang="en-US" sz="2800" dirty="0"/>
              <a:t>/O’Connor, 429). </a:t>
            </a:r>
            <a:endParaRPr lang="en-US" sz="2800" dirty="0" smtClean="0"/>
          </a:p>
          <a:p>
            <a:r>
              <a:rPr lang="en-US" sz="2800" dirty="0" smtClean="0"/>
              <a:t>Often </a:t>
            </a:r>
            <a:r>
              <a:rPr lang="en-US" sz="2800" dirty="0"/>
              <a:t>words like himself, herself, themselves, myself or ourselves will be used in English to express this reflexive feature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With certain verb it may be simply translated as a </a:t>
            </a:r>
            <a:r>
              <a:rPr lang="en-US" sz="2800" dirty="0" err="1"/>
              <a:t>Qal</a:t>
            </a:r>
            <a:r>
              <a:rPr lang="en-US" sz="2800" dirty="0"/>
              <a:t> (e.g. </a:t>
            </a:r>
            <a:r>
              <a:rPr lang="en-US" sz="2800" dirty="0" smtClean="0"/>
              <a:t> </a:t>
            </a:r>
            <a:r>
              <a:rPr lang="he-IL" sz="3600" dirty="0" smtClean="0"/>
              <a:t>הִתְפַלֵּל</a:t>
            </a:r>
            <a:r>
              <a:rPr lang="he-IL" sz="2800" dirty="0" smtClean="0"/>
              <a:t> </a:t>
            </a:r>
            <a:r>
              <a:rPr lang="en-US" sz="2800" dirty="0" smtClean="0"/>
              <a:t> he </a:t>
            </a:r>
            <a:r>
              <a:rPr lang="en-US" sz="2800" dirty="0"/>
              <a:t>prayed).  </a:t>
            </a:r>
          </a:p>
        </p:txBody>
      </p:sp>
    </p:spTree>
    <p:extLst>
      <p:ext uri="{BB962C8B-B14F-4D97-AF65-F5344CB8AC3E}">
        <p14:creationId xmlns:p14="http://schemas.microsoft.com/office/powerpoint/2010/main" val="93641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16. D. </a:t>
            </a:r>
            <a:r>
              <a:rPr lang="en-US" b="1" dirty="0" err="1"/>
              <a:t>Hithpael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Because the form is so distinctive they are easily recognized and we will not spend a lot of time memorizing a chant for these intuitively obvious forms.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193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451380" cy="1400530"/>
          </a:xfrm>
        </p:spPr>
        <p:txBody>
          <a:bodyPr/>
          <a:lstStyle/>
          <a:p>
            <a:r>
              <a:rPr lang="en-US" b="1" dirty="0" err="1"/>
              <a:t>Hithpael</a:t>
            </a:r>
            <a:r>
              <a:rPr lang="en-US" b="1" dirty="0"/>
              <a:t> Perfect of </a:t>
            </a:r>
            <a:r>
              <a:rPr lang="he-IL" dirty="0"/>
              <a:t>אָמַץ</a:t>
            </a:r>
            <a:r>
              <a:rPr lang="he-IL" b="1" dirty="0"/>
              <a:t> </a:t>
            </a:r>
            <a:r>
              <a:rPr lang="en-US" b="1" dirty="0" smtClean="0"/>
              <a:t> (</a:t>
            </a:r>
            <a:r>
              <a:rPr lang="en-US" b="1" dirty="0"/>
              <a:t>to be strong)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27928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1CS   </a:t>
            </a:r>
            <a:r>
              <a:rPr lang="he-IL" sz="3600" dirty="0"/>
              <a:t>הִתְאַמֵּצְתִּי</a:t>
            </a:r>
            <a:r>
              <a:rPr lang="en-US" sz="2800" dirty="0"/>
              <a:t>  	I strengthened myself</a:t>
            </a:r>
          </a:p>
          <a:p>
            <a:r>
              <a:rPr lang="en-US" sz="2800" dirty="0"/>
              <a:t>2MS    </a:t>
            </a:r>
            <a:r>
              <a:rPr lang="he-IL" sz="3600" dirty="0"/>
              <a:t>הִתְאַמֵּצְתָּ</a:t>
            </a:r>
            <a:r>
              <a:rPr lang="en-US" sz="2800" dirty="0"/>
              <a:t>  	you (m.) strengthened yourself</a:t>
            </a:r>
          </a:p>
          <a:p>
            <a:r>
              <a:rPr lang="en-US" sz="2800" dirty="0"/>
              <a:t>2FS    </a:t>
            </a:r>
            <a:r>
              <a:rPr lang="he-IL" sz="3600" dirty="0"/>
              <a:t>הִתְאַמֵּצְתְּ</a:t>
            </a:r>
            <a:r>
              <a:rPr lang="en-US" sz="2800" dirty="0"/>
              <a:t>  	you (f.) strengthened yourself</a:t>
            </a:r>
          </a:p>
          <a:p>
            <a:r>
              <a:rPr lang="en-US" sz="2800" dirty="0"/>
              <a:t>3MP    </a:t>
            </a:r>
            <a:r>
              <a:rPr lang="he-IL" sz="3600" dirty="0"/>
              <a:t>הִתְאַמֵּץ</a:t>
            </a:r>
            <a:r>
              <a:rPr lang="en-US" sz="2800" dirty="0"/>
              <a:t>  	</a:t>
            </a:r>
            <a:r>
              <a:rPr lang="en-US" sz="2800" dirty="0" smtClean="0"/>
              <a:t>he </a:t>
            </a:r>
            <a:r>
              <a:rPr lang="en-US" sz="2800" dirty="0"/>
              <a:t>strengthened himself</a:t>
            </a:r>
          </a:p>
          <a:p>
            <a:r>
              <a:rPr lang="en-US" sz="2800" dirty="0"/>
              <a:t>3FS 	</a:t>
            </a:r>
            <a:r>
              <a:rPr lang="he-IL" sz="3600" dirty="0"/>
              <a:t>הִתְאַמְּצָה</a:t>
            </a:r>
            <a:r>
              <a:rPr lang="en-US" sz="2800" dirty="0"/>
              <a:t>  	she strengthened herself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236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492944" cy="1400530"/>
          </a:xfrm>
        </p:spPr>
        <p:txBody>
          <a:bodyPr/>
          <a:lstStyle/>
          <a:p>
            <a:r>
              <a:rPr lang="en-US" b="1" dirty="0" err="1"/>
              <a:t>Hithpael</a:t>
            </a:r>
            <a:r>
              <a:rPr lang="en-US" b="1" dirty="0"/>
              <a:t> Perfect of </a:t>
            </a:r>
            <a:r>
              <a:rPr lang="he-IL" dirty="0"/>
              <a:t>אָמַץ</a:t>
            </a:r>
            <a:r>
              <a:rPr lang="he-IL" b="1" dirty="0"/>
              <a:t> </a:t>
            </a:r>
            <a:r>
              <a:rPr lang="en-US" b="1" dirty="0"/>
              <a:t> (to be strong)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10" y="2052918"/>
            <a:ext cx="10349346" cy="4195481"/>
          </a:xfrm>
        </p:spPr>
        <p:txBody>
          <a:bodyPr>
            <a:normAutofit/>
          </a:bodyPr>
          <a:lstStyle/>
          <a:p>
            <a:r>
              <a:rPr lang="en-US" sz="2800" dirty="0"/>
              <a:t>1CP   </a:t>
            </a:r>
            <a:r>
              <a:rPr lang="he-IL" sz="3600" dirty="0"/>
              <a:t>הִתְאַמֵּצְנוּ</a:t>
            </a:r>
            <a:r>
              <a:rPr lang="en-US" sz="2800" dirty="0"/>
              <a:t>  	we strengthened ourselves</a:t>
            </a:r>
          </a:p>
          <a:p>
            <a:r>
              <a:rPr lang="en-US" sz="2800" dirty="0"/>
              <a:t>2MP    </a:t>
            </a:r>
            <a:r>
              <a:rPr lang="he-IL" sz="3600" dirty="0"/>
              <a:t>הִתְאַמֵּצְתֶּם</a:t>
            </a:r>
            <a:r>
              <a:rPr lang="en-US" sz="2800" dirty="0"/>
              <a:t>  	you all (m.) strengthened yourselves</a:t>
            </a:r>
          </a:p>
          <a:p>
            <a:r>
              <a:rPr lang="en-US" sz="2800" dirty="0"/>
              <a:t>2FP    </a:t>
            </a:r>
            <a:r>
              <a:rPr lang="he-IL" sz="3600" dirty="0"/>
              <a:t>הִתְאַמֵּצְתֶּן</a:t>
            </a:r>
            <a:r>
              <a:rPr lang="en-US" sz="2800" dirty="0"/>
              <a:t>  	you all (f.) strengthened yourselves</a:t>
            </a:r>
          </a:p>
          <a:p>
            <a:r>
              <a:rPr lang="en-US" sz="2800" dirty="0"/>
              <a:t>3CP    </a:t>
            </a:r>
            <a:r>
              <a:rPr lang="he-IL" sz="3600" dirty="0"/>
              <a:t>הִתְאַמְּצוּ</a:t>
            </a:r>
            <a:r>
              <a:rPr lang="en-US" sz="2800" dirty="0"/>
              <a:t>  		they strengthened themselves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649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891954" cy="1400530"/>
          </a:xfrm>
        </p:spPr>
        <p:txBody>
          <a:bodyPr/>
          <a:lstStyle/>
          <a:p>
            <a:r>
              <a:rPr lang="en-US" b="1" dirty="0" err="1"/>
              <a:t>Hithpael</a:t>
            </a:r>
            <a:r>
              <a:rPr lang="en-US" b="1" dirty="0"/>
              <a:t> Imperfect of </a:t>
            </a:r>
            <a:r>
              <a:rPr lang="he-IL" dirty="0"/>
              <a:t>אָמַץ</a:t>
            </a:r>
            <a:r>
              <a:rPr lang="he-IL" b="1" dirty="0"/>
              <a:t> </a:t>
            </a:r>
            <a:r>
              <a:rPr lang="en-US" b="1" dirty="0" smtClean="0"/>
              <a:t> (</a:t>
            </a:r>
            <a:r>
              <a:rPr lang="en-US" b="1" dirty="0"/>
              <a:t>to be strong)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1CS   </a:t>
            </a:r>
            <a:r>
              <a:rPr lang="he-IL" sz="3600" dirty="0"/>
              <a:t>אֶתְאַמֵּץ</a:t>
            </a:r>
            <a:r>
              <a:rPr lang="en-US" sz="2800" dirty="0"/>
              <a:t>  	I will strengthen myself</a:t>
            </a:r>
          </a:p>
          <a:p>
            <a:r>
              <a:rPr lang="en-US" sz="2800" dirty="0"/>
              <a:t>2MS    </a:t>
            </a:r>
            <a:r>
              <a:rPr lang="he-IL" sz="3600" dirty="0"/>
              <a:t>תִּתְאַמֵּץ</a:t>
            </a:r>
            <a:r>
              <a:rPr lang="en-US" sz="2800" dirty="0"/>
              <a:t>  </a:t>
            </a:r>
            <a:r>
              <a:rPr lang="en-US" sz="2800" dirty="0" smtClean="0"/>
              <a:t>you </a:t>
            </a:r>
            <a:r>
              <a:rPr lang="en-US" sz="2800" dirty="0"/>
              <a:t>(m.) will strengthen yourself</a:t>
            </a:r>
          </a:p>
          <a:p>
            <a:r>
              <a:rPr lang="en-US" sz="2800" dirty="0"/>
              <a:t>2FS    </a:t>
            </a:r>
            <a:r>
              <a:rPr lang="he-IL" sz="3600" dirty="0"/>
              <a:t>תִּתְאַמְּצִי</a:t>
            </a:r>
            <a:r>
              <a:rPr lang="en-US" sz="2800" dirty="0"/>
              <a:t>  	you (f.) will strengthen yourself</a:t>
            </a:r>
          </a:p>
          <a:p>
            <a:r>
              <a:rPr lang="en-US" sz="2800" dirty="0"/>
              <a:t>3MS    </a:t>
            </a:r>
            <a:r>
              <a:rPr lang="he-IL" sz="3600" dirty="0"/>
              <a:t>יִתְאַמֵּץ</a:t>
            </a:r>
            <a:r>
              <a:rPr lang="en-US" sz="2800" dirty="0"/>
              <a:t>  	he will strengthen himself</a:t>
            </a:r>
          </a:p>
          <a:p>
            <a:r>
              <a:rPr lang="en-US" sz="2800" dirty="0"/>
              <a:t>3FS 	</a:t>
            </a:r>
            <a:r>
              <a:rPr lang="he-IL" sz="3600" dirty="0"/>
              <a:t>תִּתְאַמֵּץ</a:t>
            </a:r>
            <a:r>
              <a:rPr lang="en-US" sz="2800" dirty="0"/>
              <a:t>  	she will strengthen herself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620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Alphabet 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2052918"/>
            <a:ext cx="11113476" cy="4195481"/>
          </a:xfrm>
        </p:spPr>
        <p:txBody>
          <a:bodyPr/>
          <a:lstStyle/>
          <a:p>
            <a:pPr marL="0" indent="0">
              <a:buNone/>
            </a:pPr>
            <a:r>
              <a:rPr lang="he-IL" sz="8000" dirty="0"/>
              <a:t>א  ב  ג  ד  ה  ו  ז  ח  ט  י  כ  ל  מ  נ  ס  ע  פ  </a:t>
            </a:r>
            <a:r>
              <a:rPr lang="he-IL" sz="8000" dirty="0" smtClean="0"/>
              <a:t>צ  </a:t>
            </a:r>
            <a:r>
              <a:rPr lang="he-IL" sz="8000" dirty="0"/>
              <a:t>ק  ר  שׂ  שׁ  ת</a:t>
            </a:r>
            <a:endParaRPr lang="en-US" sz="8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78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792202" cy="1400530"/>
          </a:xfrm>
        </p:spPr>
        <p:txBody>
          <a:bodyPr/>
          <a:lstStyle/>
          <a:p>
            <a:r>
              <a:rPr lang="en-US" b="1" dirty="0" err="1"/>
              <a:t>Hithpael</a:t>
            </a:r>
            <a:r>
              <a:rPr lang="en-US" b="1" dirty="0"/>
              <a:t> Imperfect of </a:t>
            </a:r>
            <a:r>
              <a:rPr lang="he-IL" dirty="0"/>
              <a:t>אָמַץ</a:t>
            </a:r>
            <a:r>
              <a:rPr lang="he-IL" b="1" dirty="0"/>
              <a:t> </a:t>
            </a:r>
            <a:r>
              <a:rPr lang="en-US" b="1" dirty="0"/>
              <a:t> (to be strong)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235248" cy="4195481"/>
          </a:xfrm>
        </p:spPr>
        <p:txBody>
          <a:bodyPr>
            <a:normAutofit/>
          </a:bodyPr>
          <a:lstStyle/>
          <a:p>
            <a:r>
              <a:rPr lang="en-US" sz="2800" dirty="0"/>
              <a:t>1CP   </a:t>
            </a:r>
            <a:r>
              <a:rPr lang="he-IL" sz="3600" dirty="0"/>
              <a:t>נִתְאַמֵּץ</a:t>
            </a:r>
            <a:r>
              <a:rPr lang="he-IL" sz="2800" dirty="0"/>
              <a:t>  </a:t>
            </a:r>
            <a:r>
              <a:rPr lang="en-US" sz="2800" dirty="0"/>
              <a:t>	we will strengthen ourselves</a:t>
            </a:r>
          </a:p>
          <a:p>
            <a:r>
              <a:rPr lang="en-US" sz="2800" dirty="0"/>
              <a:t>2MP    </a:t>
            </a:r>
            <a:r>
              <a:rPr lang="he-IL" sz="3600" dirty="0"/>
              <a:t>תִּתְאַמֵּצְנָה</a:t>
            </a:r>
            <a:r>
              <a:rPr lang="en-US" sz="2800" dirty="0"/>
              <a:t>  you all (m.) will strengthen yourselves</a:t>
            </a:r>
          </a:p>
          <a:p>
            <a:r>
              <a:rPr lang="en-US" sz="2800" dirty="0"/>
              <a:t>2FP    </a:t>
            </a:r>
            <a:r>
              <a:rPr lang="he-IL" sz="3600" dirty="0"/>
              <a:t>תִּתְאַמְּצוּ</a:t>
            </a:r>
            <a:r>
              <a:rPr lang="he-IL" sz="2800" dirty="0"/>
              <a:t>  </a:t>
            </a:r>
            <a:r>
              <a:rPr lang="en-US" sz="2800" dirty="0"/>
              <a:t>	you all (f.) will strengthen yourselves</a:t>
            </a:r>
          </a:p>
          <a:p>
            <a:r>
              <a:rPr lang="en-US" sz="2800" dirty="0"/>
              <a:t>3MP    </a:t>
            </a:r>
            <a:r>
              <a:rPr lang="he-IL" sz="3600" dirty="0"/>
              <a:t>יִתְאַמְּצוּ</a:t>
            </a:r>
            <a:r>
              <a:rPr lang="en-US" sz="2800" dirty="0"/>
              <a:t>  	they will strengthen themselves</a:t>
            </a:r>
          </a:p>
          <a:p>
            <a:r>
              <a:rPr lang="en-US" sz="2800" dirty="0"/>
              <a:t>3FP    </a:t>
            </a:r>
            <a:r>
              <a:rPr lang="he-IL" sz="3600" dirty="0"/>
              <a:t>תִּתְאַמֵּצְנָה</a:t>
            </a:r>
            <a:r>
              <a:rPr lang="en-US" sz="2800" dirty="0"/>
              <a:t>  they will strengthen themselves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739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Hithpael</a:t>
            </a:r>
            <a:r>
              <a:rPr lang="en-US" b="1" dirty="0"/>
              <a:t> Imperative: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	</a:t>
            </a:r>
            <a:r>
              <a:rPr lang="en-US" sz="2800" dirty="0"/>
              <a:t>2 M.S.</a:t>
            </a:r>
            <a:r>
              <a:rPr lang="en-US" sz="2800" b="1" dirty="0"/>
              <a:t> 	</a:t>
            </a:r>
            <a:r>
              <a:rPr lang="he-IL" sz="3600" dirty="0"/>
              <a:t>הִתְאַמֵּץ</a:t>
            </a:r>
            <a:r>
              <a:rPr lang="he-IL" sz="2800" dirty="0"/>
              <a:t>	</a:t>
            </a:r>
            <a:r>
              <a:rPr lang="en-US" sz="2800" dirty="0" smtClean="0"/>
              <a:t>      strengthen </a:t>
            </a:r>
            <a:r>
              <a:rPr lang="en-US" sz="2800" dirty="0"/>
              <a:t>yourself (m</a:t>
            </a:r>
            <a:r>
              <a:rPr lang="en-US" sz="2800" dirty="0" smtClean="0"/>
              <a:t>.)</a:t>
            </a:r>
          </a:p>
          <a:p>
            <a:r>
              <a:rPr lang="en-US" sz="2800" b="1" dirty="0"/>
              <a:t>	</a:t>
            </a:r>
            <a:r>
              <a:rPr lang="en-US" sz="2800" dirty="0"/>
              <a:t>2 F.S. 	</a:t>
            </a:r>
            <a:r>
              <a:rPr lang="he-IL" sz="3600" dirty="0" smtClean="0"/>
              <a:t>הִתְאַמְּצִי</a:t>
            </a:r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en-US" sz="2800" dirty="0" smtClean="0"/>
              <a:t>      strengthen </a:t>
            </a:r>
            <a:r>
              <a:rPr lang="en-US" sz="2800" dirty="0"/>
              <a:t>yourself (f.)</a:t>
            </a:r>
            <a:r>
              <a:rPr lang="he-IL" sz="2800" dirty="0"/>
              <a:t>	</a:t>
            </a:r>
            <a:r>
              <a:rPr lang="en-US" sz="2800" dirty="0"/>
              <a:t>	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/>
              <a:t>	2 M.P. 	</a:t>
            </a:r>
            <a:r>
              <a:rPr lang="he-IL" sz="3600" dirty="0"/>
              <a:t>הִתְאַמְּצוּ</a:t>
            </a:r>
            <a:r>
              <a:rPr lang="en-US" sz="2800" dirty="0"/>
              <a:t>  </a:t>
            </a:r>
            <a:r>
              <a:rPr lang="en-US" sz="2800" dirty="0" smtClean="0"/>
              <a:t>     </a:t>
            </a:r>
            <a:r>
              <a:rPr lang="en-US" sz="2800" dirty="0"/>
              <a:t>strengthen yourselves (m</a:t>
            </a:r>
            <a:r>
              <a:rPr lang="en-US" sz="2800" dirty="0" smtClean="0"/>
              <a:t>.)\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	2 F.P. </a:t>
            </a:r>
            <a:r>
              <a:rPr lang="he-IL" sz="2800" dirty="0"/>
              <a:t>	</a:t>
            </a:r>
            <a:r>
              <a:rPr lang="he-IL" sz="3600" dirty="0"/>
              <a:t>הִתְאַמֵּצְנָה</a:t>
            </a:r>
            <a:r>
              <a:rPr lang="he-IL" sz="2800" dirty="0"/>
              <a:t> </a:t>
            </a:r>
            <a:r>
              <a:rPr lang="en-US" sz="2800" dirty="0" smtClean="0"/>
              <a:t>    strengthen </a:t>
            </a:r>
            <a:r>
              <a:rPr lang="en-US" sz="2800" dirty="0"/>
              <a:t>yourselves (f.)</a:t>
            </a:r>
          </a:p>
        </p:txBody>
      </p:sp>
    </p:spTree>
    <p:extLst>
      <p:ext uri="{BB962C8B-B14F-4D97-AF65-F5344CB8AC3E}">
        <p14:creationId xmlns:p14="http://schemas.microsoft.com/office/powerpoint/2010/main" val="382550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Hithpael</a:t>
            </a:r>
            <a:r>
              <a:rPr lang="en-US" b="1" dirty="0"/>
              <a:t> Infinitives: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	Construct:  </a:t>
            </a:r>
            <a:r>
              <a:rPr lang="he-IL" sz="3600" dirty="0"/>
              <a:t>הִתְאַמֵּץ</a:t>
            </a:r>
            <a:endParaRPr lang="en-US" sz="2800" dirty="0"/>
          </a:p>
          <a:p>
            <a:r>
              <a:rPr lang="en-US" sz="2800" dirty="0"/>
              <a:t>	Absolute:  </a:t>
            </a:r>
            <a:r>
              <a:rPr lang="he-IL" sz="3600" dirty="0"/>
              <a:t>הִתְאַמֵּץ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197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Hithpael</a:t>
            </a:r>
            <a:r>
              <a:rPr lang="en-US" b="1" dirty="0"/>
              <a:t> </a:t>
            </a:r>
            <a:r>
              <a:rPr lang="en-US" b="1" dirty="0" smtClean="0"/>
              <a:t>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M.S</a:t>
            </a:r>
            <a:r>
              <a:rPr lang="en-US" sz="2800" dirty="0"/>
              <a:t>. 		</a:t>
            </a:r>
            <a:r>
              <a:rPr lang="he-IL" sz="3600" dirty="0"/>
              <a:t>מִתְאַמֵּץ</a:t>
            </a:r>
            <a:r>
              <a:rPr lang="he-IL" sz="2800" dirty="0"/>
              <a:t> 		</a:t>
            </a:r>
            <a:r>
              <a:rPr lang="en-US" sz="2800" dirty="0"/>
              <a:t> 	F.S. 	</a:t>
            </a:r>
            <a:r>
              <a:rPr lang="he-IL" sz="3600" dirty="0" smtClean="0"/>
              <a:t>מִתְאַמֵּצָה</a:t>
            </a:r>
            <a:endParaRPr lang="en-US" sz="3600" dirty="0" smtClean="0"/>
          </a:p>
          <a:p>
            <a:r>
              <a:rPr lang="en-US" sz="2800" dirty="0" smtClean="0"/>
              <a:t>M.P</a:t>
            </a:r>
            <a:r>
              <a:rPr lang="en-US" sz="2800" dirty="0"/>
              <a:t>. 		</a:t>
            </a:r>
            <a:r>
              <a:rPr lang="he-IL" sz="3600" dirty="0"/>
              <a:t>מִתְאַמְּצִים</a:t>
            </a:r>
            <a:r>
              <a:rPr lang="en-US" sz="2800" dirty="0"/>
              <a:t> 		F.P.   </a:t>
            </a:r>
            <a:r>
              <a:rPr lang="he-IL" sz="3600" dirty="0"/>
              <a:t>מִתְאַמְּצוֹת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371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 on the </a:t>
            </a:r>
            <a:r>
              <a:rPr lang="en-US" dirty="0" err="1" smtClean="0"/>
              <a:t>Hithpael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70858"/>
            <a:ext cx="8946541" cy="4577541"/>
          </a:xfrm>
        </p:spPr>
        <p:txBody>
          <a:bodyPr>
            <a:noAutofit/>
          </a:bodyPr>
          <a:lstStyle/>
          <a:p>
            <a:r>
              <a:rPr lang="en-US" sz="2800" dirty="0"/>
              <a:t>There are two morphological points that should be made about variants in the formation of the </a:t>
            </a:r>
            <a:r>
              <a:rPr lang="en-US" sz="2800" dirty="0" err="1"/>
              <a:t>Hithpael</a:t>
            </a:r>
            <a:r>
              <a:rPr lang="en-US" sz="2800" dirty="0"/>
              <a:t>.  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/>
              <a:t>	First, if the verb begins with a</a:t>
            </a:r>
            <a:r>
              <a:rPr lang="en-US" sz="3600" dirty="0"/>
              <a:t> </a:t>
            </a:r>
            <a:r>
              <a:rPr lang="he-IL" sz="3600" dirty="0"/>
              <a:t>שׁ</a:t>
            </a:r>
            <a:r>
              <a:rPr lang="en-US" sz="3600" dirty="0"/>
              <a:t> </a:t>
            </a:r>
            <a:r>
              <a:rPr lang="en-US" sz="2800" dirty="0"/>
              <a:t>or</a:t>
            </a:r>
            <a:r>
              <a:rPr lang="en-US" sz="3600" dirty="0"/>
              <a:t> </a:t>
            </a:r>
            <a:r>
              <a:rPr lang="he-IL" sz="3600" dirty="0"/>
              <a:t>ס, צ, שׂ,</a:t>
            </a:r>
            <a:r>
              <a:rPr lang="en-US" sz="3600" dirty="0"/>
              <a:t> </a:t>
            </a:r>
            <a:r>
              <a:rPr lang="en-US" sz="2800" dirty="0"/>
              <a:t>then there is a metathesis or swapping of the order of the </a:t>
            </a:r>
            <a:r>
              <a:rPr lang="he-IL" sz="3600" dirty="0"/>
              <a:t>ת</a:t>
            </a:r>
            <a:r>
              <a:rPr lang="he-IL" sz="2800" dirty="0"/>
              <a:t> </a:t>
            </a:r>
            <a:r>
              <a:rPr lang="en-US" sz="2800" dirty="0"/>
              <a:t> with that initial </a:t>
            </a:r>
            <a:r>
              <a:rPr lang="en-US" sz="2800" dirty="0" smtClean="0"/>
              <a:t>consonant</a:t>
            </a:r>
          </a:p>
          <a:p>
            <a:r>
              <a:rPr lang="en-US" sz="2800" dirty="0"/>
              <a:t>So, for example, our favorite </a:t>
            </a:r>
            <a:r>
              <a:rPr lang="he-IL" sz="3600" dirty="0"/>
              <a:t>שָׁמַר</a:t>
            </a:r>
            <a:r>
              <a:rPr lang="he-IL" sz="2800" dirty="0"/>
              <a:t> </a:t>
            </a:r>
            <a:r>
              <a:rPr lang="en-US" sz="2800" dirty="0" smtClean="0"/>
              <a:t> </a:t>
            </a:r>
            <a:r>
              <a:rPr lang="el-GR" sz="2800" dirty="0" smtClean="0">
                <a:sym typeface="Wingdings" panose="05000000000000000000" pitchFamily="2" charset="2"/>
              </a:rPr>
              <a:t></a:t>
            </a:r>
            <a:r>
              <a:rPr lang="el-GR" sz="2800" dirty="0" smtClean="0"/>
              <a:t> </a:t>
            </a:r>
            <a:r>
              <a:rPr lang="he-IL" sz="3600" dirty="0"/>
              <a:t>הִשְׁתַמֵּר</a:t>
            </a:r>
            <a:r>
              <a:rPr lang="he-IL" sz="2800" dirty="0"/>
              <a:t> </a:t>
            </a:r>
            <a:r>
              <a:rPr lang="en-US" sz="2800" dirty="0" smtClean="0"/>
              <a:t> (</a:t>
            </a:r>
            <a:r>
              <a:rPr lang="en-US" sz="2800" dirty="0"/>
              <a:t>note the switching of the </a:t>
            </a:r>
            <a:r>
              <a:rPr lang="he-IL" sz="2800" dirty="0"/>
              <a:t>שׁ </a:t>
            </a:r>
            <a:r>
              <a:rPr lang="en-US" sz="2800" dirty="0"/>
              <a:t>and the </a:t>
            </a:r>
            <a:r>
              <a:rPr lang="he-IL" sz="2800" dirty="0"/>
              <a:t>ת </a:t>
            </a:r>
            <a:r>
              <a:rPr lang="en-US" sz="2800" dirty="0"/>
              <a:t>which is normally </a:t>
            </a:r>
            <a:r>
              <a:rPr lang="he-IL" sz="3600" dirty="0"/>
              <a:t>הִתְ</a:t>
            </a:r>
            <a:r>
              <a:rPr lang="he-IL" sz="2800" dirty="0"/>
              <a:t> </a:t>
            </a:r>
            <a:r>
              <a:rPr lang="en-US" sz="2800" dirty="0" smtClean="0"/>
              <a:t> to </a:t>
            </a:r>
            <a:r>
              <a:rPr lang="he-IL" sz="3600" dirty="0"/>
              <a:t>הִשְׁת</a:t>
            </a:r>
            <a:r>
              <a:rPr lang="en-US" sz="2800" dirty="0"/>
              <a:t>). 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808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 on the </a:t>
            </a:r>
            <a:r>
              <a:rPr lang="en-US" dirty="0" err="1"/>
              <a:t>Hithpael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060681" cy="4195481"/>
          </a:xfrm>
        </p:spPr>
        <p:txBody>
          <a:bodyPr>
            <a:noAutofit/>
          </a:bodyPr>
          <a:lstStyle/>
          <a:p>
            <a:r>
              <a:rPr lang="en-US" sz="2800" dirty="0"/>
              <a:t>Second, if the verb begins with a </a:t>
            </a:r>
            <a:r>
              <a:rPr lang="he-IL" sz="3600" dirty="0"/>
              <a:t>ד, ז, ט, ת </a:t>
            </a:r>
            <a:r>
              <a:rPr lang="en-US" sz="3600" dirty="0" smtClean="0"/>
              <a:t> </a:t>
            </a:r>
            <a:r>
              <a:rPr lang="en-US" sz="2800" dirty="0" smtClean="0"/>
              <a:t>then </a:t>
            </a:r>
            <a:r>
              <a:rPr lang="en-US" sz="2800" dirty="0"/>
              <a:t>when the </a:t>
            </a:r>
            <a:r>
              <a:rPr lang="en-US" sz="2800" dirty="0" smtClean="0"/>
              <a:t> </a:t>
            </a:r>
            <a:r>
              <a:rPr lang="he-IL" sz="3600" dirty="0" smtClean="0"/>
              <a:t>הִתְ</a:t>
            </a:r>
            <a:r>
              <a:rPr lang="he-IL" sz="2800" dirty="0" smtClean="0"/>
              <a:t> </a:t>
            </a:r>
            <a:r>
              <a:rPr lang="en-US" sz="2800" dirty="0" smtClean="0"/>
              <a:t> is </a:t>
            </a:r>
            <a:r>
              <a:rPr lang="en-US" sz="2800" dirty="0"/>
              <a:t>added to the front of the verb the </a:t>
            </a:r>
            <a:r>
              <a:rPr lang="he-IL" sz="3600" dirty="0"/>
              <a:t>ת</a:t>
            </a:r>
            <a:r>
              <a:rPr lang="he-IL" sz="2800" dirty="0"/>
              <a:t> </a:t>
            </a:r>
            <a:r>
              <a:rPr lang="en-US" sz="2800" dirty="0"/>
              <a:t>assimilates and doubles the initial letter of the verb with a </a:t>
            </a:r>
            <a:r>
              <a:rPr lang="en-US" sz="2800" dirty="0" err="1"/>
              <a:t>dagesh</a:t>
            </a:r>
            <a:r>
              <a:rPr lang="en-US" sz="2800" dirty="0"/>
              <a:t> forte.  So, for example, </a:t>
            </a:r>
            <a:r>
              <a:rPr lang="he-IL" sz="2800" dirty="0"/>
              <a:t>דָּבַר </a:t>
            </a:r>
            <a:r>
              <a:rPr lang="el-GR" sz="2800" dirty="0">
                <a:sym typeface="Wingdings" panose="05000000000000000000" pitchFamily="2" charset="2"/>
              </a:rPr>
              <a:t></a:t>
            </a:r>
            <a:r>
              <a:rPr lang="el-GR" sz="2800" dirty="0"/>
              <a:t> </a:t>
            </a:r>
            <a:r>
              <a:rPr lang="he-IL" sz="2800" dirty="0"/>
              <a:t>הִדַּבֵּר</a:t>
            </a:r>
            <a:r>
              <a:rPr lang="el-GR" sz="2800" dirty="0"/>
              <a:t>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13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Examples of </a:t>
            </a:r>
            <a:r>
              <a:rPr lang="en-US" sz="4400" dirty="0" err="1"/>
              <a:t>Hithpaels</a:t>
            </a:r>
            <a:r>
              <a:rPr lang="en-US" sz="4400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בְּכֹל </a:t>
            </a:r>
            <a:r>
              <a:rPr lang="he-IL" sz="3600" dirty="0"/>
              <a:t>אֲשֶׁר־הִתְהַלַּכְתִּי בְּכָל־בְּנֵי יִשְׂרָאֵל  </a:t>
            </a:r>
            <a:r>
              <a:rPr lang="en-US" sz="3600" dirty="0"/>
              <a:t> </a:t>
            </a:r>
            <a:r>
              <a:rPr lang="en-US" sz="2800" dirty="0"/>
              <a:t>  (2 Sam 7:7)</a:t>
            </a:r>
          </a:p>
          <a:p>
            <a:r>
              <a:rPr lang="en-US" sz="2800" dirty="0"/>
              <a:t>       Wherever I have moved about among all the people of Israel</a:t>
            </a:r>
          </a:p>
          <a:p>
            <a:r>
              <a:rPr lang="he-IL" sz="3600" dirty="0"/>
              <a:t>לֹא יִטַּמָּא בַּעַל בְּעַמָּיו   </a:t>
            </a:r>
            <a:r>
              <a:rPr lang="en-US" sz="2800" dirty="0" smtClean="0"/>
              <a:t> (</a:t>
            </a:r>
            <a:r>
              <a:rPr lang="en-US" sz="2800" dirty="0"/>
              <a:t>Lev 21:4)</a:t>
            </a:r>
          </a:p>
          <a:p>
            <a:r>
              <a:rPr lang="en-US" sz="2800" dirty="0" smtClean="0"/>
              <a:t>  </a:t>
            </a:r>
            <a:r>
              <a:rPr lang="en-US" sz="2800" dirty="0"/>
              <a:t>But he shall not defile himself as a husband among his people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797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16.  Chapter 16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1. </a:t>
            </a:r>
            <a:r>
              <a:rPr lang="he-IL" sz="3600" dirty="0"/>
              <a:t>אוֹ</a:t>
            </a:r>
            <a:r>
              <a:rPr lang="he-IL" sz="2800" dirty="0"/>
              <a:t> 				</a:t>
            </a:r>
            <a:r>
              <a:rPr lang="en-US" sz="2800" dirty="0"/>
              <a:t>or 			</a:t>
            </a:r>
            <a:r>
              <a:rPr lang="en-US" sz="2800" dirty="0" smtClean="0"/>
              <a:t> 				321</a:t>
            </a:r>
            <a:endParaRPr lang="en-US" sz="2800" dirty="0"/>
          </a:p>
          <a:p>
            <a:r>
              <a:rPr lang="en-US" sz="2800" dirty="0"/>
              <a:t>2. </a:t>
            </a:r>
            <a:r>
              <a:rPr lang="he-IL" sz="3600" dirty="0"/>
              <a:t>חָזַק</a:t>
            </a:r>
            <a:r>
              <a:rPr lang="he-IL" sz="2800" dirty="0"/>
              <a:t> 			</a:t>
            </a:r>
            <a:r>
              <a:rPr lang="en-US" sz="2800" dirty="0"/>
              <a:t>to be strong, seize	320</a:t>
            </a:r>
          </a:p>
          <a:p>
            <a:r>
              <a:rPr lang="en-US" sz="2800" dirty="0"/>
              <a:t>3. </a:t>
            </a:r>
            <a:r>
              <a:rPr lang="he-IL" sz="3600" dirty="0"/>
              <a:t>לֶ֫חֶם</a:t>
            </a:r>
            <a:r>
              <a:rPr lang="he-IL" sz="2800" dirty="0"/>
              <a:t> 			</a:t>
            </a:r>
            <a:r>
              <a:rPr lang="en-US" sz="2800" dirty="0"/>
              <a:t>bread, food		</a:t>
            </a:r>
            <a:r>
              <a:rPr lang="en-US" sz="2800" dirty="0" smtClean="0"/>
              <a:t>	297</a:t>
            </a:r>
            <a:endParaRPr lang="en-US" sz="2800" dirty="0"/>
          </a:p>
          <a:p>
            <a:r>
              <a:rPr lang="en-US" sz="2800" dirty="0"/>
              <a:t>4</a:t>
            </a:r>
            <a:r>
              <a:rPr lang="he-IL" sz="3600" dirty="0"/>
              <a:t>מִלְחָמָה</a:t>
            </a:r>
            <a:r>
              <a:rPr lang="he-IL" sz="2800" dirty="0"/>
              <a:t> .			</a:t>
            </a:r>
            <a:r>
              <a:rPr lang="en-US" sz="2800" dirty="0"/>
              <a:t>war 			</a:t>
            </a:r>
            <a:r>
              <a:rPr lang="en-US" sz="2800" dirty="0" smtClean="0"/>
              <a:t>			346</a:t>
            </a:r>
            <a:endParaRPr lang="en-US" sz="2800" dirty="0"/>
          </a:p>
          <a:p>
            <a:r>
              <a:rPr lang="en-US" sz="2800" dirty="0"/>
              <a:t>5. </a:t>
            </a:r>
            <a:r>
              <a:rPr lang="he-IL" sz="3600" dirty="0"/>
              <a:t>מִשְׁפָּחָה</a:t>
            </a:r>
            <a:r>
              <a:rPr lang="he-IL" sz="2800" dirty="0"/>
              <a:t> 			</a:t>
            </a:r>
            <a:r>
              <a:rPr lang="en-US" sz="2800" dirty="0"/>
              <a:t>family			</a:t>
            </a:r>
            <a:r>
              <a:rPr lang="en-US" sz="2800" dirty="0" smtClean="0"/>
              <a:t>	346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6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16.  Chapter 16 Vocabulary </a:t>
            </a:r>
            <a:r>
              <a:rPr lang="en-US" b="1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6. </a:t>
            </a:r>
            <a:r>
              <a:rPr lang="he-IL" sz="3600" dirty="0"/>
              <a:t>סָבִיב</a:t>
            </a:r>
            <a:r>
              <a:rPr lang="he-IL" sz="2800" dirty="0"/>
              <a:t> 			</a:t>
            </a:r>
            <a:r>
              <a:rPr lang="en-US" sz="2800" dirty="0"/>
              <a:t>around, surround	</a:t>
            </a:r>
            <a:r>
              <a:rPr lang="en-US" sz="2800" dirty="0" smtClean="0"/>
              <a:t>		336</a:t>
            </a:r>
            <a:endParaRPr lang="en-US" sz="2800" dirty="0"/>
          </a:p>
          <a:p>
            <a:r>
              <a:rPr lang="en-US" sz="2800" dirty="0"/>
              <a:t>7. </a:t>
            </a:r>
            <a:r>
              <a:rPr lang="he-IL" sz="3600" dirty="0"/>
              <a:t>סוּר</a:t>
            </a:r>
            <a:r>
              <a:rPr lang="he-IL" sz="2800" dirty="0"/>
              <a:t> 			</a:t>
            </a:r>
            <a:r>
              <a:rPr lang="en-US" sz="2800" dirty="0"/>
              <a:t>to turn aside, remove </a:t>
            </a:r>
            <a:r>
              <a:rPr lang="en-US" sz="2800" dirty="0" smtClean="0"/>
              <a:t>	298</a:t>
            </a:r>
            <a:endParaRPr lang="en-US" sz="2800" dirty="0"/>
          </a:p>
          <a:p>
            <a:r>
              <a:rPr lang="en-US" sz="2800" dirty="0"/>
              <a:t>8. </a:t>
            </a:r>
            <a:r>
              <a:rPr lang="he-IL" sz="3600" dirty="0"/>
              <a:t>עָבַד</a:t>
            </a:r>
            <a:r>
              <a:rPr lang="he-IL" sz="2800" dirty="0"/>
              <a:t> 			</a:t>
            </a:r>
            <a:r>
              <a:rPr lang="en-US" sz="2800" dirty="0"/>
              <a:t>to serve, work	</a:t>
            </a:r>
            <a:r>
              <a:rPr lang="en-US" sz="2800" dirty="0" smtClean="0"/>
              <a:t>			289</a:t>
            </a:r>
            <a:endParaRPr lang="en-US" sz="2800" dirty="0"/>
          </a:p>
          <a:p>
            <a:r>
              <a:rPr lang="en-US" sz="2800" dirty="0"/>
              <a:t>9. </a:t>
            </a:r>
            <a:r>
              <a:rPr lang="he-IL" sz="3600" dirty="0"/>
              <a:t>צָוָה</a:t>
            </a:r>
            <a:r>
              <a:rPr lang="he-IL" sz="2800" dirty="0"/>
              <a:t> 			</a:t>
            </a:r>
            <a:r>
              <a:rPr lang="en-US" sz="2800" dirty="0"/>
              <a:t>to command 		</a:t>
            </a:r>
            <a:r>
              <a:rPr lang="en-US" sz="2800" dirty="0" smtClean="0"/>
              <a:t>		493</a:t>
            </a:r>
            <a:endParaRPr lang="en-US" sz="2800" dirty="0"/>
          </a:p>
          <a:p>
            <a:r>
              <a:rPr lang="en-US" sz="2800" dirty="0"/>
              <a:t>10. </a:t>
            </a:r>
            <a:r>
              <a:rPr lang="he-IL" sz="3600" dirty="0"/>
              <a:t>רָע / רַע </a:t>
            </a:r>
            <a:r>
              <a:rPr lang="he-IL" sz="2800" dirty="0"/>
              <a:t>		</a:t>
            </a:r>
            <a:r>
              <a:rPr lang="en-US" sz="2800" dirty="0"/>
              <a:t>evil, bad, disaster	</a:t>
            </a:r>
            <a:r>
              <a:rPr lang="en-US" sz="2800" dirty="0" smtClean="0"/>
              <a:t>		297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090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Vanquishing the Vowel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22961" y="1853248"/>
          <a:ext cx="10025148" cy="4789338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2505751">
                  <a:extLst>
                    <a:ext uri="{9D8B030D-6E8A-4147-A177-3AD203B41FA5}">
                      <a16:colId xmlns:a16="http://schemas.microsoft.com/office/drawing/2014/main" val="629360631"/>
                    </a:ext>
                  </a:extLst>
                </a:gridCol>
                <a:gridCol w="2505751">
                  <a:extLst>
                    <a:ext uri="{9D8B030D-6E8A-4147-A177-3AD203B41FA5}">
                      <a16:colId xmlns:a16="http://schemas.microsoft.com/office/drawing/2014/main" val="206688610"/>
                    </a:ext>
                  </a:extLst>
                </a:gridCol>
                <a:gridCol w="2506823">
                  <a:extLst>
                    <a:ext uri="{9D8B030D-6E8A-4147-A177-3AD203B41FA5}">
                      <a16:colId xmlns:a16="http://schemas.microsoft.com/office/drawing/2014/main" val="3953036747"/>
                    </a:ext>
                  </a:extLst>
                </a:gridCol>
                <a:gridCol w="2506823">
                  <a:extLst>
                    <a:ext uri="{9D8B030D-6E8A-4147-A177-3AD203B41FA5}">
                      <a16:colId xmlns:a16="http://schemas.microsoft.com/office/drawing/2014/main" val="2042296291"/>
                    </a:ext>
                  </a:extLst>
                </a:gridCol>
              </a:tblGrid>
              <a:tr h="3608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Long 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Short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Half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Vowel Type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397626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בָּ(ה)</a:t>
                      </a:r>
                      <a:endParaRPr lang="en-US" sz="29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-- Q</a:t>
                      </a:r>
                      <a:r>
                        <a:rPr lang="el-GR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ā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meṣ</a:t>
                      </a:r>
                      <a:endParaRPr lang="en-US" sz="800" b="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 smtClean="0">
                          <a:effectLst/>
                          <a:cs typeface="+mj-cs"/>
                        </a:rPr>
                        <a:t>בַּ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err="1" smtClean="0">
                          <a:effectLst/>
                          <a:cs typeface="+mj-cs"/>
                        </a:rPr>
                        <a:t>bAh</a:t>
                      </a:r>
                      <a:r>
                        <a:rPr lang="en-US" sz="900" b="0" dirty="0" smtClean="0">
                          <a:effectLst/>
                          <a:cs typeface="+mj-cs"/>
                        </a:rPr>
                        <a:t> -- </a:t>
                      </a:r>
                      <a:r>
                        <a:rPr lang="en-US" sz="900" b="0" dirty="0" err="1" smtClean="0">
                          <a:effectLst/>
                          <a:cs typeface="+mj-cs"/>
                        </a:rPr>
                        <a:t>Pataḥ</a:t>
                      </a:r>
                      <a:endParaRPr lang="en-US" sz="8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בֲּ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Bah --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Ḥatēf-pa</a:t>
                      </a:r>
                      <a:r>
                        <a:rPr lang="en-US" sz="1100" b="0" u="sng" dirty="0" err="1">
                          <a:effectLst/>
                          <a:cs typeface="+mj-cs"/>
                        </a:rPr>
                        <a:t>t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aḥ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A - type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231295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בֵּ(י)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Bay – 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Ṣerê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(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Yôd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)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בֶּ(י)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cs typeface="+mj-cs"/>
                        </a:rPr>
                        <a:t>Beh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–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Seghôl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(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Yôd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)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>
                          <a:effectLst/>
                          <a:cs typeface="+mj-cs"/>
                        </a:rPr>
                        <a:t>בֱּ</a:t>
                      </a:r>
                      <a:endParaRPr lang="en-US" sz="900" b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Beh – Ḥatēf-Seghôl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E - type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136209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>
                          <a:effectLst/>
                          <a:cs typeface="+mj-cs"/>
                        </a:rPr>
                        <a:t>בִּי</a:t>
                      </a:r>
                      <a:endParaRPr lang="en-US" sz="900" b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Bee -- Ḥîreq Yôd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בִּ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Bi(t)--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Ḥîreq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 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I - Type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00734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>
                          <a:effectLst/>
                          <a:cs typeface="+mj-cs"/>
                        </a:rPr>
                        <a:t>בֹּ(וֹ)</a:t>
                      </a:r>
                      <a:endParaRPr lang="en-US" sz="900" b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Bow– Ḥôlem (Vāv)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בָּ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Bow--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Qāmeṣ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Ḥatûf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בֳּ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Bow--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Ḥatēf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Qāmeṣ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O - Type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565614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בּוּ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effectLst/>
                          <a:cs typeface="+mj-cs"/>
                        </a:rPr>
                        <a:t>Booh</a:t>
                      </a:r>
                      <a:r>
                        <a:rPr lang="en-US" sz="1100" b="0" dirty="0" smtClean="0">
                          <a:effectLst/>
                          <a:cs typeface="+mj-cs"/>
                        </a:rPr>
                        <a:t>—</a:t>
                      </a:r>
                      <a:r>
                        <a:rPr lang="en-US" sz="1100" b="0" dirty="0" err="1" smtClean="0">
                          <a:effectLst/>
                          <a:cs typeface="+mj-cs"/>
                        </a:rPr>
                        <a:t>Šûreq</a:t>
                      </a:r>
                      <a:r>
                        <a:rPr lang="en-US" sz="1100" b="0" dirty="0" smtClean="0">
                          <a:effectLst/>
                          <a:cs typeface="+mj-cs"/>
                        </a:rPr>
                        <a:t> 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(rule)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בֻּ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effectLst/>
                          <a:cs typeface="+mj-cs"/>
                        </a:rPr>
                        <a:t>Booh</a:t>
                      </a:r>
                      <a:r>
                        <a:rPr lang="en-US" sz="1100" b="0" dirty="0" smtClean="0">
                          <a:effectLst/>
                          <a:cs typeface="+mj-cs"/>
                        </a:rPr>
                        <a:t>-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Qibbûṣ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 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U - Type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195814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>
                          <a:effectLst/>
                          <a:cs typeface="+mj-cs"/>
                        </a:rPr>
                        <a:t> 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בְּ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cs typeface="+mj-cs"/>
                        </a:rPr>
                        <a:t>Beh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—vocal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Š</a:t>
                      </a:r>
                      <a:r>
                        <a:rPr lang="en-US" sz="1100" b="0" baseline="30000" dirty="0" err="1">
                          <a:effectLst/>
                          <a:cs typeface="+mj-cs"/>
                        </a:rPr>
                        <a:t>e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vā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’ 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בַּבְ</a:t>
                      </a:r>
                      <a:r>
                        <a:rPr lang="en-US" sz="2900" b="0" dirty="0">
                          <a:effectLst/>
                          <a:cs typeface="+mj-cs"/>
                        </a:rPr>
                        <a:t>-</a:t>
                      </a:r>
                      <a:r>
                        <a:rPr lang="he-IL" sz="2900" b="0" dirty="0">
                          <a:effectLst/>
                          <a:cs typeface="+mj-cs"/>
                        </a:rPr>
                        <a:t> (בְ)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Bah-v—silent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Š</a:t>
                      </a:r>
                      <a:r>
                        <a:rPr lang="en-US" sz="1100" b="0" baseline="30000" dirty="0" err="1">
                          <a:effectLst/>
                          <a:cs typeface="+mj-cs"/>
                        </a:rPr>
                        <a:t>e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vā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 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089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57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Qal</a:t>
            </a:r>
            <a:r>
              <a:rPr lang="en-US" dirty="0" smtClean="0"/>
              <a:t> Perfect Chant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83" y="2052918"/>
            <a:ext cx="11417417" cy="4195481"/>
          </a:xfrm>
        </p:spPr>
        <p:txBody>
          <a:bodyPr/>
          <a:lstStyle/>
          <a:p>
            <a:r>
              <a:rPr lang="en-US" dirty="0"/>
              <a:t>1CS		</a:t>
            </a:r>
            <a:r>
              <a:rPr lang="he-IL" sz="4400" dirty="0" smtClean="0"/>
              <a:t>שָׁמַרְתִּי</a:t>
            </a:r>
            <a:r>
              <a:rPr lang="en-US" dirty="0" smtClean="0"/>
              <a:t>    </a:t>
            </a:r>
            <a:r>
              <a:rPr lang="en-US" dirty="0"/>
              <a:t>I guarded		</a:t>
            </a:r>
            <a:r>
              <a:rPr lang="en-US" dirty="0" smtClean="0"/>
              <a:t> 		1 </a:t>
            </a:r>
            <a:r>
              <a:rPr lang="en-US" dirty="0"/>
              <a:t>CP     </a:t>
            </a:r>
            <a:r>
              <a:rPr lang="he-IL" sz="4400" dirty="0"/>
              <a:t>שָׁמַרְנוּ</a:t>
            </a:r>
            <a:r>
              <a:rPr lang="en-US" dirty="0"/>
              <a:t>   we guarded    </a:t>
            </a:r>
          </a:p>
          <a:p>
            <a:r>
              <a:rPr lang="en-US" dirty="0"/>
              <a:t>2 MS        </a:t>
            </a:r>
            <a:r>
              <a:rPr lang="he-IL" sz="4400" dirty="0"/>
              <a:t>שָׁמַרְתָּ</a:t>
            </a:r>
            <a:r>
              <a:rPr lang="he-IL" dirty="0"/>
              <a:t>  </a:t>
            </a:r>
            <a:r>
              <a:rPr lang="en-US" dirty="0"/>
              <a:t>     you (m.) guarded	</a:t>
            </a:r>
            <a:r>
              <a:rPr lang="en-US" dirty="0" smtClean="0"/>
              <a:t>	2 </a:t>
            </a:r>
            <a:r>
              <a:rPr lang="en-US" dirty="0"/>
              <a:t>MP   </a:t>
            </a:r>
            <a:r>
              <a:rPr lang="he-IL" sz="4800" dirty="0"/>
              <a:t>שְׁמַרְתֶּם</a:t>
            </a:r>
            <a:r>
              <a:rPr lang="en-US" dirty="0"/>
              <a:t>  you (m.) guarded  </a:t>
            </a:r>
          </a:p>
          <a:p>
            <a:r>
              <a:rPr lang="en-US" dirty="0"/>
              <a:t>2 FS              </a:t>
            </a:r>
            <a:r>
              <a:rPr lang="he-IL" sz="4400" dirty="0"/>
              <a:t>שָׁמַרְתְּ</a:t>
            </a:r>
            <a:r>
              <a:rPr lang="en-US" dirty="0"/>
              <a:t>     you (f.) guarded 	</a:t>
            </a:r>
            <a:r>
              <a:rPr lang="en-US" dirty="0" smtClean="0"/>
              <a:t>	2 </a:t>
            </a:r>
            <a:r>
              <a:rPr lang="en-US" dirty="0"/>
              <a:t>FP     </a:t>
            </a:r>
            <a:r>
              <a:rPr lang="he-IL" sz="4400" dirty="0"/>
              <a:t>שְׁמַרְתֶּן</a:t>
            </a:r>
            <a:r>
              <a:rPr lang="en-US" dirty="0"/>
              <a:t>   you (f.) guarded     </a:t>
            </a:r>
          </a:p>
          <a:p>
            <a:r>
              <a:rPr lang="en-US" dirty="0"/>
              <a:t>3 MS            </a:t>
            </a:r>
            <a:r>
              <a:rPr lang="he-IL" sz="4400" dirty="0"/>
              <a:t>שָׁמַר</a:t>
            </a:r>
            <a:r>
              <a:rPr lang="en-US" dirty="0"/>
              <a:t>      he guarded  		</a:t>
            </a:r>
            <a:r>
              <a:rPr lang="en-US" dirty="0" smtClean="0"/>
              <a:t>	3 </a:t>
            </a:r>
            <a:r>
              <a:rPr lang="en-US" dirty="0"/>
              <a:t>CP       </a:t>
            </a:r>
            <a:r>
              <a:rPr lang="he-IL" sz="4400" dirty="0"/>
              <a:t>שָֽׁמְרוּ</a:t>
            </a:r>
            <a:r>
              <a:rPr lang="en-US" dirty="0"/>
              <a:t>   they guarded   </a:t>
            </a:r>
          </a:p>
          <a:p>
            <a:r>
              <a:rPr lang="en-US" dirty="0"/>
              <a:t>3 FS            </a:t>
            </a:r>
            <a:r>
              <a:rPr lang="he-IL" sz="4400" dirty="0"/>
              <a:t>שָֽׁמְרָה</a:t>
            </a:r>
            <a:r>
              <a:rPr lang="en-US" dirty="0"/>
              <a:t>     she guarded     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4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671" y="219961"/>
            <a:ext cx="9404723" cy="777566"/>
          </a:xfrm>
        </p:spPr>
        <p:txBody>
          <a:bodyPr/>
          <a:lstStyle/>
          <a:p>
            <a:r>
              <a:rPr lang="en-US" dirty="0" smtClean="0"/>
              <a:t>Noun Chant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258" y="1371599"/>
            <a:ext cx="11130742" cy="5112327"/>
          </a:xfrm>
        </p:spPr>
        <p:txBody>
          <a:bodyPr>
            <a:noAutofit/>
          </a:bodyPr>
          <a:lstStyle/>
          <a:p>
            <a:r>
              <a:rPr lang="en-US" sz="2800" b="1" dirty="0"/>
              <a:t>Masculine 					       </a:t>
            </a:r>
            <a:endParaRPr lang="en-US" sz="2800" dirty="0"/>
          </a:p>
          <a:p>
            <a:r>
              <a:rPr lang="he-IL" sz="4800" dirty="0" smtClean="0"/>
              <a:t>דָּבָר</a:t>
            </a:r>
            <a:r>
              <a:rPr lang="he-IL" sz="4400" dirty="0" smtClean="0"/>
              <a:t> </a:t>
            </a:r>
            <a:r>
              <a:rPr lang="en-US" sz="4400" dirty="0" smtClean="0"/>
              <a:t>     </a:t>
            </a:r>
            <a:r>
              <a:rPr lang="en-US" sz="4400" dirty="0">
                <a:sym typeface="Wingdings" panose="05000000000000000000" pitchFamily="2" charset="2"/>
              </a:rPr>
              <a:t></a:t>
            </a:r>
            <a:r>
              <a:rPr lang="en-US" sz="4400" dirty="0"/>
              <a:t>  </a:t>
            </a:r>
            <a:r>
              <a:rPr lang="he-IL" sz="4400" dirty="0"/>
              <a:t>  </a:t>
            </a:r>
            <a:r>
              <a:rPr lang="he-IL" sz="4800" dirty="0"/>
              <a:t>דְּבַר</a:t>
            </a:r>
            <a:r>
              <a:rPr lang="en-US" sz="4400" dirty="0"/>
              <a:t> 	     </a:t>
            </a:r>
            <a:r>
              <a:rPr lang="he-IL" sz="4400" dirty="0"/>
              <a:t>  </a:t>
            </a:r>
            <a:r>
              <a:rPr lang="he-IL" sz="4400" dirty="0" smtClean="0"/>
              <a:t>   </a:t>
            </a:r>
            <a:r>
              <a:rPr lang="en-US" sz="4400" dirty="0" smtClean="0"/>
              <a:t> </a:t>
            </a:r>
            <a:r>
              <a:rPr lang="he-IL" sz="4400" dirty="0" smtClean="0"/>
              <a:t> </a:t>
            </a:r>
            <a:r>
              <a:rPr lang="en-US" sz="4400" dirty="0" smtClean="0"/>
              <a:t> </a:t>
            </a:r>
            <a:r>
              <a:rPr lang="en-US" sz="4400" dirty="0"/>
              <a:t>	</a:t>
            </a:r>
            <a:r>
              <a:rPr lang="he-IL" sz="4800" dirty="0"/>
              <a:t>דְּבָרִים</a:t>
            </a:r>
            <a:r>
              <a:rPr lang="he-IL" sz="4400" dirty="0"/>
              <a:t> </a:t>
            </a:r>
            <a:r>
              <a:rPr lang="en-US" sz="4400" dirty="0" smtClean="0"/>
              <a:t> </a:t>
            </a:r>
            <a:r>
              <a:rPr lang="en-US" sz="4400" dirty="0" smtClean="0">
                <a:sym typeface="Wingdings" panose="05000000000000000000" pitchFamily="2" charset="2"/>
              </a:rPr>
              <a:t></a:t>
            </a:r>
            <a:r>
              <a:rPr lang="en-US" sz="4400" dirty="0" smtClean="0"/>
              <a:t> </a:t>
            </a:r>
            <a:r>
              <a:rPr lang="he-IL" sz="4800" dirty="0"/>
              <a:t>דִּבְרֵי</a:t>
            </a:r>
            <a:r>
              <a:rPr lang="he-IL" sz="4400" dirty="0"/>
              <a:t>	</a:t>
            </a:r>
            <a:r>
              <a:rPr lang="he-IL" sz="2800" dirty="0"/>
              <a:t> </a:t>
            </a:r>
            <a:endParaRPr lang="en-US" sz="2800" dirty="0"/>
          </a:p>
          <a:p>
            <a:r>
              <a:rPr lang="en-US" sz="2800" b="1" dirty="0" smtClean="0"/>
              <a:t>Feminine</a:t>
            </a:r>
            <a:endParaRPr lang="en-US" sz="2800" dirty="0"/>
          </a:p>
          <a:p>
            <a:r>
              <a:rPr lang="he-IL" sz="2800" dirty="0" smtClean="0"/>
              <a:t>  </a:t>
            </a:r>
            <a:r>
              <a:rPr lang="en-US" sz="2800" dirty="0"/>
              <a:t>	</a:t>
            </a:r>
            <a:r>
              <a:rPr lang="he-IL" sz="4800" dirty="0"/>
              <a:t>תּוֹרָה</a:t>
            </a:r>
            <a:r>
              <a:rPr lang="en-US" sz="2800" dirty="0"/>
              <a:t> 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 </a:t>
            </a:r>
            <a:r>
              <a:rPr lang="he-IL" sz="4800" dirty="0"/>
              <a:t>תּוֹרַת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                      </a:t>
            </a:r>
            <a:r>
              <a:rPr lang="en-US" sz="2800" dirty="0"/>
              <a:t>	</a:t>
            </a:r>
            <a:r>
              <a:rPr lang="he-IL" sz="4800" dirty="0"/>
              <a:t>תּוֹרוֺת</a:t>
            </a:r>
            <a:r>
              <a:rPr lang="en-US" sz="2800" dirty="0"/>
              <a:t> 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he-IL" sz="4800" dirty="0"/>
              <a:t>תּוֹרוֹת</a:t>
            </a:r>
            <a:r>
              <a:rPr lang="he-IL" sz="2800" dirty="0"/>
              <a:t> </a:t>
            </a:r>
            <a:endParaRPr lang="en-US" sz="2800" dirty="0"/>
          </a:p>
          <a:p>
            <a:r>
              <a:rPr lang="he-IL" sz="2800" dirty="0"/>
              <a:t> </a:t>
            </a:r>
            <a:r>
              <a:rPr lang="en-US" sz="2800" b="1" dirty="0" smtClean="0"/>
              <a:t>Dual</a:t>
            </a:r>
            <a:r>
              <a:rPr lang="en-US" sz="4400" b="1" dirty="0"/>
              <a:t>:   </a:t>
            </a:r>
            <a:r>
              <a:rPr lang="en-US" sz="4400" dirty="0"/>
              <a:t> </a:t>
            </a:r>
            <a:r>
              <a:rPr lang="he-IL" sz="4800" dirty="0"/>
              <a:t>יָד</a:t>
            </a:r>
            <a:r>
              <a:rPr lang="en-US" sz="4400" dirty="0"/>
              <a:t>   </a:t>
            </a:r>
            <a:r>
              <a:rPr lang="en-US" sz="4400" dirty="0">
                <a:sym typeface="Wingdings" panose="05000000000000000000" pitchFamily="2" charset="2"/>
              </a:rPr>
              <a:t></a:t>
            </a:r>
            <a:r>
              <a:rPr lang="he-IL" sz="4400" dirty="0"/>
              <a:t> </a:t>
            </a:r>
            <a:r>
              <a:rPr lang="he-IL" sz="4800" dirty="0" smtClean="0"/>
              <a:t>יָדַיִם</a:t>
            </a:r>
            <a:r>
              <a:rPr lang="he-IL" sz="4400" dirty="0" smtClean="0"/>
              <a:t>                    </a:t>
            </a:r>
            <a:r>
              <a:rPr lang="he-IL" sz="4800" dirty="0"/>
              <a:t>יַד</a:t>
            </a:r>
            <a:r>
              <a:rPr lang="he-IL" sz="4400" dirty="0" smtClean="0"/>
              <a:t>    </a:t>
            </a:r>
            <a:r>
              <a:rPr lang="en-US" sz="4400" dirty="0" smtClean="0">
                <a:sym typeface="Wingdings" panose="05000000000000000000" pitchFamily="2" charset="2"/>
              </a:rPr>
              <a:t></a:t>
            </a:r>
            <a:r>
              <a:rPr lang="he-IL" sz="4400" dirty="0" smtClean="0"/>
              <a:t> </a:t>
            </a:r>
            <a:r>
              <a:rPr lang="he-IL" sz="4800" dirty="0"/>
              <a:t>יְדֵי</a:t>
            </a:r>
            <a:r>
              <a:rPr lang="he-IL" sz="4400" dirty="0"/>
              <a:t>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0099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631</TotalTime>
  <Words>1906</Words>
  <Application>Microsoft Office PowerPoint</Application>
  <PresentationFormat>Widescreen</PresentationFormat>
  <Paragraphs>373</Paragraphs>
  <Slides>68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5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Chapter 16:  Piel, Pual, Hithpael</vt:lpstr>
      <vt:lpstr>PowerPoint Presentation</vt:lpstr>
      <vt:lpstr>4.L.  Sing: Shema lullaby </vt:lpstr>
      <vt:lpstr> 5.I.  Oseh Shalom  </vt:lpstr>
      <vt:lpstr>5.I.  Oseh Shalom</vt:lpstr>
      <vt:lpstr>Alphabet Song</vt:lpstr>
      <vt:lpstr>Vanquishing the Vowel </vt:lpstr>
      <vt:lpstr>Qal Perfect Chant </vt:lpstr>
      <vt:lpstr>Noun Chant </vt:lpstr>
      <vt:lpstr>Chant Personal Pronouns</vt:lpstr>
      <vt:lpstr>Chant:  Preposition with Pronominal Suffixes </vt:lpstr>
      <vt:lpstr>Demonstrative Pronouns:  this and that </vt:lpstr>
      <vt:lpstr>Qal Imperfect Chant</vt:lpstr>
      <vt:lpstr>9. F.  Chant:  Qal Perfect Weak Verb</vt:lpstr>
      <vt:lpstr>10.B.   Chant:  Ι. Pē position--weak guttural  </vt:lpstr>
      <vt:lpstr>10.C.  Chant II. ‘Ayin position weak guttural: </vt:lpstr>
      <vt:lpstr>10.D.  Chant: III. Lāmed position:   </vt:lpstr>
      <vt:lpstr>11. D. Learn the following chant for שָׁמַר:  Imperative chant </vt:lpstr>
      <vt:lpstr>12. A. Introduction to Infinitives</vt:lpstr>
      <vt:lpstr>13. C. Participle chant: </vt:lpstr>
      <vt:lpstr>13. C. Participle chant: </vt:lpstr>
      <vt:lpstr>Niphal Chant: Perfect/Imperfect </vt:lpstr>
      <vt:lpstr>Niphal Imperatives, Infinitives, Ptc. </vt:lpstr>
      <vt:lpstr>Piel, Pual and Hithpael Verb Stems</vt:lpstr>
      <vt:lpstr>Verbal system has seven constructions/ patterns</vt:lpstr>
      <vt:lpstr>The Seven binyanim [בִּנְיָנִים]) </vt:lpstr>
      <vt:lpstr> Seven verb patterns (the verb פָּעַל—(to make)  is used to identify the patterns</vt:lpstr>
      <vt:lpstr>16B.  Piel / Pual / Hithpael </vt:lpstr>
      <vt:lpstr>16B.  Piel / Pual / Hithpael</vt:lpstr>
      <vt:lpstr>16B.  Piel / Pual / Hithpael</vt:lpstr>
      <vt:lpstr>16B.  Piel / Pual / Hithpael</vt:lpstr>
      <vt:lpstr>16. B. Strong Piel Perfect Verb Forms: Resultative.  </vt:lpstr>
      <vt:lpstr>Piel Examples</vt:lpstr>
      <vt:lpstr>16. C. Piel Perfect Weak Verbs </vt:lpstr>
      <vt:lpstr>‘Ayin Gutturals:</vt:lpstr>
      <vt:lpstr>Lāmed ’Ālef:</vt:lpstr>
      <vt:lpstr>Lāmed Hē:</vt:lpstr>
      <vt:lpstr>Play on Words: </vt:lpstr>
      <vt:lpstr>16. D. Strong Piel Imperfect Verb Forms: Resultative.   </vt:lpstr>
      <vt:lpstr>16. D. Imperfect Examples</vt:lpstr>
      <vt:lpstr>16. C. Piel Imperfect Weak Verbs</vt:lpstr>
      <vt:lpstr>‘Ayin Gutturals:</vt:lpstr>
      <vt:lpstr>Lāmed ’Ālef:</vt:lpstr>
      <vt:lpstr>Lāmed Hē:</vt:lpstr>
      <vt:lpstr>Imperatives, Infinitive Construct/Absolute, Participles: </vt:lpstr>
      <vt:lpstr>Imperatives, Infinitive Construct/Absolute, Participles: </vt:lpstr>
      <vt:lpstr>16. D. Pual  </vt:lpstr>
      <vt:lpstr>16. D. Pual</vt:lpstr>
      <vt:lpstr>Pual Perfect:</vt:lpstr>
      <vt:lpstr>Pual Imperfect:  </vt:lpstr>
      <vt:lpstr>Pual Infinitives</vt:lpstr>
      <vt:lpstr>Passive Participle:</vt:lpstr>
      <vt:lpstr>Pual Examples: </vt:lpstr>
      <vt:lpstr>16. D. Hithpael    </vt:lpstr>
      <vt:lpstr>16. D. Hithpael</vt:lpstr>
      <vt:lpstr>16. D. Hithpael</vt:lpstr>
      <vt:lpstr>Hithpael Perfect of אָמַץ  (to be strong) </vt:lpstr>
      <vt:lpstr>Hithpael Perfect of אָמַץ  (to be strong) </vt:lpstr>
      <vt:lpstr>Hithpael Imperfect of אָמַץ  (to be strong) </vt:lpstr>
      <vt:lpstr>Hithpael Imperfect of אָמַץ  (to be strong) </vt:lpstr>
      <vt:lpstr>Hithpael Imperative:  </vt:lpstr>
      <vt:lpstr>Hithpael Infinitives:  </vt:lpstr>
      <vt:lpstr>Hithpael Participles</vt:lpstr>
      <vt:lpstr>Variations on the Hithpael</vt:lpstr>
      <vt:lpstr>Variations on the Hithpael</vt:lpstr>
      <vt:lpstr>Examples of Hithpaels:</vt:lpstr>
      <vt:lpstr>16.  Chapter 16 Vocabulary List </vt:lpstr>
      <vt:lpstr>16.  Chapter 16 Vocabulary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16:  Piel, Pual, Hithpael</dc:title>
  <dc:creator>Ted Hildebrandt</dc:creator>
  <cp:lastModifiedBy>Ted Hildebrandt</cp:lastModifiedBy>
  <cp:revision>28</cp:revision>
  <dcterms:created xsi:type="dcterms:W3CDTF">2018-11-19T14:55:32Z</dcterms:created>
  <dcterms:modified xsi:type="dcterms:W3CDTF">2018-11-30T19:17:24Z</dcterms:modified>
</cp:coreProperties>
</file>