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9" r:id="rId3"/>
    <p:sldId id="300" r:id="rId4"/>
    <p:sldId id="301" r:id="rId5"/>
    <p:sldId id="318"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257" r:id="rId23"/>
    <p:sldId id="258" r:id="rId24"/>
    <p:sldId id="259" r:id="rId25"/>
    <p:sldId id="260" r:id="rId26"/>
    <p:sldId id="261" r:id="rId27"/>
    <p:sldId id="262" r:id="rId28"/>
    <p:sldId id="263" r:id="rId29"/>
    <p:sldId id="264" r:id="rId30"/>
    <p:sldId id="265" r:id="rId31"/>
    <p:sldId id="266" r:id="rId32"/>
    <p:sldId id="267" r:id="rId33"/>
    <p:sldId id="268" r:id="rId34"/>
    <p:sldId id="269" r:id="rId35"/>
    <p:sldId id="270" r:id="rId36"/>
    <p:sldId id="271" r:id="rId37"/>
    <p:sldId id="272" r:id="rId38"/>
    <p:sldId id="273" r:id="rId39"/>
    <p:sldId id="274" r:id="rId40"/>
    <p:sldId id="275" r:id="rId41"/>
    <p:sldId id="276" r:id="rId42"/>
    <p:sldId id="277" r:id="rId43"/>
    <p:sldId id="278" r:id="rId44"/>
    <p:sldId id="279" r:id="rId45"/>
    <p:sldId id="280" r:id="rId46"/>
    <p:sldId id="297" r:id="rId47"/>
    <p:sldId id="281" r:id="rId48"/>
    <p:sldId id="282" r:id="rId49"/>
    <p:sldId id="283" r:id="rId50"/>
    <p:sldId id="284" r:id="rId51"/>
    <p:sldId id="285" r:id="rId52"/>
    <p:sldId id="286" r:id="rId53"/>
    <p:sldId id="287" r:id="rId54"/>
    <p:sldId id="288" r:id="rId55"/>
    <p:sldId id="289" r:id="rId56"/>
    <p:sldId id="290" r:id="rId57"/>
    <p:sldId id="291" r:id="rId58"/>
    <p:sldId id="292" r:id="rId59"/>
    <p:sldId id="293" r:id="rId60"/>
    <p:sldId id="294" r:id="rId61"/>
    <p:sldId id="295" r:id="rId62"/>
    <p:sldId id="296"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11/14/2018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11/14/2018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11/14/2018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11/14/2018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11/14/2018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11/14/2018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MBgACM_LcE&amp;list=RDEMSL0J_ngrs5U8EoQWZITH5w&amp;index=9" TargetMode="External"/><Relationship Id="rId2" Type="http://schemas.openxmlformats.org/officeDocument/2006/relationships/hyperlink" Target="https://www.youtube.com/watch?v=pIOpZ9fQLbU&amp;t=0s&amp;list=PLnNXzYjQerJia_8yTy8OrM2K-BiN5OEup&amp;index=2"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15:  </a:t>
            </a:r>
            <a:r>
              <a:rPr lang="en-US" dirty="0" err="1" smtClean="0"/>
              <a:t>Niphal</a:t>
            </a:r>
            <a:r>
              <a:rPr lang="en-US" dirty="0" smtClean="0"/>
              <a:t> Verb Stem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50713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Chant Personal Pronouns</a:t>
            </a:r>
            <a:endParaRPr lang="en-US" dirty="0"/>
          </a:p>
        </p:txBody>
      </p:sp>
      <p:sp>
        <p:nvSpPr>
          <p:cNvPr id="3" name="Content Placeholder 2"/>
          <p:cNvSpPr>
            <a:spLocks noGrp="1"/>
          </p:cNvSpPr>
          <p:nvPr>
            <p:ph idx="1"/>
          </p:nvPr>
        </p:nvSpPr>
        <p:spPr>
          <a:xfrm>
            <a:off x="646111" y="2052918"/>
            <a:ext cx="10609321" cy="4195481"/>
          </a:xfrm>
        </p:spPr>
        <p:txBody>
          <a:bodyPr/>
          <a:lstStyle/>
          <a:p>
            <a:r>
              <a:rPr lang="en-US" dirty="0"/>
              <a:t>1</a:t>
            </a:r>
            <a:r>
              <a:rPr lang="en-US" baseline="30000" dirty="0"/>
              <a:t>st</a:t>
            </a:r>
            <a:r>
              <a:rPr lang="en-US" dirty="0"/>
              <a:t> common 	</a:t>
            </a:r>
            <a:r>
              <a:rPr lang="en-US" dirty="0" smtClean="0"/>
              <a:t> </a:t>
            </a:r>
            <a:r>
              <a:rPr lang="he-IL" sz="4400" dirty="0"/>
              <a:t>אֲנִי</a:t>
            </a:r>
            <a:r>
              <a:rPr lang="en-US" dirty="0"/>
              <a:t> 		 I 		</a:t>
            </a:r>
            <a:r>
              <a:rPr lang="en-US" dirty="0" smtClean="0"/>
              <a:t>		</a:t>
            </a:r>
            <a:r>
              <a:rPr lang="he-IL" sz="4400" dirty="0" smtClean="0"/>
              <a:t>אֲנַחְנוּ</a:t>
            </a:r>
            <a:r>
              <a:rPr lang="en-US" dirty="0" smtClean="0"/>
              <a:t>   </a:t>
            </a:r>
            <a:r>
              <a:rPr lang="en-US" dirty="0"/>
              <a:t>	we </a:t>
            </a:r>
          </a:p>
          <a:p>
            <a:r>
              <a:rPr lang="en-US" dirty="0"/>
              <a:t>2</a:t>
            </a:r>
            <a:r>
              <a:rPr lang="en-US" baseline="30000" dirty="0"/>
              <a:t>nd</a:t>
            </a:r>
            <a:r>
              <a:rPr lang="en-US" dirty="0"/>
              <a:t> masc. 		</a:t>
            </a:r>
            <a:r>
              <a:rPr lang="he-IL" sz="4400" dirty="0"/>
              <a:t>אַתָּה</a:t>
            </a:r>
            <a:r>
              <a:rPr lang="he-IL" dirty="0"/>
              <a:t> </a:t>
            </a:r>
            <a:r>
              <a:rPr lang="en-US" dirty="0"/>
              <a:t>		you (m</a:t>
            </a:r>
            <a:r>
              <a:rPr lang="en-US" dirty="0" smtClean="0"/>
              <a:t>.)	</a:t>
            </a:r>
            <a:r>
              <a:rPr lang="en-US" dirty="0"/>
              <a:t>	</a:t>
            </a:r>
            <a:r>
              <a:rPr lang="he-IL" sz="4400" dirty="0"/>
              <a:t>אַתֶּם</a:t>
            </a:r>
            <a:r>
              <a:rPr lang="he-IL" dirty="0"/>
              <a:t> </a:t>
            </a:r>
            <a:r>
              <a:rPr lang="en-US" dirty="0"/>
              <a:t>		you /ye / you all (m.)</a:t>
            </a:r>
          </a:p>
          <a:p>
            <a:r>
              <a:rPr lang="en-US" dirty="0"/>
              <a:t>2</a:t>
            </a:r>
            <a:r>
              <a:rPr lang="en-US" baseline="30000" dirty="0"/>
              <a:t>nd</a:t>
            </a:r>
            <a:r>
              <a:rPr lang="en-US" dirty="0"/>
              <a:t> fem. 		</a:t>
            </a:r>
            <a:r>
              <a:rPr lang="he-IL" sz="4400" dirty="0"/>
              <a:t>אַתְּ</a:t>
            </a:r>
            <a:r>
              <a:rPr lang="en-US" dirty="0"/>
              <a:t>  		you (f</a:t>
            </a:r>
            <a:r>
              <a:rPr lang="en-US" dirty="0" smtClean="0"/>
              <a:t>.)		</a:t>
            </a:r>
            <a:r>
              <a:rPr lang="en-US" dirty="0"/>
              <a:t>	</a:t>
            </a:r>
            <a:r>
              <a:rPr lang="he-IL" sz="4400" dirty="0"/>
              <a:t>אַתֶּן</a:t>
            </a:r>
            <a:r>
              <a:rPr lang="he-IL" dirty="0"/>
              <a:t> </a:t>
            </a:r>
            <a:r>
              <a:rPr lang="en-US" dirty="0" smtClean="0"/>
              <a:t>	</a:t>
            </a:r>
            <a:r>
              <a:rPr lang="en-US" dirty="0"/>
              <a:t>	</a:t>
            </a:r>
            <a:r>
              <a:rPr lang="en-US" dirty="0" smtClean="0"/>
              <a:t>you </a:t>
            </a:r>
            <a:r>
              <a:rPr lang="en-US" dirty="0"/>
              <a:t>/ ye / you all (f.)</a:t>
            </a:r>
          </a:p>
          <a:p>
            <a:r>
              <a:rPr lang="en-US" dirty="0"/>
              <a:t>3</a:t>
            </a:r>
            <a:r>
              <a:rPr lang="en-US" baseline="30000" dirty="0"/>
              <a:t>rd</a:t>
            </a:r>
            <a:r>
              <a:rPr lang="en-US" dirty="0"/>
              <a:t> masc. 		</a:t>
            </a:r>
            <a:r>
              <a:rPr lang="he-IL" sz="4400" dirty="0"/>
              <a:t>הוּא</a:t>
            </a:r>
            <a:r>
              <a:rPr lang="he-IL" dirty="0"/>
              <a:t> </a:t>
            </a:r>
            <a:r>
              <a:rPr lang="en-US" dirty="0"/>
              <a:t>		he / </a:t>
            </a:r>
            <a:r>
              <a:rPr lang="en-US" dirty="0" smtClean="0"/>
              <a:t>it	</a:t>
            </a:r>
            <a:r>
              <a:rPr lang="en-US" dirty="0"/>
              <a:t>		</a:t>
            </a:r>
            <a:r>
              <a:rPr lang="he-IL" sz="4400" dirty="0"/>
              <a:t>הֵם</a:t>
            </a:r>
            <a:r>
              <a:rPr lang="he-IL" dirty="0"/>
              <a:t> </a:t>
            </a:r>
            <a:r>
              <a:rPr lang="en-US" dirty="0"/>
              <a:t>	</a:t>
            </a:r>
            <a:r>
              <a:rPr lang="he-IL" dirty="0"/>
              <a:t>	</a:t>
            </a:r>
            <a:r>
              <a:rPr lang="en-US" dirty="0"/>
              <a:t>they (m.)</a:t>
            </a:r>
          </a:p>
          <a:p>
            <a:r>
              <a:rPr lang="en-US" dirty="0"/>
              <a:t>3</a:t>
            </a:r>
            <a:r>
              <a:rPr lang="en-US" baseline="30000" dirty="0"/>
              <a:t>rd</a:t>
            </a:r>
            <a:r>
              <a:rPr lang="en-US" dirty="0"/>
              <a:t> fem. 	</a:t>
            </a:r>
            <a:r>
              <a:rPr lang="en-US" dirty="0" smtClean="0"/>
              <a:t>        </a:t>
            </a:r>
            <a:r>
              <a:rPr lang="en-US" dirty="0"/>
              <a:t>	</a:t>
            </a:r>
            <a:r>
              <a:rPr lang="he-IL" sz="4400" dirty="0"/>
              <a:t>הִיא</a:t>
            </a:r>
            <a:r>
              <a:rPr lang="he-IL" dirty="0"/>
              <a:t> </a:t>
            </a:r>
            <a:r>
              <a:rPr lang="en-US" dirty="0"/>
              <a:t>	</a:t>
            </a:r>
            <a:r>
              <a:rPr lang="en-US" dirty="0" smtClean="0"/>
              <a:t>	she </a:t>
            </a:r>
            <a:r>
              <a:rPr lang="en-US" dirty="0"/>
              <a:t>/ </a:t>
            </a:r>
            <a:r>
              <a:rPr lang="en-US" dirty="0" smtClean="0"/>
              <a:t>it		 </a:t>
            </a:r>
            <a:r>
              <a:rPr lang="en-US" dirty="0"/>
              <a:t>	</a:t>
            </a:r>
            <a:r>
              <a:rPr lang="he-IL" sz="4400" dirty="0"/>
              <a:t>הֵן</a:t>
            </a:r>
            <a:r>
              <a:rPr lang="he-IL" dirty="0"/>
              <a:t> </a:t>
            </a:r>
            <a:r>
              <a:rPr lang="en-US" dirty="0"/>
              <a:t>	</a:t>
            </a:r>
            <a:r>
              <a:rPr lang="he-IL" dirty="0"/>
              <a:t>	</a:t>
            </a:r>
            <a:r>
              <a:rPr lang="en-US" dirty="0" smtClean="0"/>
              <a:t>	they </a:t>
            </a:r>
            <a:r>
              <a:rPr lang="en-US" dirty="0"/>
              <a:t>(f.)</a:t>
            </a:r>
          </a:p>
          <a:p>
            <a:endParaRPr lang="en-US" dirty="0"/>
          </a:p>
        </p:txBody>
      </p:sp>
    </p:spTree>
    <p:extLst>
      <p:ext uri="{BB962C8B-B14F-4D97-AF65-F5344CB8AC3E}">
        <p14:creationId xmlns:p14="http://schemas.microsoft.com/office/powerpoint/2010/main" val="61916145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Vocabulary </a:t>
            </a:r>
            <a:endParaRPr lang="en-US" dirty="0"/>
          </a:p>
        </p:txBody>
      </p:sp>
      <p:sp>
        <p:nvSpPr>
          <p:cNvPr id="3" name="Content Placeholder 2"/>
          <p:cNvSpPr>
            <a:spLocks noGrp="1"/>
          </p:cNvSpPr>
          <p:nvPr>
            <p:ph idx="1"/>
          </p:nvPr>
        </p:nvSpPr>
        <p:spPr>
          <a:xfrm>
            <a:off x="1103312" y="1504604"/>
            <a:ext cx="10045334" cy="5079076"/>
          </a:xfrm>
        </p:spPr>
        <p:txBody>
          <a:bodyPr>
            <a:normAutofit lnSpcReduction="10000"/>
          </a:bodyPr>
          <a:lstStyle/>
          <a:p>
            <a:r>
              <a:rPr lang="en-US" sz="4800" dirty="0"/>
              <a:t>	</a:t>
            </a:r>
            <a:r>
              <a:rPr lang="en-US" sz="2800" dirty="0" smtClean="0"/>
              <a:t> land</a:t>
            </a:r>
            <a:r>
              <a:rPr lang="en-US" sz="2800" dirty="0"/>
              <a:t>, earth, </a:t>
            </a:r>
            <a:r>
              <a:rPr lang="en-US" sz="2800" dirty="0" smtClean="0"/>
              <a:t>ground</a:t>
            </a:r>
          </a:p>
          <a:p>
            <a:r>
              <a:rPr lang="en-US" sz="2800" dirty="0"/>
              <a:t>	</a:t>
            </a:r>
            <a:r>
              <a:rPr lang="he-IL" sz="3600" dirty="0"/>
              <a:t>אֶ֫רֶץ</a:t>
            </a:r>
            <a:r>
              <a:rPr lang="en-US" sz="2800" dirty="0"/>
              <a:t>		</a:t>
            </a:r>
          </a:p>
          <a:p>
            <a:r>
              <a:rPr lang="en-US" sz="2800" dirty="0"/>
              <a:t>	</a:t>
            </a:r>
            <a:r>
              <a:rPr lang="en-US" sz="2800" dirty="0" smtClean="0"/>
              <a:t> man</a:t>
            </a:r>
            <a:r>
              <a:rPr lang="en-US" sz="2800" dirty="0"/>
              <a:t>, </a:t>
            </a:r>
            <a:r>
              <a:rPr lang="en-US" sz="2800" dirty="0" smtClean="0"/>
              <a:t>human</a:t>
            </a:r>
          </a:p>
          <a:p>
            <a:r>
              <a:rPr lang="en-US" sz="2800" dirty="0" smtClean="0"/>
              <a:t> </a:t>
            </a:r>
            <a:r>
              <a:rPr lang="en-US" sz="2800" dirty="0"/>
              <a:t>	</a:t>
            </a:r>
            <a:r>
              <a:rPr lang="he-IL" sz="3600" dirty="0"/>
              <a:t>אִישׁ</a:t>
            </a:r>
            <a:r>
              <a:rPr lang="en-US" sz="2800" dirty="0"/>
              <a:t>			</a:t>
            </a:r>
          </a:p>
          <a:p>
            <a:r>
              <a:rPr lang="en-US" sz="2800" dirty="0"/>
              <a:t>	</a:t>
            </a:r>
            <a:r>
              <a:rPr lang="en-US" sz="2800" dirty="0" smtClean="0"/>
              <a:t> woman</a:t>
            </a:r>
            <a:r>
              <a:rPr lang="en-US" sz="2800" dirty="0"/>
              <a:t>, </a:t>
            </a:r>
            <a:r>
              <a:rPr lang="en-US" sz="2800" dirty="0" smtClean="0"/>
              <a:t>wife</a:t>
            </a:r>
          </a:p>
          <a:p>
            <a:r>
              <a:rPr lang="en-US" sz="2800" dirty="0"/>
              <a:t>	</a:t>
            </a:r>
            <a:r>
              <a:rPr lang="he-IL" sz="3600" dirty="0" smtClean="0"/>
              <a:t>אִשָּׁה</a:t>
            </a:r>
            <a:r>
              <a:rPr lang="en-US" sz="2800" dirty="0"/>
              <a:t>		</a:t>
            </a:r>
          </a:p>
          <a:p>
            <a:r>
              <a:rPr lang="en-US" sz="2800" dirty="0"/>
              <a:t>	word, matter, thing </a:t>
            </a:r>
            <a:endParaRPr lang="en-US" sz="2800" dirty="0" smtClean="0"/>
          </a:p>
          <a:p>
            <a:r>
              <a:rPr lang="en-US" sz="2800" dirty="0"/>
              <a:t>	</a:t>
            </a:r>
            <a:r>
              <a:rPr lang="he-IL" sz="3600" dirty="0" smtClean="0"/>
              <a:t>דָּבָר</a:t>
            </a:r>
            <a:r>
              <a:rPr lang="he-IL" sz="2800" dirty="0" smtClean="0"/>
              <a:t> </a:t>
            </a:r>
            <a:r>
              <a:rPr lang="en-US" sz="2800" dirty="0"/>
              <a:t>		</a:t>
            </a:r>
          </a:p>
        </p:txBody>
      </p:sp>
    </p:spTree>
    <p:extLst>
      <p:ext uri="{BB962C8B-B14F-4D97-AF65-F5344CB8AC3E}">
        <p14:creationId xmlns:p14="http://schemas.microsoft.com/office/powerpoint/2010/main" val="389343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Vocabulary</a:t>
            </a:r>
            <a:endParaRPr lang="en-US" dirty="0"/>
          </a:p>
        </p:txBody>
      </p:sp>
      <p:sp>
        <p:nvSpPr>
          <p:cNvPr id="3" name="Content Placeholder 2"/>
          <p:cNvSpPr>
            <a:spLocks noGrp="1"/>
          </p:cNvSpPr>
          <p:nvPr>
            <p:ph idx="1"/>
          </p:nvPr>
        </p:nvSpPr>
        <p:spPr>
          <a:xfrm>
            <a:off x="1050559" y="1463040"/>
            <a:ext cx="10089296" cy="5079075"/>
          </a:xfrm>
        </p:spPr>
        <p:txBody>
          <a:bodyPr>
            <a:normAutofit/>
          </a:bodyPr>
          <a:lstStyle/>
          <a:p>
            <a:r>
              <a:rPr lang="en-US" sz="3000" dirty="0" smtClean="0"/>
              <a:t> to </a:t>
            </a:r>
            <a:r>
              <a:rPr lang="en-US" sz="3000" dirty="0"/>
              <a:t>go, </a:t>
            </a:r>
            <a:r>
              <a:rPr lang="en-US" sz="3000" dirty="0" smtClean="0"/>
              <a:t>walk</a:t>
            </a:r>
          </a:p>
          <a:p>
            <a:r>
              <a:rPr lang="en-US" sz="3000" dirty="0" smtClean="0"/>
              <a:t> </a:t>
            </a:r>
            <a:r>
              <a:rPr lang="en-US" sz="3000" dirty="0"/>
              <a:t>	</a:t>
            </a:r>
            <a:r>
              <a:rPr lang="he-IL" sz="3600" dirty="0"/>
              <a:t>הָלַךְ</a:t>
            </a:r>
            <a:r>
              <a:rPr lang="he-IL" sz="3000" dirty="0"/>
              <a:t> </a:t>
            </a:r>
            <a:r>
              <a:rPr lang="en-US" sz="3000" dirty="0"/>
              <a:t>				</a:t>
            </a:r>
            <a:endParaRPr lang="en-US" sz="3000" dirty="0" smtClean="0"/>
          </a:p>
          <a:p>
            <a:r>
              <a:rPr lang="he-IL" sz="3000" dirty="0"/>
              <a:t>	</a:t>
            </a:r>
            <a:r>
              <a:rPr lang="en-US" sz="3000" dirty="0" smtClean="0"/>
              <a:t>Yahweh</a:t>
            </a:r>
            <a:r>
              <a:rPr lang="en-US" sz="3000" dirty="0"/>
              <a:t>, Jehovah, </a:t>
            </a:r>
            <a:r>
              <a:rPr lang="en-US" sz="3000" dirty="0" smtClean="0"/>
              <a:t>LORD</a:t>
            </a:r>
          </a:p>
          <a:p>
            <a:r>
              <a:rPr lang="en-US" sz="3000" dirty="0" smtClean="0"/>
              <a:t> </a:t>
            </a:r>
            <a:r>
              <a:rPr lang="he-IL" sz="3600" dirty="0"/>
              <a:t>יְהוָה</a:t>
            </a:r>
            <a:r>
              <a:rPr lang="en-US" sz="3000" dirty="0"/>
              <a:t> </a:t>
            </a:r>
          </a:p>
          <a:p>
            <a:r>
              <a:rPr lang="en-US" sz="3000" dirty="0"/>
              <a:t>	</a:t>
            </a:r>
            <a:r>
              <a:rPr lang="en-US" sz="3000" dirty="0" smtClean="0"/>
              <a:t>day</a:t>
            </a:r>
            <a:r>
              <a:rPr lang="en-US" sz="3000" dirty="0"/>
              <a:t>, daylight, </a:t>
            </a:r>
            <a:r>
              <a:rPr lang="en-US" sz="3000" dirty="0" smtClean="0"/>
              <a:t>time</a:t>
            </a:r>
          </a:p>
          <a:p>
            <a:r>
              <a:rPr lang="en-US" sz="3000" dirty="0"/>
              <a:t>	</a:t>
            </a:r>
            <a:r>
              <a:rPr lang="he-IL" sz="3600" dirty="0"/>
              <a:t>יוֺם</a:t>
            </a:r>
            <a:r>
              <a:rPr lang="he-IL" sz="3000" dirty="0"/>
              <a:t> </a:t>
            </a:r>
            <a:r>
              <a:rPr lang="en-US" sz="3000" dirty="0"/>
              <a:t>		</a:t>
            </a:r>
          </a:p>
          <a:p>
            <a:r>
              <a:rPr lang="en-US" sz="3000" dirty="0"/>
              <a:t>	</a:t>
            </a:r>
            <a:r>
              <a:rPr lang="en-US" sz="3000" dirty="0" smtClean="0"/>
              <a:t>Israel</a:t>
            </a:r>
          </a:p>
          <a:p>
            <a:r>
              <a:rPr lang="en-US" sz="3000" dirty="0"/>
              <a:t>	</a:t>
            </a:r>
            <a:r>
              <a:rPr lang="he-IL" sz="3600" dirty="0" smtClean="0"/>
              <a:t>יִשְׂרָאֵל</a:t>
            </a:r>
            <a:r>
              <a:rPr lang="he-IL" sz="3000" dirty="0" smtClean="0"/>
              <a:t> </a:t>
            </a:r>
            <a:r>
              <a:rPr lang="en-US" sz="3000" dirty="0"/>
              <a:t>				</a:t>
            </a:r>
            <a:r>
              <a:rPr lang="en-US" sz="3000" dirty="0" smtClean="0"/>
              <a:t>	</a:t>
            </a:r>
            <a:endParaRPr lang="en-US" sz="3000" dirty="0"/>
          </a:p>
          <a:p>
            <a:endParaRPr lang="en-US" sz="3200" dirty="0"/>
          </a:p>
        </p:txBody>
      </p:sp>
    </p:spTree>
    <p:extLst>
      <p:ext uri="{BB962C8B-B14F-4D97-AF65-F5344CB8AC3E}">
        <p14:creationId xmlns:p14="http://schemas.microsoft.com/office/powerpoint/2010/main" val="30438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 Vocabulary</a:t>
            </a:r>
          </a:p>
        </p:txBody>
      </p:sp>
      <p:sp>
        <p:nvSpPr>
          <p:cNvPr id="3" name="Content Placeholder 2"/>
          <p:cNvSpPr>
            <a:spLocks noGrp="1"/>
          </p:cNvSpPr>
          <p:nvPr>
            <p:ph idx="1"/>
          </p:nvPr>
        </p:nvSpPr>
        <p:spPr>
          <a:xfrm>
            <a:off x="1103312" y="1687484"/>
            <a:ext cx="8946541" cy="4560915"/>
          </a:xfrm>
        </p:spPr>
        <p:txBody>
          <a:bodyPr/>
          <a:lstStyle/>
          <a:p>
            <a:r>
              <a:rPr lang="en-US" sz="4000" dirty="0"/>
              <a:t>	</a:t>
            </a:r>
            <a:r>
              <a:rPr lang="en-US" sz="2800" dirty="0" smtClean="0"/>
              <a:t>no</a:t>
            </a:r>
            <a:r>
              <a:rPr lang="en-US" sz="2800" dirty="0"/>
              <a:t>, not	</a:t>
            </a:r>
            <a:endParaRPr lang="en-US" sz="2800" dirty="0" smtClean="0"/>
          </a:p>
          <a:p>
            <a:r>
              <a:rPr lang="en-US" sz="2800" dirty="0"/>
              <a:t>	</a:t>
            </a:r>
            <a:r>
              <a:rPr lang="he-IL" sz="3600" dirty="0"/>
              <a:t>לֹא</a:t>
            </a:r>
            <a:r>
              <a:rPr lang="he-IL" sz="2800" dirty="0"/>
              <a:t> </a:t>
            </a:r>
            <a:r>
              <a:rPr lang="en-US" sz="2800" dirty="0"/>
              <a:t>					</a:t>
            </a:r>
          </a:p>
          <a:p>
            <a:r>
              <a:rPr lang="en-US" sz="2800" dirty="0"/>
              <a:t>	</a:t>
            </a:r>
            <a:r>
              <a:rPr lang="en-US" sz="2800" dirty="0" smtClean="0"/>
              <a:t>king</a:t>
            </a:r>
            <a:r>
              <a:rPr lang="en-US" sz="2800" dirty="0"/>
              <a:t>, ruler, </a:t>
            </a:r>
            <a:r>
              <a:rPr lang="en-US" sz="2800" dirty="0" smtClean="0"/>
              <a:t>prince</a:t>
            </a:r>
          </a:p>
          <a:p>
            <a:r>
              <a:rPr lang="en-US" sz="2800" dirty="0"/>
              <a:t>	</a:t>
            </a:r>
            <a:r>
              <a:rPr lang="he-IL" sz="3600" dirty="0"/>
              <a:t>מֶ֫לֶךְ</a:t>
            </a:r>
            <a:r>
              <a:rPr lang="he-IL" sz="2800" dirty="0"/>
              <a:t> </a:t>
            </a:r>
            <a:r>
              <a:rPr lang="en-US" sz="2800" dirty="0"/>
              <a:t>			</a:t>
            </a:r>
          </a:p>
          <a:p>
            <a:endParaRPr lang="en-US" dirty="0"/>
          </a:p>
        </p:txBody>
      </p:sp>
    </p:spTree>
    <p:extLst>
      <p:ext uri="{BB962C8B-B14F-4D97-AF65-F5344CB8AC3E}">
        <p14:creationId xmlns:p14="http://schemas.microsoft.com/office/powerpoint/2010/main" val="1275877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571" y="452718"/>
            <a:ext cx="11629505" cy="1026947"/>
          </a:xfrm>
        </p:spPr>
        <p:txBody>
          <a:bodyPr/>
          <a:lstStyle/>
          <a:p>
            <a:r>
              <a:rPr lang="en-US" b="1" dirty="0"/>
              <a:t>Chant:  Preposition with Pronominal Suffixes</a:t>
            </a:r>
            <a:r>
              <a:rPr lang="en-US" dirty="0"/>
              <a:t/>
            </a:r>
            <a:br>
              <a:rPr lang="en-US" dirty="0"/>
            </a:br>
            <a:endParaRPr lang="en-US" dirty="0"/>
          </a:p>
        </p:txBody>
      </p:sp>
      <p:sp>
        <p:nvSpPr>
          <p:cNvPr id="3" name="Content Placeholder 2"/>
          <p:cNvSpPr>
            <a:spLocks noGrp="1"/>
          </p:cNvSpPr>
          <p:nvPr>
            <p:ph idx="1"/>
          </p:nvPr>
        </p:nvSpPr>
        <p:spPr>
          <a:xfrm>
            <a:off x="1103312" y="1602298"/>
            <a:ext cx="10171492" cy="4646102"/>
          </a:xfrm>
        </p:spPr>
        <p:txBody>
          <a:bodyPr/>
          <a:lstStyle/>
          <a:p>
            <a:r>
              <a:rPr lang="en-US" dirty="0" smtClean="0"/>
              <a:t>1 </a:t>
            </a:r>
            <a:r>
              <a:rPr lang="en-US" dirty="0"/>
              <a:t>CS 		</a:t>
            </a:r>
            <a:r>
              <a:rPr lang="he-IL" sz="4400" dirty="0"/>
              <a:t>בִּי</a:t>
            </a:r>
            <a:r>
              <a:rPr lang="en-US" dirty="0"/>
              <a:t>	</a:t>
            </a:r>
            <a:r>
              <a:rPr lang="en-US" dirty="0" smtClean="0"/>
              <a:t>	in </a:t>
            </a:r>
            <a:r>
              <a:rPr lang="en-US" dirty="0"/>
              <a:t>me	</a:t>
            </a:r>
            <a:r>
              <a:rPr lang="en-US" dirty="0" smtClean="0"/>
              <a:t>		</a:t>
            </a:r>
            <a:r>
              <a:rPr lang="en-US" dirty="0"/>
              <a:t>	1 CP</a:t>
            </a:r>
            <a:r>
              <a:rPr lang="he-IL" dirty="0"/>
              <a:t> 		</a:t>
            </a:r>
            <a:r>
              <a:rPr lang="he-IL" sz="4400" dirty="0"/>
              <a:t>בָּנוּ</a:t>
            </a:r>
            <a:r>
              <a:rPr lang="he-IL" dirty="0"/>
              <a:t> </a:t>
            </a:r>
            <a:r>
              <a:rPr lang="en-US" dirty="0"/>
              <a:t>	</a:t>
            </a:r>
            <a:r>
              <a:rPr lang="en-US" dirty="0" smtClean="0"/>
              <a:t>	in </a:t>
            </a:r>
            <a:r>
              <a:rPr lang="en-US" dirty="0"/>
              <a:t>us</a:t>
            </a:r>
            <a:r>
              <a:rPr lang="he-IL" dirty="0"/>
              <a:t> 		</a:t>
            </a:r>
            <a:r>
              <a:rPr lang="en-US" dirty="0"/>
              <a:t>   	</a:t>
            </a:r>
          </a:p>
          <a:p>
            <a:r>
              <a:rPr lang="en-US" dirty="0"/>
              <a:t>2 MS</a:t>
            </a:r>
            <a:r>
              <a:rPr lang="he-IL" dirty="0"/>
              <a:t> 		</a:t>
            </a:r>
            <a:r>
              <a:rPr lang="he-IL" sz="4400" dirty="0"/>
              <a:t>בְּךָ</a:t>
            </a:r>
            <a:r>
              <a:rPr lang="he-IL" dirty="0"/>
              <a:t> </a:t>
            </a:r>
            <a:r>
              <a:rPr lang="en-US" dirty="0"/>
              <a:t>	in you (m.)</a:t>
            </a:r>
            <a:r>
              <a:rPr lang="he-IL" dirty="0"/>
              <a:t> 	</a:t>
            </a:r>
            <a:r>
              <a:rPr lang="en-US" dirty="0"/>
              <a:t>  </a:t>
            </a:r>
            <a:r>
              <a:rPr lang="en-US" dirty="0" smtClean="0"/>
              <a:t>	 </a:t>
            </a:r>
            <a:r>
              <a:rPr lang="en-US" dirty="0"/>
              <a:t>	2 MP</a:t>
            </a:r>
            <a:r>
              <a:rPr lang="he-IL" dirty="0"/>
              <a:t> 		</a:t>
            </a:r>
            <a:r>
              <a:rPr lang="he-IL" sz="4400" dirty="0"/>
              <a:t>בָּכֶם</a:t>
            </a:r>
            <a:r>
              <a:rPr lang="he-IL" dirty="0"/>
              <a:t> </a:t>
            </a:r>
            <a:r>
              <a:rPr lang="en-US" dirty="0"/>
              <a:t>	</a:t>
            </a:r>
            <a:r>
              <a:rPr lang="en-US" dirty="0" smtClean="0"/>
              <a:t>	in </a:t>
            </a:r>
            <a:r>
              <a:rPr lang="en-US" dirty="0"/>
              <a:t>you (m.)  </a:t>
            </a:r>
          </a:p>
          <a:p>
            <a:r>
              <a:rPr lang="en-US" dirty="0"/>
              <a:t>2 FS</a:t>
            </a:r>
            <a:r>
              <a:rPr lang="he-IL" dirty="0"/>
              <a:t> 	</a:t>
            </a:r>
            <a:r>
              <a:rPr lang="en-US" dirty="0" smtClean="0"/>
              <a:t>	</a:t>
            </a:r>
            <a:r>
              <a:rPr lang="he-IL" dirty="0"/>
              <a:t>	</a:t>
            </a:r>
            <a:r>
              <a:rPr lang="he-IL" sz="4400" dirty="0"/>
              <a:t>בְּךְ</a:t>
            </a:r>
            <a:r>
              <a:rPr lang="he-IL" dirty="0"/>
              <a:t> </a:t>
            </a:r>
            <a:r>
              <a:rPr lang="en-US" dirty="0"/>
              <a:t>	in you (f.)</a:t>
            </a:r>
            <a:r>
              <a:rPr lang="he-IL" dirty="0"/>
              <a:t> 	</a:t>
            </a:r>
            <a:r>
              <a:rPr lang="en-US" dirty="0"/>
              <a:t>   </a:t>
            </a:r>
            <a:r>
              <a:rPr lang="en-US" dirty="0" smtClean="0"/>
              <a:t>	</a:t>
            </a:r>
            <a:r>
              <a:rPr lang="en-US" dirty="0"/>
              <a:t>	2 FP</a:t>
            </a:r>
            <a:r>
              <a:rPr lang="he-IL" dirty="0"/>
              <a:t> 		</a:t>
            </a:r>
            <a:r>
              <a:rPr lang="he-IL" sz="4400" dirty="0"/>
              <a:t>בָּכֶן</a:t>
            </a:r>
            <a:r>
              <a:rPr lang="he-IL" dirty="0"/>
              <a:t> </a:t>
            </a:r>
            <a:r>
              <a:rPr lang="en-US" dirty="0"/>
              <a:t>	</a:t>
            </a:r>
            <a:r>
              <a:rPr lang="en-US" dirty="0" smtClean="0"/>
              <a:t>	in </a:t>
            </a:r>
            <a:r>
              <a:rPr lang="en-US" dirty="0"/>
              <a:t>you (f.)</a:t>
            </a:r>
          </a:p>
          <a:p>
            <a:r>
              <a:rPr lang="en-US" dirty="0"/>
              <a:t>3 MS</a:t>
            </a:r>
            <a:r>
              <a:rPr lang="he-IL" dirty="0"/>
              <a:t> 		</a:t>
            </a:r>
            <a:r>
              <a:rPr lang="he-IL" sz="4400" dirty="0"/>
              <a:t>בּוֹ</a:t>
            </a:r>
            <a:r>
              <a:rPr lang="he-IL" dirty="0"/>
              <a:t> </a:t>
            </a:r>
            <a:r>
              <a:rPr lang="en-US" dirty="0"/>
              <a:t>	</a:t>
            </a:r>
            <a:r>
              <a:rPr lang="en-US" dirty="0" smtClean="0"/>
              <a:t>in </a:t>
            </a:r>
            <a:r>
              <a:rPr lang="en-US" dirty="0"/>
              <a:t>him</a:t>
            </a:r>
            <a:r>
              <a:rPr lang="he-IL" dirty="0"/>
              <a:t> 	</a:t>
            </a:r>
            <a:r>
              <a:rPr lang="en-US" dirty="0"/>
              <a:t>   </a:t>
            </a:r>
            <a:r>
              <a:rPr lang="en-US" dirty="0" smtClean="0"/>
              <a:t>		</a:t>
            </a:r>
            <a:r>
              <a:rPr lang="en-US" dirty="0"/>
              <a:t>	3 MP</a:t>
            </a:r>
            <a:r>
              <a:rPr lang="he-IL" dirty="0"/>
              <a:t> 		</a:t>
            </a:r>
            <a:r>
              <a:rPr lang="he-IL" sz="4400" dirty="0"/>
              <a:t>בָּהֶם</a:t>
            </a:r>
            <a:r>
              <a:rPr lang="he-IL" dirty="0"/>
              <a:t> </a:t>
            </a:r>
            <a:r>
              <a:rPr lang="en-US" dirty="0"/>
              <a:t>	</a:t>
            </a:r>
            <a:r>
              <a:rPr lang="en-US" dirty="0" smtClean="0"/>
              <a:t>	in </a:t>
            </a:r>
            <a:r>
              <a:rPr lang="en-US" dirty="0"/>
              <a:t>them (m.)</a:t>
            </a:r>
          </a:p>
          <a:p>
            <a:r>
              <a:rPr lang="en-US" dirty="0"/>
              <a:t>3 FS</a:t>
            </a:r>
            <a:r>
              <a:rPr lang="he-IL" dirty="0"/>
              <a:t> 	</a:t>
            </a:r>
            <a:r>
              <a:rPr lang="en-US" dirty="0" smtClean="0"/>
              <a:t>	</a:t>
            </a:r>
            <a:r>
              <a:rPr lang="he-IL" dirty="0"/>
              <a:t>	</a:t>
            </a:r>
            <a:r>
              <a:rPr lang="he-IL" sz="4400" dirty="0"/>
              <a:t>בָּהּ</a:t>
            </a:r>
            <a:r>
              <a:rPr lang="he-IL" dirty="0"/>
              <a:t>	</a:t>
            </a:r>
            <a:r>
              <a:rPr lang="en-US" dirty="0" smtClean="0"/>
              <a:t>in </a:t>
            </a:r>
            <a:r>
              <a:rPr lang="en-US" dirty="0"/>
              <a:t>her </a:t>
            </a:r>
            <a:r>
              <a:rPr lang="he-IL" dirty="0"/>
              <a:t>	 	</a:t>
            </a:r>
            <a:r>
              <a:rPr lang="en-US" dirty="0" smtClean="0"/>
              <a:t>	</a:t>
            </a:r>
            <a:r>
              <a:rPr lang="he-IL" dirty="0" smtClean="0"/>
              <a:t> </a:t>
            </a:r>
            <a:r>
              <a:rPr lang="en-US" dirty="0" smtClean="0"/>
              <a:t>   </a:t>
            </a:r>
            <a:r>
              <a:rPr lang="en-US" dirty="0"/>
              <a:t>	3 FP</a:t>
            </a:r>
            <a:r>
              <a:rPr lang="he-IL" dirty="0"/>
              <a:t> 		</a:t>
            </a:r>
            <a:r>
              <a:rPr lang="he-IL" sz="4400" dirty="0"/>
              <a:t>בָּהֶן</a:t>
            </a:r>
            <a:r>
              <a:rPr lang="he-IL" dirty="0"/>
              <a:t> </a:t>
            </a:r>
            <a:r>
              <a:rPr lang="en-US" dirty="0"/>
              <a:t>	</a:t>
            </a:r>
            <a:r>
              <a:rPr lang="en-US" dirty="0" smtClean="0"/>
              <a:t>	in </a:t>
            </a:r>
            <a:r>
              <a:rPr lang="en-US" dirty="0"/>
              <a:t>them (f.)</a:t>
            </a:r>
          </a:p>
        </p:txBody>
      </p:sp>
    </p:spTree>
    <p:extLst>
      <p:ext uri="{BB962C8B-B14F-4D97-AF65-F5344CB8AC3E}">
        <p14:creationId xmlns:p14="http://schemas.microsoft.com/office/powerpoint/2010/main" val="1421439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487" y="389965"/>
            <a:ext cx="11097654" cy="1400530"/>
          </a:xfrm>
        </p:spPr>
        <p:txBody>
          <a:bodyPr/>
          <a:lstStyle/>
          <a:p>
            <a:r>
              <a:rPr lang="en-US" b="1" dirty="0"/>
              <a:t>Demonstrative Pronouns:  this and that </a:t>
            </a:r>
            <a:endParaRPr lang="en-US" dirty="0"/>
          </a:p>
        </p:txBody>
      </p:sp>
      <p:sp>
        <p:nvSpPr>
          <p:cNvPr id="3" name="Content Placeholder 2"/>
          <p:cNvSpPr>
            <a:spLocks noGrp="1"/>
          </p:cNvSpPr>
          <p:nvPr>
            <p:ph idx="1"/>
          </p:nvPr>
        </p:nvSpPr>
        <p:spPr>
          <a:xfrm>
            <a:off x="519953" y="1452282"/>
            <a:ext cx="11483788" cy="2587703"/>
          </a:xfrm>
        </p:spPr>
        <p:txBody>
          <a:bodyPr>
            <a:normAutofit/>
          </a:bodyPr>
          <a:lstStyle/>
          <a:p>
            <a:r>
              <a:rPr lang="en-US" sz="2800" b="1" dirty="0" smtClean="0"/>
              <a:t>This / these                     that /  those                       who, which </a:t>
            </a:r>
            <a:endParaRPr lang="en-US" sz="2800" dirty="0"/>
          </a:p>
          <a:p>
            <a:r>
              <a:rPr lang="en-US" sz="2800" dirty="0"/>
              <a:t>	</a:t>
            </a:r>
            <a:r>
              <a:rPr lang="he-IL" sz="3600" dirty="0"/>
              <a:t>זֶה</a:t>
            </a:r>
            <a:r>
              <a:rPr lang="he-IL" sz="2800" dirty="0"/>
              <a:t> </a:t>
            </a:r>
            <a:r>
              <a:rPr lang="en-US" sz="3600" dirty="0"/>
              <a:t>	</a:t>
            </a:r>
            <a:r>
              <a:rPr lang="en-US" sz="3600" dirty="0" smtClean="0"/>
              <a:t> </a:t>
            </a:r>
            <a:r>
              <a:rPr lang="en-US" sz="3600" dirty="0"/>
              <a:t>	</a:t>
            </a:r>
            <a:r>
              <a:rPr lang="he-IL" sz="3600" dirty="0"/>
              <a:t> 	</a:t>
            </a:r>
            <a:r>
              <a:rPr lang="he-IL" sz="3600" dirty="0" smtClean="0"/>
              <a:t>א</a:t>
            </a:r>
            <a:r>
              <a:rPr lang="he-IL" sz="3600" dirty="0"/>
              <a:t>ֵ</a:t>
            </a:r>
            <a:r>
              <a:rPr lang="he-IL" sz="3600" dirty="0" smtClean="0"/>
              <a:t>לֶּה </a:t>
            </a:r>
            <a:r>
              <a:rPr lang="en-US" sz="3600" dirty="0"/>
              <a:t>		</a:t>
            </a:r>
            <a:r>
              <a:rPr lang="he-IL" sz="3600" dirty="0" smtClean="0"/>
              <a:t>הוּא         </a:t>
            </a:r>
            <a:r>
              <a:rPr lang="en-US" sz="3600" dirty="0" smtClean="0"/>
              <a:t>      </a:t>
            </a:r>
            <a:r>
              <a:rPr lang="he-IL" sz="3600" dirty="0"/>
              <a:t>הֵמָה / הֵ</a:t>
            </a:r>
            <a:r>
              <a:rPr lang="en-US" sz="3600" dirty="0">
                <a:latin typeface="Times New Roman" panose="02020603050405020304" pitchFamily="18" charset="0"/>
              </a:rPr>
              <a:t>ם</a:t>
            </a:r>
            <a:r>
              <a:rPr lang="he-IL" sz="3600" dirty="0"/>
              <a:t> </a:t>
            </a:r>
            <a:r>
              <a:rPr lang="en-US" sz="3600" dirty="0" smtClean="0"/>
              <a:t>              </a:t>
            </a:r>
            <a:r>
              <a:rPr lang="he-IL" sz="3600" dirty="0" smtClean="0"/>
              <a:t> </a:t>
            </a:r>
            <a:r>
              <a:rPr lang="en-US" sz="3600" dirty="0" smtClean="0"/>
              <a:t>א</a:t>
            </a:r>
            <a:r>
              <a:rPr lang="he-IL" sz="3600" dirty="0" smtClean="0"/>
              <a:t>ֲשֶׁר</a:t>
            </a:r>
          </a:p>
          <a:p>
            <a:r>
              <a:rPr lang="he-IL" sz="3600" dirty="0" smtClean="0"/>
              <a:t>זֹאת </a:t>
            </a:r>
            <a:r>
              <a:rPr lang="en-US" sz="3600" dirty="0"/>
              <a:t>		</a:t>
            </a:r>
            <a:r>
              <a:rPr lang="he-IL" sz="3600" dirty="0"/>
              <a:t>אֵלֶּה </a:t>
            </a:r>
            <a:r>
              <a:rPr lang="en-US" sz="3600" dirty="0"/>
              <a:t>	</a:t>
            </a:r>
            <a:r>
              <a:rPr lang="en-US" sz="3600" dirty="0" smtClean="0"/>
              <a:t>	</a:t>
            </a:r>
            <a:r>
              <a:rPr lang="he-IL" sz="3600" dirty="0" smtClean="0"/>
              <a:t>     </a:t>
            </a:r>
            <a:r>
              <a:rPr lang="en-US" sz="3600" dirty="0"/>
              <a:t>	</a:t>
            </a:r>
            <a:r>
              <a:rPr lang="he-IL" sz="3600" dirty="0" smtClean="0"/>
              <a:t>הִיא </a:t>
            </a:r>
            <a:r>
              <a:rPr lang="en-US" sz="3600" dirty="0" smtClean="0"/>
              <a:t>	     </a:t>
            </a:r>
            <a:r>
              <a:rPr lang="he-IL" sz="3600" dirty="0" smtClean="0"/>
              <a:t>הֵנָּה </a:t>
            </a:r>
            <a:r>
              <a:rPr lang="he-IL" sz="3600" dirty="0"/>
              <a:t>/ הֵ</a:t>
            </a:r>
            <a:r>
              <a:rPr lang="en-US" sz="3600" dirty="0">
                <a:latin typeface="Times New Roman" panose="02020603050405020304" pitchFamily="18" charset="0"/>
                <a:cs typeface="Times New Roman" panose="02020603050405020304" pitchFamily="18" charset="0"/>
              </a:rPr>
              <a:t>ן</a:t>
            </a:r>
            <a:r>
              <a:rPr lang="el-GR" sz="3600" dirty="0"/>
              <a:t>	</a:t>
            </a:r>
            <a:endParaRPr lang="en-US" sz="3600" dirty="0"/>
          </a:p>
          <a:p>
            <a:pPr marL="0" indent="0">
              <a:buNone/>
            </a:pPr>
            <a:endParaRPr lang="en-US" sz="2800" dirty="0"/>
          </a:p>
        </p:txBody>
      </p:sp>
    </p:spTree>
    <p:extLst>
      <p:ext uri="{BB962C8B-B14F-4D97-AF65-F5344CB8AC3E}">
        <p14:creationId xmlns:p14="http://schemas.microsoft.com/office/powerpoint/2010/main" val="267222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Qal</a:t>
            </a:r>
            <a:r>
              <a:rPr lang="en-US" dirty="0" smtClean="0"/>
              <a:t> Imperfect Chant</a:t>
            </a:r>
            <a:endParaRPr lang="en-US" dirty="0"/>
          </a:p>
        </p:txBody>
      </p:sp>
      <p:sp>
        <p:nvSpPr>
          <p:cNvPr id="3" name="Content Placeholder 2"/>
          <p:cNvSpPr>
            <a:spLocks noGrp="1"/>
          </p:cNvSpPr>
          <p:nvPr>
            <p:ph idx="1"/>
          </p:nvPr>
        </p:nvSpPr>
        <p:spPr>
          <a:xfrm>
            <a:off x="889464" y="1853248"/>
            <a:ext cx="8670174" cy="4195481"/>
          </a:xfrm>
        </p:spPr>
        <p:txBody>
          <a:bodyPr>
            <a:noAutofit/>
          </a:bodyPr>
          <a:lstStyle/>
          <a:p>
            <a:r>
              <a:rPr lang="en-US" sz="2800" dirty="0"/>
              <a:t>1CS	</a:t>
            </a:r>
            <a:r>
              <a:rPr lang="he-IL" sz="3600" dirty="0"/>
              <a:t>אֶשְׁמֹר</a:t>
            </a:r>
            <a:r>
              <a:rPr lang="en-US" sz="2800" dirty="0"/>
              <a:t>			</a:t>
            </a:r>
            <a:r>
              <a:rPr lang="en-US" sz="2800" dirty="0" smtClean="0"/>
              <a:t> 		1CP</a:t>
            </a:r>
            <a:r>
              <a:rPr lang="en-US" sz="2800" dirty="0"/>
              <a:t>	</a:t>
            </a:r>
            <a:r>
              <a:rPr lang="he-IL" sz="3600" dirty="0" smtClean="0"/>
              <a:t>נִשְׁמֹר</a:t>
            </a:r>
            <a:r>
              <a:rPr lang="he-IL" sz="2800" dirty="0"/>
              <a:t>	</a:t>
            </a:r>
            <a:r>
              <a:rPr lang="en-US" sz="2800" dirty="0" smtClean="0"/>
              <a:t>    </a:t>
            </a:r>
            <a:endParaRPr lang="en-US" sz="2800" dirty="0"/>
          </a:p>
          <a:p>
            <a:r>
              <a:rPr lang="en-US" sz="2800" dirty="0"/>
              <a:t>2MS	</a:t>
            </a:r>
            <a:r>
              <a:rPr lang="he-IL" sz="3600" dirty="0"/>
              <a:t>תִּשְׁמֹר</a:t>
            </a:r>
            <a:r>
              <a:rPr lang="en-US" sz="2800" dirty="0"/>
              <a:t>	</a:t>
            </a:r>
            <a:r>
              <a:rPr lang="en-US" sz="2800" dirty="0" smtClean="0"/>
              <a:t>				2MP</a:t>
            </a:r>
            <a:r>
              <a:rPr lang="he-IL" sz="2800" dirty="0" smtClean="0"/>
              <a:t> </a:t>
            </a:r>
            <a:r>
              <a:rPr lang="he-IL" sz="2800" dirty="0"/>
              <a:t>	</a:t>
            </a:r>
            <a:r>
              <a:rPr lang="he-IL" sz="3600" dirty="0" smtClean="0"/>
              <a:t>תִּשְׁמְרוּ</a:t>
            </a:r>
            <a:r>
              <a:rPr lang="he-IL" sz="2800" dirty="0" smtClean="0"/>
              <a:t> </a:t>
            </a:r>
            <a:r>
              <a:rPr lang="en-US" sz="2800" dirty="0" smtClean="0"/>
              <a:t>	</a:t>
            </a:r>
            <a:endParaRPr lang="en-US" sz="2800" dirty="0"/>
          </a:p>
          <a:p>
            <a:r>
              <a:rPr lang="en-US" sz="2800" dirty="0"/>
              <a:t>2FS 	</a:t>
            </a:r>
            <a:r>
              <a:rPr lang="he-IL" sz="3600" dirty="0"/>
              <a:t>תִּשְׁמְרִי</a:t>
            </a:r>
            <a:r>
              <a:rPr lang="en-US" sz="2800" dirty="0"/>
              <a:t>	</a:t>
            </a:r>
            <a:r>
              <a:rPr lang="en-US" sz="2800" dirty="0" smtClean="0"/>
              <a:t>				2FP</a:t>
            </a:r>
            <a:r>
              <a:rPr lang="he-IL" sz="2800" dirty="0" smtClean="0"/>
              <a:t> </a:t>
            </a:r>
            <a:r>
              <a:rPr lang="he-IL" sz="2800" dirty="0"/>
              <a:t>	</a:t>
            </a:r>
            <a:r>
              <a:rPr lang="he-IL" sz="3600" dirty="0"/>
              <a:t>תִּשְׁמֹרְנָה</a:t>
            </a:r>
            <a:r>
              <a:rPr lang="he-IL" sz="2800" dirty="0"/>
              <a:t> </a:t>
            </a:r>
            <a:r>
              <a:rPr lang="en-US" sz="2800" dirty="0"/>
              <a:t> </a:t>
            </a:r>
            <a:endParaRPr lang="en-US" dirty="0"/>
          </a:p>
          <a:p>
            <a:r>
              <a:rPr lang="en-US" sz="2800" dirty="0"/>
              <a:t>3MS 	</a:t>
            </a:r>
            <a:r>
              <a:rPr lang="he-IL" sz="3600" dirty="0"/>
              <a:t>יִשְׁמֹר</a:t>
            </a:r>
            <a:r>
              <a:rPr lang="en-US" sz="2800" dirty="0"/>
              <a:t>	</a:t>
            </a:r>
            <a:r>
              <a:rPr lang="en-US" sz="2800" dirty="0" smtClean="0"/>
              <a:t>   </a:t>
            </a:r>
            <a:r>
              <a:rPr lang="en-US" sz="2800" dirty="0"/>
              <a:t>	</a:t>
            </a:r>
            <a:r>
              <a:rPr lang="en-US" sz="2800" dirty="0" smtClean="0"/>
              <a:t> 				3MP</a:t>
            </a:r>
            <a:r>
              <a:rPr lang="he-IL" sz="2800" dirty="0" smtClean="0"/>
              <a:t> </a:t>
            </a:r>
            <a:r>
              <a:rPr lang="he-IL" sz="2800" dirty="0"/>
              <a:t>	</a:t>
            </a:r>
            <a:r>
              <a:rPr lang="he-IL" sz="3600" dirty="0"/>
              <a:t>יִשְׁמְרוּ</a:t>
            </a:r>
            <a:r>
              <a:rPr lang="he-IL" sz="2800" dirty="0"/>
              <a:t> </a:t>
            </a:r>
            <a:r>
              <a:rPr lang="en-US" sz="2800" dirty="0"/>
              <a:t>	</a:t>
            </a:r>
          </a:p>
          <a:p>
            <a:r>
              <a:rPr lang="en-US" sz="2800" dirty="0"/>
              <a:t>3FS 	</a:t>
            </a:r>
            <a:r>
              <a:rPr lang="he-IL" sz="3600" dirty="0"/>
              <a:t>תִּשְׁמֹר</a:t>
            </a:r>
            <a:r>
              <a:rPr lang="en-US" sz="2800" dirty="0"/>
              <a:t>		</a:t>
            </a:r>
            <a:r>
              <a:rPr lang="en-US" sz="2800" dirty="0" smtClean="0"/>
              <a:t> 			3FP</a:t>
            </a:r>
            <a:r>
              <a:rPr lang="he-IL" sz="2800" dirty="0" smtClean="0"/>
              <a:t> </a:t>
            </a:r>
            <a:r>
              <a:rPr lang="he-IL" sz="2800" dirty="0"/>
              <a:t>	</a:t>
            </a:r>
            <a:r>
              <a:rPr lang="he-IL" sz="3600" dirty="0"/>
              <a:t>תִּשְׁמֹרְנָה</a:t>
            </a:r>
            <a:r>
              <a:rPr lang="he-IL" sz="2800" dirty="0"/>
              <a:t> </a:t>
            </a:r>
            <a:r>
              <a:rPr lang="en-US" sz="2800" dirty="0"/>
              <a:t>	</a:t>
            </a:r>
          </a:p>
          <a:p>
            <a:endParaRPr lang="en-US" sz="2800" dirty="0"/>
          </a:p>
        </p:txBody>
      </p:sp>
    </p:spTree>
    <p:extLst>
      <p:ext uri="{BB962C8B-B14F-4D97-AF65-F5344CB8AC3E}">
        <p14:creationId xmlns:p14="http://schemas.microsoft.com/office/powerpoint/2010/main" val="3027809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85384"/>
          </a:xfrm>
        </p:spPr>
        <p:txBody>
          <a:bodyPr/>
          <a:lstStyle/>
          <a:p>
            <a:r>
              <a:rPr lang="en-US" b="1" dirty="0"/>
              <a:t>9. F.  Chant:  </a:t>
            </a:r>
            <a:r>
              <a:rPr lang="en-US" b="1" dirty="0" err="1"/>
              <a:t>Qal</a:t>
            </a:r>
            <a:r>
              <a:rPr lang="en-US" b="1" dirty="0"/>
              <a:t> Perfect Weak </a:t>
            </a:r>
            <a:r>
              <a:rPr lang="en-US" b="1" dirty="0" smtClean="0"/>
              <a:t>Verb</a:t>
            </a:r>
            <a:endParaRPr lang="en-US" dirty="0"/>
          </a:p>
        </p:txBody>
      </p:sp>
      <p:sp>
        <p:nvSpPr>
          <p:cNvPr id="3" name="Content Placeholder 2"/>
          <p:cNvSpPr>
            <a:spLocks noGrp="1"/>
          </p:cNvSpPr>
          <p:nvPr>
            <p:ph idx="1"/>
          </p:nvPr>
        </p:nvSpPr>
        <p:spPr>
          <a:xfrm>
            <a:off x="1103312" y="1296786"/>
            <a:ext cx="10642572" cy="5303520"/>
          </a:xfrm>
        </p:spPr>
        <p:txBody>
          <a:bodyPr>
            <a:normAutofit/>
          </a:bodyPr>
          <a:lstStyle/>
          <a:p>
            <a:r>
              <a:rPr lang="ar-SA" dirty="0" smtClean="0"/>
              <a:t> </a:t>
            </a:r>
            <a:r>
              <a:rPr lang="en-US" sz="3300" dirty="0" smtClean="0"/>
              <a:t>  </a:t>
            </a:r>
            <a:r>
              <a:rPr lang="he-IL" sz="3300" dirty="0" smtClean="0"/>
              <a:t>  </a:t>
            </a:r>
            <a:r>
              <a:rPr lang="en-US" sz="3300" dirty="0"/>
              <a:t>‘</a:t>
            </a:r>
            <a:r>
              <a:rPr lang="en-US" sz="3300" dirty="0" err="1"/>
              <a:t>Ayin-Yôd</a:t>
            </a:r>
            <a:r>
              <a:rPr lang="en-US" sz="3300" dirty="0"/>
              <a:t>/</a:t>
            </a:r>
            <a:r>
              <a:rPr lang="en-US" sz="3300" dirty="0" err="1"/>
              <a:t>Vāv</a:t>
            </a:r>
            <a:r>
              <a:rPr lang="en-US" sz="3300" dirty="0"/>
              <a:t>    </a:t>
            </a:r>
            <a:r>
              <a:rPr lang="en-US" sz="3300" dirty="0" smtClean="0"/>
              <a:t>  </a:t>
            </a:r>
            <a:r>
              <a:rPr lang="en-US" sz="3300" dirty="0" err="1"/>
              <a:t>Lāme</a:t>
            </a:r>
            <a:r>
              <a:rPr lang="en-US" sz="3300" u="sng" dirty="0" err="1"/>
              <a:t>d</a:t>
            </a:r>
            <a:r>
              <a:rPr lang="en-US" sz="3300" dirty="0" err="1"/>
              <a:t>-Hē</a:t>
            </a:r>
            <a:r>
              <a:rPr lang="en-US" sz="3300" dirty="0"/>
              <a:t>         </a:t>
            </a:r>
          </a:p>
          <a:p>
            <a:r>
              <a:rPr lang="en-US" sz="3900" dirty="0" smtClean="0"/>
              <a:t>           </a:t>
            </a:r>
            <a:r>
              <a:rPr lang="he-IL" sz="3900" dirty="0" smtClean="0"/>
              <a:t>קוּם</a:t>
            </a:r>
            <a:r>
              <a:rPr lang="en-US" sz="3900" dirty="0" smtClean="0"/>
              <a:t>                   </a:t>
            </a:r>
            <a:r>
              <a:rPr lang="he-IL" sz="3900" dirty="0"/>
              <a:t>בָּנָה</a:t>
            </a:r>
            <a:r>
              <a:rPr lang="en-US" sz="3900" dirty="0"/>
              <a:t>      </a:t>
            </a:r>
            <a:r>
              <a:rPr lang="en-US" sz="3900" dirty="0" smtClean="0"/>
              <a:t>           </a:t>
            </a:r>
            <a:r>
              <a:rPr lang="he-IL" sz="3900" dirty="0"/>
              <a:t>נָתַן</a:t>
            </a:r>
            <a:endParaRPr lang="en-US" sz="3900" dirty="0"/>
          </a:p>
          <a:p>
            <a:r>
              <a:rPr lang="en-US" sz="3900" dirty="0"/>
              <a:t>    </a:t>
            </a:r>
            <a:r>
              <a:rPr lang="en-US" sz="3900" dirty="0" smtClean="0"/>
              <a:t>        </a:t>
            </a:r>
            <a:r>
              <a:rPr lang="en-US" sz="1800" dirty="0" smtClean="0"/>
              <a:t>to </a:t>
            </a:r>
            <a:r>
              <a:rPr lang="en-US" sz="1800" dirty="0"/>
              <a:t>rise         </a:t>
            </a:r>
            <a:r>
              <a:rPr lang="en-US" sz="1800" dirty="0" smtClean="0"/>
              <a:t>                           </a:t>
            </a:r>
            <a:r>
              <a:rPr lang="en-US" sz="1800" dirty="0"/>
              <a:t>to build           </a:t>
            </a:r>
            <a:r>
              <a:rPr lang="en-US" sz="1800" dirty="0" smtClean="0"/>
              <a:t>                        </a:t>
            </a:r>
            <a:r>
              <a:rPr lang="en-US" sz="1800" dirty="0"/>
              <a:t>to give                      </a:t>
            </a:r>
            <a:endParaRPr lang="en-US" sz="3900" dirty="0"/>
          </a:p>
          <a:p>
            <a:r>
              <a:rPr lang="en-US" sz="2800" dirty="0" smtClean="0"/>
              <a:t>1CS</a:t>
            </a:r>
            <a:r>
              <a:rPr lang="en-US" sz="3900" dirty="0" smtClean="0"/>
              <a:t>     </a:t>
            </a:r>
            <a:r>
              <a:rPr lang="he-IL" sz="3900" dirty="0" smtClean="0"/>
              <a:t>קַמְתִּי</a:t>
            </a:r>
            <a:r>
              <a:rPr lang="en-US" sz="3900" dirty="0" smtClean="0"/>
              <a:t>                </a:t>
            </a:r>
            <a:r>
              <a:rPr lang="he-IL" sz="3900" dirty="0"/>
              <a:t>בָּנִיתִי</a:t>
            </a:r>
            <a:r>
              <a:rPr lang="en-US" sz="3900" dirty="0"/>
              <a:t>      </a:t>
            </a:r>
            <a:r>
              <a:rPr lang="en-US" sz="3900" dirty="0" smtClean="0"/>
              <a:t>          </a:t>
            </a:r>
            <a:r>
              <a:rPr lang="he-IL" sz="3900" dirty="0" smtClean="0"/>
              <a:t>נָתַתִּי</a:t>
            </a:r>
            <a:endParaRPr lang="en-US" sz="3900" dirty="0"/>
          </a:p>
          <a:p>
            <a:r>
              <a:rPr lang="en-US" sz="2800" dirty="0" smtClean="0"/>
              <a:t>2MP </a:t>
            </a:r>
            <a:r>
              <a:rPr lang="el-GR" sz="3900" dirty="0" smtClean="0"/>
              <a:t>  </a:t>
            </a:r>
            <a:r>
              <a:rPr lang="he-IL" sz="3900" dirty="0"/>
              <a:t>קַמְתֶּם </a:t>
            </a:r>
            <a:r>
              <a:rPr lang="el-GR" sz="3900" dirty="0" smtClean="0"/>
              <a:t>  </a:t>
            </a:r>
            <a:r>
              <a:rPr lang="en-US" sz="3900" dirty="0" smtClean="0"/>
              <a:t>          </a:t>
            </a:r>
            <a:r>
              <a:rPr lang="el-GR" sz="3900" dirty="0" smtClean="0"/>
              <a:t> </a:t>
            </a:r>
            <a:r>
              <a:rPr lang="he-IL" sz="3900" dirty="0" smtClean="0"/>
              <a:t>בְּנִיתֶם  </a:t>
            </a:r>
            <a:r>
              <a:rPr lang="en-US" sz="3900" dirty="0" smtClean="0"/>
              <a:t> </a:t>
            </a:r>
            <a:r>
              <a:rPr lang="he-IL" sz="3900" dirty="0" smtClean="0"/>
              <a:t>    </a:t>
            </a:r>
            <a:r>
              <a:rPr lang="en-US" sz="3900" dirty="0" smtClean="0"/>
              <a:t>           </a:t>
            </a:r>
            <a:r>
              <a:rPr lang="he-IL" sz="3900" dirty="0" smtClean="0"/>
              <a:t>נְתַתֶּם</a:t>
            </a:r>
            <a:endParaRPr lang="en-US" sz="3900" dirty="0"/>
          </a:p>
          <a:p>
            <a:r>
              <a:rPr lang="en-US" sz="2800" dirty="0" smtClean="0"/>
              <a:t>3CP </a:t>
            </a:r>
            <a:r>
              <a:rPr lang="el-GR" sz="3900" dirty="0" smtClean="0"/>
              <a:t>    </a:t>
            </a:r>
            <a:r>
              <a:rPr lang="he-IL" sz="3900" dirty="0" smtClean="0"/>
              <a:t>  </a:t>
            </a:r>
            <a:r>
              <a:rPr lang="he-IL" sz="3900" dirty="0"/>
              <a:t>קָמוּ </a:t>
            </a:r>
            <a:r>
              <a:rPr lang="he-IL" sz="3900" dirty="0" smtClean="0"/>
              <a:t> </a:t>
            </a:r>
            <a:r>
              <a:rPr lang="en-US" sz="3900" dirty="0" smtClean="0"/>
              <a:t>                 </a:t>
            </a:r>
            <a:r>
              <a:rPr lang="he-IL" sz="3900" dirty="0"/>
              <a:t>בָּנוּ</a:t>
            </a:r>
            <a:r>
              <a:rPr lang="en-US" sz="3900" dirty="0"/>
              <a:t>   </a:t>
            </a:r>
            <a:r>
              <a:rPr lang="en-US" sz="3900" dirty="0" smtClean="0"/>
              <a:t>              </a:t>
            </a:r>
            <a:r>
              <a:rPr lang="he-IL" sz="3900" dirty="0" smtClean="0"/>
              <a:t>נָתְנוּ</a:t>
            </a:r>
            <a:endParaRPr lang="en-US" sz="3900" dirty="0" smtClean="0"/>
          </a:p>
          <a:p>
            <a:r>
              <a:rPr lang="en-US" sz="4000" dirty="0" smtClean="0"/>
              <a:t>                               </a:t>
            </a:r>
            <a:r>
              <a:rPr lang="he-IL" sz="4000" dirty="0" smtClean="0"/>
              <a:t>בָּנְתָה</a:t>
            </a:r>
            <a:r>
              <a:rPr lang="en-US" sz="4000" dirty="0" smtClean="0"/>
              <a:t> </a:t>
            </a:r>
            <a:r>
              <a:rPr lang="en-US" sz="2400" dirty="0" smtClean="0"/>
              <a:t>(3fs)</a:t>
            </a:r>
            <a:endParaRPr lang="en-US" sz="2400" dirty="0"/>
          </a:p>
          <a:p>
            <a:endParaRPr lang="en-US" dirty="0"/>
          </a:p>
        </p:txBody>
      </p:sp>
    </p:spTree>
    <p:extLst>
      <p:ext uri="{BB962C8B-B14F-4D97-AF65-F5344CB8AC3E}">
        <p14:creationId xmlns:p14="http://schemas.microsoft.com/office/powerpoint/2010/main" val="244480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536" y="303089"/>
            <a:ext cx="11789729" cy="1400530"/>
          </a:xfrm>
        </p:spPr>
        <p:txBody>
          <a:bodyPr/>
          <a:lstStyle/>
          <a:p>
            <a:r>
              <a:rPr lang="en-US" b="1" dirty="0"/>
              <a:t>10.B.   Chant:  </a:t>
            </a:r>
            <a:r>
              <a:rPr lang="el-GR" b="1" dirty="0"/>
              <a:t>Ι</a:t>
            </a:r>
            <a:r>
              <a:rPr lang="en-US" b="1" dirty="0"/>
              <a:t>. </a:t>
            </a:r>
            <a:r>
              <a:rPr lang="en-US" b="1" dirty="0" err="1"/>
              <a:t>Pē</a:t>
            </a:r>
            <a:r>
              <a:rPr lang="en-US" b="1" dirty="0"/>
              <a:t> position--weak </a:t>
            </a:r>
            <a:r>
              <a:rPr lang="en-US" b="1" dirty="0" smtClean="0"/>
              <a:t>guttural </a:t>
            </a:r>
            <a:r>
              <a:rPr lang="en-US" dirty="0"/>
              <a:t/>
            </a:r>
            <a:br>
              <a:rPr lang="en-US" dirty="0"/>
            </a:br>
            <a:endParaRPr lang="en-US" dirty="0"/>
          </a:p>
        </p:txBody>
      </p:sp>
      <p:sp>
        <p:nvSpPr>
          <p:cNvPr id="3" name="Content Placeholder 2"/>
          <p:cNvSpPr>
            <a:spLocks noGrp="1"/>
          </p:cNvSpPr>
          <p:nvPr>
            <p:ph idx="1"/>
          </p:nvPr>
        </p:nvSpPr>
        <p:spPr>
          <a:xfrm>
            <a:off x="1103311" y="1338350"/>
            <a:ext cx="11008333" cy="4910050"/>
          </a:xfrm>
        </p:spPr>
        <p:txBody>
          <a:bodyPr>
            <a:normAutofit/>
          </a:bodyPr>
          <a:lstStyle/>
          <a:p>
            <a:r>
              <a:rPr lang="he-IL" sz="2800" dirty="0" smtClean="0"/>
              <a:t>     </a:t>
            </a:r>
            <a:r>
              <a:rPr lang="en-US" sz="2800" dirty="0" smtClean="0"/>
              <a:t>Regular    </a:t>
            </a:r>
            <a:r>
              <a:rPr lang="en-US" sz="2800" dirty="0" err="1"/>
              <a:t>Pē-Nûn</a:t>
            </a:r>
            <a:r>
              <a:rPr lang="en-US" sz="2800" dirty="0"/>
              <a:t>, </a:t>
            </a:r>
            <a:r>
              <a:rPr lang="he-IL" sz="2800" dirty="0"/>
              <a:t> 	</a:t>
            </a:r>
            <a:r>
              <a:rPr lang="en-US" sz="2800" dirty="0" err="1"/>
              <a:t>Pē-Yôd</a:t>
            </a:r>
            <a:r>
              <a:rPr lang="en-US" sz="2800" dirty="0"/>
              <a:t>,   </a:t>
            </a:r>
            <a:r>
              <a:rPr lang="he-IL" sz="2800" dirty="0"/>
              <a:t>  </a:t>
            </a:r>
            <a:r>
              <a:rPr lang="en-US" sz="2800" dirty="0"/>
              <a:t>   </a:t>
            </a:r>
            <a:r>
              <a:rPr lang="en-US" sz="2800" dirty="0" err="1"/>
              <a:t>Pē</a:t>
            </a:r>
            <a:r>
              <a:rPr lang="en-US" sz="2800" dirty="0"/>
              <a:t>-’</a:t>
            </a:r>
            <a:r>
              <a:rPr lang="en-US" sz="2800" dirty="0" err="1"/>
              <a:t>Āle</a:t>
            </a:r>
            <a:r>
              <a:rPr lang="en-US" sz="2800" u="sng" dirty="0" err="1"/>
              <a:t>f</a:t>
            </a:r>
            <a:r>
              <a:rPr lang="he-IL" sz="2800" dirty="0"/>
              <a:t>  </a:t>
            </a:r>
            <a:r>
              <a:rPr lang="en-US" sz="2800" dirty="0" smtClean="0"/>
              <a:t> </a:t>
            </a:r>
            <a:r>
              <a:rPr lang="he-IL" sz="2800" dirty="0" smtClean="0"/>
              <a:t>      </a:t>
            </a:r>
            <a:r>
              <a:rPr lang="en-US" sz="2800" dirty="0" err="1" smtClean="0"/>
              <a:t>Pē</a:t>
            </a:r>
            <a:r>
              <a:rPr lang="en-US" sz="2800" dirty="0" smtClean="0"/>
              <a:t>-Guttural  </a:t>
            </a:r>
            <a:endParaRPr lang="en-US" sz="2800" dirty="0"/>
          </a:p>
          <a:p>
            <a:r>
              <a:rPr lang="he-IL" sz="4000" dirty="0" smtClean="0"/>
              <a:t>תִּשְׁמֹר     </a:t>
            </a:r>
            <a:r>
              <a:rPr lang="en-US" sz="4000" dirty="0" smtClean="0"/>
              <a:t> </a:t>
            </a:r>
            <a:r>
              <a:rPr lang="he-IL" sz="4000" dirty="0" smtClean="0"/>
              <a:t> </a:t>
            </a:r>
            <a:r>
              <a:rPr lang="en-US" sz="4000" dirty="0" smtClean="0"/>
              <a:t> </a:t>
            </a:r>
            <a:r>
              <a:rPr lang="he-IL" sz="4000" dirty="0" smtClean="0"/>
              <a:t>   </a:t>
            </a:r>
            <a:r>
              <a:rPr lang="en-US" sz="4000" dirty="0" smtClean="0"/>
              <a:t> </a:t>
            </a:r>
            <a:r>
              <a:rPr lang="he-IL" sz="4000" dirty="0"/>
              <a:t>נָפַל</a:t>
            </a:r>
            <a:r>
              <a:rPr lang="en-US" sz="4000" dirty="0"/>
              <a:t>        </a:t>
            </a:r>
            <a:r>
              <a:rPr lang="he-IL" sz="4000" dirty="0"/>
              <a:t>יָשַׁב</a:t>
            </a:r>
            <a:r>
              <a:rPr lang="en-US" sz="4000" dirty="0"/>
              <a:t>   </a:t>
            </a:r>
            <a:r>
              <a:rPr lang="he-IL" sz="4000" dirty="0" smtClean="0"/>
              <a:t>    </a:t>
            </a:r>
            <a:r>
              <a:rPr lang="en-US" sz="4000" dirty="0" smtClean="0"/>
              <a:t>  </a:t>
            </a:r>
            <a:r>
              <a:rPr lang="he-IL" sz="4000" dirty="0" smtClean="0"/>
              <a:t>   </a:t>
            </a:r>
            <a:r>
              <a:rPr lang="he-IL" sz="4000" dirty="0"/>
              <a:t>אָמַר</a:t>
            </a:r>
            <a:r>
              <a:rPr lang="en-US" sz="4000" dirty="0"/>
              <a:t>      </a:t>
            </a:r>
            <a:r>
              <a:rPr lang="en-US" sz="4000" dirty="0" smtClean="0"/>
              <a:t>   </a:t>
            </a:r>
            <a:r>
              <a:rPr lang="he-IL" sz="4000" dirty="0"/>
              <a:t>עָמַד</a:t>
            </a:r>
            <a:endParaRPr lang="en-US" sz="4000" dirty="0"/>
          </a:p>
          <a:p>
            <a:r>
              <a:rPr lang="en-US" sz="2400" dirty="0"/>
              <a:t>2MS</a:t>
            </a:r>
            <a:r>
              <a:rPr lang="he-IL" sz="2400" dirty="0"/>
              <a:t>/</a:t>
            </a:r>
            <a:r>
              <a:rPr lang="en-US" sz="2400" dirty="0"/>
              <a:t>3FS </a:t>
            </a:r>
            <a:r>
              <a:rPr lang="he-IL" sz="2400" dirty="0"/>
              <a:t>      </a:t>
            </a:r>
            <a:r>
              <a:rPr lang="en-US" sz="2400" dirty="0"/>
              <a:t>  </a:t>
            </a:r>
            <a:r>
              <a:rPr lang="he-IL" sz="4000" dirty="0" smtClean="0"/>
              <a:t>תִּפֹּל      </a:t>
            </a:r>
            <a:r>
              <a:rPr lang="en-US" sz="4000" dirty="0" smtClean="0"/>
              <a:t> </a:t>
            </a:r>
            <a:r>
              <a:rPr lang="he-IL" sz="4000" dirty="0" smtClean="0"/>
              <a:t>     </a:t>
            </a:r>
            <a:r>
              <a:rPr lang="en-US" sz="4000" dirty="0" smtClean="0"/>
              <a:t> </a:t>
            </a:r>
            <a:r>
              <a:rPr lang="he-IL" sz="4000" dirty="0"/>
              <a:t>תֵּשֵׁב</a:t>
            </a:r>
            <a:r>
              <a:rPr lang="en-US" sz="4000" dirty="0"/>
              <a:t>    </a:t>
            </a:r>
            <a:r>
              <a:rPr lang="he-IL" sz="4000" dirty="0" smtClean="0"/>
              <a:t> </a:t>
            </a:r>
            <a:r>
              <a:rPr lang="en-US" sz="4000" dirty="0" smtClean="0"/>
              <a:t>  </a:t>
            </a:r>
            <a:r>
              <a:rPr lang="he-IL" sz="4000" dirty="0"/>
              <a:t>תֹּאמַר</a:t>
            </a:r>
            <a:r>
              <a:rPr lang="en-US" sz="4000" dirty="0"/>
              <a:t>          </a:t>
            </a:r>
            <a:r>
              <a:rPr lang="he-IL" sz="4000" dirty="0"/>
              <a:t>תַּעֲמֹד</a:t>
            </a:r>
            <a:endParaRPr lang="en-US" sz="4000" dirty="0"/>
          </a:p>
          <a:p>
            <a:endParaRPr lang="en-US" sz="2800" dirty="0"/>
          </a:p>
          <a:p>
            <a:endParaRPr lang="en-US" sz="2800" dirty="0"/>
          </a:p>
        </p:txBody>
      </p:sp>
    </p:spTree>
    <p:extLst>
      <p:ext uri="{BB962C8B-B14F-4D97-AF65-F5344CB8AC3E}">
        <p14:creationId xmlns:p14="http://schemas.microsoft.com/office/powerpoint/2010/main" val="778298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505" y="452718"/>
            <a:ext cx="11812386" cy="1400530"/>
          </a:xfrm>
        </p:spPr>
        <p:txBody>
          <a:bodyPr/>
          <a:lstStyle/>
          <a:p>
            <a:r>
              <a:rPr lang="en-US" dirty="0"/>
              <a:t>10</a:t>
            </a:r>
            <a:r>
              <a:rPr lang="en-US" b="1" dirty="0"/>
              <a:t>.C</a:t>
            </a:r>
            <a:r>
              <a:rPr lang="en-US" dirty="0"/>
              <a:t>.  </a:t>
            </a:r>
            <a:r>
              <a:rPr lang="en-US" dirty="0" smtClean="0"/>
              <a:t>Chant </a:t>
            </a:r>
            <a:r>
              <a:rPr lang="en-US" b="1" dirty="0" smtClean="0"/>
              <a:t>II</a:t>
            </a:r>
            <a:r>
              <a:rPr lang="en-US" dirty="0"/>
              <a:t>. </a:t>
            </a:r>
            <a:r>
              <a:rPr lang="en-US" b="1" dirty="0"/>
              <a:t>‘</a:t>
            </a:r>
            <a:r>
              <a:rPr lang="en-US" b="1" dirty="0" err="1"/>
              <a:t>Ayin</a:t>
            </a:r>
            <a:r>
              <a:rPr lang="en-US" dirty="0"/>
              <a:t> </a:t>
            </a:r>
            <a:r>
              <a:rPr lang="en-US" b="1" dirty="0"/>
              <a:t>position weak </a:t>
            </a:r>
            <a:r>
              <a:rPr lang="en-US" b="1" dirty="0" smtClean="0"/>
              <a:t>guttural</a:t>
            </a:r>
            <a:r>
              <a:rPr lang="en-US" dirty="0" smtClean="0"/>
              <a:t>:</a:t>
            </a:r>
            <a:r>
              <a:rPr lang="en-US" dirty="0"/>
              <a:t/>
            </a:r>
            <a:br>
              <a:rPr lang="en-US" dirty="0"/>
            </a:br>
            <a:endParaRPr lang="en-US" dirty="0"/>
          </a:p>
        </p:txBody>
      </p:sp>
      <p:sp>
        <p:nvSpPr>
          <p:cNvPr id="3" name="Content Placeholder 2"/>
          <p:cNvSpPr>
            <a:spLocks noGrp="1"/>
          </p:cNvSpPr>
          <p:nvPr>
            <p:ph idx="1"/>
          </p:nvPr>
        </p:nvSpPr>
        <p:spPr>
          <a:xfrm>
            <a:off x="199505" y="1521230"/>
            <a:ext cx="12119957" cy="4727170"/>
          </a:xfrm>
        </p:spPr>
        <p:txBody>
          <a:bodyPr>
            <a:normAutofit/>
          </a:bodyPr>
          <a:lstStyle/>
          <a:p>
            <a:r>
              <a:rPr lang="el-GR" sz="3000" dirty="0" smtClean="0"/>
              <a:t>      </a:t>
            </a:r>
            <a:r>
              <a:rPr lang="en-US" sz="3000" dirty="0" smtClean="0"/>
              <a:t>Regular    </a:t>
            </a:r>
            <a:r>
              <a:rPr lang="en-US" sz="3000" dirty="0"/>
              <a:t>‘</a:t>
            </a:r>
            <a:r>
              <a:rPr lang="en-US" sz="3000" dirty="0" err="1"/>
              <a:t>Ayin-Yôd</a:t>
            </a:r>
            <a:r>
              <a:rPr lang="en-US" sz="3000" dirty="0"/>
              <a:t>/</a:t>
            </a:r>
            <a:r>
              <a:rPr lang="en-US" sz="3000" dirty="0" err="1"/>
              <a:t>Vāv</a:t>
            </a:r>
            <a:r>
              <a:rPr lang="en-US" sz="3000" dirty="0"/>
              <a:t>   </a:t>
            </a:r>
            <a:r>
              <a:rPr lang="en-US" sz="3000" dirty="0" smtClean="0"/>
              <a:t>  </a:t>
            </a:r>
            <a:r>
              <a:rPr lang="en-US" sz="3000" dirty="0"/>
              <a:t>‘</a:t>
            </a:r>
            <a:r>
              <a:rPr lang="en-US" sz="3000" dirty="0" err="1"/>
              <a:t>Ayin</a:t>
            </a:r>
            <a:r>
              <a:rPr lang="en-US" sz="3000" dirty="0"/>
              <a:t> guttural </a:t>
            </a:r>
            <a:r>
              <a:rPr lang="en-US" sz="3000" dirty="0" smtClean="0"/>
              <a:t>   </a:t>
            </a:r>
            <a:r>
              <a:rPr lang="en-US" sz="3000" dirty="0"/>
              <a:t>Double ‘</a:t>
            </a:r>
            <a:r>
              <a:rPr lang="en-US" sz="3000" dirty="0" err="1"/>
              <a:t>Ayin</a:t>
            </a:r>
            <a:r>
              <a:rPr lang="he-IL" sz="3000" dirty="0"/>
              <a:t>   </a:t>
            </a:r>
            <a:r>
              <a:rPr lang="he-IL" dirty="0" smtClean="0"/>
              <a:t>     </a:t>
            </a:r>
            <a:endParaRPr lang="en-US" dirty="0"/>
          </a:p>
          <a:p>
            <a:r>
              <a:rPr lang="en-US" sz="4000" dirty="0" smtClean="0"/>
              <a:t>     </a:t>
            </a:r>
            <a:r>
              <a:rPr lang="he-IL" sz="4000" dirty="0" smtClean="0"/>
              <a:t>       תִּשְׁמֹר </a:t>
            </a:r>
            <a:r>
              <a:rPr lang="en-US" sz="4000" dirty="0" smtClean="0"/>
              <a:t>    </a:t>
            </a:r>
            <a:r>
              <a:rPr lang="he-IL" sz="4000" dirty="0"/>
              <a:t>קוּם</a:t>
            </a:r>
            <a:r>
              <a:rPr lang="en-US" sz="4000" dirty="0"/>
              <a:t>         </a:t>
            </a:r>
            <a:r>
              <a:rPr lang="he-IL" sz="4000" dirty="0" smtClean="0"/>
              <a:t>      </a:t>
            </a:r>
            <a:r>
              <a:rPr lang="en-US" sz="4000" dirty="0" smtClean="0"/>
              <a:t>   </a:t>
            </a:r>
            <a:r>
              <a:rPr lang="he-IL" sz="4000" dirty="0"/>
              <a:t>בָּחַר</a:t>
            </a:r>
            <a:r>
              <a:rPr lang="en-US" sz="4000" dirty="0"/>
              <a:t>     </a:t>
            </a:r>
            <a:r>
              <a:rPr lang="he-IL" sz="4000" dirty="0" smtClean="0"/>
              <a:t> </a:t>
            </a:r>
            <a:r>
              <a:rPr lang="en-US" sz="4000" dirty="0" smtClean="0"/>
              <a:t>        </a:t>
            </a:r>
            <a:r>
              <a:rPr lang="he-IL" sz="4000" dirty="0"/>
              <a:t>תָּמַם   </a:t>
            </a:r>
            <a:r>
              <a:rPr lang="en-US" sz="4000" dirty="0"/>
              <a:t>      </a:t>
            </a:r>
          </a:p>
          <a:p>
            <a:r>
              <a:rPr lang="en-US" sz="2400" dirty="0"/>
              <a:t>2MS/3FS</a:t>
            </a:r>
            <a:r>
              <a:rPr lang="en-US" sz="4000" dirty="0"/>
              <a:t>    </a:t>
            </a:r>
            <a:r>
              <a:rPr lang="en-US" sz="4000" dirty="0" smtClean="0"/>
              <a:t> </a:t>
            </a:r>
            <a:r>
              <a:rPr lang="he-IL" sz="4000" dirty="0" smtClean="0"/>
              <a:t>תָּקוּם           </a:t>
            </a:r>
            <a:r>
              <a:rPr lang="en-US" sz="4000" dirty="0" smtClean="0"/>
              <a:t>  </a:t>
            </a:r>
            <a:r>
              <a:rPr lang="he-IL" sz="4000" dirty="0" smtClean="0"/>
              <a:t>            </a:t>
            </a:r>
            <a:r>
              <a:rPr lang="en-US" sz="4000" dirty="0" smtClean="0"/>
              <a:t> </a:t>
            </a:r>
            <a:r>
              <a:rPr lang="he-IL" sz="4000" dirty="0"/>
              <a:t>תִּבְחַר </a:t>
            </a:r>
            <a:r>
              <a:rPr lang="en-US" sz="4000" dirty="0"/>
              <a:t>      </a:t>
            </a:r>
            <a:r>
              <a:rPr lang="he-IL" sz="4000" dirty="0" smtClean="0"/>
              <a:t>  </a:t>
            </a:r>
            <a:r>
              <a:rPr lang="en-US" sz="4000" dirty="0" smtClean="0"/>
              <a:t>        </a:t>
            </a:r>
            <a:r>
              <a:rPr lang="he-IL" sz="4000" dirty="0"/>
              <a:t>תֵּתַם</a:t>
            </a:r>
            <a:endParaRPr lang="en-US" sz="4000" dirty="0"/>
          </a:p>
          <a:p>
            <a:endParaRPr lang="en-US" dirty="0"/>
          </a:p>
        </p:txBody>
      </p:sp>
    </p:spTree>
    <p:extLst>
      <p:ext uri="{BB962C8B-B14F-4D97-AF65-F5344CB8AC3E}">
        <p14:creationId xmlns:p14="http://schemas.microsoft.com/office/powerpoint/2010/main" val="13806114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262" y="452718"/>
            <a:ext cx="11479875" cy="827442"/>
          </a:xfrm>
        </p:spPr>
        <p:txBody>
          <a:bodyPr/>
          <a:lstStyle/>
          <a:p>
            <a:r>
              <a:rPr lang="en-US" dirty="0"/>
              <a:t>10</a:t>
            </a:r>
            <a:r>
              <a:rPr lang="en-US" b="1" dirty="0"/>
              <a:t>.D.</a:t>
            </a:r>
            <a:r>
              <a:rPr lang="en-US" dirty="0"/>
              <a:t>  </a:t>
            </a:r>
            <a:r>
              <a:rPr lang="en-US" dirty="0" smtClean="0"/>
              <a:t>Chant: </a:t>
            </a:r>
            <a:r>
              <a:rPr lang="en-US" b="1" dirty="0" smtClean="0"/>
              <a:t>III</a:t>
            </a:r>
            <a:r>
              <a:rPr lang="en-US" dirty="0"/>
              <a:t>. </a:t>
            </a:r>
            <a:r>
              <a:rPr lang="en-US" b="1" dirty="0" err="1"/>
              <a:t>Lāme</a:t>
            </a:r>
            <a:r>
              <a:rPr lang="en-US" b="1" u="sng" dirty="0" err="1"/>
              <a:t>d</a:t>
            </a:r>
            <a:r>
              <a:rPr lang="en-US" b="1" dirty="0"/>
              <a:t> </a:t>
            </a:r>
            <a:r>
              <a:rPr lang="en-US" b="1" dirty="0" smtClean="0"/>
              <a:t>position</a:t>
            </a:r>
            <a:r>
              <a:rPr lang="en-US" dirty="0" smtClean="0"/>
              <a:t>:  </a:t>
            </a:r>
            <a:r>
              <a:rPr lang="en-US" dirty="0"/>
              <a:t/>
            </a:r>
            <a:br>
              <a:rPr lang="en-US" dirty="0"/>
            </a:br>
            <a:endParaRPr lang="en-US" dirty="0"/>
          </a:p>
        </p:txBody>
      </p:sp>
      <p:sp>
        <p:nvSpPr>
          <p:cNvPr id="3" name="Content Placeholder 2"/>
          <p:cNvSpPr>
            <a:spLocks noGrp="1"/>
          </p:cNvSpPr>
          <p:nvPr>
            <p:ph idx="1"/>
          </p:nvPr>
        </p:nvSpPr>
        <p:spPr>
          <a:xfrm>
            <a:off x="228599" y="1280160"/>
            <a:ext cx="11824855" cy="5428211"/>
          </a:xfrm>
        </p:spPr>
        <p:txBody>
          <a:bodyPr>
            <a:normAutofit/>
          </a:bodyPr>
          <a:lstStyle/>
          <a:p>
            <a:r>
              <a:rPr lang="he-IL" sz="2800" dirty="0" smtClean="0"/>
              <a:t>      </a:t>
            </a:r>
            <a:r>
              <a:rPr lang="en-US" sz="2800" dirty="0" smtClean="0"/>
              <a:t>      Regular     </a:t>
            </a:r>
            <a:r>
              <a:rPr lang="en-US" sz="2800" dirty="0" err="1"/>
              <a:t>Lāme</a:t>
            </a:r>
            <a:r>
              <a:rPr lang="en-US" sz="2800" u="sng" dirty="0" err="1"/>
              <a:t>d</a:t>
            </a:r>
            <a:r>
              <a:rPr lang="en-US" sz="2800" dirty="0" err="1"/>
              <a:t>-Hē</a:t>
            </a:r>
            <a:r>
              <a:rPr lang="en-US" sz="2800" dirty="0"/>
              <a:t>         </a:t>
            </a:r>
            <a:r>
              <a:rPr lang="en-US" sz="2800" dirty="0" err="1"/>
              <a:t>Lāme</a:t>
            </a:r>
            <a:r>
              <a:rPr lang="en-US" sz="2800" u="sng" dirty="0" err="1"/>
              <a:t>d</a:t>
            </a:r>
            <a:r>
              <a:rPr lang="en-US" sz="2800" dirty="0"/>
              <a:t>-guttural  </a:t>
            </a:r>
            <a:r>
              <a:rPr lang="he-IL" sz="2800" dirty="0"/>
              <a:t>   </a:t>
            </a:r>
            <a:r>
              <a:rPr lang="en-US" sz="2800" dirty="0" err="1"/>
              <a:t>Lāme</a:t>
            </a:r>
            <a:r>
              <a:rPr lang="en-US" sz="2800" u="sng" dirty="0" err="1"/>
              <a:t>d</a:t>
            </a:r>
            <a:r>
              <a:rPr lang="en-US" sz="2800" dirty="0"/>
              <a:t>-’</a:t>
            </a:r>
            <a:r>
              <a:rPr lang="en-US" sz="2800" dirty="0" err="1"/>
              <a:t>Āle</a:t>
            </a:r>
            <a:r>
              <a:rPr lang="en-US" sz="2800" u="sng" dirty="0" err="1"/>
              <a:t>f</a:t>
            </a:r>
            <a:r>
              <a:rPr lang="en-US" sz="2800" dirty="0"/>
              <a:t> </a:t>
            </a:r>
            <a:r>
              <a:rPr lang="el-GR" sz="2800" dirty="0" smtClean="0"/>
              <a:t>  </a:t>
            </a:r>
            <a:r>
              <a:rPr lang="en-US" sz="2800" dirty="0" smtClean="0"/>
              <a:t>  </a:t>
            </a:r>
            <a:br>
              <a:rPr lang="en-US" sz="2800" dirty="0" smtClean="0"/>
            </a:br>
            <a:r>
              <a:rPr lang="he-IL" sz="4000" dirty="0" smtClean="0"/>
              <a:t>תִּשְׁמֹר         </a:t>
            </a:r>
            <a:r>
              <a:rPr lang="en-US" sz="4000" dirty="0" smtClean="0"/>
              <a:t>  </a:t>
            </a:r>
            <a:r>
              <a:rPr lang="he-IL" sz="4000" dirty="0" smtClean="0"/>
              <a:t>      </a:t>
            </a:r>
            <a:r>
              <a:rPr lang="en-US" sz="4000" dirty="0" smtClean="0"/>
              <a:t>  </a:t>
            </a:r>
            <a:r>
              <a:rPr lang="he-IL" sz="4000" dirty="0"/>
              <a:t>בָּנָה</a:t>
            </a:r>
            <a:r>
              <a:rPr lang="en-US" sz="4000" dirty="0"/>
              <a:t>        </a:t>
            </a:r>
            <a:r>
              <a:rPr lang="he-IL" sz="4000" dirty="0" smtClean="0"/>
              <a:t>  </a:t>
            </a:r>
            <a:r>
              <a:rPr lang="en-US" sz="4000" dirty="0" smtClean="0"/>
              <a:t>    </a:t>
            </a:r>
            <a:r>
              <a:rPr lang="he-IL" sz="4000" dirty="0"/>
              <a:t>שָׁלַח</a:t>
            </a:r>
            <a:r>
              <a:rPr lang="en-US" sz="4000" dirty="0"/>
              <a:t>       </a:t>
            </a:r>
            <a:r>
              <a:rPr lang="he-IL" sz="4000" dirty="0"/>
              <a:t>מָצָא  </a:t>
            </a:r>
            <a:r>
              <a:rPr lang="he-IL" sz="4000" dirty="0" smtClean="0"/>
              <a:t>         </a:t>
            </a:r>
            <a:r>
              <a:rPr lang="en-US" sz="4000" dirty="0" smtClean="0"/>
              <a:t>      </a:t>
            </a:r>
            <a:endParaRPr lang="en-US" sz="4000" dirty="0"/>
          </a:p>
          <a:p>
            <a:r>
              <a:rPr lang="en-US" sz="2400" dirty="0"/>
              <a:t>2MS/3FS</a:t>
            </a:r>
            <a:r>
              <a:rPr lang="he-IL" sz="2400" dirty="0"/>
              <a:t>                   </a:t>
            </a:r>
            <a:r>
              <a:rPr lang="en-US" sz="4000" dirty="0"/>
              <a:t> </a:t>
            </a:r>
            <a:r>
              <a:rPr lang="he-IL" sz="4000" dirty="0" smtClean="0"/>
              <a:t> </a:t>
            </a:r>
            <a:r>
              <a:rPr lang="en-US" sz="4000" dirty="0" smtClean="0"/>
              <a:t>   </a:t>
            </a:r>
            <a:r>
              <a:rPr lang="he-IL" sz="4000" dirty="0"/>
              <a:t>תִּבְנֶה</a:t>
            </a:r>
            <a:r>
              <a:rPr lang="en-US" sz="4000" dirty="0"/>
              <a:t>     </a:t>
            </a:r>
            <a:r>
              <a:rPr lang="he-IL" sz="4000" dirty="0" smtClean="0"/>
              <a:t>   </a:t>
            </a:r>
            <a:r>
              <a:rPr lang="en-US" sz="4000" dirty="0" smtClean="0"/>
              <a:t>    </a:t>
            </a:r>
            <a:r>
              <a:rPr lang="he-IL" sz="4000" dirty="0"/>
              <a:t>תִּשְׁלַח</a:t>
            </a:r>
            <a:r>
              <a:rPr lang="en-US" sz="4000" dirty="0"/>
              <a:t>      </a:t>
            </a:r>
            <a:r>
              <a:rPr lang="he-IL" sz="4000" dirty="0" smtClean="0"/>
              <a:t>      </a:t>
            </a:r>
            <a:r>
              <a:rPr lang="en-US" sz="4000" dirty="0" smtClean="0"/>
              <a:t>    </a:t>
            </a:r>
            <a:r>
              <a:rPr lang="he-IL" sz="4000" dirty="0"/>
              <a:t>תִּמְצָא</a:t>
            </a:r>
            <a:endParaRPr lang="en-US" sz="4000" dirty="0"/>
          </a:p>
          <a:p>
            <a:endParaRPr lang="en-US" dirty="0"/>
          </a:p>
        </p:txBody>
      </p:sp>
    </p:spTree>
    <p:extLst>
      <p:ext uri="{BB962C8B-B14F-4D97-AF65-F5344CB8AC3E}">
        <p14:creationId xmlns:p14="http://schemas.microsoft.com/office/powerpoint/2010/main" val="2715373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 D. Learn the following chant for </a:t>
            </a:r>
            <a:r>
              <a:rPr lang="he-IL" dirty="0"/>
              <a:t>שָׁמַר</a:t>
            </a:r>
            <a:r>
              <a:rPr lang="en-US" b="1" dirty="0"/>
              <a:t>:  Imperative chant</a:t>
            </a:r>
            <a:r>
              <a:rPr lang="en-US" dirty="0"/>
              <a:t/>
            </a:r>
            <a:br>
              <a:rPr lang="en-US" dirty="0"/>
            </a:br>
            <a:endParaRPr lang="en-US" dirty="0"/>
          </a:p>
        </p:txBody>
      </p:sp>
      <p:sp>
        <p:nvSpPr>
          <p:cNvPr id="3" name="Content Placeholder 2"/>
          <p:cNvSpPr>
            <a:spLocks noGrp="1"/>
          </p:cNvSpPr>
          <p:nvPr>
            <p:ph idx="1"/>
          </p:nvPr>
        </p:nvSpPr>
        <p:spPr>
          <a:xfrm>
            <a:off x="339634" y="2499360"/>
            <a:ext cx="11068595" cy="3749039"/>
          </a:xfrm>
        </p:spPr>
        <p:txBody>
          <a:bodyPr>
            <a:normAutofit/>
          </a:bodyPr>
          <a:lstStyle/>
          <a:p>
            <a:r>
              <a:rPr lang="en-US" sz="2800" dirty="0" smtClean="0"/>
              <a:t>2ms</a:t>
            </a:r>
            <a:r>
              <a:rPr lang="he-IL" sz="2800" dirty="0" smtClean="0"/>
              <a:t> </a:t>
            </a:r>
            <a:r>
              <a:rPr lang="he-IL" sz="2800" dirty="0"/>
              <a:t>	</a:t>
            </a:r>
            <a:r>
              <a:rPr lang="he-IL" sz="4000" dirty="0"/>
              <a:t>שְׁמֹר</a:t>
            </a:r>
            <a:r>
              <a:rPr lang="he-IL" sz="2800" dirty="0"/>
              <a:t>	</a:t>
            </a:r>
            <a:r>
              <a:rPr lang="en-US" sz="2800" dirty="0"/>
              <a:t>[you, </a:t>
            </a:r>
            <a:r>
              <a:rPr lang="en-US" sz="2800" dirty="0" err="1"/>
              <a:t>m.s.</a:t>
            </a:r>
            <a:r>
              <a:rPr lang="en-US" sz="2800" dirty="0"/>
              <a:t>] guard	2mp	</a:t>
            </a:r>
            <a:r>
              <a:rPr lang="he-IL" sz="4000" dirty="0"/>
              <a:t>שִׁמְרוּ</a:t>
            </a:r>
            <a:r>
              <a:rPr lang="he-IL" sz="2800" dirty="0"/>
              <a:t> </a:t>
            </a:r>
            <a:r>
              <a:rPr lang="en-US" sz="2800" dirty="0"/>
              <a:t>   [you </a:t>
            </a:r>
            <a:r>
              <a:rPr lang="en-US" sz="2800" dirty="0" err="1"/>
              <a:t>m.p</a:t>
            </a:r>
            <a:r>
              <a:rPr lang="en-US" sz="2800" dirty="0"/>
              <a:t>.] guard</a:t>
            </a:r>
          </a:p>
          <a:p>
            <a:r>
              <a:rPr lang="en-US" sz="2800" dirty="0"/>
              <a:t> 	2fs</a:t>
            </a:r>
            <a:r>
              <a:rPr lang="he-IL" sz="2800" dirty="0"/>
              <a:t> </a:t>
            </a:r>
            <a:r>
              <a:rPr lang="en-US" sz="2800" dirty="0" smtClean="0"/>
              <a:t>  </a:t>
            </a:r>
            <a:r>
              <a:rPr lang="he-IL" sz="4000" dirty="0" smtClean="0"/>
              <a:t>שִׁמְרִי</a:t>
            </a:r>
            <a:r>
              <a:rPr lang="he-IL" sz="2800" dirty="0" smtClean="0"/>
              <a:t> </a:t>
            </a:r>
            <a:r>
              <a:rPr lang="en-US" sz="2800" dirty="0" smtClean="0"/>
              <a:t> [</a:t>
            </a:r>
            <a:r>
              <a:rPr lang="en-US" sz="2800" dirty="0"/>
              <a:t>you, </a:t>
            </a:r>
            <a:r>
              <a:rPr lang="en-US" sz="2800" dirty="0" err="1"/>
              <a:t>f.s</a:t>
            </a:r>
            <a:r>
              <a:rPr lang="en-US" sz="2800" dirty="0"/>
              <a:t>.] guard 	2fp</a:t>
            </a:r>
            <a:r>
              <a:rPr lang="he-IL" sz="2800" dirty="0"/>
              <a:t>	</a:t>
            </a:r>
            <a:r>
              <a:rPr lang="he-IL" sz="4000" dirty="0"/>
              <a:t>שְׁמֹרְנָה</a:t>
            </a:r>
            <a:r>
              <a:rPr lang="he-IL" sz="2800" dirty="0"/>
              <a:t>  </a:t>
            </a:r>
            <a:r>
              <a:rPr lang="en-US" sz="2800" dirty="0" smtClean="0"/>
              <a:t> [</a:t>
            </a:r>
            <a:r>
              <a:rPr lang="en-US" sz="2800" dirty="0"/>
              <a:t>you </a:t>
            </a:r>
            <a:r>
              <a:rPr lang="en-US" sz="2800" dirty="0" err="1"/>
              <a:t>f.p</a:t>
            </a:r>
            <a:r>
              <a:rPr lang="en-US" sz="2800" dirty="0"/>
              <a:t>.] guard</a:t>
            </a:r>
          </a:p>
          <a:p>
            <a:endParaRPr lang="en-US" sz="2800" dirty="0"/>
          </a:p>
        </p:txBody>
      </p:sp>
    </p:spTree>
    <p:extLst>
      <p:ext uri="{BB962C8B-B14F-4D97-AF65-F5344CB8AC3E}">
        <p14:creationId xmlns:p14="http://schemas.microsoft.com/office/powerpoint/2010/main" val="3732385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12. A. Introduction to Infinitives</a:t>
            </a:r>
            <a:endParaRPr lang="en-US" dirty="0"/>
          </a:p>
        </p:txBody>
      </p:sp>
      <p:sp>
        <p:nvSpPr>
          <p:cNvPr id="3" name="Content Placeholder 2"/>
          <p:cNvSpPr>
            <a:spLocks noGrp="1"/>
          </p:cNvSpPr>
          <p:nvPr>
            <p:ph idx="1"/>
          </p:nvPr>
        </p:nvSpPr>
        <p:spPr>
          <a:xfrm>
            <a:off x="473825" y="1537856"/>
            <a:ext cx="11587941" cy="4710544"/>
          </a:xfrm>
        </p:spPr>
        <p:txBody>
          <a:bodyPr>
            <a:normAutofit/>
          </a:bodyPr>
          <a:lstStyle/>
          <a:p>
            <a:r>
              <a:rPr lang="en-US" sz="2800" dirty="0"/>
              <a:t>	</a:t>
            </a:r>
            <a:r>
              <a:rPr lang="en-US" sz="2800" dirty="0" smtClean="0"/>
              <a:t>Inf</a:t>
            </a:r>
            <a:r>
              <a:rPr lang="en-US" sz="2800" dirty="0"/>
              <a:t>. </a:t>
            </a:r>
            <a:r>
              <a:rPr lang="en-US" sz="2800" dirty="0" smtClean="0"/>
              <a:t>Construct:    </a:t>
            </a:r>
            <a:r>
              <a:rPr lang="he-IL" sz="4000" dirty="0" smtClean="0"/>
              <a:t>שָׁמֹר</a:t>
            </a:r>
            <a:r>
              <a:rPr lang="en-US" sz="2800" dirty="0" smtClean="0"/>
              <a:t>  </a:t>
            </a:r>
            <a:br>
              <a:rPr lang="en-US" sz="2800" dirty="0" smtClean="0"/>
            </a:br>
            <a:r>
              <a:rPr lang="en-US" sz="2800" dirty="0" smtClean="0"/>
              <a:t>                              (</a:t>
            </a:r>
            <a:r>
              <a:rPr lang="en-US" sz="2800" dirty="0"/>
              <a:t>note it is the same as the 2ms Imperative)</a:t>
            </a:r>
          </a:p>
          <a:p>
            <a:r>
              <a:rPr lang="en-US" sz="2800" dirty="0"/>
              <a:t> 		Inf. Absolute: </a:t>
            </a:r>
            <a:r>
              <a:rPr lang="he-IL" sz="4000" dirty="0" smtClean="0"/>
              <a:t>שָׁמוֹר</a:t>
            </a:r>
            <a:endParaRPr lang="en-US" sz="4000" dirty="0"/>
          </a:p>
          <a:p>
            <a:endParaRPr lang="en-US" sz="2800" dirty="0"/>
          </a:p>
        </p:txBody>
      </p:sp>
    </p:spTree>
    <p:extLst>
      <p:ext uri="{BB962C8B-B14F-4D97-AF65-F5344CB8AC3E}">
        <p14:creationId xmlns:p14="http://schemas.microsoft.com/office/powerpoint/2010/main" val="32109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501" y="1023243"/>
            <a:ext cx="11719035" cy="6180081"/>
          </a:xfrm>
        </p:spPr>
        <p:txBody>
          <a:bodyPr>
            <a:noAutofit/>
          </a:bodyPr>
          <a:lstStyle/>
          <a:p>
            <a:r>
              <a:rPr lang="he-IL" sz="4000" dirty="0"/>
              <a:t>הִנֵּה   מַה־טּוֹב </a:t>
            </a:r>
            <a:r>
              <a:rPr lang="he-IL" sz="4000" dirty="0" smtClean="0"/>
              <a:t>         </a:t>
            </a:r>
            <a:r>
              <a:rPr lang="he-IL" sz="4000" dirty="0"/>
              <a:t>וּמַה־נָּעִים </a:t>
            </a:r>
            <a:r>
              <a:rPr lang="he-IL" sz="4000" dirty="0" smtClean="0"/>
              <a:t>         </a:t>
            </a:r>
            <a:r>
              <a:rPr lang="he-IL" sz="4000" dirty="0"/>
              <a:t>שֶׁבֶת    אַחִים    גַּם־  יָֽחַד׃ </a:t>
            </a:r>
            <a:endParaRPr lang="en-US" sz="4000" dirty="0"/>
          </a:p>
          <a:p>
            <a:r>
              <a:rPr lang="en-US" dirty="0"/>
              <a:t>     as one       </a:t>
            </a:r>
            <a:r>
              <a:rPr lang="en-US" dirty="0" smtClean="0"/>
              <a:t>  </a:t>
            </a:r>
            <a:r>
              <a:rPr lang="he-IL" dirty="0" smtClean="0"/>
              <a:t>    </a:t>
            </a:r>
            <a:r>
              <a:rPr lang="en-US" dirty="0" smtClean="0"/>
              <a:t>  </a:t>
            </a:r>
            <a:r>
              <a:rPr lang="en-US" dirty="0"/>
              <a:t>brothers    </a:t>
            </a:r>
            <a:r>
              <a:rPr lang="he-IL" dirty="0" smtClean="0"/>
              <a:t>  </a:t>
            </a:r>
            <a:r>
              <a:rPr lang="en-US" dirty="0" smtClean="0"/>
              <a:t> </a:t>
            </a:r>
            <a:r>
              <a:rPr lang="en-US" dirty="0"/>
              <a:t>dwell  </a:t>
            </a:r>
            <a:r>
              <a:rPr lang="he-IL" dirty="0" smtClean="0"/>
              <a:t>             </a:t>
            </a:r>
            <a:r>
              <a:rPr lang="en-US" dirty="0" smtClean="0"/>
              <a:t>   </a:t>
            </a:r>
            <a:r>
              <a:rPr lang="en-US" dirty="0"/>
              <a:t>and how pleasant  </a:t>
            </a:r>
            <a:r>
              <a:rPr lang="he-IL" dirty="0" smtClean="0"/>
              <a:t>     </a:t>
            </a:r>
            <a:r>
              <a:rPr lang="en-US" dirty="0" smtClean="0"/>
              <a:t>   </a:t>
            </a:r>
            <a:r>
              <a:rPr lang="en-US" dirty="0"/>
              <a:t>how good  </a:t>
            </a:r>
            <a:r>
              <a:rPr lang="he-IL" dirty="0" smtClean="0"/>
              <a:t>  </a:t>
            </a:r>
            <a:r>
              <a:rPr lang="en-US" dirty="0" smtClean="0"/>
              <a:t>   </a:t>
            </a:r>
            <a:r>
              <a:rPr lang="en-US" dirty="0"/>
              <a:t>behold</a:t>
            </a:r>
          </a:p>
          <a:p>
            <a:r>
              <a:rPr lang="en-US" sz="2800" dirty="0"/>
              <a:t> How good and pleasant it is when brothers live together</a:t>
            </a:r>
            <a:r>
              <a:rPr lang="en-US" sz="2800" baseline="30000" dirty="0"/>
              <a:t> </a:t>
            </a:r>
            <a:r>
              <a:rPr lang="en-US" sz="2800" dirty="0"/>
              <a:t>in unity! </a:t>
            </a:r>
          </a:p>
          <a:p>
            <a:pPr marL="0" indent="0">
              <a:buNone/>
            </a:pPr>
            <a:r>
              <a:rPr lang="en-US" sz="3600" dirty="0"/>
              <a:t> </a:t>
            </a:r>
            <a:r>
              <a:rPr lang="en-US" sz="3600" dirty="0" smtClean="0"/>
              <a:t>                    </a:t>
            </a:r>
            <a:r>
              <a:rPr lang="en-US" dirty="0" smtClean="0"/>
              <a:t>(repeat)</a:t>
            </a:r>
            <a:endParaRPr lang="en-US" sz="1600" dirty="0"/>
          </a:p>
          <a:p>
            <a:r>
              <a:rPr lang="en-US" sz="2800" dirty="0"/>
              <a:t>Chorus:</a:t>
            </a:r>
          </a:p>
          <a:p>
            <a:r>
              <a:rPr lang="he-IL" sz="3600" dirty="0"/>
              <a:t>הִנֵּה   </a:t>
            </a:r>
            <a:r>
              <a:rPr lang="he-IL" sz="3600" dirty="0" smtClean="0"/>
              <a:t>מַה־טּוֹב               שֶׁבֶת    </a:t>
            </a:r>
            <a:r>
              <a:rPr lang="he-IL" sz="3600" dirty="0"/>
              <a:t>אַחִים    גַּם־  יָֽחַד׃ </a:t>
            </a:r>
            <a:endParaRPr lang="en-US" sz="3600" dirty="0"/>
          </a:p>
          <a:p>
            <a:r>
              <a:rPr lang="en-US" sz="2800" dirty="0"/>
              <a:t>        How good when brothers live together</a:t>
            </a:r>
            <a:r>
              <a:rPr lang="en-US" sz="2800" baseline="30000" dirty="0"/>
              <a:t> </a:t>
            </a:r>
            <a:r>
              <a:rPr lang="en-US" sz="2800" dirty="0"/>
              <a:t>in unity!</a:t>
            </a:r>
          </a:p>
          <a:p>
            <a:r>
              <a:rPr lang="he-IL" sz="3600" dirty="0"/>
              <a:t>הִנֵּה   מַה־טּוֹב   </a:t>
            </a:r>
            <a:r>
              <a:rPr lang="he-IL" sz="3600" dirty="0" smtClean="0"/>
              <a:t>            </a:t>
            </a:r>
            <a:r>
              <a:rPr lang="he-IL" sz="3600" dirty="0"/>
              <a:t>שֶׁבֶת    אַחִים    גַּם־  יָֽחַד׃ </a:t>
            </a:r>
            <a:endParaRPr lang="en-US" sz="3600" dirty="0"/>
          </a:p>
          <a:p>
            <a:r>
              <a:rPr lang="en-US" sz="2800" dirty="0"/>
              <a:t>        How good when brothers live together</a:t>
            </a:r>
            <a:r>
              <a:rPr lang="en-US" sz="2800" baseline="30000" dirty="0"/>
              <a:t> </a:t>
            </a:r>
            <a:r>
              <a:rPr lang="en-US" sz="2800" dirty="0"/>
              <a:t>in unity!</a:t>
            </a:r>
          </a:p>
          <a:p>
            <a:endParaRPr lang="en-US" sz="2800" dirty="0"/>
          </a:p>
        </p:txBody>
      </p:sp>
    </p:spTree>
    <p:extLst>
      <p:ext uri="{BB962C8B-B14F-4D97-AF65-F5344CB8AC3E}">
        <p14:creationId xmlns:p14="http://schemas.microsoft.com/office/powerpoint/2010/main" val="165598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C. Participle chant: </a:t>
            </a:r>
            <a:endParaRPr lang="en-US" dirty="0"/>
          </a:p>
        </p:txBody>
      </p:sp>
      <p:sp>
        <p:nvSpPr>
          <p:cNvPr id="3" name="Content Placeholder 2"/>
          <p:cNvSpPr>
            <a:spLocks noGrp="1"/>
          </p:cNvSpPr>
          <p:nvPr>
            <p:ph idx="1"/>
          </p:nvPr>
        </p:nvSpPr>
        <p:spPr/>
        <p:txBody>
          <a:bodyPr>
            <a:normAutofit/>
          </a:bodyPr>
          <a:lstStyle/>
          <a:p>
            <a:r>
              <a:rPr lang="el-GR" sz="2800" b="1" dirty="0" smtClean="0"/>
              <a:t>                         </a:t>
            </a:r>
            <a:r>
              <a:rPr lang="en-US" sz="2800" b="1" dirty="0" err="1" smtClean="0"/>
              <a:t>Qal</a:t>
            </a:r>
            <a:r>
              <a:rPr lang="en-US" sz="2800" b="1" dirty="0" smtClean="0"/>
              <a:t> </a:t>
            </a:r>
            <a:r>
              <a:rPr lang="en-US" sz="2800" b="1" dirty="0"/>
              <a:t>Active Participle</a:t>
            </a:r>
            <a:endParaRPr lang="en-US" sz="2800" dirty="0"/>
          </a:p>
          <a:p>
            <a:r>
              <a:rPr lang="en-US" sz="2800" dirty="0"/>
              <a:t>		</a:t>
            </a:r>
            <a:r>
              <a:rPr lang="en-US" sz="2800" dirty="0" smtClean="0"/>
              <a:t>            Singular </a:t>
            </a:r>
            <a:r>
              <a:rPr lang="en-US" sz="2800" dirty="0"/>
              <a:t>	</a:t>
            </a:r>
            <a:r>
              <a:rPr lang="en-US" sz="2800" dirty="0" smtClean="0"/>
              <a:t>                     </a:t>
            </a:r>
            <a:r>
              <a:rPr lang="en-US" sz="2800" dirty="0"/>
              <a:t>	Plural</a:t>
            </a:r>
          </a:p>
          <a:p>
            <a:r>
              <a:rPr lang="en-US" sz="2800" dirty="0"/>
              <a:t>Masculine	</a:t>
            </a:r>
            <a:r>
              <a:rPr lang="he-IL" sz="4000" dirty="0"/>
              <a:t>שֹׁמֵר</a:t>
            </a:r>
            <a:r>
              <a:rPr lang="en-US" sz="4000" dirty="0"/>
              <a:t> 	</a:t>
            </a:r>
            <a:r>
              <a:rPr lang="en-US" sz="4000" dirty="0" smtClean="0"/>
              <a:t>                </a:t>
            </a:r>
            <a:r>
              <a:rPr lang="en-US" sz="4000" dirty="0"/>
              <a:t>	</a:t>
            </a:r>
            <a:r>
              <a:rPr lang="he-IL" sz="4000" dirty="0"/>
              <a:t>שֹׁמְרִים</a:t>
            </a:r>
            <a:r>
              <a:rPr lang="en-US" sz="2800" dirty="0"/>
              <a:t>	</a:t>
            </a:r>
          </a:p>
          <a:p>
            <a:r>
              <a:rPr lang="en-US" sz="2800" dirty="0"/>
              <a:t>Feminine</a:t>
            </a:r>
            <a:r>
              <a:rPr lang="he-IL" sz="2800" dirty="0"/>
              <a:t> 	</a:t>
            </a:r>
            <a:r>
              <a:rPr lang="he-IL" sz="4000" dirty="0"/>
              <a:t>שֹׁמְרָה</a:t>
            </a:r>
            <a:r>
              <a:rPr lang="en-US" sz="4000" dirty="0"/>
              <a:t> /</a:t>
            </a:r>
            <a:r>
              <a:rPr lang="he-IL" sz="4000" dirty="0"/>
              <a:t>שֹׁמְרֶת</a:t>
            </a:r>
            <a:r>
              <a:rPr lang="el-GR" sz="4000" dirty="0"/>
              <a:t> </a:t>
            </a:r>
            <a:r>
              <a:rPr lang="en-US" sz="4000" dirty="0" smtClean="0"/>
              <a:t>     </a:t>
            </a:r>
            <a:r>
              <a:rPr lang="el-GR" sz="4000" dirty="0"/>
              <a:t>	</a:t>
            </a:r>
            <a:r>
              <a:rPr lang="he-IL" sz="4000" dirty="0"/>
              <a:t>שֹׁמְרוֹת</a:t>
            </a:r>
            <a:endParaRPr lang="en-US" sz="4000" dirty="0"/>
          </a:p>
          <a:p>
            <a:endParaRPr lang="en-US" sz="2800" dirty="0"/>
          </a:p>
        </p:txBody>
      </p:sp>
    </p:spTree>
    <p:extLst>
      <p:ext uri="{BB962C8B-B14F-4D97-AF65-F5344CB8AC3E}">
        <p14:creationId xmlns:p14="http://schemas.microsoft.com/office/powerpoint/2010/main" val="31786259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C. Participle chant: </a:t>
            </a:r>
            <a:endParaRPr lang="en-US" dirty="0"/>
          </a:p>
        </p:txBody>
      </p:sp>
      <p:sp>
        <p:nvSpPr>
          <p:cNvPr id="3" name="Content Placeholder 2"/>
          <p:cNvSpPr>
            <a:spLocks noGrp="1"/>
          </p:cNvSpPr>
          <p:nvPr>
            <p:ph idx="1"/>
          </p:nvPr>
        </p:nvSpPr>
        <p:spPr/>
        <p:txBody>
          <a:bodyPr>
            <a:normAutofit/>
          </a:bodyPr>
          <a:lstStyle/>
          <a:p>
            <a:r>
              <a:rPr lang="el-GR" sz="2800" b="1" dirty="0" smtClean="0"/>
              <a:t>                   </a:t>
            </a:r>
            <a:r>
              <a:rPr lang="en-US" sz="2800" b="1" dirty="0" err="1" smtClean="0"/>
              <a:t>Qal</a:t>
            </a:r>
            <a:r>
              <a:rPr lang="en-US" sz="2800" b="1" dirty="0" smtClean="0"/>
              <a:t> </a:t>
            </a:r>
            <a:r>
              <a:rPr lang="en-US" sz="2800" b="1" dirty="0"/>
              <a:t>Passive Participle</a:t>
            </a:r>
            <a:endParaRPr lang="en-US" sz="2800" dirty="0"/>
          </a:p>
          <a:p>
            <a:r>
              <a:rPr lang="en-US" sz="2800" dirty="0"/>
              <a:t> 		</a:t>
            </a:r>
            <a:r>
              <a:rPr lang="en-US" sz="2800" dirty="0" smtClean="0"/>
              <a:t>               Singular    </a:t>
            </a:r>
            <a:r>
              <a:rPr lang="en-US" sz="2800" dirty="0"/>
              <a:t>	</a:t>
            </a:r>
            <a:r>
              <a:rPr lang="en-US" sz="2800" dirty="0" smtClean="0"/>
              <a:t>Plural</a:t>
            </a:r>
            <a:endParaRPr lang="en-US" sz="2800" dirty="0"/>
          </a:p>
          <a:p>
            <a:r>
              <a:rPr lang="en-US" sz="2800" dirty="0"/>
              <a:t>Masculine	</a:t>
            </a:r>
            <a:r>
              <a:rPr lang="he-IL" sz="4000" dirty="0"/>
              <a:t>שָֽׁמוּר</a:t>
            </a:r>
            <a:r>
              <a:rPr lang="en-US" sz="4000" dirty="0"/>
              <a:t> 	</a:t>
            </a:r>
            <a:r>
              <a:rPr lang="en-US" sz="4000" dirty="0" smtClean="0"/>
              <a:t>    </a:t>
            </a:r>
            <a:r>
              <a:rPr lang="en-US" sz="4000" dirty="0"/>
              <a:t>	</a:t>
            </a:r>
            <a:r>
              <a:rPr lang="he-IL" sz="4000" dirty="0"/>
              <a:t>שְׁמוּרִים</a:t>
            </a:r>
            <a:r>
              <a:rPr lang="en-US" sz="4000" dirty="0"/>
              <a:t>	</a:t>
            </a:r>
          </a:p>
          <a:p>
            <a:r>
              <a:rPr lang="en-US" sz="2800" dirty="0"/>
              <a:t>Feminine</a:t>
            </a:r>
            <a:r>
              <a:rPr lang="he-IL" sz="2800" dirty="0"/>
              <a:t> 	</a:t>
            </a:r>
            <a:r>
              <a:rPr lang="he-IL" sz="4000" dirty="0"/>
              <a:t>שְׁמוּרָה</a:t>
            </a:r>
            <a:r>
              <a:rPr lang="en-US" sz="4000" dirty="0"/>
              <a:t> </a:t>
            </a:r>
            <a:r>
              <a:rPr lang="en-US" sz="4000" dirty="0" smtClean="0"/>
              <a:t>  </a:t>
            </a:r>
            <a:r>
              <a:rPr lang="en-US" sz="4000" dirty="0"/>
              <a:t>	 	</a:t>
            </a:r>
            <a:r>
              <a:rPr lang="he-IL" sz="4000" dirty="0"/>
              <a:t>שְׁמוּרוֹת</a:t>
            </a:r>
            <a:endParaRPr lang="en-US" sz="4000" dirty="0"/>
          </a:p>
          <a:p>
            <a:endParaRPr lang="en-US" sz="2800" dirty="0"/>
          </a:p>
        </p:txBody>
      </p:sp>
    </p:spTree>
    <p:extLst>
      <p:ext uri="{BB962C8B-B14F-4D97-AF65-F5344CB8AC3E}">
        <p14:creationId xmlns:p14="http://schemas.microsoft.com/office/powerpoint/2010/main" val="4953489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02258"/>
          </a:xfrm>
        </p:spPr>
        <p:txBody>
          <a:bodyPr/>
          <a:lstStyle/>
          <a:p>
            <a:r>
              <a:rPr lang="en-US" b="1" dirty="0"/>
              <a:t>15  A.  </a:t>
            </a:r>
            <a:r>
              <a:rPr lang="en-US" b="1" dirty="0" smtClean="0"/>
              <a:t>Introduction</a:t>
            </a:r>
            <a:endParaRPr lang="en-US" dirty="0"/>
          </a:p>
        </p:txBody>
      </p:sp>
      <p:sp>
        <p:nvSpPr>
          <p:cNvPr id="3" name="Content Placeholder 2"/>
          <p:cNvSpPr>
            <a:spLocks noGrp="1"/>
          </p:cNvSpPr>
          <p:nvPr>
            <p:ph idx="1"/>
          </p:nvPr>
        </p:nvSpPr>
        <p:spPr>
          <a:xfrm>
            <a:off x="646112" y="1729046"/>
            <a:ext cx="10717386" cy="4519353"/>
          </a:xfrm>
        </p:spPr>
        <p:txBody>
          <a:bodyPr>
            <a:noAutofit/>
          </a:bodyPr>
          <a:lstStyle/>
          <a:p>
            <a:r>
              <a:rPr lang="en-US" sz="2800" dirty="0" smtClean="0"/>
              <a:t>We </a:t>
            </a:r>
            <a:r>
              <a:rPr lang="en-US" sz="2800" dirty="0"/>
              <a:t>have focused on the </a:t>
            </a:r>
            <a:r>
              <a:rPr lang="en-US" sz="2800" dirty="0" err="1"/>
              <a:t>Qal</a:t>
            </a:r>
            <a:r>
              <a:rPr lang="en-US" sz="2800" dirty="0"/>
              <a:t> stem as it dominates covering almost 70% of the verbs in the </a:t>
            </a:r>
            <a:r>
              <a:rPr lang="en-US" sz="2800" dirty="0" err="1"/>
              <a:t>Tanak</a:t>
            </a:r>
            <a:r>
              <a:rPr lang="en-US" sz="2800" dirty="0"/>
              <a:t>. </a:t>
            </a:r>
            <a:endParaRPr lang="en-US" sz="2800" dirty="0" smtClean="0"/>
          </a:p>
          <a:p>
            <a:r>
              <a:rPr lang="en-US" sz="2800" dirty="0" smtClean="0"/>
              <a:t>We have learned the perfect, imperfect, imperative, </a:t>
            </a:r>
            <a:r>
              <a:rPr lang="en-US" sz="2800" dirty="0" err="1" smtClean="0"/>
              <a:t>infintives</a:t>
            </a:r>
            <a:r>
              <a:rPr lang="en-US" sz="2800" dirty="0" smtClean="0"/>
              <a:t>, and participle forms of the </a:t>
            </a:r>
            <a:r>
              <a:rPr lang="en-US" sz="2800" dirty="0" err="1" smtClean="0"/>
              <a:t>qal</a:t>
            </a:r>
            <a:r>
              <a:rPr lang="en-US" sz="2800" dirty="0" smtClean="0"/>
              <a:t> stem.  </a:t>
            </a:r>
          </a:p>
          <a:p>
            <a:r>
              <a:rPr lang="en-US" sz="2800" dirty="0" smtClean="0"/>
              <a:t>We’ve also examined the modifications that happen with the weak verbs.  </a:t>
            </a:r>
          </a:p>
          <a:p>
            <a:r>
              <a:rPr lang="en-US" sz="2800" dirty="0" smtClean="0"/>
              <a:t>The </a:t>
            </a:r>
            <a:r>
              <a:rPr lang="en-US" sz="2800" dirty="0"/>
              <a:t>next series of chapters will now begin to master the other </a:t>
            </a:r>
            <a:r>
              <a:rPr lang="en-US" sz="2800" dirty="0" err="1"/>
              <a:t>binyanim</a:t>
            </a:r>
            <a:r>
              <a:rPr lang="en-US" sz="2800" dirty="0"/>
              <a:t> or verb stems. </a:t>
            </a:r>
            <a:endParaRPr lang="en-US" sz="2800" dirty="0" smtClean="0"/>
          </a:p>
          <a:p>
            <a:endParaRPr lang="en-US" sz="2800" dirty="0"/>
          </a:p>
        </p:txBody>
      </p:sp>
    </p:spTree>
    <p:extLst>
      <p:ext uri="{BB962C8B-B14F-4D97-AF65-F5344CB8AC3E}">
        <p14:creationId xmlns:p14="http://schemas.microsoft.com/office/powerpoint/2010/main" val="1431649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15  A.  </a:t>
            </a:r>
            <a:r>
              <a:rPr lang="en-US" b="1" dirty="0" smtClean="0"/>
              <a:t>Introduction</a:t>
            </a:r>
            <a:endParaRPr lang="en-US" dirty="0"/>
          </a:p>
        </p:txBody>
      </p:sp>
      <p:sp>
        <p:nvSpPr>
          <p:cNvPr id="3" name="Content Placeholder 2"/>
          <p:cNvSpPr>
            <a:spLocks noGrp="1"/>
          </p:cNvSpPr>
          <p:nvPr>
            <p:ph idx="1"/>
          </p:nvPr>
        </p:nvSpPr>
        <p:spPr>
          <a:xfrm>
            <a:off x="723207" y="2052918"/>
            <a:ext cx="10174777" cy="4195481"/>
          </a:xfrm>
        </p:spPr>
        <p:txBody>
          <a:bodyPr>
            <a:normAutofit/>
          </a:bodyPr>
          <a:lstStyle/>
          <a:p>
            <a:r>
              <a:rPr lang="en-US" sz="2800" dirty="0"/>
              <a:t>While the name of the </a:t>
            </a:r>
            <a:r>
              <a:rPr lang="en-US" sz="2800" dirty="0" err="1"/>
              <a:t>Qal</a:t>
            </a:r>
            <a:r>
              <a:rPr lang="en-US" sz="2800" dirty="0"/>
              <a:t> stem is built off of the word </a:t>
            </a:r>
            <a:r>
              <a:rPr lang="he-IL" sz="3600" dirty="0"/>
              <a:t>קָלַל</a:t>
            </a:r>
            <a:r>
              <a:rPr lang="he-IL" sz="2800" dirty="0"/>
              <a:t> </a:t>
            </a:r>
            <a:r>
              <a:rPr lang="en-US" sz="2800" dirty="0"/>
              <a:t> which means light or simple, the others will be built off the verb </a:t>
            </a:r>
            <a:r>
              <a:rPr lang="he-IL" sz="3600" dirty="0"/>
              <a:t>פָּעַל</a:t>
            </a:r>
            <a:r>
              <a:rPr lang="en-US" sz="2800" dirty="0"/>
              <a:t> (to do, make).  </a:t>
            </a:r>
          </a:p>
          <a:p>
            <a:r>
              <a:rPr lang="en-US" sz="2800" dirty="0"/>
              <a:t>Hence they are called the </a:t>
            </a:r>
            <a:r>
              <a:rPr lang="en-US" sz="2800" dirty="0" err="1"/>
              <a:t>Niphal</a:t>
            </a:r>
            <a:r>
              <a:rPr lang="en-US" sz="2800" dirty="0"/>
              <a:t> (</a:t>
            </a:r>
            <a:r>
              <a:rPr lang="he-IL" sz="3600" dirty="0"/>
              <a:t>נִפְעַל</a:t>
            </a:r>
            <a:r>
              <a:rPr lang="en-US" sz="2800" dirty="0"/>
              <a:t>). It is sometimes written </a:t>
            </a:r>
            <a:r>
              <a:rPr lang="en-US" sz="2800" dirty="0" err="1"/>
              <a:t>Nif’al</a:t>
            </a:r>
            <a:r>
              <a:rPr lang="en-US" sz="2800" dirty="0"/>
              <a:t>.  </a:t>
            </a:r>
          </a:p>
          <a:p>
            <a:r>
              <a:rPr lang="en-US" sz="2800" dirty="0"/>
              <a:t>Note that </a:t>
            </a:r>
            <a:r>
              <a:rPr lang="he-IL" sz="3600" dirty="0"/>
              <a:t>פָּעַל</a:t>
            </a:r>
            <a:r>
              <a:rPr lang="he-IL" sz="2800" dirty="0"/>
              <a:t> </a:t>
            </a:r>
            <a:r>
              <a:rPr lang="en-US" sz="2800" dirty="0"/>
              <a:t> is the root to which the </a:t>
            </a:r>
            <a:r>
              <a:rPr lang="he-IL" sz="2800" dirty="0"/>
              <a:t>נִ</a:t>
            </a:r>
            <a:r>
              <a:rPr lang="en-US" sz="2800" dirty="0"/>
              <a:t> prefix is added and the vowels shifted from the simple </a:t>
            </a:r>
            <a:r>
              <a:rPr lang="en-US" sz="2800" dirty="0" err="1"/>
              <a:t>Qal</a:t>
            </a:r>
            <a:r>
              <a:rPr lang="en-US" sz="2800" dirty="0"/>
              <a:t> form </a:t>
            </a:r>
            <a:r>
              <a:rPr lang="he-IL" sz="3500" dirty="0"/>
              <a:t>שָׁמַר</a:t>
            </a:r>
            <a:r>
              <a:rPr lang="en-US" sz="2800" dirty="0"/>
              <a:t>.  </a:t>
            </a:r>
          </a:p>
          <a:p>
            <a:endParaRPr lang="en-US" sz="2800" dirty="0"/>
          </a:p>
        </p:txBody>
      </p:sp>
    </p:spTree>
    <p:extLst>
      <p:ext uri="{BB962C8B-B14F-4D97-AF65-F5344CB8AC3E}">
        <p14:creationId xmlns:p14="http://schemas.microsoft.com/office/powerpoint/2010/main" val="351398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883642" cy="1400530"/>
          </a:xfrm>
        </p:spPr>
        <p:txBody>
          <a:bodyPr/>
          <a:lstStyle/>
          <a:p>
            <a:r>
              <a:rPr lang="en-US" b="1" dirty="0"/>
              <a:t>Verbal system has seven constructions</a:t>
            </a:r>
            <a:r>
              <a:rPr lang="en-US" b="1" dirty="0" smtClean="0"/>
              <a:t>/ patterns</a:t>
            </a:r>
            <a:endParaRPr lang="en-US" dirty="0"/>
          </a:p>
        </p:txBody>
      </p:sp>
      <p:sp>
        <p:nvSpPr>
          <p:cNvPr id="3" name="Content Placeholder 2"/>
          <p:cNvSpPr>
            <a:spLocks noGrp="1"/>
          </p:cNvSpPr>
          <p:nvPr>
            <p:ph idx="1"/>
          </p:nvPr>
        </p:nvSpPr>
        <p:spPr>
          <a:xfrm>
            <a:off x="1103312" y="2052918"/>
            <a:ext cx="10201997" cy="4195481"/>
          </a:xfrm>
        </p:spPr>
        <p:txBody>
          <a:bodyPr>
            <a:noAutofit/>
          </a:bodyPr>
          <a:lstStyle/>
          <a:p>
            <a:r>
              <a:rPr lang="en-US" sz="2800" b="1" dirty="0"/>
              <a:t>Verbal system has seven constructions/patterns or </a:t>
            </a:r>
            <a:r>
              <a:rPr lang="en-US" sz="2800" b="1" i="1" dirty="0" err="1"/>
              <a:t>binyanim</a:t>
            </a:r>
            <a:r>
              <a:rPr lang="en-US" sz="2800" b="1" dirty="0"/>
              <a:t> </a:t>
            </a:r>
            <a:r>
              <a:rPr lang="en-US" sz="2800" dirty="0"/>
              <a:t>[</a:t>
            </a:r>
            <a:r>
              <a:rPr lang="he-IL" sz="3600" dirty="0"/>
              <a:t>בִּנְיָנִים</a:t>
            </a:r>
            <a:r>
              <a:rPr lang="en-US" sz="2800" dirty="0"/>
              <a:t>]</a:t>
            </a:r>
          </a:p>
          <a:p>
            <a:r>
              <a:rPr lang="en-US" sz="2800" dirty="0" smtClean="0"/>
              <a:t>The </a:t>
            </a:r>
            <a:r>
              <a:rPr lang="en-US" sz="2800" dirty="0"/>
              <a:t>verbal system may be described as seven variations or stems built off the basic root (</a:t>
            </a:r>
            <a:r>
              <a:rPr lang="he-IL" sz="3600" dirty="0"/>
              <a:t>שֹׁ֫רֶשׁ</a:t>
            </a:r>
            <a:r>
              <a:rPr lang="he-IL" sz="2800" dirty="0"/>
              <a:t> </a:t>
            </a:r>
            <a:r>
              <a:rPr lang="en-US" sz="2800" dirty="0"/>
              <a:t>= root) and pictured as:</a:t>
            </a:r>
            <a:endParaRPr lang="en-US" sz="2800" dirty="0"/>
          </a:p>
        </p:txBody>
      </p:sp>
    </p:spTree>
    <p:extLst>
      <p:ext uri="{BB962C8B-B14F-4D97-AF65-F5344CB8AC3E}">
        <p14:creationId xmlns:p14="http://schemas.microsoft.com/office/powerpoint/2010/main" val="2487221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Seven </a:t>
            </a:r>
            <a:r>
              <a:rPr lang="en-US" sz="4400" b="1" i="1" dirty="0" err="1"/>
              <a:t>binyanim</a:t>
            </a:r>
            <a:r>
              <a:rPr lang="en-US" sz="4400" b="1" dirty="0"/>
              <a:t> </a:t>
            </a:r>
            <a:r>
              <a:rPr lang="en-US" sz="4400" dirty="0"/>
              <a:t>[</a:t>
            </a:r>
            <a:r>
              <a:rPr lang="he-IL" sz="4400" dirty="0"/>
              <a:t>בִּנְיָנִים</a:t>
            </a:r>
            <a:r>
              <a:rPr lang="en-US" sz="4400" dirty="0"/>
              <a:t>]</a:t>
            </a:r>
            <a:r>
              <a:rPr lang="en-US" sz="4400" b="1" dirty="0"/>
              <a:t>) </a:t>
            </a:r>
            <a:endParaRPr lang="en-US" dirty="0"/>
          </a:p>
        </p:txBody>
      </p:sp>
      <p:sp>
        <p:nvSpPr>
          <p:cNvPr id="3" name="Content Placeholder 2"/>
          <p:cNvSpPr>
            <a:spLocks noGrp="1"/>
          </p:cNvSpPr>
          <p:nvPr>
            <p:ph idx="1"/>
          </p:nvPr>
        </p:nvSpPr>
        <p:spPr>
          <a:xfrm>
            <a:off x="573578" y="1504604"/>
            <a:ext cx="11213869" cy="5178829"/>
          </a:xfrm>
        </p:spPr>
        <p:txBody>
          <a:bodyPr>
            <a:noAutofit/>
          </a:bodyPr>
          <a:lstStyle/>
          <a:p>
            <a:r>
              <a:rPr lang="en-US" sz="2800" b="1" dirty="0"/>
              <a:t>7  Verb Patterns (called </a:t>
            </a:r>
            <a:r>
              <a:rPr lang="en-US" sz="2800" b="1" i="1" dirty="0" err="1"/>
              <a:t>binyanim</a:t>
            </a:r>
            <a:r>
              <a:rPr lang="en-US" sz="2800" b="1" dirty="0"/>
              <a:t> </a:t>
            </a:r>
            <a:r>
              <a:rPr lang="en-US" sz="2800" dirty="0"/>
              <a:t>[</a:t>
            </a:r>
            <a:r>
              <a:rPr lang="he-IL" sz="2800" dirty="0"/>
              <a:t>בִּנְיָנִים</a:t>
            </a:r>
            <a:r>
              <a:rPr lang="en-US" sz="2800" dirty="0"/>
              <a:t>]</a:t>
            </a:r>
            <a:r>
              <a:rPr lang="en-US" sz="2800" b="1" dirty="0"/>
              <a:t>) </a:t>
            </a:r>
            <a:endParaRPr lang="en-US" sz="2800" dirty="0" smtClean="0"/>
          </a:p>
          <a:p>
            <a:endParaRPr lang="en-US" sz="2800" dirty="0" smtClean="0"/>
          </a:p>
          <a:p>
            <a:endParaRPr lang="en-US" sz="2800" dirty="0"/>
          </a:p>
          <a:p>
            <a:endParaRPr lang="en-US" sz="2800" dirty="0"/>
          </a:p>
          <a:p>
            <a:r>
              <a:rPr lang="en-US" sz="2800" b="1" dirty="0"/>
              <a:t>		</a:t>
            </a:r>
            <a:r>
              <a:rPr lang="en-US" sz="2800" b="1" dirty="0" smtClean="0"/>
              <a:t>         Simple</a:t>
            </a:r>
            <a:r>
              <a:rPr lang="en-US" sz="2800" b="1" dirty="0"/>
              <a:t>	</a:t>
            </a:r>
            <a:r>
              <a:rPr lang="en-US" sz="2800" b="1" dirty="0" smtClean="0"/>
              <a:t>     </a:t>
            </a:r>
            <a:r>
              <a:rPr lang="en-US" sz="2800" b="1" dirty="0"/>
              <a:t>	</a:t>
            </a:r>
            <a:r>
              <a:rPr lang="en-US" sz="2800" b="1" dirty="0" smtClean="0"/>
              <a:t>    Intensive</a:t>
            </a:r>
            <a:r>
              <a:rPr lang="en-US" sz="2800" b="1" dirty="0"/>
              <a:t>	</a:t>
            </a:r>
            <a:r>
              <a:rPr lang="en-US" sz="2800" b="1" dirty="0" smtClean="0"/>
              <a:t>           </a:t>
            </a:r>
            <a:r>
              <a:rPr lang="en-US" sz="2800" b="1" dirty="0"/>
              <a:t>	Causative</a:t>
            </a:r>
            <a:endParaRPr lang="en-US" sz="2800" dirty="0"/>
          </a:p>
          <a:p>
            <a:r>
              <a:rPr lang="en-US" sz="2800" dirty="0"/>
              <a:t>Active 	</a:t>
            </a:r>
            <a:r>
              <a:rPr lang="en-US" sz="2800" dirty="0" err="1"/>
              <a:t>Qal</a:t>
            </a:r>
            <a:r>
              <a:rPr lang="en-US" sz="2800" dirty="0"/>
              <a:t> (</a:t>
            </a:r>
            <a:r>
              <a:rPr lang="he-IL" sz="3600" dirty="0"/>
              <a:t>שָׁמַר</a:t>
            </a:r>
            <a:r>
              <a:rPr lang="en-US" sz="2800" dirty="0"/>
              <a:t>)		</a:t>
            </a:r>
            <a:r>
              <a:rPr lang="en-US" sz="2800" dirty="0" smtClean="0"/>
              <a:t>    </a:t>
            </a:r>
            <a:r>
              <a:rPr lang="en-US" sz="2800" dirty="0" err="1" smtClean="0"/>
              <a:t>Piel</a:t>
            </a:r>
            <a:r>
              <a:rPr lang="en-US" sz="2800" dirty="0" smtClean="0"/>
              <a:t> </a:t>
            </a:r>
            <a:r>
              <a:rPr lang="he-IL" sz="2800" dirty="0"/>
              <a:t>( </a:t>
            </a:r>
            <a:r>
              <a:rPr lang="he-IL" sz="3600" dirty="0"/>
              <a:t>שִׁמֵּר</a:t>
            </a:r>
            <a:r>
              <a:rPr lang="he-IL" sz="2800" dirty="0"/>
              <a:t>)</a:t>
            </a:r>
            <a:r>
              <a:rPr lang="en-US" sz="2800" dirty="0"/>
              <a:t>	</a:t>
            </a:r>
            <a:r>
              <a:rPr lang="en-US" sz="2800" dirty="0" smtClean="0"/>
              <a:t>          </a:t>
            </a:r>
            <a:r>
              <a:rPr lang="en-US" sz="2800" dirty="0"/>
              <a:t>	</a:t>
            </a:r>
            <a:r>
              <a:rPr lang="en-US" sz="2800" dirty="0" err="1"/>
              <a:t>Hiphil</a:t>
            </a:r>
            <a:r>
              <a:rPr lang="en-US" sz="2800" dirty="0"/>
              <a:t> </a:t>
            </a:r>
            <a:r>
              <a:rPr lang="he-IL" sz="2800" dirty="0"/>
              <a:t>( </a:t>
            </a:r>
            <a:r>
              <a:rPr lang="he-IL" sz="3600" dirty="0"/>
              <a:t>הִשְׁמִיר</a:t>
            </a:r>
            <a:r>
              <a:rPr lang="he-IL" sz="2800" dirty="0"/>
              <a:t>)</a:t>
            </a:r>
            <a:endParaRPr lang="en-US" sz="2800" dirty="0"/>
          </a:p>
          <a:p>
            <a:r>
              <a:rPr lang="en-US" sz="2800" dirty="0"/>
              <a:t>Passive 	</a:t>
            </a:r>
            <a:r>
              <a:rPr lang="en-US" sz="2800" dirty="0" err="1"/>
              <a:t>Niphal</a:t>
            </a:r>
            <a:r>
              <a:rPr lang="en-US" sz="2800" dirty="0"/>
              <a:t> (</a:t>
            </a:r>
            <a:r>
              <a:rPr lang="he-IL" sz="3600" dirty="0"/>
              <a:t>נִשְׁמַר</a:t>
            </a:r>
            <a:r>
              <a:rPr lang="he-IL" sz="2800" dirty="0"/>
              <a:t> </a:t>
            </a:r>
            <a:r>
              <a:rPr lang="en-US" sz="2800" dirty="0"/>
              <a:t>)	</a:t>
            </a:r>
            <a:r>
              <a:rPr lang="en-US" sz="2800" dirty="0" err="1"/>
              <a:t>Pual</a:t>
            </a:r>
            <a:r>
              <a:rPr lang="en-US" sz="2800" dirty="0"/>
              <a:t> (</a:t>
            </a:r>
            <a:r>
              <a:rPr lang="he-IL" sz="3600" dirty="0"/>
              <a:t>שֻׁמַּר</a:t>
            </a:r>
            <a:r>
              <a:rPr lang="he-IL" sz="2800" dirty="0"/>
              <a:t> </a:t>
            </a:r>
            <a:r>
              <a:rPr lang="en-US" sz="2800" dirty="0"/>
              <a:t>)	</a:t>
            </a:r>
            <a:r>
              <a:rPr lang="en-US" sz="2800" dirty="0" smtClean="0"/>
              <a:t>     </a:t>
            </a:r>
            <a:r>
              <a:rPr lang="en-US" sz="2800" dirty="0"/>
              <a:t>	</a:t>
            </a:r>
            <a:r>
              <a:rPr lang="en-US" sz="2800" dirty="0" err="1"/>
              <a:t>Hophal</a:t>
            </a:r>
            <a:r>
              <a:rPr lang="en-US" sz="2800" dirty="0"/>
              <a:t> (</a:t>
            </a:r>
            <a:r>
              <a:rPr lang="he-IL" sz="3600" dirty="0"/>
              <a:t>הָשְׁמַר</a:t>
            </a:r>
            <a:r>
              <a:rPr lang="he-IL" sz="2800" dirty="0"/>
              <a:t> </a:t>
            </a:r>
            <a:r>
              <a:rPr lang="en-US" sz="2800" dirty="0"/>
              <a:t>)</a:t>
            </a:r>
          </a:p>
          <a:p>
            <a:r>
              <a:rPr lang="en-US" sz="2800" dirty="0"/>
              <a:t>Reflexive  				</a:t>
            </a:r>
            <a:r>
              <a:rPr lang="en-US" sz="2800" dirty="0" smtClean="0"/>
              <a:t>         </a:t>
            </a:r>
            <a:r>
              <a:rPr lang="en-US" sz="2800" dirty="0" err="1" smtClean="0"/>
              <a:t>Hithpael</a:t>
            </a:r>
            <a:r>
              <a:rPr lang="en-US" sz="2800" dirty="0" smtClean="0"/>
              <a:t> </a:t>
            </a:r>
            <a:r>
              <a:rPr lang="en-US" sz="2800" dirty="0"/>
              <a:t>(</a:t>
            </a:r>
            <a:r>
              <a:rPr lang="he-IL" sz="3600" dirty="0"/>
              <a:t>הִשְׁתַּמֵּר</a:t>
            </a:r>
            <a:r>
              <a:rPr lang="he-IL" sz="2800" dirty="0"/>
              <a:t> </a:t>
            </a:r>
            <a:r>
              <a:rPr lang="en-US" sz="2800" dirty="0"/>
              <a:t>)</a:t>
            </a:r>
          </a:p>
          <a:p>
            <a:endParaRPr lang="en-US" sz="2800" dirty="0"/>
          </a:p>
        </p:txBody>
      </p:sp>
      <p:cxnSp>
        <p:nvCxnSpPr>
          <p:cNvPr id="5" name="Straight Arrow Connector 4"/>
          <p:cNvCxnSpPr/>
          <p:nvPr/>
        </p:nvCxnSpPr>
        <p:spPr>
          <a:xfrm flipH="1">
            <a:off x="3208713" y="2078182"/>
            <a:ext cx="1413163" cy="1637607"/>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621876" y="2078182"/>
            <a:ext cx="822960" cy="174567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621876" y="2078182"/>
            <a:ext cx="3898669" cy="1637607"/>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42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201998" cy="1400530"/>
          </a:xfrm>
        </p:spPr>
        <p:txBody>
          <a:bodyPr/>
          <a:lstStyle/>
          <a:p>
            <a:r>
              <a:rPr lang="en-US" b="1" dirty="0"/>
              <a:t> Seven verb patterns </a:t>
            </a:r>
            <a:r>
              <a:rPr lang="en-US" dirty="0"/>
              <a:t>(the verb </a:t>
            </a:r>
            <a:r>
              <a:rPr lang="he-IL" dirty="0"/>
              <a:t>פָּעַל</a:t>
            </a:r>
            <a:r>
              <a:rPr lang="en-US" dirty="0"/>
              <a:t>—(to make)</a:t>
            </a:r>
            <a:r>
              <a:rPr lang="en-US" b="1" dirty="0"/>
              <a:t>  is used to identify the patterns</a:t>
            </a:r>
            <a:endParaRPr lang="en-US" dirty="0"/>
          </a:p>
        </p:txBody>
      </p:sp>
      <p:sp>
        <p:nvSpPr>
          <p:cNvPr id="3" name="Content Placeholder 2"/>
          <p:cNvSpPr>
            <a:spLocks noGrp="1"/>
          </p:cNvSpPr>
          <p:nvPr>
            <p:ph idx="1"/>
          </p:nvPr>
        </p:nvSpPr>
        <p:spPr>
          <a:xfrm>
            <a:off x="1103312" y="2052918"/>
            <a:ext cx="10193684" cy="4195481"/>
          </a:xfrm>
        </p:spPr>
        <p:txBody>
          <a:bodyPr>
            <a:noAutofit/>
          </a:bodyPr>
          <a:lstStyle/>
          <a:p>
            <a:r>
              <a:rPr lang="en-US" sz="2800" dirty="0" err="1">
                <a:solidFill>
                  <a:srgbClr val="FFFF00"/>
                </a:solidFill>
              </a:rPr>
              <a:t>Qal</a:t>
            </a:r>
            <a:r>
              <a:rPr lang="en-US" sz="2800" dirty="0"/>
              <a:t> (</a:t>
            </a:r>
            <a:r>
              <a:rPr lang="he-IL" sz="3600" dirty="0"/>
              <a:t>קַל</a:t>
            </a:r>
            <a:r>
              <a:rPr lang="en-US" sz="2800" dirty="0"/>
              <a:t>: simple/light, from </a:t>
            </a:r>
            <a:r>
              <a:rPr lang="he-IL" sz="3600" dirty="0"/>
              <a:t>קָלַל</a:t>
            </a:r>
            <a:r>
              <a:rPr lang="he-IL" sz="2800" dirty="0"/>
              <a:t> </a:t>
            </a:r>
            <a:r>
              <a:rPr lang="en-US" sz="2800" dirty="0" smtClean="0"/>
              <a:t> it </a:t>
            </a:r>
            <a:r>
              <a:rPr lang="en-US" sz="2800" dirty="0"/>
              <a:t>was light) – </a:t>
            </a:r>
            <a:r>
              <a:rPr lang="he-IL" sz="3600" dirty="0"/>
              <a:t>פָּעַל</a:t>
            </a:r>
            <a:r>
              <a:rPr lang="he-IL" sz="2800" dirty="0"/>
              <a:t> </a:t>
            </a:r>
            <a:r>
              <a:rPr lang="en-US" sz="2800" dirty="0" smtClean="0"/>
              <a:t> </a:t>
            </a:r>
            <a:r>
              <a:rPr lang="en-US" sz="2800" dirty="0" err="1" smtClean="0"/>
              <a:t>Pā‘al</a:t>
            </a:r>
            <a:r>
              <a:rPr lang="en-US" sz="2800" dirty="0" smtClean="0"/>
              <a:t> </a:t>
            </a:r>
            <a:r>
              <a:rPr lang="en-US" sz="2800" dirty="0"/>
              <a:t>– he made – 49,942x</a:t>
            </a:r>
          </a:p>
          <a:p>
            <a:r>
              <a:rPr lang="en-US" sz="2800" dirty="0" err="1">
                <a:solidFill>
                  <a:srgbClr val="FFFF00"/>
                </a:solidFill>
              </a:rPr>
              <a:t>Niphal</a:t>
            </a:r>
            <a:r>
              <a:rPr lang="en-US" sz="2800" dirty="0"/>
              <a:t> – </a:t>
            </a:r>
            <a:r>
              <a:rPr lang="he-IL" sz="3600" dirty="0"/>
              <a:t>נִפְעַל</a:t>
            </a:r>
            <a:r>
              <a:rPr lang="he-IL" sz="2800" dirty="0"/>
              <a:t> </a:t>
            </a:r>
            <a:r>
              <a:rPr lang="en-US" sz="2800" dirty="0" smtClean="0"/>
              <a:t> </a:t>
            </a:r>
            <a:r>
              <a:rPr lang="en-US" sz="2800" dirty="0" err="1" smtClean="0"/>
              <a:t>Ni</a:t>
            </a:r>
            <a:r>
              <a:rPr lang="en-US" sz="2800" u="sng" dirty="0" err="1" smtClean="0"/>
              <a:t>p</a:t>
            </a:r>
            <a:r>
              <a:rPr lang="en-US" sz="2800" dirty="0" err="1" smtClean="0"/>
              <a:t>‘al</a:t>
            </a:r>
            <a:r>
              <a:rPr lang="en-US" sz="2800" dirty="0" smtClean="0"/>
              <a:t> </a:t>
            </a:r>
            <a:r>
              <a:rPr lang="en-US" sz="2800" dirty="0"/>
              <a:t>– he was made (passive) – 4161x</a:t>
            </a:r>
          </a:p>
          <a:p>
            <a:r>
              <a:rPr lang="en-US" sz="2800" dirty="0" err="1">
                <a:solidFill>
                  <a:srgbClr val="FFFF00"/>
                </a:solidFill>
              </a:rPr>
              <a:t>Piel</a:t>
            </a:r>
            <a:r>
              <a:rPr lang="en-US" sz="2800" dirty="0"/>
              <a:t> – </a:t>
            </a:r>
            <a:r>
              <a:rPr lang="he-IL" sz="3600" dirty="0"/>
              <a:t>פִּיעֵל</a:t>
            </a:r>
            <a:r>
              <a:rPr lang="he-IL" sz="2800" dirty="0"/>
              <a:t> </a:t>
            </a:r>
            <a:r>
              <a:rPr lang="en-US" sz="2800" dirty="0" smtClean="0"/>
              <a:t> </a:t>
            </a:r>
            <a:r>
              <a:rPr lang="en-US" sz="2800" dirty="0" err="1" smtClean="0"/>
              <a:t>Pî‘êl</a:t>
            </a:r>
            <a:r>
              <a:rPr lang="en-US" sz="2800" dirty="0"/>
              <a:t>– he made (intensive) – 6491x</a:t>
            </a:r>
          </a:p>
          <a:p>
            <a:r>
              <a:rPr lang="en-US" sz="2800" dirty="0" err="1">
                <a:solidFill>
                  <a:srgbClr val="FFFF00"/>
                </a:solidFill>
              </a:rPr>
              <a:t>Hiphil</a:t>
            </a:r>
            <a:r>
              <a:rPr lang="en-US" sz="2800" dirty="0"/>
              <a:t> -- </a:t>
            </a:r>
            <a:r>
              <a:rPr lang="he-IL" sz="3600" dirty="0"/>
              <a:t>הִפְעִיל</a:t>
            </a:r>
            <a:r>
              <a:rPr lang="en-US" sz="2800" dirty="0"/>
              <a:t>  </a:t>
            </a:r>
            <a:r>
              <a:rPr lang="en-US" sz="2800" dirty="0" err="1"/>
              <a:t>Hi</a:t>
            </a:r>
            <a:r>
              <a:rPr lang="en-US" sz="2800" u="sng" dirty="0" err="1"/>
              <a:t>p</a:t>
            </a:r>
            <a:r>
              <a:rPr lang="en-US" sz="2800" dirty="0" err="1"/>
              <a:t>îl</a:t>
            </a:r>
            <a:r>
              <a:rPr lang="en-US" sz="2800" dirty="0"/>
              <a:t> – he caused to make (causative)– 9386x</a:t>
            </a:r>
          </a:p>
          <a:p>
            <a:endParaRPr lang="en-US" sz="2800" dirty="0"/>
          </a:p>
        </p:txBody>
      </p:sp>
    </p:spTree>
    <p:extLst>
      <p:ext uri="{BB962C8B-B14F-4D97-AF65-F5344CB8AC3E}">
        <p14:creationId xmlns:p14="http://schemas.microsoft.com/office/powerpoint/2010/main" val="240148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Seven verb patterns</a:t>
            </a:r>
            <a:endParaRPr lang="en-US" dirty="0"/>
          </a:p>
        </p:txBody>
      </p:sp>
      <p:sp>
        <p:nvSpPr>
          <p:cNvPr id="3" name="Content Placeholder 2"/>
          <p:cNvSpPr>
            <a:spLocks noGrp="1"/>
          </p:cNvSpPr>
          <p:nvPr>
            <p:ph idx="1"/>
          </p:nvPr>
        </p:nvSpPr>
        <p:spPr/>
        <p:txBody>
          <a:bodyPr>
            <a:normAutofit/>
          </a:bodyPr>
          <a:lstStyle/>
          <a:p>
            <a:r>
              <a:rPr lang="en-US" sz="2800" dirty="0" err="1">
                <a:solidFill>
                  <a:srgbClr val="FFFF00"/>
                </a:solidFill>
              </a:rPr>
              <a:t>Hithpael</a:t>
            </a:r>
            <a:r>
              <a:rPr lang="en-US" sz="2800" dirty="0"/>
              <a:t> – </a:t>
            </a:r>
            <a:r>
              <a:rPr lang="he-IL" sz="3600" dirty="0"/>
              <a:t>הִתְפַּעֵל</a:t>
            </a:r>
            <a:r>
              <a:rPr lang="en-US" sz="2800" dirty="0"/>
              <a:t> </a:t>
            </a:r>
            <a:r>
              <a:rPr lang="en-US" sz="2800" dirty="0" err="1"/>
              <a:t>Hi</a:t>
            </a:r>
            <a:r>
              <a:rPr lang="en-US" sz="2800" u="sng" dirty="0" err="1"/>
              <a:t>t</a:t>
            </a:r>
            <a:r>
              <a:rPr lang="en-US" sz="2800" dirty="0" err="1"/>
              <a:t>pa‘ēl</a:t>
            </a:r>
            <a:r>
              <a:rPr lang="en-US" sz="2800" dirty="0"/>
              <a:t> – he made himself (intensive reflexive)– 842x</a:t>
            </a:r>
          </a:p>
          <a:p>
            <a:r>
              <a:rPr lang="en-US" sz="2800" dirty="0" err="1">
                <a:solidFill>
                  <a:srgbClr val="FFFF00"/>
                </a:solidFill>
              </a:rPr>
              <a:t>Pual</a:t>
            </a:r>
            <a:r>
              <a:rPr lang="en-US" sz="2800" dirty="0"/>
              <a:t> – </a:t>
            </a:r>
            <a:r>
              <a:rPr lang="he-IL" sz="3600" dirty="0"/>
              <a:t>פּוּעַל</a:t>
            </a:r>
            <a:r>
              <a:rPr lang="en-US" sz="2800" dirty="0"/>
              <a:t> </a:t>
            </a:r>
            <a:r>
              <a:rPr lang="en-US" sz="2800" dirty="0" err="1"/>
              <a:t>Pû‘al</a:t>
            </a:r>
            <a:r>
              <a:rPr lang="en-US" sz="2800" dirty="0"/>
              <a:t> – he was made (intensive passive) – 417x</a:t>
            </a:r>
          </a:p>
          <a:p>
            <a:r>
              <a:rPr lang="en-US" sz="2800" dirty="0" err="1">
                <a:solidFill>
                  <a:srgbClr val="FFFF00"/>
                </a:solidFill>
              </a:rPr>
              <a:t>Hophal</a:t>
            </a:r>
            <a:r>
              <a:rPr lang="en-US" sz="2800" dirty="0"/>
              <a:t> -- </a:t>
            </a:r>
            <a:r>
              <a:rPr lang="en-US" sz="2800" dirty="0" err="1"/>
              <a:t>Hophal</a:t>
            </a:r>
            <a:r>
              <a:rPr lang="en-US" sz="2800" dirty="0"/>
              <a:t> (</a:t>
            </a:r>
            <a:r>
              <a:rPr lang="he-IL" sz="3600" dirty="0"/>
              <a:t>הָפְעַל</a:t>
            </a:r>
            <a:r>
              <a:rPr lang="he-IL" sz="2800" dirty="0"/>
              <a:t> </a:t>
            </a:r>
            <a:r>
              <a:rPr lang="en-US" sz="2800" dirty="0"/>
              <a:t>)  -- he was caused to make (causative passive)– 392x</a:t>
            </a:r>
          </a:p>
        </p:txBody>
      </p:sp>
    </p:spTree>
    <p:extLst>
      <p:ext uri="{BB962C8B-B14F-4D97-AF65-F5344CB8AC3E}">
        <p14:creationId xmlns:p14="http://schemas.microsoft.com/office/powerpoint/2010/main" val="3123919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27442"/>
          </a:xfrm>
        </p:spPr>
        <p:txBody>
          <a:bodyPr/>
          <a:lstStyle/>
          <a:p>
            <a:r>
              <a:rPr lang="en-US" b="1" dirty="0"/>
              <a:t>15 B. The usage of the </a:t>
            </a:r>
            <a:r>
              <a:rPr lang="en-US" b="1" dirty="0" err="1"/>
              <a:t>Niphal</a:t>
            </a:r>
            <a:r>
              <a:rPr lang="en-US" b="1" dirty="0"/>
              <a:t> </a:t>
            </a:r>
            <a:r>
              <a:rPr lang="en-US" dirty="0"/>
              <a:t/>
            </a:r>
            <a:br>
              <a:rPr lang="en-US" dirty="0"/>
            </a:br>
            <a:endParaRPr lang="en-US" dirty="0"/>
          </a:p>
        </p:txBody>
      </p:sp>
      <p:sp>
        <p:nvSpPr>
          <p:cNvPr id="3" name="Content Placeholder 2"/>
          <p:cNvSpPr>
            <a:spLocks noGrp="1"/>
          </p:cNvSpPr>
          <p:nvPr>
            <p:ph idx="1"/>
          </p:nvPr>
        </p:nvSpPr>
        <p:spPr>
          <a:xfrm>
            <a:off x="415636" y="1188720"/>
            <a:ext cx="11255433" cy="5577840"/>
          </a:xfrm>
        </p:spPr>
        <p:txBody>
          <a:bodyPr>
            <a:noAutofit/>
          </a:bodyPr>
          <a:lstStyle/>
          <a:p>
            <a:r>
              <a:rPr lang="en-US" sz="2800" dirty="0"/>
              <a:t>It is basically the </a:t>
            </a:r>
            <a:r>
              <a:rPr lang="en-US" sz="2800" dirty="0">
                <a:solidFill>
                  <a:srgbClr val="FFFF00"/>
                </a:solidFill>
              </a:rPr>
              <a:t>passive</a:t>
            </a:r>
            <a:r>
              <a:rPr lang="en-US" sz="2800" dirty="0"/>
              <a:t> of the </a:t>
            </a:r>
            <a:r>
              <a:rPr lang="en-US" sz="2800" dirty="0" err="1"/>
              <a:t>Qal</a:t>
            </a:r>
            <a:r>
              <a:rPr lang="en-US" sz="2800" dirty="0"/>
              <a:t>. </a:t>
            </a:r>
            <a:endParaRPr lang="en-US" sz="2800" dirty="0" smtClean="0"/>
          </a:p>
          <a:p>
            <a:r>
              <a:rPr lang="en-US" sz="2800" dirty="0" smtClean="0"/>
              <a:t>An </a:t>
            </a:r>
            <a:r>
              <a:rPr lang="en-US" sz="2800" dirty="0"/>
              <a:t>active verb is one where the subject does the action of the verb (e.g. Terry hit the ball).  </a:t>
            </a:r>
            <a:endParaRPr lang="en-US" sz="2800" dirty="0" smtClean="0"/>
          </a:p>
          <a:p>
            <a:r>
              <a:rPr lang="en-US" sz="2800" dirty="0" smtClean="0"/>
              <a:t>A </a:t>
            </a:r>
            <a:r>
              <a:rPr lang="en-US" sz="2800" dirty="0"/>
              <a:t>passive verb is one where the subject receives the action of the verb (e.g. Terry was hit by the ball).  </a:t>
            </a:r>
            <a:endParaRPr lang="en-US" sz="2800" dirty="0" smtClean="0"/>
          </a:p>
          <a:p>
            <a:r>
              <a:rPr lang="en-US" sz="2800" dirty="0" smtClean="0"/>
              <a:t>Usually </a:t>
            </a:r>
            <a:r>
              <a:rPr lang="en-US" sz="2800" dirty="0"/>
              <a:t>the </a:t>
            </a:r>
            <a:r>
              <a:rPr lang="en-US" sz="2800" dirty="0">
                <a:solidFill>
                  <a:srgbClr val="FFFF00"/>
                </a:solidFill>
              </a:rPr>
              <a:t>passive</a:t>
            </a:r>
            <a:r>
              <a:rPr lang="en-US" sz="2800" dirty="0"/>
              <a:t> form in English is achieved by inserting some form of the “is” verb, in the case above “was” shifts the “hit” to the passive where “Terry” receives the action of the verb even though he is the subject. </a:t>
            </a:r>
            <a:endParaRPr lang="en-US" sz="2800" dirty="0" smtClean="0"/>
          </a:p>
          <a:p>
            <a:r>
              <a:rPr lang="en-US" sz="2800" dirty="0" smtClean="0"/>
              <a:t>So </a:t>
            </a:r>
            <a:r>
              <a:rPr lang="he-IL" sz="3600" dirty="0" smtClean="0"/>
              <a:t>מָצַא</a:t>
            </a:r>
            <a:r>
              <a:rPr lang="he-IL" sz="2800" dirty="0" smtClean="0"/>
              <a:t> </a:t>
            </a:r>
            <a:r>
              <a:rPr lang="en-US" sz="2800" dirty="0" smtClean="0"/>
              <a:t> is </a:t>
            </a:r>
            <a:r>
              <a:rPr lang="en-US" sz="2800" dirty="0"/>
              <a:t>“he found” and  </a:t>
            </a:r>
            <a:r>
              <a:rPr lang="he-IL" sz="3600" dirty="0" smtClean="0"/>
              <a:t>נִמְצָא</a:t>
            </a:r>
            <a:r>
              <a:rPr lang="he-IL" sz="2800" dirty="0" smtClean="0"/>
              <a:t> </a:t>
            </a:r>
            <a:r>
              <a:rPr lang="en-US" sz="2800" dirty="0" smtClean="0"/>
              <a:t> is “he </a:t>
            </a:r>
            <a:r>
              <a:rPr lang="en-US" sz="2800" dirty="0"/>
              <a:t>was found” or </a:t>
            </a:r>
            <a:r>
              <a:rPr lang="he-IL" sz="3600" dirty="0"/>
              <a:t>שָׁמַע</a:t>
            </a:r>
            <a:r>
              <a:rPr lang="he-IL" sz="2800" dirty="0"/>
              <a:t> </a:t>
            </a:r>
            <a:r>
              <a:rPr lang="en-US" sz="2800" dirty="0" smtClean="0"/>
              <a:t> is </a:t>
            </a:r>
            <a:r>
              <a:rPr lang="en-US" sz="2800" dirty="0"/>
              <a:t>“he hears” and </a:t>
            </a:r>
            <a:r>
              <a:rPr lang="he-IL" sz="3600" dirty="0"/>
              <a:t>נִשְׁמַע</a:t>
            </a:r>
            <a:r>
              <a:rPr lang="he-IL" sz="2800" dirty="0"/>
              <a:t> </a:t>
            </a:r>
            <a:r>
              <a:rPr lang="en-US" sz="2800" dirty="0" smtClean="0"/>
              <a:t> is </a:t>
            </a:r>
            <a:r>
              <a:rPr lang="en-US" sz="2800" dirty="0"/>
              <a:t>“he was heard.”  </a:t>
            </a:r>
            <a:endParaRPr lang="en-US" sz="2800" dirty="0" smtClean="0"/>
          </a:p>
          <a:p>
            <a:endParaRPr lang="en-US" sz="2800" dirty="0"/>
          </a:p>
        </p:txBody>
      </p:sp>
    </p:spTree>
    <p:extLst>
      <p:ext uri="{BB962C8B-B14F-4D97-AF65-F5344CB8AC3E}">
        <p14:creationId xmlns:p14="http://schemas.microsoft.com/office/powerpoint/2010/main" val="227804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60693"/>
          </a:xfrm>
        </p:spPr>
        <p:txBody>
          <a:bodyPr/>
          <a:lstStyle/>
          <a:p>
            <a:r>
              <a:rPr lang="en-US" b="1" dirty="0"/>
              <a:t>15 B. The usage of the </a:t>
            </a:r>
            <a:r>
              <a:rPr lang="en-US" b="1" dirty="0" err="1"/>
              <a:t>Niphal</a:t>
            </a:r>
            <a:endParaRPr lang="en-US" dirty="0"/>
          </a:p>
        </p:txBody>
      </p:sp>
      <p:sp>
        <p:nvSpPr>
          <p:cNvPr id="3" name="Content Placeholder 2"/>
          <p:cNvSpPr>
            <a:spLocks noGrp="1"/>
          </p:cNvSpPr>
          <p:nvPr>
            <p:ph idx="1"/>
          </p:nvPr>
        </p:nvSpPr>
        <p:spPr>
          <a:xfrm>
            <a:off x="482138" y="1554480"/>
            <a:ext cx="11313622" cy="4693919"/>
          </a:xfrm>
        </p:spPr>
        <p:txBody>
          <a:bodyPr>
            <a:noAutofit/>
          </a:bodyPr>
          <a:lstStyle/>
          <a:p>
            <a:r>
              <a:rPr lang="en-US" sz="2800" dirty="0"/>
              <a:t>Quite often the passive in Hebrew will not express the agent (e.g. “the ball) although in Hebrew the agent is often may be indicated by a prepositional</a:t>
            </a:r>
            <a:r>
              <a:rPr lang="en-US" sz="3600" dirty="0"/>
              <a:t> </a:t>
            </a:r>
            <a:r>
              <a:rPr lang="he-IL" sz="3600" dirty="0"/>
              <a:t>בְּ </a:t>
            </a:r>
            <a:r>
              <a:rPr lang="en-US" sz="3600" dirty="0"/>
              <a:t> </a:t>
            </a:r>
            <a:r>
              <a:rPr lang="en-US" sz="2800" dirty="0"/>
              <a:t>or</a:t>
            </a:r>
            <a:r>
              <a:rPr lang="en-US" sz="3600" dirty="0"/>
              <a:t> </a:t>
            </a:r>
            <a:r>
              <a:rPr lang="he-IL" sz="3600" dirty="0"/>
              <a:t>לְ</a:t>
            </a:r>
            <a:r>
              <a:rPr lang="en-US" sz="3600" dirty="0"/>
              <a:t> </a:t>
            </a:r>
            <a:r>
              <a:rPr lang="en-US" sz="2800" dirty="0"/>
              <a:t>or </a:t>
            </a:r>
            <a:r>
              <a:rPr lang="he-IL" sz="3600" dirty="0"/>
              <a:t>מִן </a:t>
            </a:r>
            <a:r>
              <a:rPr lang="en-US" sz="2800" dirty="0" smtClean="0"/>
              <a:t>  </a:t>
            </a:r>
            <a:endParaRPr lang="en-US" sz="2800" dirty="0"/>
          </a:p>
          <a:p>
            <a:r>
              <a:rPr lang="en-US" sz="2800" dirty="0" smtClean="0"/>
              <a:t>Some </a:t>
            </a:r>
            <a:r>
              <a:rPr lang="en-US" sz="2800" dirty="0"/>
              <a:t>verbs (</a:t>
            </a:r>
            <a:r>
              <a:rPr lang="he-IL" sz="3600" dirty="0"/>
              <a:t>סָתַר</a:t>
            </a:r>
            <a:r>
              <a:rPr lang="he-IL" sz="2800" dirty="0"/>
              <a:t> </a:t>
            </a:r>
            <a:r>
              <a:rPr lang="en-US" sz="2800" dirty="0"/>
              <a:t>–to hide; </a:t>
            </a:r>
            <a:r>
              <a:rPr lang="he-IL" sz="3600" dirty="0"/>
              <a:t>שָׁמַר</a:t>
            </a:r>
            <a:r>
              <a:rPr lang="en-US" sz="2800" dirty="0"/>
              <a:t>) the </a:t>
            </a:r>
            <a:r>
              <a:rPr lang="en-US" sz="2800" dirty="0" err="1"/>
              <a:t>Niphal</a:t>
            </a:r>
            <a:r>
              <a:rPr lang="en-US" sz="2800" dirty="0"/>
              <a:t> can be used for a </a:t>
            </a:r>
            <a:r>
              <a:rPr lang="en-US" sz="2800" dirty="0">
                <a:solidFill>
                  <a:srgbClr val="FFFF00"/>
                </a:solidFill>
              </a:rPr>
              <a:t>reflexive</a:t>
            </a:r>
            <a:r>
              <a:rPr lang="en-US" sz="2800" dirty="0"/>
              <a:t> (</a:t>
            </a:r>
            <a:r>
              <a:rPr lang="he-IL" sz="3600" dirty="0"/>
              <a:t>נִסְתַּר</a:t>
            </a:r>
            <a:r>
              <a:rPr lang="he-IL" sz="2800" dirty="0"/>
              <a:t> </a:t>
            </a:r>
            <a:r>
              <a:rPr lang="en-US" sz="2800" dirty="0"/>
              <a:t>– he hid himself</a:t>
            </a:r>
            <a:r>
              <a:rPr lang="he-IL" sz="2800" dirty="0"/>
              <a:t>ְ</a:t>
            </a:r>
            <a:r>
              <a:rPr lang="en-US" sz="2800" dirty="0"/>
              <a:t>; </a:t>
            </a:r>
            <a:r>
              <a:rPr lang="he-IL" sz="3600" dirty="0"/>
              <a:t>נִשְׁמַר</a:t>
            </a:r>
            <a:r>
              <a:rPr lang="he-IL" sz="2800" dirty="0"/>
              <a:t> </a:t>
            </a:r>
            <a:r>
              <a:rPr lang="en-US" sz="2800" dirty="0" smtClean="0"/>
              <a:t> he </a:t>
            </a:r>
            <a:r>
              <a:rPr lang="en-US" sz="2800" dirty="0"/>
              <a:t>kept himself). </a:t>
            </a:r>
          </a:p>
          <a:p>
            <a:r>
              <a:rPr lang="en-US" sz="2800" dirty="0"/>
              <a:t>Some verbs have no </a:t>
            </a:r>
            <a:r>
              <a:rPr lang="en-US" sz="2800" dirty="0" err="1"/>
              <a:t>Qal</a:t>
            </a:r>
            <a:r>
              <a:rPr lang="en-US" sz="2800" dirty="0"/>
              <a:t> in which case the </a:t>
            </a:r>
            <a:r>
              <a:rPr lang="en-US" sz="2800" dirty="0" err="1"/>
              <a:t>Niphal</a:t>
            </a:r>
            <a:r>
              <a:rPr lang="en-US" sz="2800" dirty="0"/>
              <a:t> form is used for the </a:t>
            </a:r>
            <a:r>
              <a:rPr lang="en-US" sz="2800" dirty="0">
                <a:solidFill>
                  <a:srgbClr val="FFFF00"/>
                </a:solidFill>
              </a:rPr>
              <a:t>active</a:t>
            </a:r>
            <a:r>
              <a:rPr lang="en-US" sz="2800" dirty="0"/>
              <a:t> meaning similar to if it had been a </a:t>
            </a:r>
            <a:r>
              <a:rPr lang="en-US" sz="2800" dirty="0" err="1"/>
              <a:t>Qal</a:t>
            </a:r>
            <a:r>
              <a:rPr lang="en-US" sz="2800" dirty="0"/>
              <a:t> (</a:t>
            </a:r>
            <a:r>
              <a:rPr lang="he-IL" sz="3600" dirty="0"/>
              <a:t>נִלְחַם</a:t>
            </a:r>
            <a:r>
              <a:rPr lang="en-US" sz="2800" dirty="0"/>
              <a:t>—he fought</a:t>
            </a:r>
            <a:r>
              <a:rPr lang="en-US" sz="2800" dirty="0">
                <a:solidFill>
                  <a:srgbClr val="FFFF00"/>
                </a:solidFill>
              </a:rPr>
              <a:t>; </a:t>
            </a:r>
            <a:r>
              <a:rPr lang="he-IL" sz="3600" dirty="0">
                <a:solidFill>
                  <a:srgbClr val="FFFF00"/>
                </a:solidFill>
              </a:rPr>
              <a:t>נִשְׁבַּע</a:t>
            </a:r>
            <a:r>
              <a:rPr lang="en-US" sz="2800" dirty="0">
                <a:solidFill>
                  <a:srgbClr val="FFFF00"/>
                </a:solidFill>
              </a:rPr>
              <a:t>—he swore</a:t>
            </a:r>
            <a:r>
              <a:rPr lang="en-US" sz="2800" dirty="0"/>
              <a:t>) </a:t>
            </a:r>
          </a:p>
        </p:txBody>
      </p:sp>
    </p:spTree>
    <p:extLst>
      <p:ext uri="{BB962C8B-B14F-4D97-AF65-F5344CB8AC3E}">
        <p14:creationId xmlns:p14="http://schemas.microsoft.com/office/powerpoint/2010/main" val="303502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4.L.  Sing: Shema lullaby </a:t>
            </a:r>
            <a:endParaRPr lang="en-US" dirty="0"/>
          </a:p>
        </p:txBody>
      </p:sp>
      <p:sp>
        <p:nvSpPr>
          <p:cNvPr id="3" name="Content Placeholder 2"/>
          <p:cNvSpPr>
            <a:spLocks noGrp="1"/>
          </p:cNvSpPr>
          <p:nvPr>
            <p:ph idx="1"/>
          </p:nvPr>
        </p:nvSpPr>
        <p:spPr>
          <a:xfrm>
            <a:off x="1103312" y="2052918"/>
            <a:ext cx="10139454" cy="4195481"/>
          </a:xfrm>
        </p:spPr>
        <p:txBody>
          <a:bodyPr/>
          <a:lstStyle/>
          <a:p>
            <a:r>
              <a:rPr lang="he-IL" sz="4400" dirty="0" smtClean="0"/>
              <a:t>שְׁמַע יִשְׂרָאֵל     </a:t>
            </a:r>
            <a:r>
              <a:rPr lang="he-IL" sz="4400" dirty="0"/>
              <a:t>יְהוָה אֱלֹהֵינוּ </a:t>
            </a:r>
            <a:r>
              <a:rPr lang="he-IL" sz="4400" dirty="0" smtClean="0"/>
              <a:t>   יְהוָה </a:t>
            </a:r>
            <a:r>
              <a:rPr lang="he-IL" sz="4400" dirty="0"/>
              <a:t>אֶחָֽד׃ </a:t>
            </a:r>
            <a:r>
              <a:rPr lang="en-US" sz="4400" dirty="0"/>
              <a:t>    </a:t>
            </a:r>
            <a:r>
              <a:rPr lang="en-US" dirty="0"/>
              <a:t>(Deut. 6:4)</a:t>
            </a:r>
          </a:p>
          <a:p>
            <a:r>
              <a:rPr lang="en-US" b="1" u="sng" dirty="0">
                <a:hlinkClick r:id="rId2"/>
              </a:rPr>
              <a:t>https://www.youtube.com/watch?v=pIOpZ9fQLbU&amp;t=0s&amp;list=PLnNXzYjQerJia_8yTy8OrM2K-BiN5OEup&amp;index=2</a:t>
            </a:r>
            <a:r>
              <a:rPr lang="en-US" b="1" dirty="0"/>
              <a:t>   </a:t>
            </a:r>
            <a:endParaRPr lang="en-US" dirty="0"/>
          </a:p>
          <a:p>
            <a:r>
              <a:rPr lang="en-US" b="1" dirty="0"/>
              <a:t>or search </a:t>
            </a:r>
            <a:r>
              <a:rPr lang="en-US" b="1" dirty="0" err="1"/>
              <a:t>Youtube</a:t>
            </a:r>
            <a:r>
              <a:rPr lang="en-US" b="1" dirty="0"/>
              <a:t> for: “</a:t>
            </a:r>
            <a:r>
              <a:rPr lang="en-US" dirty="0"/>
              <a:t>Shema Lullaby Judy </a:t>
            </a:r>
            <a:r>
              <a:rPr lang="en-US" dirty="0" err="1"/>
              <a:t>Ginsburgh</a:t>
            </a:r>
            <a:r>
              <a:rPr lang="en-US" dirty="0"/>
              <a:t>”</a:t>
            </a:r>
          </a:p>
          <a:p>
            <a:r>
              <a:rPr lang="en-US" dirty="0" smtClean="0"/>
              <a:t>Shabbat Shalom Medley</a:t>
            </a:r>
          </a:p>
          <a:p>
            <a:r>
              <a:rPr lang="en-US" dirty="0">
                <a:hlinkClick r:id="rId3"/>
              </a:rPr>
              <a:t>https://www.youtube.com/watch?v=-</a:t>
            </a:r>
            <a:r>
              <a:rPr lang="en-US" dirty="0" smtClean="0">
                <a:hlinkClick r:id="rId3"/>
              </a:rPr>
              <a:t>MBgACM_LcE&amp;list=RDEMSL0J_ngrs5U8EoQWZITH5w&amp;index=9</a:t>
            </a:r>
            <a:r>
              <a:rPr lang="en-US" dirty="0" smtClean="0"/>
              <a:t> </a:t>
            </a:r>
            <a:endParaRPr lang="en-US" dirty="0"/>
          </a:p>
        </p:txBody>
      </p:sp>
    </p:spTree>
    <p:extLst>
      <p:ext uri="{BB962C8B-B14F-4D97-AF65-F5344CB8AC3E}">
        <p14:creationId xmlns:p14="http://schemas.microsoft.com/office/powerpoint/2010/main" val="3057157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1266027" cy="1400530"/>
          </a:xfrm>
        </p:spPr>
        <p:txBody>
          <a:bodyPr/>
          <a:lstStyle/>
          <a:p>
            <a:r>
              <a:rPr lang="en-US" b="1" dirty="0"/>
              <a:t>15 C. The morphology of the </a:t>
            </a:r>
            <a:r>
              <a:rPr lang="en-US" b="1" dirty="0" err="1"/>
              <a:t>Niphal</a:t>
            </a:r>
            <a:r>
              <a:rPr lang="en-US" b="1" dirty="0"/>
              <a:t> Perfect </a:t>
            </a:r>
            <a:r>
              <a:rPr lang="en-US" dirty="0"/>
              <a:t/>
            </a:r>
            <a:br>
              <a:rPr lang="en-US" dirty="0"/>
            </a:br>
            <a:endParaRPr lang="en-US" dirty="0"/>
          </a:p>
        </p:txBody>
      </p:sp>
      <p:sp>
        <p:nvSpPr>
          <p:cNvPr id="3" name="Content Placeholder 2"/>
          <p:cNvSpPr>
            <a:spLocks noGrp="1"/>
          </p:cNvSpPr>
          <p:nvPr>
            <p:ph idx="1"/>
          </p:nvPr>
        </p:nvSpPr>
        <p:spPr>
          <a:xfrm>
            <a:off x="274320" y="1620982"/>
            <a:ext cx="11812385" cy="4627417"/>
          </a:xfrm>
        </p:spPr>
        <p:txBody>
          <a:bodyPr>
            <a:noAutofit/>
          </a:bodyPr>
          <a:lstStyle/>
          <a:p>
            <a:r>
              <a:rPr lang="en-US" sz="2800" dirty="0" smtClean="0"/>
              <a:t>The </a:t>
            </a:r>
            <a:r>
              <a:rPr lang="en-US" sz="2800" dirty="0"/>
              <a:t>Perfect of the </a:t>
            </a:r>
            <a:r>
              <a:rPr lang="en-US" sz="2800" dirty="0" err="1"/>
              <a:t>Niphal</a:t>
            </a:r>
            <a:r>
              <a:rPr lang="en-US" sz="2800" dirty="0"/>
              <a:t> for the regular verb is:  just remember 3ms = </a:t>
            </a:r>
            <a:r>
              <a:rPr lang="he-IL" sz="3600" dirty="0"/>
              <a:t>נִשְׁמַר</a:t>
            </a:r>
            <a:endParaRPr lang="en-US" sz="2800" dirty="0"/>
          </a:p>
          <a:p>
            <a:r>
              <a:rPr lang="en-US" sz="2800" dirty="0"/>
              <a:t>1CS  </a:t>
            </a:r>
            <a:r>
              <a:rPr lang="he-IL" sz="3600" dirty="0"/>
              <a:t>נִשְׁמַרְתִּי</a:t>
            </a:r>
            <a:r>
              <a:rPr lang="en-US" sz="2800" dirty="0"/>
              <a:t>  	I was guarded 		1CP  </a:t>
            </a:r>
            <a:r>
              <a:rPr lang="he-IL" sz="3600" dirty="0"/>
              <a:t>נִשְׁמַרְנוּ</a:t>
            </a:r>
            <a:r>
              <a:rPr lang="en-US" sz="2800" dirty="0"/>
              <a:t>   we were guarded </a:t>
            </a:r>
          </a:p>
          <a:p>
            <a:r>
              <a:rPr lang="en-US" sz="2800" dirty="0"/>
              <a:t>2MS  </a:t>
            </a:r>
            <a:r>
              <a:rPr lang="he-IL" sz="3600" dirty="0"/>
              <a:t>נִשְׁמַרְתָּ</a:t>
            </a:r>
            <a:r>
              <a:rPr lang="en-US" sz="2800" dirty="0"/>
              <a:t>  	you (m) </a:t>
            </a:r>
            <a:r>
              <a:rPr lang="en-US" sz="2800" dirty="0" smtClean="0"/>
              <a:t>              </a:t>
            </a:r>
            <a:r>
              <a:rPr lang="en-US" sz="2800" dirty="0"/>
              <a:t>	2MP  </a:t>
            </a:r>
            <a:r>
              <a:rPr lang="he-IL" sz="3600" dirty="0"/>
              <a:t>נִשְׁמַרְתֶּם</a:t>
            </a:r>
            <a:r>
              <a:rPr lang="en-US" sz="2800" dirty="0"/>
              <a:t>  you (</a:t>
            </a:r>
            <a:r>
              <a:rPr lang="en-US" sz="2800" dirty="0" err="1" smtClean="0"/>
              <a:t>mp</a:t>
            </a:r>
            <a:r>
              <a:rPr lang="en-US" sz="2800" dirty="0" smtClean="0"/>
              <a:t>)</a:t>
            </a:r>
            <a:endParaRPr lang="en-US" sz="2800" dirty="0"/>
          </a:p>
          <a:p>
            <a:r>
              <a:rPr lang="en-US" sz="2800" dirty="0"/>
              <a:t>2FS  </a:t>
            </a:r>
            <a:r>
              <a:rPr lang="he-IL" sz="3600" dirty="0"/>
              <a:t>נִשְׁמַרְתְּ</a:t>
            </a:r>
            <a:r>
              <a:rPr lang="en-US" sz="2800" dirty="0"/>
              <a:t>  	you (f) </a:t>
            </a:r>
            <a:r>
              <a:rPr lang="en-US" sz="2800" dirty="0" smtClean="0"/>
              <a:t>                 </a:t>
            </a:r>
            <a:r>
              <a:rPr lang="en-US" sz="2800" dirty="0"/>
              <a:t>	2FP  </a:t>
            </a:r>
            <a:r>
              <a:rPr lang="en-US" sz="2800" dirty="0" smtClean="0"/>
              <a:t>  </a:t>
            </a:r>
            <a:r>
              <a:rPr lang="he-IL" sz="3600" dirty="0" smtClean="0"/>
              <a:t>נִשְׁמַרְתֶּן</a:t>
            </a:r>
            <a:r>
              <a:rPr lang="en-US" sz="2800" dirty="0" smtClean="0"/>
              <a:t>   </a:t>
            </a:r>
            <a:r>
              <a:rPr lang="en-US" sz="2800" dirty="0"/>
              <a:t>you (</a:t>
            </a:r>
            <a:r>
              <a:rPr lang="en-US" sz="2800" dirty="0" err="1" smtClean="0"/>
              <a:t>fp</a:t>
            </a:r>
            <a:r>
              <a:rPr lang="en-US" sz="2800" dirty="0" smtClean="0"/>
              <a:t>)</a:t>
            </a:r>
            <a:endParaRPr lang="en-US" sz="2800" dirty="0"/>
          </a:p>
          <a:p>
            <a:r>
              <a:rPr lang="en-US" sz="2800" dirty="0"/>
              <a:t>3MS  </a:t>
            </a:r>
            <a:r>
              <a:rPr lang="he-IL" sz="3600" dirty="0"/>
              <a:t>נִשְׁמַר</a:t>
            </a:r>
            <a:r>
              <a:rPr lang="en-US" sz="2800" dirty="0"/>
              <a:t>  	he was guarded 	</a:t>
            </a:r>
            <a:r>
              <a:rPr lang="en-US" sz="2800" dirty="0" smtClean="0"/>
              <a:t>3CP  </a:t>
            </a:r>
            <a:r>
              <a:rPr lang="he-IL" sz="3600" dirty="0"/>
              <a:t>נִשְׁמְרוּ</a:t>
            </a:r>
            <a:r>
              <a:rPr lang="en-US" sz="2800" dirty="0"/>
              <a:t>   they were guarded </a:t>
            </a:r>
          </a:p>
          <a:p>
            <a:r>
              <a:rPr lang="en-US" sz="2800" dirty="0"/>
              <a:t>3FS  </a:t>
            </a:r>
            <a:r>
              <a:rPr lang="he-IL" sz="3600" dirty="0"/>
              <a:t>נִשְׁמְרָה</a:t>
            </a:r>
            <a:r>
              <a:rPr lang="en-US" sz="2800" dirty="0"/>
              <a:t>  	she was guarded 		 </a:t>
            </a:r>
          </a:p>
          <a:p>
            <a:endParaRPr lang="en-US" sz="2800" dirty="0"/>
          </a:p>
        </p:txBody>
      </p:sp>
    </p:spTree>
    <p:extLst>
      <p:ext uri="{BB962C8B-B14F-4D97-AF65-F5344CB8AC3E}">
        <p14:creationId xmlns:p14="http://schemas.microsoft.com/office/powerpoint/2010/main" val="98300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1274340" cy="1400530"/>
          </a:xfrm>
        </p:spPr>
        <p:txBody>
          <a:bodyPr/>
          <a:lstStyle/>
          <a:p>
            <a:r>
              <a:rPr lang="en-US" b="1" dirty="0"/>
              <a:t>15 C. The morphology of the </a:t>
            </a:r>
            <a:r>
              <a:rPr lang="en-US" b="1" dirty="0" err="1"/>
              <a:t>Niphal</a:t>
            </a:r>
            <a:r>
              <a:rPr lang="en-US" b="1" dirty="0"/>
              <a:t> Perfect </a:t>
            </a:r>
            <a:r>
              <a:rPr lang="en-US" dirty="0"/>
              <a:t/>
            </a:r>
            <a:br>
              <a:rPr lang="en-US" dirty="0"/>
            </a:br>
            <a:endParaRPr lang="en-US" dirty="0"/>
          </a:p>
        </p:txBody>
      </p:sp>
      <p:sp>
        <p:nvSpPr>
          <p:cNvPr id="3" name="Content Placeholder 2"/>
          <p:cNvSpPr>
            <a:spLocks noGrp="1"/>
          </p:cNvSpPr>
          <p:nvPr>
            <p:ph idx="1"/>
          </p:nvPr>
        </p:nvSpPr>
        <p:spPr>
          <a:xfrm>
            <a:off x="1103312" y="2052918"/>
            <a:ext cx="9869488" cy="4195481"/>
          </a:xfrm>
        </p:spPr>
        <p:txBody>
          <a:bodyPr>
            <a:normAutofit/>
          </a:bodyPr>
          <a:lstStyle/>
          <a:p>
            <a:r>
              <a:rPr lang="en-US" sz="2800" dirty="0"/>
              <a:t>The pronominal endings are added normally with the vocalic endings (</a:t>
            </a:r>
            <a:r>
              <a:rPr lang="he-IL" sz="3600" dirty="0"/>
              <a:t>ָה  </a:t>
            </a:r>
            <a:r>
              <a:rPr lang="en-US" sz="3600" dirty="0"/>
              <a:t> </a:t>
            </a:r>
            <a:r>
              <a:rPr lang="en-US" sz="3600" dirty="0" smtClean="0"/>
              <a:t> </a:t>
            </a:r>
            <a:r>
              <a:rPr lang="en-US" sz="2800" dirty="0" smtClean="0"/>
              <a:t>and </a:t>
            </a:r>
            <a:r>
              <a:rPr lang="he-IL" sz="3600" dirty="0"/>
              <a:t>ו</a:t>
            </a:r>
            <a:r>
              <a:rPr lang="he-IL" sz="2800" dirty="0"/>
              <a:t>ּ</a:t>
            </a:r>
            <a:r>
              <a:rPr lang="en-US" sz="2800" dirty="0"/>
              <a:t>) causing the vowel under the second consonant to drop to a </a:t>
            </a:r>
            <a:r>
              <a:rPr lang="en-US" sz="2800" dirty="0" err="1"/>
              <a:t>š</a:t>
            </a:r>
            <a:r>
              <a:rPr lang="en-US" sz="2800" baseline="30000" dirty="0" err="1"/>
              <a:t>e</a:t>
            </a:r>
            <a:r>
              <a:rPr lang="en-US" sz="2800" dirty="0" err="1"/>
              <a:t>vā</a:t>
            </a:r>
            <a:r>
              <a:rPr lang="en-US" sz="2800" dirty="0"/>
              <a:t>’ as they did in the </a:t>
            </a:r>
            <a:r>
              <a:rPr lang="en-US" sz="2800" dirty="0" err="1"/>
              <a:t>Qal</a:t>
            </a:r>
            <a:r>
              <a:rPr lang="en-US" sz="2800" dirty="0"/>
              <a:t> otherwise the simple </a:t>
            </a:r>
            <a:r>
              <a:rPr lang="en-US" sz="2800" dirty="0" err="1"/>
              <a:t>š</a:t>
            </a:r>
            <a:r>
              <a:rPr lang="en-US" sz="2800" baseline="30000" dirty="0" err="1"/>
              <a:t>e</a:t>
            </a:r>
            <a:r>
              <a:rPr lang="en-US" sz="2800" dirty="0" err="1"/>
              <a:t>vā</a:t>
            </a:r>
            <a:r>
              <a:rPr lang="en-US" sz="2800" dirty="0"/>
              <a:t>’ is used to tack on the normal perfect </a:t>
            </a:r>
            <a:r>
              <a:rPr lang="en-US" sz="2800" dirty="0" smtClean="0"/>
              <a:t>suffixes (</a:t>
            </a:r>
            <a:r>
              <a:rPr lang="he-IL" sz="3600" dirty="0"/>
              <a:t>תִּי, תָּ, תְּ, נוּ, תֶּם, תֶּן</a:t>
            </a:r>
            <a:r>
              <a:rPr lang="en-US" sz="2800" dirty="0"/>
              <a:t>). </a:t>
            </a:r>
            <a:endParaRPr lang="en-US" sz="2800" dirty="0" smtClean="0"/>
          </a:p>
          <a:p>
            <a:r>
              <a:rPr lang="en-US" sz="2800" dirty="0" smtClean="0"/>
              <a:t>The </a:t>
            </a:r>
            <a:r>
              <a:rPr lang="he-IL" sz="3600" dirty="0"/>
              <a:t>נִ </a:t>
            </a:r>
            <a:r>
              <a:rPr lang="en-US" sz="2800" dirty="0" smtClean="0"/>
              <a:t> on </a:t>
            </a:r>
            <a:r>
              <a:rPr lang="en-US" sz="2800" dirty="0"/>
              <a:t>the front clearly will identify the form as a </a:t>
            </a:r>
            <a:r>
              <a:rPr lang="en-US" sz="2800" dirty="0" err="1"/>
              <a:t>Niphal</a:t>
            </a:r>
            <a:r>
              <a:rPr lang="en-US" sz="2800" dirty="0"/>
              <a:t> perfect verb.  </a:t>
            </a:r>
          </a:p>
          <a:p>
            <a:endParaRPr lang="en-US" sz="2800" dirty="0"/>
          </a:p>
        </p:txBody>
      </p:sp>
    </p:spTree>
    <p:extLst>
      <p:ext uri="{BB962C8B-B14F-4D97-AF65-F5344CB8AC3E}">
        <p14:creationId xmlns:p14="http://schemas.microsoft.com/office/powerpoint/2010/main" val="341537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r>
              <a:rPr lang="en-US" dirty="0" smtClean="0"/>
              <a:t>:</a:t>
            </a:r>
            <a:endParaRPr lang="en-US" dirty="0"/>
          </a:p>
        </p:txBody>
      </p:sp>
      <p:sp>
        <p:nvSpPr>
          <p:cNvPr id="3" name="Content Placeholder 2"/>
          <p:cNvSpPr>
            <a:spLocks noGrp="1"/>
          </p:cNvSpPr>
          <p:nvPr>
            <p:ph idx="1"/>
          </p:nvPr>
        </p:nvSpPr>
        <p:spPr/>
        <p:txBody>
          <a:bodyPr>
            <a:normAutofit/>
          </a:bodyPr>
          <a:lstStyle/>
          <a:p>
            <a:r>
              <a:rPr lang="he-IL" sz="3600" dirty="0" smtClean="0"/>
              <a:t>וּבְנָבִיא </a:t>
            </a:r>
            <a:r>
              <a:rPr lang="he-IL" sz="3600" dirty="0"/>
              <a:t>נִשְׁמָר </a:t>
            </a:r>
            <a:r>
              <a:rPr lang="en-US" sz="3600" dirty="0"/>
              <a:t> </a:t>
            </a:r>
            <a:r>
              <a:rPr lang="en-US" sz="2800" dirty="0"/>
              <a:t>   (Hos 12:14)</a:t>
            </a:r>
          </a:p>
          <a:p>
            <a:r>
              <a:rPr lang="en-US" sz="2800" dirty="0"/>
              <a:t> 	and by a prophet he was guarded</a:t>
            </a:r>
          </a:p>
          <a:p>
            <a:r>
              <a:rPr lang="he-IL" sz="3600" dirty="0"/>
              <a:t>אֶת־חֲסִידָיו לְעוֹלָם נִשְׁמָרוּ </a:t>
            </a:r>
            <a:r>
              <a:rPr lang="en-US" sz="3600" dirty="0"/>
              <a:t>   </a:t>
            </a:r>
            <a:r>
              <a:rPr lang="en-US" sz="2800" dirty="0"/>
              <a:t>(</a:t>
            </a:r>
            <a:r>
              <a:rPr lang="en-US" sz="2800" dirty="0" err="1"/>
              <a:t>Psa</a:t>
            </a:r>
            <a:r>
              <a:rPr lang="en-US" sz="2800" dirty="0"/>
              <a:t> 37:28)</a:t>
            </a:r>
            <a:br>
              <a:rPr lang="en-US" sz="2800" dirty="0"/>
            </a:br>
            <a:r>
              <a:rPr lang="en-US" sz="2800" dirty="0"/>
              <a:t> 	his faithful ones forever will be guarded</a:t>
            </a:r>
            <a:endParaRPr lang="en-US" sz="2800" dirty="0"/>
          </a:p>
        </p:txBody>
      </p:sp>
    </p:spTree>
    <p:extLst>
      <p:ext uri="{BB962C8B-B14F-4D97-AF65-F5344CB8AC3E}">
        <p14:creationId xmlns:p14="http://schemas.microsoft.com/office/powerpoint/2010/main" val="364132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15. D. Weak Verb Perfect </a:t>
            </a:r>
            <a:r>
              <a:rPr lang="en-US" b="1" dirty="0" err="1"/>
              <a:t>Niphals</a:t>
            </a:r>
            <a:r>
              <a:rPr lang="en-US" dirty="0"/>
              <a:t/>
            </a:r>
            <a:br>
              <a:rPr lang="en-US" dirty="0"/>
            </a:br>
            <a:endParaRPr lang="en-US" dirty="0"/>
          </a:p>
        </p:txBody>
      </p:sp>
      <p:sp>
        <p:nvSpPr>
          <p:cNvPr id="3" name="Content Placeholder 2"/>
          <p:cNvSpPr>
            <a:spLocks noGrp="1"/>
          </p:cNvSpPr>
          <p:nvPr>
            <p:ph idx="1"/>
          </p:nvPr>
        </p:nvSpPr>
        <p:spPr>
          <a:xfrm>
            <a:off x="1103312" y="2052918"/>
            <a:ext cx="9570230" cy="4195481"/>
          </a:xfrm>
        </p:spPr>
        <p:txBody>
          <a:bodyPr>
            <a:normAutofit lnSpcReduction="10000"/>
          </a:bodyPr>
          <a:lstStyle/>
          <a:p>
            <a:r>
              <a:rPr lang="en-US" sz="2800" b="1" dirty="0" err="1"/>
              <a:t>Pē</a:t>
            </a:r>
            <a:r>
              <a:rPr lang="en-US" sz="2800" b="1" dirty="0"/>
              <a:t> </a:t>
            </a:r>
            <a:r>
              <a:rPr lang="en-US" sz="2800" b="1" dirty="0" err="1"/>
              <a:t>Yôd</a:t>
            </a:r>
            <a:r>
              <a:rPr lang="en-US" sz="2800" b="1" dirty="0"/>
              <a:t> verbs:   </a:t>
            </a:r>
            <a:r>
              <a:rPr lang="he-IL" sz="3600" dirty="0"/>
              <a:t>יָשַׁב</a:t>
            </a:r>
            <a:endParaRPr lang="en-US" sz="2800" dirty="0"/>
          </a:p>
          <a:p>
            <a:r>
              <a:rPr lang="he-IL" sz="2800" dirty="0"/>
              <a:t> </a:t>
            </a:r>
            <a:r>
              <a:rPr lang="en-US" sz="2800" dirty="0"/>
              <a:t>For the </a:t>
            </a:r>
            <a:r>
              <a:rPr lang="en-US" sz="2800" dirty="0" err="1"/>
              <a:t>Pē</a:t>
            </a:r>
            <a:r>
              <a:rPr lang="en-US" sz="2800" dirty="0"/>
              <a:t> </a:t>
            </a:r>
            <a:r>
              <a:rPr lang="en-US" sz="2800" dirty="0" err="1"/>
              <a:t>Yôd</a:t>
            </a:r>
            <a:r>
              <a:rPr lang="en-US" sz="2800" dirty="0"/>
              <a:t> verbs one must remember that they originally were built from an initial </a:t>
            </a:r>
            <a:r>
              <a:rPr lang="en-US" sz="2800" dirty="0" err="1"/>
              <a:t>vāv</a:t>
            </a:r>
            <a:r>
              <a:rPr lang="en-US" sz="2800" dirty="0"/>
              <a:t> where the </a:t>
            </a:r>
            <a:r>
              <a:rPr lang="en-US" sz="2800" dirty="0" err="1"/>
              <a:t>yôd</a:t>
            </a:r>
            <a:r>
              <a:rPr lang="en-US" sz="2800" dirty="0"/>
              <a:t> now sits.  </a:t>
            </a:r>
            <a:endParaRPr lang="en-US" sz="2800" dirty="0" smtClean="0"/>
          </a:p>
          <a:p>
            <a:r>
              <a:rPr lang="en-US" sz="2800" dirty="0" smtClean="0"/>
              <a:t>Instead </a:t>
            </a:r>
            <a:r>
              <a:rPr lang="en-US" sz="2800" dirty="0"/>
              <a:t>of the </a:t>
            </a:r>
            <a:r>
              <a:rPr lang="en-US" sz="2800" dirty="0" err="1"/>
              <a:t>Niphal</a:t>
            </a:r>
            <a:r>
              <a:rPr lang="en-US" sz="2800" dirty="0"/>
              <a:t> starting with a</a:t>
            </a:r>
            <a:r>
              <a:rPr lang="en-US" sz="3600" dirty="0"/>
              <a:t> </a:t>
            </a:r>
            <a:r>
              <a:rPr lang="he-IL" sz="3600" dirty="0"/>
              <a:t>נִ</a:t>
            </a:r>
            <a:r>
              <a:rPr lang="en-US" sz="2800" dirty="0"/>
              <a:t> a </a:t>
            </a:r>
            <a:r>
              <a:rPr lang="he-IL" sz="3600" dirty="0"/>
              <a:t>נוֹ</a:t>
            </a:r>
            <a:r>
              <a:rPr lang="he-IL" sz="2800" dirty="0"/>
              <a:t> </a:t>
            </a:r>
            <a:r>
              <a:rPr lang="en-US" sz="2800" dirty="0" smtClean="0"/>
              <a:t> will </a:t>
            </a:r>
            <a:r>
              <a:rPr lang="en-US" sz="2800" dirty="0"/>
              <a:t>be tacked on the front.  Other than that it is pretty straight forward.  Here is the </a:t>
            </a:r>
            <a:r>
              <a:rPr lang="en-US" sz="2800" dirty="0" err="1"/>
              <a:t>Niphal</a:t>
            </a:r>
            <a:r>
              <a:rPr lang="en-US" sz="2800" dirty="0"/>
              <a:t> of </a:t>
            </a:r>
            <a:r>
              <a:rPr lang="he-IL" sz="3600" dirty="0"/>
              <a:t>יָשַׁב </a:t>
            </a:r>
            <a:r>
              <a:rPr lang="en-US" sz="3600" dirty="0" smtClean="0"/>
              <a:t> </a:t>
            </a:r>
            <a:r>
              <a:rPr lang="en-US" sz="2800" dirty="0" smtClean="0"/>
              <a:t>(</a:t>
            </a:r>
            <a:r>
              <a:rPr lang="en-US" sz="2800" dirty="0"/>
              <a:t>to sit, dwell</a:t>
            </a:r>
            <a:r>
              <a:rPr lang="en-US" sz="2800" dirty="0" smtClean="0"/>
              <a:t>) becomes </a:t>
            </a:r>
            <a:r>
              <a:rPr lang="he-IL" sz="3600" dirty="0"/>
              <a:t>נוֹשַׁב</a:t>
            </a:r>
            <a:r>
              <a:rPr lang="en-US" dirty="0"/>
              <a:t> </a:t>
            </a:r>
            <a:r>
              <a:rPr lang="en-US" sz="2800" dirty="0" smtClean="0"/>
              <a:t>.  </a:t>
            </a:r>
            <a:endParaRPr lang="en-US" sz="2800" dirty="0"/>
          </a:p>
          <a:p>
            <a:endParaRPr lang="en-US" sz="2800" dirty="0"/>
          </a:p>
        </p:txBody>
      </p:sp>
    </p:spTree>
    <p:extLst>
      <p:ext uri="{BB962C8B-B14F-4D97-AF65-F5344CB8AC3E}">
        <p14:creationId xmlns:p14="http://schemas.microsoft.com/office/powerpoint/2010/main" val="146860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60446"/>
          </a:xfrm>
        </p:spPr>
        <p:txBody>
          <a:bodyPr/>
          <a:lstStyle/>
          <a:p>
            <a:r>
              <a:rPr lang="en-US" sz="4400" b="1" dirty="0" err="1"/>
              <a:t>Pē</a:t>
            </a:r>
            <a:r>
              <a:rPr lang="en-US" sz="4400" b="1" dirty="0"/>
              <a:t> </a:t>
            </a:r>
            <a:r>
              <a:rPr lang="en-US" sz="4400" b="1" dirty="0" err="1"/>
              <a:t>Yôd</a:t>
            </a:r>
            <a:r>
              <a:rPr lang="en-US" sz="4400" b="1" dirty="0"/>
              <a:t> verbs:   </a:t>
            </a:r>
            <a:r>
              <a:rPr lang="he-IL" sz="4400" dirty="0"/>
              <a:t>יָשַׁב</a:t>
            </a:r>
            <a:r>
              <a:rPr lang="en-US" sz="4400" dirty="0"/>
              <a:t/>
            </a:r>
            <a:br>
              <a:rPr lang="en-US" sz="4400" dirty="0"/>
            </a:br>
            <a:endParaRPr lang="en-US" dirty="0"/>
          </a:p>
        </p:txBody>
      </p:sp>
      <p:sp>
        <p:nvSpPr>
          <p:cNvPr id="3" name="Content Placeholder 2"/>
          <p:cNvSpPr>
            <a:spLocks noGrp="1"/>
          </p:cNvSpPr>
          <p:nvPr>
            <p:ph idx="1"/>
          </p:nvPr>
        </p:nvSpPr>
        <p:spPr>
          <a:xfrm>
            <a:off x="340822" y="2052918"/>
            <a:ext cx="11363498" cy="4195481"/>
          </a:xfrm>
        </p:spPr>
        <p:txBody>
          <a:bodyPr>
            <a:noAutofit/>
          </a:bodyPr>
          <a:lstStyle/>
          <a:p>
            <a:r>
              <a:rPr lang="en-US" sz="2800" dirty="0"/>
              <a:t>1CS  </a:t>
            </a:r>
            <a:r>
              <a:rPr lang="he-IL" sz="3600" dirty="0"/>
              <a:t>נוֹשַׁ֫בְתִּי</a:t>
            </a:r>
            <a:r>
              <a:rPr lang="en-US" sz="2800" dirty="0"/>
              <a:t>	I was seated	 		1CP  </a:t>
            </a:r>
            <a:r>
              <a:rPr lang="he-IL" sz="3600" dirty="0"/>
              <a:t>נוֺשַׁ֫בְנוּ</a:t>
            </a:r>
            <a:r>
              <a:rPr lang="en-US" sz="2800" dirty="0"/>
              <a:t>   we were seated </a:t>
            </a:r>
          </a:p>
          <a:p>
            <a:r>
              <a:rPr lang="en-US" sz="2800" dirty="0"/>
              <a:t>2MS  </a:t>
            </a:r>
            <a:r>
              <a:rPr lang="he-IL" sz="3600" dirty="0"/>
              <a:t>נוֹשַׁבְתָּ</a:t>
            </a:r>
            <a:r>
              <a:rPr lang="en-US" sz="2800" dirty="0"/>
              <a:t>  	you (</a:t>
            </a:r>
            <a:r>
              <a:rPr lang="en-US" sz="2800" dirty="0" err="1" smtClean="0"/>
              <a:t>ms</a:t>
            </a:r>
            <a:r>
              <a:rPr lang="en-US" sz="2800" dirty="0" smtClean="0"/>
              <a:t>)   </a:t>
            </a:r>
            <a:r>
              <a:rPr lang="en-US" sz="2800" dirty="0"/>
              <a:t>	</a:t>
            </a:r>
            <a:r>
              <a:rPr lang="en-US" sz="2800" dirty="0" smtClean="0"/>
              <a:t>              2MP  </a:t>
            </a:r>
            <a:r>
              <a:rPr lang="he-IL" sz="3600" dirty="0"/>
              <a:t>נוֹשַׁבְתֶּם</a:t>
            </a:r>
            <a:r>
              <a:rPr lang="en-US" sz="2800" dirty="0"/>
              <a:t>  you (</a:t>
            </a:r>
            <a:r>
              <a:rPr lang="en-US" sz="2800" dirty="0" err="1" smtClean="0"/>
              <a:t>mp</a:t>
            </a:r>
            <a:r>
              <a:rPr lang="en-US" sz="2800" dirty="0" smtClean="0"/>
              <a:t>)</a:t>
            </a:r>
            <a:endParaRPr lang="en-US" sz="2800" dirty="0"/>
          </a:p>
          <a:p>
            <a:r>
              <a:rPr lang="en-US" sz="2800" dirty="0"/>
              <a:t>2FS  </a:t>
            </a:r>
            <a:r>
              <a:rPr lang="he-IL" sz="3600" dirty="0"/>
              <a:t>נוֹשַׁבְתְּ</a:t>
            </a:r>
            <a:r>
              <a:rPr lang="en-US" sz="2800" dirty="0"/>
              <a:t>  	you (</a:t>
            </a:r>
            <a:r>
              <a:rPr lang="en-US" sz="2800" dirty="0" smtClean="0"/>
              <a:t>fs) </a:t>
            </a:r>
            <a:r>
              <a:rPr lang="en-US" sz="2800" dirty="0"/>
              <a:t>		</a:t>
            </a:r>
            <a:r>
              <a:rPr lang="en-US" sz="2800" dirty="0" smtClean="0"/>
              <a:t>                   2FP  </a:t>
            </a:r>
            <a:r>
              <a:rPr lang="he-IL" sz="3600" dirty="0"/>
              <a:t>נוֹשַׁבְתֶּן</a:t>
            </a:r>
            <a:r>
              <a:rPr lang="en-US" sz="2800" dirty="0"/>
              <a:t>   you (</a:t>
            </a:r>
            <a:r>
              <a:rPr lang="en-US" sz="2800" dirty="0" err="1" smtClean="0"/>
              <a:t>fp</a:t>
            </a:r>
            <a:r>
              <a:rPr lang="en-US" sz="2800" dirty="0" smtClean="0"/>
              <a:t>)</a:t>
            </a:r>
            <a:endParaRPr lang="en-US" sz="2800" dirty="0"/>
          </a:p>
          <a:p>
            <a:r>
              <a:rPr lang="en-US" sz="2800" dirty="0"/>
              <a:t>3MS  </a:t>
            </a:r>
            <a:r>
              <a:rPr lang="he-IL" sz="3600" dirty="0"/>
              <a:t>נוֹשַׁב</a:t>
            </a:r>
            <a:r>
              <a:rPr lang="en-US" sz="2800" dirty="0"/>
              <a:t>  	he was seated 	</a:t>
            </a:r>
            <a:r>
              <a:rPr lang="en-US" sz="2800" dirty="0" smtClean="0"/>
              <a:t>     </a:t>
            </a:r>
            <a:r>
              <a:rPr lang="en-US" sz="2800" dirty="0"/>
              <a:t>	3CP  </a:t>
            </a:r>
            <a:r>
              <a:rPr lang="he-IL" sz="3600" dirty="0"/>
              <a:t>נוֹשְׁבוּ</a:t>
            </a:r>
            <a:r>
              <a:rPr lang="en-US" sz="2800" dirty="0"/>
              <a:t>   they were seated </a:t>
            </a:r>
          </a:p>
          <a:p>
            <a:r>
              <a:rPr lang="en-US" sz="2800" dirty="0"/>
              <a:t>3FS  </a:t>
            </a:r>
            <a:r>
              <a:rPr lang="he-IL" sz="3600" dirty="0"/>
              <a:t>נוֹשְׁבָה</a:t>
            </a:r>
            <a:r>
              <a:rPr lang="en-US" sz="2800" dirty="0"/>
              <a:t>  	she was seated 		 </a:t>
            </a:r>
          </a:p>
          <a:p>
            <a:endParaRPr lang="en-US" sz="2800" dirty="0"/>
          </a:p>
        </p:txBody>
      </p:sp>
    </p:spTree>
    <p:extLst>
      <p:ext uri="{BB962C8B-B14F-4D97-AF65-F5344CB8AC3E}">
        <p14:creationId xmlns:p14="http://schemas.microsoft.com/office/powerpoint/2010/main" val="280206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br>
              <a:rPr lang="en-US" dirty="0"/>
            </a:br>
            <a:endParaRPr lang="en-US" dirty="0"/>
          </a:p>
        </p:txBody>
      </p:sp>
      <p:sp>
        <p:nvSpPr>
          <p:cNvPr id="3" name="Content Placeholder 2"/>
          <p:cNvSpPr>
            <a:spLocks noGrp="1"/>
          </p:cNvSpPr>
          <p:nvPr>
            <p:ph idx="1"/>
          </p:nvPr>
        </p:nvSpPr>
        <p:spPr/>
        <p:txBody>
          <a:bodyPr>
            <a:normAutofit/>
          </a:bodyPr>
          <a:lstStyle/>
          <a:p>
            <a:pPr rtl="1"/>
            <a:r>
              <a:rPr lang="en-US" sz="2800" dirty="0" smtClean="0"/>
              <a:t>  </a:t>
            </a:r>
            <a:r>
              <a:rPr lang="en-US" sz="2800" dirty="0"/>
              <a:t>(</a:t>
            </a:r>
            <a:r>
              <a:rPr lang="en-US" sz="2800" dirty="0" err="1"/>
              <a:t>Jer</a:t>
            </a:r>
            <a:r>
              <a:rPr lang="en-US" sz="2800" dirty="0"/>
              <a:t> 22:6)</a:t>
            </a:r>
            <a:r>
              <a:rPr lang="he-IL" sz="3600" dirty="0"/>
              <a:t>אֲשִׁיתְךָ מִדְבָּר עָרִים לֹא נוֹשָֽׁבוּ</a:t>
            </a:r>
            <a:endParaRPr lang="en-US" sz="2800" dirty="0"/>
          </a:p>
          <a:p>
            <a:r>
              <a:rPr lang="en-US" sz="2800" dirty="0"/>
              <a:t>I will make you a desert, they will be uninhabited cities </a:t>
            </a:r>
          </a:p>
          <a:p>
            <a:endParaRPr lang="en-US" sz="2800" dirty="0"/>
          </a:p>
        </p:txBody>
      </p:sp>
    </p:spTree>
    <p:extLst>
      <p:ext uri="{BB962C8B-B14F-4D97-AF65-F5344CB8AC3E}">
        <p14:creationId xmlns:p14="http://schemas.microsoft.com/office/powerpoint/2010/main" val="345948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Pē</a:t>
            </a:r>
            <a:r>
              <a:rPr lang="en-US" b="1" dirty="0"/>
              <a:t> </a:t>
            </a:r>
            <a:r>
              <a:rPr lang="en-US" b="1" dirty="0" err="1"/>
              <a:t>Nûn</a:t>
            </a:r>
            <a:r>
              <a:rPr lang="en-US" b="1" dirty="0"/>
              <a:t> Verbs:</a:t>
            </a:r>
            <a:r>
              <a:rPr lang="en-US" dirty="0"/>
              <a:t>  </a:t>
            </a:r>
            <a:r>
              <a:rPr lang="he-IL" sz="4400" dirty="0" smtClean="0"/>
              <a:t>נָגַשׁ</a:t>
            </a:r>
            <a:endParaRPr lang="en-US" dirty="0"/>
          </a:p>
        </p:txBody>
      </p:sp>
      <p:sp>
        <p:nvSpPr>
          <p:cNvPr id="3" name="Content Placeholder 2"/>
          <p:cNvSpPr>
            <a:spLocks noGrp="1"/>
          </p:cNvSpPr>
          <p:nvPr>
            <p:ph idx="1"/>
          </p:nvPr>
        </p:nvSpPr>
        <p:spPr/>
        <p:txBody>
          <a:bodyPr>
            <a:normAutofit/>
          </a:bodyPr>
          <a:lstStyle/>
          <a:p>
            <a:r>
              <a:rPr lang="en-US" sz="2800" dirty="0"/>
              <a:t>When you add the</a:t>
            </a:r>
            <a:r>
              <a:rPr lang="en-US" sz="3600" dirty="0"/>
              <a:t> </a:t>
            </a:r>
            <a:r>
              <a:rPr lang="he-IL" sz="3600" dirty="0"/>
              <a:t>נִ</a:t>
            </a:r>
            <a:r>
              <a:rPr lang="en-US" sz="3600" dirty="0"/>
              <a:t> </a:t>
            </a:r>
            <a:r>
              <a:rPr lang="en-US" sz="2800" dirty="0"/>
              <a:t>onto the front of a </a:t>
            </a:r>
            <a:r>
              <a:rPr lang="en-US" sz="2800" dirty="0" err="1"/>
              <a:t>Pē</a:t>
            </a:r>
            <a:r>
              <a:rPr lang="en-US" sz="2800" dirty="0"/>
              <a:t> </a:t>
            </a:r>
            <a:r>
              <a:rPr lang="en-US" sz="2800" dirty="0" err="1"/>
              <a:t>Nûn</a:t>
            </a:r>
            <a:r>
              <a:rPr lang="en-US" sz="2800" dirty="0"/>
              <a:t> verb the </a:t>
            </a:r>
            <a:r>
              <a:rPr lang="en-US" sz="2800" dirty="0" err="1"/>
              <a:t>nûn</a:t>
            </a:r>
            <a:r>
              <a:rPr lang="en-US" sz="2800" dirty="0"/>
              <a:t> of the root assimilates into the second consonant of the verb doubling that second consonant with a doubling </a:t>
            </a:r>
            <a:r>
              <a:rPr lang="en-US" sz="2800" dirty="0" err="1"/>
              <a:t>dagesh</a:t>
            </a:r>
            <a:r>
              <a:rPr lang="en-US" sz="2800" dirty="0"/>
              <a:t> forte.  </a:t>
            </a:r>
          </a:p>
          <a:p>
            <a:endParaRPr lang="en-US" sz="2800" dirty="0"/>
          </a:p>
        </p:txBody>
      </p:sp>
    </p:spTree>
    <p:extLst>
      <p:ext uri="{BB962C8B-B14F-4D97-AF65-F5344CB8AC3E}">
        <p14:creationId xmlns:p14="http://schemas.microsoft.com/office/powerpoint/2010/main" val="32167358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Pē</a:t>
            </a:r>
            <a:r>
              <a:rPr lang="en-US" b="1" dirty="0"/>
              <a:t> </a:t>
            </a:r>
            <a:r>
              <a:rPr lang="en-US" b="1" dirty="0" err="1"/>
              <a:t>Nûn</a:t>
            </a:r>
            <a:r>
              <a:rPr lang="en-US" b="1" dirty="0"/>
              <a:t> Verbs</a:t>
            </a:r>
            <a:r>
              <a:rPr lang="en-US" b="1" dirty="0" smtClean="0"/>
              <a:t>:  </a:t>
            </a:r>
            <a:r>
              <a:rPr lang="he-IL" sz="4000" dirty="0"/>
              <a:t>נָגַשׁ</a:t>
            </a:r>
            <a:endParaRPr lang="en-US" dirty="0"/>
          </a:p>
        </p:txBody>
      </p:sp>
      <p:sp>
        <p:nvSpPr>
          <p:cNvPr id="3" name="Content Placeholder 2"/>
          <p:cNvSpPr>
            <a:spLocks noGrp="1"/>
          </p:cNvSpPr>
          <p:nvPr>
            <p:ph idx="1"/>
          </p:nvPr>
        </p:nvSpPr>
        <p:spPr>
          <a:xfrm>
            <a:off x="573579" y="2052918"/>
            <a:ext cx="11296996" cy="4195481"/>
          </a:xfrm>
        </p:spPr>
        <p:txBody>
          <a:bodyPr>
            <a:noAutofit/>
          </a:bodyPr>
          <a:lstStyle/>
          <a:p>
            <a:r>
              <a:rPr lang="en-US" sz="2800" dirty="0"/>
              <a:t>1CS  </a:t>
            </a:r>
            <a:r>
              <a:rPr lang="he-IL" sz="3600" dirty="0"/>
              <a:t>נִגַּ֫שְׁתִּי</a:t>
            </a:r>
            <a:r>
              <a:rPr lang="en-US" sz="2800" dirty="0"/>
              <a:t>	</a:t>
            </a:r>
            <a:r>
              <a:rPr lang="he-IL" sz="2800" dirty="0"/>
              <a:t> </a:t>
            </a:r>
            <a:r>
              <a:rPr lang="en-US" sz="2800" dirty="0" smtClean="0"/>
              <a:t>I drew near	 </a:t>
            </a:r>
            <a:r>
              <a:rPr lang="en-US" sz="2800" dirty="0"/>
              <a:t>		1CP  </a:t>
            </a:r>
            <a:r>
              <a:rPr lang="he-IL" sz="3600" dirty="0"/>
              <a:t>נִגַּשְׁ</a:t>
            </a:r>
            <a:r>
              <a:rPr lang="he-IL" sz="3600" dirty="0" smtClean="0"/>
              <a:t>נוּ</a:t>
            </a:r>
            <a:r>
              <a:rPr lang="en-US" sz="2800" dirty="0" smtClean="0"/>
              <a:t>   </a:t>
            </a:r>
            <a:r>
              <a:rPr lang="en-US" sz="2800" dirty="0"/>
              <a:t>we </a:t>
            </a:r>
            <a:r>
              <a:rPr lang="en-US" sz="2800" dirty="0" smtClean="0"/>
              <a:t>drew near </a:t>
            </a:r>
            <a:endParaRPr lang="en-US" sz="2800" dirty="0"/>
          </a:p>
          <a:p>
            <a:r>
              <a:rPr lang="en-US" sz="2800" dirty="0"/>
              <a:t>2MS  </a:t>
            </a:r>
            <a:r>
              <a:rPr lang="he-IL" sz="3600" dirty="0"/>
              <a:t>נִגַּ֫שְׁתָּ</a:t>
            </a:r>
            <a:r>
              <a:rPr lang="en-US" sz="2800" dirty="0"/>
              <a:t>  	you (</a:t>
            </a:r>
            <a:r>
              <a:rPr lang="en-US" sz="2800" dirty="0" err="1" smtClean="0"/>
              <a:t>ms</a:t>
            </a:r>
            <a:r>
              <a:rPr lang="en-US" sz="2800" dirty="0" smtClean="0"/>
              <a:t>)              </a:t>
            </a:r>
            <a:r>
              <a:rPr lang="en-US" sz="2800" dirty="0"/>
              <a:t>	2MP  </a:t>
            </a:r>
            <a:r>
              <a:rPr lang="he-IL" sz="3600" dirty="0" smtClean="0"/>
              <a:t>נִגַּשְׁתֶּם</a:t>
            </a:r>
            <a:r>
              <a:rPr lang="en-US" sz="2800" dirty="0" smtClean="0"/>
              <a:t>  </a:t>
            </a:r>
            <a:r>
              <a:rPr lang="en-US" sz="2800" dirty="0"/>
              <a:t>you (</a:t>
            </a:r>
            <a:r>
              <a:rPr lang="en-US" sz="2800" dirty="0" err="1" smtClean="0"/>
              <a:t>mp</a:t>
            </a:r>
            <a:r>
              <a:rPr lang="en-US" sz="2800" dirty="0" smtClean="0"/>
              <a:t>) </a:t>
            </a:r>
            <a:endParaRPr lang="en-US" sz="2800" dirty="0"/>
          </a:p>
          <a:p>
            <a:r>
              <a:rPr lang="en-US" sz="2800" dirty="0"/>
              <a:t>2FS  </a:t>
            </a:r>
            <a:r>
              <a:rPr lang="he-IL" sz="3600" dirty="0"/>
              <a:t>נִגַּשְׁתְּ</a:t>
            </a:r>
            <a:r>
              <a:rPr lang="en-US" sz="2800" dirty="0"/>
              <a:t>  	you (</a:t>
            </a:r>
            <a:r>
              <a:rPr lang="en-US" sz="2800" dirty="0" smtClean="0"/>
              <a:t>fs)				</a:t>
            </a:r>
            <a:r>
              <a:rPr lang="en-US" sz="2800" dirty="0"/>
              <a:t>	2FP  </a:t>
            </a:r>
            <a:r>
              <a:rPr lang="he-IL" sz="3600" dirty="0"/>
              <a:t>נִגַּשְׁ</a:t>
            </a:r>
            <a:r>
              <a:rPr lang="he-IL" sz="3600" dirty="0" smtClean="0"/>
              <a:t>תֶּן</a:t>
            </a:r>
            <a:r>
              <a:rPr lang="en-US" sz="2800" dirty="0" smtClean="0"/>
              <a:t>   </a:t>
            </a:r>
            <a:r>
              <a:rPr lang="en-US" sz="2800" dirty="0"/>
              <a:t>you (</a:t>
            </a:r>
            <a:r>
              <a:rPr lang="en-US" sz="2800" dirty="0" err="1" smtClean="0"/>
              <a:t>fp</a:t>
            </a:r>
            <a:r>
              <a:rPr lang="en-US" sz="2800" dirty="0" smtClean="0"/>
              <a:t>)  </a:t>
            </a:r>
            <a:endParaRPr lang="en-US" sz="2800" dirty="0"/>
          </a:p>
          <a:p>
            <a:r>
              <a:rPr lang="en-US" sz="2800" dirty="0"/>
              <a:t>3MS  </a:t>
            </a:r>
            <a:r>
              <a:rPr lang="he-IL" sz="3600" dirty="0"/>
              <a:t>נִגַּשׁ</a:t>
            </a:r>
            <a:r>
              <a:rPr lang="en-US" sz="2800" dirty="0"/>
              <a:t>  	</a:t>
            </a:r>
            <a:r>
              <a:rPr lang="en-US" sz="2800" dirty="0" smtClean="0"/>
              <a:t>he drew near </a:t>
            </a:r>
            <a:r>
              <a:rPr lang="en-US" sz="2800" dirty="0"/>
              <a:t>		3CP  </a:t>
            </a:r>
            <a:r>
              <a:rPr lang="he-IL" sz="3600" dirty="0" smtClean="0"/>
              <a:t>נִגַּשְׁוּ</a:t>
            </a:r>
            <a:r>
              <a:rPr lang="en-US" sz="3600" dirty="0" smtClean="0"/>
              <a:t> </a:t>
            </a:r>
            <a:r>
              <a:rPr lang="en-US" sz="2800" dirty="0" smtClean="0"/>
              <a:t>they drew near </a:t>
            </a:r>
            <a:endParaRPr lang="en-US" sz="2800" dirty="0"/>
          </a:p>
          <a:p>
            <a:r>
              <a:rPr lang="en-US" sz="2800" dirty="0"/>
              <a:t>3FS  </a:t>
            </a:r>
            <a:r>
              <a:rPr lang="he-IL" sz="3600" dirty="0"/>
              <a:t>נִגְּשָׁה</a:t>
            </a:r>
            <a:r>
              <a:rPr lang="en-US" sz="2800" dirty="0"/>
              <a:t>  	</a:t>
            </a:r>
            <a:r>
              <a:rPr lang="he-IL" sz="2800" dirty="0"/>
              <a:t> </a:t>
            </a:r>
            <a:r>
              <a:rPr lang="en-US" sz="2800" dirty="0" smtClean="0"/>
              <a:t>she drew near</a:t>
            </a:r>
            <a:r>
              <a:rPr lang="en-US" sz="2800" dirty="0"/>
              <a:t>		 </a:t>
            </a:r>
          </a:p>
          <a:p>
            <a:endParaRPr lang="en-US" sz="2800" dirty="0"/>
          </a:p>
        </p:txBody>
      </p:sp>
    </p:spTree>
    <p:extLst>
      <p:ext uri="{BB962C8B-B14F-4D97-AF65-F5344CB8AC3E}">
        <p14:creationId xmlns:p14="http://schemas.microsoft.com/office/powerpoint/2010/main" val="123997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a:t>
            </a:r>
            <a:r>
              <a:rPr lang="he-IL" dirty="0"/>
              <a:t>נָתַן</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he-IL" sz="3600" dirty="0" smtClean="0"/>
              <a:t>כִּי־כֻלָּם </a:t>
            </a:r>
            <a:r>
              <a:rPr lang="he-IL" sz="3600" dirty="0"/>
              <a:t>נִתְּנוּ לַמָּוֶת אֶל־אֶרֶץ תַּחְתִּית </a:t>
            </a:r>
            <a:r>
              <a:rPr lang="en-US" sz="2800" dirty="0"/>
              <a:t>    (</a:t>
            </a:r>
            <a:r>
              <a:rPr lang="en-US" sz="2800" dirty="0" err="1"/>
              <a:t>Eze</a:t>
            </a:r>
            <a:r>
              <a:rPr lang="en-US" sz="2800" dirty="0"/>
              <a:t> 31:14)</a:t>
            </a:r>
            <a:br>
              <a:rPr lang="en-US" sz="2800" dirty="0"/>
            </a:br>
            <a:r>
              <a:rPr lang="en-US" sz="2800" dirty="0"/>
              <a:t> 	for all of them will be given over to death unto the earth below</a:t>
            </a:r>
          </a:p>
        </p:txBody>
      </p:sp>
    </p:spTree>
    <p:extLst>
      <p:ext uri="{BB962C8B-B14F-4D97-AF65-F5344CB8AC3E}">
        <p14:creationId xmlns:p14="http://schemas.microsoft.com/office/powerpoint/2010/main" val="36332669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Pē</a:t>
            </a:r>
            <a:r>
              <a:rPr lang="en-US" b="1" dirty="0"/>
              <a:t> Guttural:  </a:t>
            </a:r>
            <a:r>
              <a:rPr lang="he-IL" dirty="0"/>
              <a:t>עָמַד</a:t>
            </a:r>
            <a:r>
              <a:rPr lang="en-US" dirty="0"/>
              <a:t>  </a:t>
            </a:r>
          </a:p>
        </p:txBody>
      </p:sp>
      <p:sp>
        <p:nvSpPr>
          <p:cNvPr id="3" name="Content Placeholder 2"/>
          <p:cNvSpPr>
            <a:spLocks noGrp="1"/>
          </p:cNvSpPr>
          <p:nvPr>
            <p:ph idx="1"/>
          </p:nvPr>
        </p:nvSpPr>
        <p:spPr/>
        <p:txBody>
          <a:bodyPr>
            <a:normAutofit/>
          </a:bodyPr>
          <a:lstStyle/>
          <a:p>
            <a:r>
              <a:rPr lang="en-US" sz="2800" dirty="0" smtClean="0"/>
              <a:t>The </a:t>
            </a:r>
            <a:r>
              <a:rPr lang="he-IL" sz="3600" dirty="0"/>
              <a:t>נִ </a:t>
            </a:r>
            <a:r>
              <a:rPr lang="en-US" sz="2800" dirty="0" smtClean="0"/>
              <a:t> prefix </a:t>
            </a:r>
            <a:r>
              <a:rPr lang="en-US" sz="2800" dirty="0"/>
              <a:t>shift to</a:t>
            </a:r>
            <a:r>
              <a:rPr lang="en-US" sz="3600" dirty="0"/>
              <a:t> </a:t>
            </a:r>
            <a:r>
              <a:rPr lang="he-IL" sz="3600" dirty="0"/>
              <a:t>נֶ </a:t>
            </a:r>
            <a:r>
              <a:rPr lang="en-US" sz="3600" dirty="0" smtClean="0"/>
              <a:t> </a:t>
            </a:r>
            <a:r>
              <a:rPr lang="en-US" sz="2800" dirty="0" smtClean="0"/>
              <a:t>is </a:t>
            </a:r>
            <a:r>
              <a:rPr lang="en-US" sz="2800" dirty="0"/>
              <a:t>the easy distinguishing mark of all of these.  The </a:t>
            </a:r>
            <a:r>
              <a:rPr lang="en-US" sz="2800" dirty="0" err="1"/>
              <a:t>š</a:t>
            </a:r>
            <a:r>
              <a:rPr lang="en-US" sz="2800" baseline="30000" dirty="0" err="1"/>
              <a:t>e</a:t>
            </a:r>
            <a:r>
              <a:rPr lang="en-US" sz="2800" dirty="0" err="1"/>
              <a:t>vā</a:t>
            </a:r>
            <a:r>
              <a:rPr lang="en-US" sz="2800" dirty="0"/>
              <a:t>’ under the initial guttural shifts to a </a:t>
            </a:r>
            <a:r>
              <a:rPr lang="en-US" sz="2800" dirty="0" err="1"/>
              <a:t>ḥatēf-seghôl</a:t>
            </a:r>
            <a:r>
              <a:rPr lang="en-US" sz="2800" dirty="0"/>
              <a:t> (</a:t>
            </a:r>
            <a:r>
              <a:rPr lang="he-IL" sz="3600" dirty="0"/>
              <a:t>ע</a:t>
            </a:r>
            <a:r>
              <a:rPr lang="he-IL" sz="4400" dirty="0"/>
              <a:t>ֱ</a:t>
            </a:r>
            <a:r>
              <a:rPr lang="en-US" sz="2800" dirty="0"/>
              <a:t>).  When the vocalic </a:t>
            </a:r>
            <a:r>
              <a:rPr lang="en-US" sz="2800" dirty="0" err="1"/>
              <a:t>sufformatives</a:t>
            </a:r>
            <a:r>
              <a:rPr lang="en-US" sz="2800" dirty="0"/>
              <a:t> are added the </a:t>
            </a:r>
            <a:r>
              <a:rPr lang="en-US" sz="2800" dirty="0" err="1"/>
              <a:t>ḥatēf-seghôl</a:t>
            </a:r>
            <a:r>
              <a:rPr lang="en-US" sz="2800" dirty="0"/>
              <a:t> under the guttural becomes a </a:t>
            </a:r>
            <a:r>
              <a:rPr lang="en-US" sz="2800" dirty="0" err="1"/>
              <a:t>seghôl</a:t>
            </a:r>
            <a:r>
              <a:rPr lang="en-US" sz="2800" dirty="0"/>
              <a:t>.  </a:t>
            </a:r>
          </a:p>
          <a:p>
            <a:endParaRPr lang="en-US" sz="2800" dirty="0"/>
          </a:p>
        </p:txBody>
      </p:sp>
    </p:spTree>
    <p:extLst>
      <p:ext uri="{BB962C8B-B14F-4D97-AF65-F5344CB8AC3E}">
        <p14:creationId xmlns:p14="http://schemas.microsoft.com/office/powerpoint/2010/main" val="1034765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85384"/>
          </a:xfrm>
        </p:spPr>
        <p:txBody>
          <a:bodyPr/>
          <a:lstStyle/>
          <a:p>
            <a:r>
              <a:rPr lang="en-US" b="1" dirty="0"/>
              <a:t> 5.I.</a:t>
            </a:r>
            <a:r>
              <a:rPr lang="en-US" dirty="0"/>
              <a:t> </a:t>
            </a:r>
            <a:r>
              <a:rPr lang="en-US" dirty="0" smtClean="0"/>
              <a:t> </a:t>
            </a:r>
            <a:r>
              <a:rPr lang="en-US" b="1" dirty="0" err="1" smtClean="0"/>
              <a:t>Oseh</a:t>
            </a:r>
            <a:r>
              <a:rPr lang="en-US" b="1" dirty="0" smtClean="0"/>
              <a:t> </a:t>
            </a:r>
            <a:r>
              <a:rPr lang="en-US" b="1" dirty="0"/>
              <a:t>Shalom </a:t>
            </a:r>
            <a:r>
              <a:rPr lang="en-US" dirty="0"/>
              <a:t/>
            </a:r>
            <a:br>
              <a:rPr lang="en-US" dirty="0"/>
            </a:br>
            <a:endParaRPr lang="en-US" dirty="0"/>
          </a:p>
        </p:txBody>
      </p:sp>
      <p:sp>
        <p:nvSpPr>
          <p:cNvPr id="3" name="Content Placeholder 2"/>
          <p:cNvSpPr>
            <a:spLocks noGrp="1"/>
          </p:cNvSpPr>
          <p:nvPr>
            <p:ph idx="1"/>
          </p:nvPr>
        </p:nvSpPr>
        <p:spPr>
          <a:xfrm>
            <a:off x="1104293" y="1438102"/>
            <a:ext cx="8946541" cy="5070763"/>
          </a:xfrm>
        </p:spPr>
        <p:txBody>
          <a:bodyPr>
            <a:noAutofit/>
          </a:bodyPr>
          <a:lstStyle/>
          <a:p>
            <a:r>
              <a:rPr lang="he-IL" sz="3600" dirty="0" smtClean="0"/>
              <a:t>עֹשֶׂה </a:t>
            </a:r>
            <a:r>
              <a:rPr lang="he-IL" sz="3600" dirty="0"/>
              <a:t>שָׁלוֹם בִּמְרוֹמָיו</a:t>
            </a:r>
            <a:r>
              <a:rPr lang="en-US" sz="2800" dirty="0"/>
              <a:t/>
            </a:r>
            <a:br>
              <a:rPr lang="en-US" sz="2800" dirty="0"/>
            </a:br>
            <a:r>
              <a:rPr lang="en-US" sz="2800" dirty="0"/>
              <a:t>He who makes peace in his high places</a:t>
            </a:r>
          </a:p>
          <a:p>
            <a:r>
              <a:rPr lang="he-IL" sz="3600" dirty="0"/>
              <a:t> הוּא יַעֲשֶׂה שָׁלוֹם עָלֵיֽנוּ</a:t>
            </a:r>
            <a:endParaRPr lang="en-US" sz="3600" dirty="0"/>
          </a:p>
          <a:p>
            <a:r>
              <a:rPr lang="en-US" sz="2800" dirty="0"/>
              <a:t> may he let peace descent on us</a:t>
            </a:r>
          </a:p>
          <a:p>
            <a:r>
              <a:rPr lang="he-IL" sz="3600" dirty="0"/>
              <a:t> וְעַל כָּל יִשְׂרָאֵל </a:t>
            </a:r>
            <a:endParaRPr lang="en-US" sz="3600" dirty="0"/>
          </a:p>
          <a:p>
            <a:r>
              <a:rPr lang="en-US" sz="2800" dirty="0"/>
              <a:t>and on all Israel</a:t>
            </a:r>
          </a:p>
          <a:p>
            <a:r>
              <a:rPr lang="he-IL" sz="3600" dirty="0"/>
              <a:t>אָמֵן </a:t>
            </a:r>
            <a:r>
              <a:rPr lang="en-US" sz="3600" dirty="0"/>
              <a:t>  </a:t>
            </a:r>
            <a:r>
              <a:rPr lang="he-IL" sz="3600" dirty="0"/>
              <a:t>וְאִמְרוּ  אִמְרוּ</a:t>
            </a:r>
            <a:endParaRPr lang="en-US" sz="3600" dirty="0"/>
          </a:p>
          <a:p>
            <a:r>
              <a:rPr lang="en-US" sz="2800" dirty="0"/>
              <a:t>and say, say: </a:t>
            </a:r>
            <a:r>
              <a:rPr lang="en-US" sz="2800" dirty="0" smtClean="0"/>
              <a:t>Amen. </a:t>
            </a:r>
            <a:endParaRPr lang="en-US" sz="2800" dirty="0"/>
          </a:p>
          <a:p>
            <a:endParaRPr lang="en-US" sz="2800" dirty="0"/>
          </a:p>
        </p:txBody>
      </p:sp>
    </p:spTree>
    <p:extLst>
      <p:ext uri="{BB962C8B-B14F-4D97-AF65-F5344CB8AC3E}">
        <p14:creationId xmlns:p14="http://schemas.microsoft.com/office/powerpoint/2010/main" val="39994031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Pē</a:t>
            </a:r>
            <a:r>
              <a:rPr lang="en-US" b="1" dirty="0"/>
              <a:t> Guttural:  </a:t>
            </a:r>
            <a:r>
              <a:rPr lang="he-IL" dirty="0"/>
              <a:t>עָמַד</a:t>
            </a:r>
            <a:endParaRPr lang="en-US" dirty="0"/>
          </a:p>
        </p:txBody>
      </p:sp>
      <p:sp>
        <p:nvSpPr>
          <p:cNvPr id="3" name="Content Placeholder 2"/>
          <p:cNvSpPr>
            <a:spLocks noGrp="1"/>
          </p:cNvSpPr>
          <p:nvPr>
            <p:ph idx="1"/>
          </p:nvPr>
        </p:nvSpPr>
        <p:spPr>
          <a:xfrm>
            <a:off x="457200" y="2052918"/>
            <a:ext cx="10914611" cy="4195481"/>
          </a:xfrm>
        </p:spPr>
        <p:txBody>
          <a:bodyPr>
            <a:noAutofit/>
          </a:bodyPr>
          <a:lstStyle/>
          <a:p>
            <a:r>
              <a:rPr lang="en-US" sz="2800" dirty="0"/>
              <a:t>1CS </a:t>
            </a:r>
            <a:r>
              <a:rPr lang="he-IL" sz="3600" dirty="0"/>
              <a:t>נֶעֱמַ֫דְתִּי</a:t>
            </a:r>
            <a:r>
              <a:rPr lang="en-US" sz="2800" dirty="0"/>
              <a:t>	 I was stood	 		1CP  </a:t>
            </a:r>
            <a:r>
              <a:rPr lang="he-IL" sz="3600" dirty="0"/>
              <a:t>נֶעֱמַ֫דְנוּ</a:t>
            </a:r>
            <a:r>
              <a:rPr lang="he-IL" sz="2800" dirty="0"/>
              <a:t> </a:t>
            </a:r>
            <a:r>
              <a:rPr lang="en-US" sz="2800" dirty="0"/>
              <a:t>  we were stood </a:t>
            </a:r>
          </a:p>
          <a:p>
            <a:r>
              <a:rPr lang="en-US" sz="2800" dirty="0"/>
              <a:t>2MS  </a:t>
            </a:r>
            <a:r>
              <a:rPr lang="he-IL" sz="3600" dirty="0"/>
              <a:t>נֶעֱמַ֫דְְתָּ</a:t>
            </a:r>
            <a:r>
              <a:rPr lang="en-US" sz="2800" dirty="0"/>
              <a:t>  </a:t>
            </a:r>
            <a:r>
              <a:rPr lang="en-US" sz="2800" dirty="0" smtClean="0"/>
              <a:t>you </a:t>
            </a:r>
            <a:r>
              <a:rPr lang="en-US" sz="2800" dirty="0"/>
              <a:t>(</a:t>
            </a:r>
            <a:r>
              <a:rPr lang="en-US" sz="2800" dirty="0" err="1" smtClean="0"/>
              <a:t>ms</a:t>
            </a:r>
            <a:r>
              <a:rPr lang="en-US" sz="2800" dirty="0" smtClean="0"/>
              <a:t>) </a:t>
            </a:r>
            <a:r>
              <a:rPr lang="en-US" sz="2800" dirty="0"/>
              <a:t>	 </a:t>
            </a:r>
            <a:r>
              <a:rPr lang="en-US" sz="2800" dirty="0" smtClean="0"/>
              <a:t>         </a:t>
            </a:r>
            <a:r>
              <a:rPr lang="en-US" sz="2800" dirty="0"/>
              <a:t>	2MP  </a:t>
            </a:r>
            <a:r>
              <a:rPr lang="he-IL" sz="3600" dirty="0"/>
              <a:t>נֶעֱמַ֫דְתֶּם</a:t>
            </a:r>
            <a:r>
              <a:rPr lang="en-US" sz="2800" dirty="0"/>
              <a:t>  you (</a:t>
            </a:r>
            <a:r>
              <a:rPr lang="en-US" sz="2800" dirty="0" err="1" smtClean="0"/>
              <a:t>mp</a:t>
            </a:r>
            <a:r>
              <a:rPr lang="en-US" sz="2800" dirty="0" smtClean="0"/>
              <a:t>)  </a:t>
            </a:r>
            <a:endParaRPr lang="en-US" sz="2800" dirty="0"/>
          </a:p>
          <a:p>
            <a:r>
              <a:rPr lang="en-US" sz="2800" dirty="0"/>
              <a:t>2FS  </a:t>
            </a:r>
            <a:r>
              <a:rPr lang="he-IL" sz="3600" dirty="0"/>
              <a:t>נֶעֱמַדְתְּ</a:t>
            </a:r>
            <a:r>
              <a:rPr lang="en-US" sz="2800" dirty="0"/>
              <a:t>  	you (</a:t>
            </a:r>
            <a:r>
              <a:rPr lang="en-US" sz="2800" dirty="0" smtClean="0"/>
              <a:t>fs) </a:t>
            </a:r>
            <a:r>
              <a:rPr lang="en-US" sz="2800" dirty="0"/>
              <a:t>	</a:t>
            </a:r>
            <a:r>
              <a:rPr lang="en-US" sz="2800" dirty="0" smtClean="0"/>
              <a:t>              </a:t>
            </a:r>
            <a:r>
              <a:rPr lang="en-US" sz="2800" dirty="0"/>
              <a:t>	2FP  </a:t>
            </a:r>
            <a:r>
              <a:rPr lang="he-IL" sz="3600" dirty="0"/>
              <a:t>נֶעֱמַ֫דְתֶּן</a:t>
            </a:r>
            <a:r>
              <a:rPr lang="en-US" sz="2800" dirty="0"/>
              <a:t>   you (</a:t>
            </a:r>
            <a:r>
              <a:rPr lang="en-US" sz="2800" dirty="0" err="1" smtClean="0"/>
              <a:t>fp</a:t>
            </a:r>
            <a:r>
              <a:rPr lang="en-US" sz="2800" dirty="0" smtClean="0"/>
              <a:t>)  </a:t>
            </a:r>
            <a:endParaRPr lang="en-US" sz="2800" dirty="0"/>
          </a:p>
          <a:p>
            <a:r>
              <a:rPr lang="en-US" sz="2800" dirty="0"/>
              <a:t>3MS  </a:t>
            </a:r>
            <a:r>
              <a:rPr lang="he-IL" sz="3600" dirty="0"/>
              <a:t>נֶעֱמַד</a:t>
            </a:r>
            <a:r>
              <a:rPr lang="en-US" sz="2800" dirty="0"/>
              <a:t>  </a:t>
            </a:r>
            <a:r>
              <a:rPr lang="he-IL" sz="2800" dirty="0"/>
              <a:t>	</a:t>
            </a:r>
            <a:r>
              <a:rPr lang="en-US" sz="2800" dirty="0"/>
              <a:t>he was stood		3CP  </a:t>
            </a:r>
            <a:r>
              <a:rPr lang="he-IL" sz="3600" dirty="0"/>
              <a:t>נֶעֶמְדוּ</a:t>
            </a:r>
            <a:r>
              <a:rPr lang="en-US" sz="2800" dirty="0"/>
              <a:t>   they were stood </a:t>
            </a:r>
          </a:p>
          <a:p>
            <a:r>
              <a:rPr lang="en-US" sz="2800" dirty="0"/>
              <a:t>3FS  </a:t>
            </a:r>
            <a:r>
              <a:rPr lang="he-IL" sz="3600" dirty="0"/>
              <a:t>נֶעֶמַדָה</a:t>
            </a:r>
            <a:r>
              <a:rPr lang="en-US" sz="2800" dirty="0"/>
              <a:t>  	 she was stood</a:t>
            </a:r>
          </a:p>
          <a:p>
            <a:endParaRPr lang="en-US" sz="2800" dirty="0"/>
          </a:p>
        </p:txBody>
      </p:sp>
    </p:spTree>
    <p:extLst>
      <p:ext uri="{BB962C8B-B14F-4D97-AF65-F5344CB8AC3E}">
        <p14:creationId xmlns:p14="http://schemas.microsoft.com/office/powerpoint/2010/main" val="426186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Lāme</a:t>
            </a:r>
            <a:r>
              <a:rPr lang="en-US" b="1" u="sng" dirty="0" err="1"/>
              <a:t>d</a:t>
            </a:r>
            <a:r>
              <a:rPr lang="en-US" b="1" dirty="0"/>
              <a:t> </a:t>
            </a:r>
            <a:r>
              <a:rPr lang="en-US" b="1" dirty="0" err="1"/>
              <a:t>Hē</a:t>
            </a:r>
            <a:r>
              <a:rPr lang="en-US" dirty="0"/>
              <a:t> </a:t>
            </a:r>
            <a:r>
              <a:rPr lang="en-US" b="1" dirty="0"/>
              <a:t>Verbs: </a:t>
            </a:r>
            <a:r>
              <a:rPr lang="en-US" dirty="0"/>
              <a:t> </a:t>
            </a:r>
            <a:r>
              <a:rPr lang="he-IL" dirty="0"/>
              <a:t>בָּנָה</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dirty="0"/>
              <a:t>When you add the</a:t>
            </a:r>
            <a:r>
              <a:rPr lang="en-US" sz="3600" dirty="0"/>
              <a:t> </a:t>
            </a:r>
            <a:r>
              <a:rPr lang="he-IL" sz="3600" dirty="0"/>
              <a:t>נִ</a:t>
            </a:r>
            <a:r>
              <a:rPr lang="en-US" sz="3600" dirty="0"/>
              <a:t> </a:t>
            </a:r>
            <a:r>
              <a:rPr lang="en-US" sz="2800" dirty="0"/>
              <a:t>onto the front of a </a:t>
            </a:r>
            <a:r>
              <a:rPr lang="en-US" sz="2800" dirty="0" err="1"/>
              <a:t>Lāme</a:t>
            </a:r>
            <a:r>
              <a:rPr lang="en-US" sz="2800" u="sng" dirty="0" err="1"/>
              <a:t>d</a:t>
            </a:r>
            <a:r>
              <a:rPr lang="en-US" sz="2800" dirty="0"/>
              <a:t> </a:t>
            </a:r>
            <a:r>
              <a:rPr lang="en-US" sz="2800" dirty="0" err="1"/>
              <a:t>Hē</a:t>
            </a:r>
            <a:r>
              <a:rPr lang="en-US" sz="2800" dirty="0"/>
              <a:t> verb it is normal. It is the final </a:t>
            </a:r>
            <a:r>
              <a:rPr lang="en-US" sz="2800" dirty="0" err="1"/>
              <a:t>Hē</a:t>
            </a:r>
            <a:r>
              <a:rPr lang="en-US" sz="2800" dirty="0"/>
              <a:t> where the action takes place. When the consonantal endings are added the </a:t>
            </a:r>
            <a:r>
              <a:rPr lang="en-US" sz="2800" dirty="0" err="1"/>
              <a:t>Hē</a:t>
            </a:r>
            <a:r>
              <a:rPr lang="en-US" sz="2800" dirty="0"/>
              <a:t> shifts to</a:t>
            </a:r>
            <a:r>
              <a:rPr lang="en-US" sz="3600" dirty="0"/>
              <a:t> </a:t>
            </a:r>
            <a:r>
              <a:rPr lang="he-IL" sz="3600" dirty="0"/>
              <a:t>ֵי</a:t>
            </a:r>
            <a:r>
              <a:rPr lang="en-US" sz="3600" dirty="0"/>
              <a:t>  </a:t>
            </a:r>
            <a:r>
              <a:rPr lang="en-US" sz="2800" dirty="0"/>
              <a:t>and totally drops out when the vocalic 3cp </a:t>
            </a:r>
            <a:r>
              <a:rPr lang="en-US" sz="2800" dirty="0" err="1"/>
              <a:t>sufformative</a:t>
            </a:r>
            <a:r>
              <a:rPr lang="en-US" sz="2800" dirty="0"/>
              <a:t> is added and a media </a:t>
            </a:r>
            <a:r>
              <a:rPr lang="he-IL" sz="3600" dirty="0"/>
              <a:t>ת</a:t>
            </a:r>
            <a:r>
              <a:rPr lang="en-US" sz="2800" dirty="0"/>
              <a:t> is added for the 3fs. </a:t>
            </a:r>
          </a:p>
          <a:p>
            <a:endParaRPr lang="en-US" sz="2800" dirty="0"/>
          </a:p>
        </p:txBody>
      </p:sp>
    </p:spTree>
    <p:extLst>
      <p:ext uri="{BB962C8B-B14F-4D97-AF65-F5344CB8AC3E}">
        <p14:creationId xmlns:p14="http://schemas.microsoft.com/office/powerpoint/2010/main" val="11808628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10322"/>
          </a:xfrm>
        </p:spPr>
        <p:txBody>
          <a:bodyPr/>
          <a:lstStyle/>
          <a:p>
            <a:r>
              <a:rPr lang="en-US" b="1" dirty="0" err="1"/>
              <a:t>Lāme</a:t>
            </a:r>
            <a:r>
              <a:rPr lang="en-US" b="1" u="sng" dirty="0" err="1"/>
              <a:t>d</a:t>
            </a:r>
            <a:r>
              <a:rPr lang="en-US" b="1" dirty="0"/>
              <a:t> </a:t>
            </a:r>
            <a:r>
              <a:rPr lang="en-US" b="1" dirty="0" err="1"/>
              <a:t>Hē</a:t>
            </a:r>
            <a:r>
              <a:rPr lang="en-US" dirty="0"/>
              <a:t> </a:t>
            </a:r>
            <a:r>
              <a:rPr lang="en-US" b="1" dirty="0"/>
              <a:t>Verbs: </a:t>
            </a:r>
            <a:r>
              <a:rPr lang="en-US" dirty="0"/>
              <a:t> </a:t>
            </a:r>
            <a:r>
              <a:rPr lang="he-IL" dirty="0"/>
              <a:t>בָּנָה</a:t>
            </a:r>
            <a:endParaRPr lang="en-US" dirty="0"/>
          </a:p>
        </p:txBody>
      </p:sp>
      <p:sp>
        <p:nvSpPr>
          <p:cNvPr id="3" name="Content Placeholder 2"/>
          <p:cNvSpPr>
            <a:spLocks noGrp="1"/>
          </p:cNvSpPr>
          <p:nvPr>
            <p:ph idx="1"/>
          </p:nvPr>
        </p:nvSpPr>
        <p:spPr>
          <a:xfrm>
            <a:off x="756458" y="2052918"/>
            <a:ext cx="10365971" cy="4195481"/>
          </a:xfrm>
        </p:spPr>
        <p:txBody>
          <a:bodyPr>
            <a:noAutofit/>
          </a:bodyPr>
          <a:lstStyle/>
          <a:p>
            <a:r>
              <a:rPr lang="en-US" sz="2800" dirty="0"/>
              <a:t>1CS  </a:t>
            </a:r>
            <a:r>
              <a:rPr lang="he-IL" sz="3600" dirty="0"/>
              <a:t>נִבְנֵ֫יתִי</a:t>
            </a:r>
            <a:r>
              <a:rPr lang="en-US" sz="2800" dirty="0"/>
              <a:t>	</a:t>
            </a:r>
            <a:r>
              <a:rPr lang="he-IL" sz="2800" dirty="0"/>
              <a:t>  </a:t>
            </a:r>
            <a:r>
              <a:rPr lang="he-IL" sz="2800" dirty="0" smtClean="0"/>
              <a:t> </a:t>
            </a:r>
            <a:r>
              <a:rPr lang="en-US" sz="2800" dirty="0"/>
              <a:t>I was built	 		1CP  </a:t>
            </a:r>
            <a:r>
              <a:rPr lang="he-IL" sz="3600" dirty="0"/>
              <a:t>נִבְנֵ֫ינוּ</a:t>
            </a:r>
            <a:r>
              <a:rPr lang="en-US" sz="2800" dirty="0"/>
              <a:t>   we were built </a:t>
            </a:r>
          </a:p>
          <a:p>
            <a:r>
              <a:rPr lang="en-US" sz="2800" dirty="0"/>
              <a:t>2MS  </a:t>
            </a:r>
            <a:r>
              <a:rPr lang="he-IL" sz="3600" dirty="0"/>
              <a:t>נִבְנֵ֫יתָ</a:t>
            </a:r>
            <a:r>
              <a:rPr lang="en-US" sz="2800" dirty="0"/>
              <a:t>  	you (</a:t>
            </a:r>
            <a:r>
              <a:rPr lang="en-US" sz="2800" dirty="0" err="1" smtClean="0"/>
              <a:t>ms</a:t>
            </a:r>
            <a:r>
              <a:rPr lang="en-US" sz="2800" dirty="0" smtClean="0"/>
              <a:t>)      </a:t>
            </a:r>
            <a:r>
              <a:rPr lang="en-US" sz="2800" dirty="0"/>
              <a:t>	 </a:t>
            </a:r>
            <a:r>
              <a:rPr lang="en-US" sz="2800" dirty="0" smtClean="0"/>
              <a:t>     </a:t>
            </a:r>
            <a:r>
              <a:rPr lang="en-US" sz="2800" dirty="0"/>
              <a:t>	2MP  </a:t>
            </a:r>
            <a:r>
              <a:rPr lang="he-IL" sz="3600" dirty="0"/>
              <a:t>נִבְנֵיתֶּם</a:t>
            </a:r>
            <a:r>
              <a:rPr lang="en-US" sz="2800" dirty="0"/>
              <a:t>  you (</a:t>
            </a:r>
            <a:r>
              <a:rPr lang="en-US" sz="2800" dirty="0" err="1" smtClean="0"/>
              <a:t>mp</a:t>
            </a:r>
            <a:r>
              <a:rPr lang="en-US" sz="2800" dirty="0" smtClean="0"/>
              <a:t>)  </a:t>
            </a:r>
            <a:endParaRPr lang="en-US" sz="2800" dirty="0"/>
          </a:p>
          <a:p>
            <a:r>
              <a:rPr lang="en-US" sz="2800" dirty="0"/>
              <a:t>2FS  </a:t>
            </a:r>
            <a:r>
              <a:rPr lang="he-IL" sz="3600" dirty="0"/>
              <a:t>נִבְנֵיתְ</a:t>
            </a:r>
            <a:r>
              <a:rPr lang="en-US" sz="2800" dirty="0"/>
              <a:t>  	you (</a:t>
            </a:r>
            <a:r>
              <a:rPr lang="en-US" sz="2800" dirty="0" smtClean="0"/>
              <a:t>fs)            </a:t>
            </a:r>
            <a:r>
              <a:rPr lang="en-US" sz="2800" dirty="0"/>
              <a:t>		2FP  </a:t>
            </a:r>
            <a:r>
              <a:rPr lang="he-IL" sz="3600" dirty="0"/>
              <a:t>נִבְנֵיתֶּן</a:t>
            </a:r>
            <a:r>
              <a:rPr lang="en-US" sz="2800" dirty="0"/>
              <a:t>   you (</a:t>
            </a:r>
            <a:r>
              <a:rPr lang="en-US" sz="2800" dirty="0" err="1" smtClean="0"/>
              <a:t>fp</a:t>
            </a:r>
            <a:r>
              <a:rPr lang="en-US" sz="2800" dirty="0" smtClean="0"/>
              <a:t>) </a:t>
            </a:r>
            <a:endParaRPr lang="en-US" sz="2800" dirty="0"/>
          </a:p>
          <a:p>
            <a:r>
              <a:rPr lang="en-US" sz="2800" dirty="0"/>
              <a:t>3MS  </a:t>
            </a:r>
            <a:r>
              <a:rPr lang="he-IL" sz="3600" dirty="0"/>
              <a:t>נִבְנָה</a:t>
            </a:r>
            <a:r>
              <a:rPr lang="en-US" sz="2800" dirty="0"/>
              <a:t>  </a:t>
            </a:r>
            <a:r>
              <a:rPr lang="he-IL" sz="2800" dirty="0"/>
              <a:t>	</a:t>
            </a:r>
            <a:r>
              <a:rPr lang="en-US" sz="2800" dirty="0"/>
              <a:t>he was built	 		3CP  </a:t>
            </a:r>
            <a:r>
              <a:rPr lang="he-IL" sz="3600" dirty="0"/>
              <a:t>נִבְנוּ</a:t>
            </a:r>
            <a:r>
              <a:rPr lang="en-US" sz="2800" dirty="0"/>
              <a:t>   </a:t>
            </a:r>
            <a:r>
              <a:rPr lang="he-IL" sz="2800" dirty="0"/>
              <a:t>   </a:t>
            </a:r>
            <a:r>
              <a:rPr lang="en-US" sz="2800" dirty="0"/>
              <a:t>they were built </a:t>
            </a:r>
          </a:p>
          <a:p>
            <a:r>
              <a:rPr lang="en-US" sz="2800" dirty="0"/>
              <a:t>3FS  </a:t>
            </a:r>
            <a:r>
              <a:rPr lang="he-IL" sz="3600" dirty="0"/>
              <a:t>נִבְנתָה</a:t>
            </a:r>
            <a:r>
              <a:rPr lang="en-US" sz="2800" dirty="0"/>
              <a:t>  </a:t>
            </a:r>
            <a:r>
              <a:rPr lang="he-IL" sz="2800" dirty="0"/>
              <a:t>	</a:t>
            </a:r>
            <a:r>
              <a:rPr lang="en-US" sz="2800" dirty="0"/>
              <a:t>she was built</a:t>
            </a:r>
          </a:p>
          <a:p>
            <a:endParaRPr lang="en-US" sz="2800" dirty="0"/>
          </a:p>
        </p:txBody>
      </p:sp>
    </p:spTree>
    <p:extLst>
      <p:ext uri="{BB962C8B-B14F-4D97-AF65-F5344CB8AC3E}">
        <p14:creationId xmlns:p14="http://schemas.microsoft.com/office/powerpoint/2010/main" val="8530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t>
            </a:r>
            <a:r>
              <a:rPr lang="en-US" b="1" dirty="0" err="1"/>
              <a:t>Āle</a:t>
            </a:r>
            <a:r>
              <a:rPr lang="en-US" b="1" u="sng" dirty="0" err="1"/>
              <a:t>f</a:t>
            </a:r>
            <a:r>
              <a:rPr lang="en-US" b="1" u="sng" dirty="0"/>
              <a:t> </a:t>
            </a:r>
            <a:r>
              <a:rPr lang="en-US" b="1" dirty="0" err="1"/>
              <a:t>Hē</a:t>
            </a:r>
            <a:r>
              <a:rPr lang="en-US" b="1" dirty="0"/>
              <a:t> Verbs</a:t>
            </a:r>
            <a:r>
              <a:rPr lang="en-US" dirty="0"/>
              <a:t>:  </a:t>
            </a:r>
            <a:r>
              <a:rPr lang="he-IL" dirty="0"/>
              <a:t>מָצָא</a:t>
            </a:r>
            <a:r>
              <a:rPr lang="en-US" dirty="0"/>
              <a:t>  </a:t>
            </a:r>
            <a:br>
              <a:rPr lang="en-US" dirty="0"/>
            </a:br>
            <a:endParaRPr lang="en-US" dirty="0"/>
          </a:p>
        </p:txBody>
      </p:sp>
      <p:sp>
        <p:nvSpPr>
          <p:cNvPr id="3" name="Content Placeholder 2"/>
          <p:cNvSpPr>
            <a:spLocks noGrp="1"/>
          </p:cNvSpPr>
          <p:nvPr>
            <p:ph idx="1"/>
          </p:nvPr>
        </p:nvSpPr>
        <p:spPr>
          <a:xfrm>
            <a:off x="498764" y="2052918"/>
            <a:ext cx="11371811" cy="4195481"/>
          </a:xfrm>
        </p:spPr>
        <p:txBody>
          <a:bodyPr>
            <a:noAutofit/>
          </a:bodyPr>
          <a:lstStyle/>
          <a:p>
            <a:r>
              <a:rPr lang="en-US" sz="2800" dirty="0"/>
              <a:t>1CS  </a:t>
            </a:r>
            <a:r>
              <a:rPr lang="he-IL" sz="3600" dirty="0"/>
              <a:t>נִמְצֵאתִי</a:t>
            </a:r>
            <a:r>
              <a:rPr lang="en-US" sz="2800" dirty="0"/>
              <a:t>	I was found		 	1CP  </a:t>
            </a:r>
            <a:r>
              <a:rPr lang="he-IL" sz="3600" dirty="0"/>
              <a:t>נִמְצֵאנוּ</a:t>
            </a:r>
            <a:r>
              <a:rPr lang="en-US" sz="2800" dirty="0"/>
              <a:t>   we were found </a:t>
            </a:r>
          </a:p>
          <a:p>
            <a:r>
              <a:rPr lang="en-US" sz="2800" dirty="0"/>
              <a:t>2MS  </a:t>
            </a:r>
            <a:r>
              <a:rPr lang="he-IL" sz="3600" dirty="0"/>
              <a:t>נִמְצֵאתָ</a:t>
            </a:r>
            <a:r>
              <a:rPr lang="en-US" sz="2800" dirty="0"/>
              <a:t>  	you (</a:t>
            </a:r>
            <a:r>
              <a:rPr lang="en-US" sz="2800" dirty="0" err="1" smtClean="0"/>
              <a:t>ms</a:t>
            </a:r>
            <a:r>
              <a:rPr lang="en-US" sz="2800" dirty="0" smtClean="0"/>
              <a:t>)   </a:t>
            </a:r>
            <a:r>
              <a:rPr lang="en-US" sz="2800" dirty="0"/>
              <a:t>	 </a:t>
            </a:r>
            <a:r>
              <a:rPr lang="en-US" sz="2800" dirty="0" smtClean="0"/>
              <a:t>          </a:t>
            </a:r>
            <a:r>
              <a:rPr lang="en-US" sz="2800" dirty="0"/>
              <a:t>	2MP  </a:t>
            </a:r>
            <a:r>
              <a:rPr lang="he-IL" sz="3600" dirty="0"/>
              <a:t>נִמְצֵאתֶּם</a:t>
            </a:r>
            <a:r>
              <a:rPr lang="en-US" sz="2800" dirty="0"/>
              <a:t>  you (</a:t>
            </a:r>
            <a:r>
              <a:rPr lang="en-US" sz="2800" dirty="0" err="1" smtClean="0"/>
              <a:t>mp</a:t>
            </a:r>
            <a:r>
              <a:rPr lang="en-US" sz="2800" dirty="0" smtClean="0"/>
              <a:t>) </a:t>
            </a:r>
            <a:endParaRPr lang="en-US" sz="2800" dirty="0"/>
          </a:p>
          <a:p>
            <a:r>
              <a:rPr lang="en-US" sz="2800" dirty="0"/>
              <a:t>2FS  </a:t>
            </a:r>
            <a:r>
              <a:rPr lang="he-IL" sz="3600" dirty="0"/>
              <a:t>נִמְצֵאתְ</a:t>
            </a:r>
            <a:r>
              <a:rPr lang="en-US" sz="2800" dirty="0"/>
              <a:t>  	you (</a:t>
            </a:r>
            <a:r>
              <a:rPr lang="en-US" sz="2800" dirty="0" smtClean="0"/>
              <a:t>fs)                 </a:t>
            </a:r>
            <a:r>
              <a:rPr lang="en-US" sz="2800" dirty="0"/>
              <a:t>	2FP  </a:t>
            </a:r>
            <a:r>
              <a:rPr lang="he-IL" sz="3600" dirty="0"/>
              <a:t>נִמְצֵאתֶּן</a:t>
            </a:r>
            <a:r>
              <a:rPr lang="en-US" sz="2800" dirty="0"/>
              <a:t>   you (</a:t>
            </a:r>
            <a:r>
              <a:rPr lang="en-US" sz="2800" dirty="0" err="1" smtClean="0"/>
              <a:t>fp</a:t>
            </a:r>
            <a:r>
              <a:rPr lang="en-US" sz="2800" dirty="0" smtClean="0"/>
              <a:t>) </a:t>
            </a:r>
            <a:endParaRPr lang="en-US" sz="2800" dirty="0"/>
          </a:p>
          <a:p>
            <a:r>
              <a:rPr lang="en-US" sz="2800" dirty="0"/>
              <a:t>3MS  </a:t>
            </a:r>
            <a:r>
              <a:rPr lang="he-IL" sz="3600" dirty="0"/>
              <a:t>נִמְצָא</a:t>
            </a:r>
            <a:r>
              <a:rPr lang="en-US" sz="2800" dirty="0"/>
              <a:t>  </a:t>
            </a:r>
            <a:r>
              <a:rPr lang="he-IL" sz="2800" dirty="0"/>
              <a:t>	</a:t>
            </a:r>
            <a:r>
              <a:rPr lang="en-US" sz="2800" dirty="0"/>
              <a:t>he was found	 		3CP  </a:t>
            </a:r>
            <a:r>
              <a:rPr lang="he-IL" sz="3600" dirty="0"/>
              <a:t>נִמְצְאוּ</a:t>
            </a:r>
            <a:r>
              <a:rPr lang="en-US" sz="2800" dirty="0"/>
              <a:t>   </a:t>
            </a:r>
            <a:r>
              <a:rPr lang="he-IL" sz="2800" dirty="0"/>
              <a:t>   </a:t>
            </a:r>
            <a:r>
              <a:rPr lang="en-US" sz="2800" dirty="0"/>
              <a:t>they were found </a:t>
            </a:r>
          </a:p>
          <a:p>
            <a:r>
              <a:rPr lang="en-US" sz="2800" dirty="0"/>
              <a:t>3FS  </a:t>
            </a:r>
            <a:r>
              <a:rPr lang="he-IL" sz="3600" dirty="0"/>
              <a:t>נִמְצְאָה</a:t>
            </a:r>
            <a:r>
              <a:rPr lang="en-US" sz="2800" dirty="0"/>
              <a:t>  </a:t>
            </a:r>
            <a:r>
              <a:rPr lang="he-IL" sz="2800" dirty="0"/>
              <a:t> 	</a:t>
            </a:r>
            <a:r>
              <a:rPr lang="en-US" sz="2800" dirty="0"/>
              <a:t>she was found 		 	 </a:t>
            </a:r>
          </a:p>
          <a:p>
            <a:endParaRPr lang="en-US" sz="2800" dirty="0"/>
          </a:p>
        </p:txBody>
      </p:sp>
    </p:spTree>
    <p:extLst>
      <p:ext uri="{BB962C8B-B14F-4D97-AF65-F5344CB8AC3E}">
        <p14:creationId xmlns:p14="http://schemas.microsoft.com/office/powerpoint/2010/main" val="303689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15 D. The morphology of the </a:t>
            </a:r>
            <a:r>
              <a:rPr lang="en-US" b="1" dirty="0" err="1"/>
              <a:t>Niphal</a:t>
            </a:r>
            <a:r>
              <a:rPr lang="en-US" b="1" dirty="0"/>
              <a:t> Imperfect </a:t>
            </a:r>
            <a:r>
              <a:rPr lang="en-US" dirty="0"/>
              <a:t/>
            </a:r>
            <a:br>
              <a:rPr lang="en-US" dirty="0"/>
            </a:br>
            <a:endParaRPr lang="en-US" dirty="0"/>
          </a:p>
        </p:txBody>
      </p:sp>
      <p:sp>
        <p:nvSpPr>
          <p:cNvPr id="3" name="Content Placeholder 2"/>
          <p:cNvSpPr>
            <a:spLocks noGrp="1"/>
          </p:cNvSpPr>
          <p:nvPr>
            <p:ph idx="1"/>
          </p:nvPr>
        </p:nvSpPr>
        <p:spPr>
          <a:xfrm>
            <a:off x="315884" y="2052918"/>
            <a:ext cx="11754196" cy="4195481"/>
          </a:xfrm>
        </p:spPr>
        <p:txBody>
          <a:bodyPr>
            <a:noAutofit/>
          </a:bodyPr>
          <a:lstStyle/>
          <a:p>
            <a:r>
              <a:rPr lang="en-US" sz="2800" dirty="0"/>
              <a:t>1CS  </a:t>
            </a:r>
            <a:r>
              <a:rPr lang="he-IL" sz="3600" dirty="0"/>
              <a:t>אֶשָּׁמֵר</a:t>
            </a:r>
            <a:r>
              <a:rPr lang="en-US" sz="2800" dirty="0"/>
              <a:t>	</a:t>
            </a:r>
            <a:r>
              <a:rPr lang="he-IL" sz="2800" dirty="0"/>
              <a:t>  </a:t>
            </a:r>
            <a:r>
              <a:rPr lang="he-IL" sz="2800" dirty="0" smtClean="0"/>
              <a:t>  </a:t>
            </a:r>
            <a:r>
              <a:rPr lang="en-US" sz="2800" dirty="0"/>
              <a:t>I will be kept	 	</a:t>
            </a:r>
            <a:r>
              <a:rPr lang="en-US" sz="2800" dirty="0" smtClean="0"/>
              <a:t>1CP  </a:t>
            </a:r>
            <a:r>
              <a:rPr lang="he-IL" sz="3600" dirty="0"/>
              <a:t>נִשָּׁמֵר</a:t>
            </a:r>
            <a:r>
              <a:rPr lang="he-IL" sz="2800" dirty="0"/>
              <a:t> </a:t>
            </a:r>
            <a:r>
              <a:rPr lang="en-US" sz="2800" dirty="0"/>
              <a:t>	</a:t>
            </a:r>
            <a:r>
              <a:rPr lang="en-US" sz="2800" dirty="0" smtClean="0"/>
              <a:t>we </a:t>
            </a:r>
            <a:r>
              <a:rPr lang="en-US" sz="2800" dirty="0"/>
              <a:t>will be kept </a:t>
            </a:r>
          </a:p>
          <a:p>
            <a:r>
              <a:rPr lang="en-US" sz="2800" dirty="0"/>
              <a:t>2MS  </a:t>
            </a:r>
            <a:r>
              <a:rPr lang="he-IL" sz="3600" dirty="0"/>
              <a:t>תִּשָּׁמֵר</a:t>
            </a:r>
            <a:r>
              <a:rPr lang="en-US" sz="2800" dirty="0"/>
              <a:t>	you (</a:t>
            </a:r>
            <a:r>
              <a:rPr lang="en-US" sz="2800" dirty="0" err="1" smtClean="0"/>
              <a:t>ms</a:t>
            </a:r>
            <a:r>
              <a:rPr lang="en-US" sz="2800" dirty="0" smtClean="0"/>
              <a:t>)         </a:t>
            </a:r>
            <a:r>
              <a:rPr lang="en-US" sz="2800" dirty="0"/>
              <a:t>	 	2MP  </a:t>
            </a:r>
            <a:r>
              <a:rPr lang="he-IL" sz="3600" dirty="0"/>
              <a:t>תִּשָּׁמְּרוּ</a:t>
            </a:r>
            <a:r>
              <a:rPr lang="he-IL" sz="2800" dirty="0"/>
              <a:t> </a:t>
            </a:r>
            <a:r>
              <a:rPr lang="en-US" sz="2800" dirty="0"/>
              <a:t>	you (</a:t>
            </a:r>
            <a:r>
              <a:rPr lang="en-US" sz="2800" dirty="0" err="1" smtClean="0"/>
              <a:t>mp</a:t>
            </a:r>
            <a:r>
              <a:rPr lang="en-US" sz="2800" dirty="0" smtClean="0"/>
              <a:t>)  </a:t>
            </a:r>
            <a:endParaRPr lang="en-US" sz="2800" dirty="0"/>
          </a:p>
          <a:p>
            <a:r>
              <a:rPr lang="en-US" sz="2800" dirty="0"/>
              <a:t>2FS  </a:t>
            </a:r>
            <a:r>
              <a:rPr lang="he-IL" sz="3600" dirty="0"/>
              <a:t>תִּשָּֽׁמְרִי</a:t>
            </a:r>
            <a:r>
              <a:rPr lang="en-US" sz="2800" dirty="0"/>
              <a:t>	 you (</a:t>
            </a:r>
            <a:r>
              <a:rPr lang="en-US" sz="2800" dirty="0" smtClean="0"/>
              <a:t>fs)          </a:t>
            </a:r>
            <a:r>
              <a:rPr lang="en-US" sz="2800" dirty="0"/>
              <a:t>		2FP  </a:t>
            </a:r>
            <a:r>
              <a:rPr lang="he-IL" sz="3600" dirty="0"/>
              <a:t>תִּשָּׁמַרְנָה</a:t>
            </a:r>
            <a:r>
              <a:rPr lang="he-IL" sz="2800" dirty="0"/>
              <a:t> </a:t>
            </a:r>
            <a:r>
              <a:rPr lang="en-US" sz="2800" dirty="0"/>
              <a:t>	you (</a:t>
            </a:r>
            <a:r>
              <a:rPr lang="en-US" sz="2800" dirty="0" err="1" smtClean="0"/>
              <a:t>fp</a:t>
            </a:r>
            <a:r>
              <a:rPr lang="en-US" sz="2800" dirty="0" smtClean="0"/>
              <a:t>) </a:t>
            </a:r>
            <a:endParaRPr lang="en-US" sz="2800" dirty="0"/>
          </a:p>
          <a:p>
            <a:r>
              <a:rPr lang="en-US" sz="2800" dirty="0"/>
              <a:t>3MS  </a:t>
            </a:r>
            <a:r>
              <a:rPr lang="he-IL" sz="3600" dirty="0"/>
              <a:t>יִשָּׁמֵר</a:t>
            </a:r>
            <a:r>
              <a:rPr lang="he-IL" sz="2800" dirty="0"/>
              <a:t>	</a:t>
            </a:r>
            <a:r>
              <a:rPr lang="en-US" sz="2800" dirty="0" smtClean="0"/>
              <a:t>he </a:t>
            </a:r>
            <a:r>
              <a:rPr lang="en-US" sz="2800" dirty="0"/>
              <a:t>will be kept	 	3MP  </a:t>
            </a:r>
            <a:r>
              <a:rPr lang="he-IL" sz="3600" dirty="0"/>
              <a:t>יִשָּׁמְרוּ</a:t>
            </a:r>
            <a:r>
              <a:rPr lang="he-IL" sz="2800" dirty="0"/>
              <a:t> </a:t>
            </a:r>
            <a:r>
              <a:rPr lang="en-US" sz="2800" dirty="0"/>
              <a:t>     they (m) will be kept </a:t>
            </a:r>
          </a:p>
          <a:p>
            <a:r>
              <a:rPr lang="en-US" sz="2800" dirty="0"/>
              <a:t>3FS  </a:t>
            </a:r>
            <a:r>
              <a:rPr lang="he-IL" sz="3600" dirty="0"/>
              <a:t>תִּשָּׁמֵר</a:t>
            </a:r>
            <a:r>
              <a:rPr lang="he-IL" sz="2800" dirty="0"/>
              <a:t>	</a:t>
            </a:r>
            <a:r>
              <a:rPr lang="en-US" sz="2800" dirty="0" smtClean="0"/>
              <a:t>she </a:t>
            </a:r>
            <a:r>
              <a:rPr lang="en-US" sz="2800" dirty="0"/>
              <a:t>will be kept 		3FP  </a:t>
            </a:r>
            <a:r>
              <a:rPr lang="he-IL" sz="3600" dirty="0"/>
              <a:t>תִּשָּׁמַרְנָה</a:t>
            </a:r>
            <a:r>
              <a:rPr lang="en-US" sz="2800" dirty="0"/>
              <a:t>    they (f) will be kept</a:t>
            </a:r>
          </a:p>
          <a:p>
            <a:endParaRPr lang="en-US" sz="2800" dirty="0"/>
          </a:p>
        </p:txBody>
      </p:sp>
    </p:spTree>
    <p:extLst>
      <p:ext uri="{BB962C8B-B14F-4D97-AF65-F5344CB8AC3E}">
        <p14:creationId xmlns:p14="http://schemas.microsoft.com/office/powerpoint/2010/main" val="335502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15 D. The morphology of the </a:t>
            </a:r>
            <a:r>
              <a:rPr lang="en-US" b="1" dirty="0" err="1"/>
              <a:t>Niphal</a:t>
            </a:r>
            <a:r>
              <a:rPr lang="en-US" b="1" dirty="0"/>
              <a:t> Imperfect </a:t>
            </a:r>
            <a:r>
              <a:rPr lang="en-US" dirty="0"/>
              <a:t/>
            </a:r>
            <a:br>
              <a:rPr lang="en-US" dirty="0"/>
            </a:br>
            <a:endParaRPr lang="en-US" dirty="0"/>
          </a:p>
        </p:txBody>
      </p:sp>
      <p:sp>
        <p:nvSpPr>
          <p:cNvPr id="3" name="Content Placeholder 2"/>
          <p:cNvSpPr>
            <a:spLocks noGrp="1"/>
          </p:cNvSpPr>
          <p:nvPr>
            <p:ph idx="1"/>
          </p:nvPr>
        </p:nvSpPr>
        <p:spPr>
          <a:xfrm>
            <a:off x="1103312" y="2052918"/>
            <a:ext cx="10077306" cy="4195481"/>
          </a:xfrm>
        </p:spPr>
        <p:txBody>
          <a:bodyPr>
            <a:noAutofit/>
          </a:bodyPr>
          <a:lstStyle/>
          <a:p>
            <a:r>
              <a:rPr lang="en-US" sz="2800" dirty="0"/>
              <a:t>Note that the prefixes are added with a </a:t>
            </a:r>
            <a:r>
              <a:rPr lang="en-US" sz="2800" dirty="0" err="1"/>
              <a:t>ḥîreq</a:t>
            </a:r>
            <a:r>
              <a:rPr lang="en-US" sz="2800" dirty="0"/>
              <a:t> except for the 1CS which utilizes a </a:t>
            </a:r>
            <a:r>
              <a:rPr lang="en-US" sz="2800" dirty="0" err="1"/>
              <a:t>seghôl</a:t>
            </a:r>
            <a:r>
              <a:rPr lang="en-US" sz="2800" dirty="0"/>
              <a:t>.  </a:t>
            </a:r>
            <a:endParaRPr lang="en-US" sz="2800" dirty="0" smtClean="0"/>
          </a:p>
          <a:p>
            <a:r>
              <a:rPr lang="en-US" sz="2800" dirty="0" smtClean="0"/>
              <a:t>The </a:t>
            </a:r>
            <a:r>
              <a:rPr lang="en-US" sz="2800" dirty="0" err="1"/>
              <a:t>nûn</a:t>
            </a:r>
            <a:r>
              <a:rPr lang="en-US" sz="2800" dirty="0"/>
              <a:t> assimilate causing the initial consonant to double as is expected.  The vowel under the second consonant is usually a </a:t>
            </a:r>
            <a:r>
              <a:rPr lang="en-US" sz="2800" dirty="0" err="1"/>
              <a:t>ṣerê</a:t>
            </a:r>
            <a:r>
              <a:rPr lang="en-US" sz="2800" dirty="0"/>
              <a:t> dropping to a </a:t>
            </a:r>
            <a:r>
              <a:rPr lang="en-US" sz="2800" dirty="0" err="1"/>
              <a:t>š</a:t>
            </a:r>
            <a:r>
              <a:rPr lang="en-US" sz="2800" baseline="30000" dirty="0" err="1"/>
              <a:t>e</a:t>
            </a:r>
            <a:r>
              <a:rPr lang="en-US" sz="2800" dirty="0" err="1"/>
              <a:t>vā</a:t>
            </a:r>
            <a:r>
              <a:rPr lang="en-US" sz="2800" dirty="0"/>
              <a:t>’ when a vocalic ending is added and a </a:t>
            </a:r>
            <a:r>
              <a:rPr lang="en-US" sz="2800" dirty="0" err="1"/>
              <a:t>pataḥ</a:t>
            </a:r>
            <a:r>
              <a:rPr lang="en-US" sz="2800" dirty="0"/>
              <a:t> when the consonantal </a:t>
            </a:r>
            <a:r>
              <a:rPr lang="en-US" sz="2800" dirty="0" smtClean="0"/>
              <a:t> </a:t>
            </a:r>
            <a:r>
              <a:rPr lang="he-IL" sz="3600" dirty="0" smtClean="0"/>
              <a:t>נָה</a:t>
            </a:r>
            <a:r>
              <a:rPr lang="he-IL" sz="2800" dirty="0" smtClean="0"/>
              <a:t> </a:t>
            </a:r>
            <a:r>
              <a:rPr lang="en-US" sz="2800" dirty="0" smtClean="0"/>
              <a:t> is </a:t>
            </a:r>
            <a:r>
              <a:rPr lang="en-US" sz="2800" dirty="0"/>
              <a:t>added in the 2FP and 3FP. </a:t>
            </a:r>
            <a:endParaRPr lang="en-US" sz="2800" dirty="0" smtClean="0"/>
          </a:p>
          <a:p>
            <a:endParaRPr lang="en-US" sz="2800" dirty="0"/>
          </a:p>
        </p:txBody>
      </p:sp>
    </p:spTree>
    <p:extLst>
      <p:ext uri="{BB962C8B-B14F-4D97-AF65-F5344CB8AC3E}">
        <p14:creationId xmlns:p14="http://schemas.microsoft.com/office/powerpoint/2010/main" val="372957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Example:</a:t>
            </a:r>
            <a:br>
              <a:rPr lang="en-US" sz="4400" dirty="0"/>
            </a:br>
            <a:endParaRPr lang="en-US" dirty="0"/>
          </a:p>
        </p:txBody>
      </p:sp>
      <p:sp>
        <p:nvSpPr>
          <p:cNvPr id="3" name="Content Placeholder 2"/>
          <p:cNvSpPr>
            <a:spLocks noGrp="1"/>
          </p:cNvSpPr>
          <p:nvPr>
            <p:ph idx="1"/>
          </p:nvPr>
        </p:nvSpPr>
        <p:spPr/>
        <p:txBody>
          <a:bodyPr>
            <a:normAutofit/>
          </a:bodyPr>
          <a:lstStyle/>
          <a:p>
            <a:r>
              <a:rPr lang="he-IL" sz="3600" dirty="0" smtClean="0"/>
              <a:t>וּבְכֹל </a:t>
            </a:r>
            <a:r>
              <a:rPr lang="he-IL" sz="3600" dirty="0"/>
              <a:t>אֲשֶׁר־אָמַרְתִּי אֲלֵיכֶם תִּשָּׁמֵרוּ  </a:t>
            </a:r>
            <a:r>
              <a:rPr lang="en-US" sz="3600" dirty="0"/>
              <a:t>  </a:t>
            </a:r>
            <a:r>
              <a:rPr lang="en-US" sz="2800" dirty="0"/>
              <a:t>  (</a:t>
            </a:r>
            <a:r>
              <a:rPr lang="en-US" sz="2800" dirty="0" err="1"/>
              <a:t>Exod</a:t>
            </a:r>
            <a:r>
              <a:rPr lang="en-US" sz="2800" dirty="0"/>
              <a:t> 23:13)</a:t>
            </a:r>
          </a:p>
          <a:p>
            <a:r>
              <a:rPr lang="en-US" sz="2800" dirty="0"/>
              <a:t> 	And all that I have said to you keep yourself</a:t>
            </a:r>
          </a:p>
          <a:p>
            <a:endParaRPr lang="en-US" sz="2800" dirty="0"/>
          </a:p>
        </p:txBody>
      </p:sp>
    </p:spTree>
    <p:extLst>
      <p:ext uri="{BB962C8B-B14F-4D97-AF65-F5344CB8AC3E}">
        <p14:creationId xmlns:p14="http://schemas.microsoft.com/office/powerpoint/2010/main" val="100003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15. </a:t>
            </a:r>
            <a:r>
              <a:rPr lang="en-US" b="1" dirty="0" err="1"/>
              <a:t>Pē</a:t>
            </a:r>
            <a:r>
              <a:rPr lang="en-US" b="1" dirty="0"/>
              <a:t> </a:t>
            </a:r>
            <a:r>
              <a:rPr lang="en-US" b="1" dirty="0" err="1"/>
              <a:t>Yôd</a:t>
            </a:r>
            <a:r>
              <a:rPr lang="en-US" b="1" dirty="0"/>
              <a:t> verbs:   </a:t>
            </a:r>
            <a:r>
              <a:rPr lang="he-IL" dirty="0"/>
              <a:t>יָשַׁב</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432262" y="2052918"/>
            <a:ext cx="11446625" cy="4195481"/>
          </a:xfrm>
        </p:spPr>
        <p:txBody>
          <a:bodyPr>
            <a:noAutofit/>
          </a:bodyPr>
          <a:lstStyle/>
          <a:p>
            <a:r>
              <a:rPr lang="en-US" sz="2800" dirty="0" smtClean="0"/>
              <a:t>1CS  </a:t>
            </a:r>
            <a:r>
              <a:rPr lang="he-IL" sz="3600" dirty="0"/>
              <a:t>אִוָּשֵׁב</a:t>
            </a:r>
            <a:r>
              <a:rPr lang="en-US" sz="2800" dirty="0"/>
              <a:t>	</a:t>
            </a:r>
            <a:r>
              <a:rPr lang="he-IL" sz="2800" dirty="0"/>
              <a:t> </a:t>
            </a:r>
            <a:r>
              <a:rPr lang="he-IL" sz="2800" dirty="0" smtClean="0"/>
              <a:t>  </a:t>
            </a:r>
            <a:r>
              <a:rPr lang="en-US" sz="2800" dirty="0"/>
              <a:t>I will be seated 	</a:t>
            </a:r>
            <a:r>
              <a:rPr lang="en-US" sz="2800" dirty="0" smtClean="0"/>
              <a:t>   1CP  </a:t>
            </a:r>
            <a:r>
              <a:rPr lang="he-IL" sz="3600" dirty="0"/>
              <a:t>נִוָּשֵׁב</a:t>
            </a:r>
            <a:r>
              <a:rPr lang="en-US" sz="2800" dirty="0"/>
              <a:t>	</a:t>
            </a:r>
            <a:r>
              <a:rPr lang="en-US" sz="2800" dirty="0" smtClean="0"/>
              <a:t>    we </a:t>
            </a:r>
            <a:r>
              <a:rPr lang="en-US" sz="2800" dirty="0"/>
              <a:t>will be seated </a:t>
            </a:r>
          </a:p>
          <a:p>
            <a:r>
              <a:rPr lang="en-US" sz="2800" dirty="0"/>
              <a:t>2MS  </a:t>
            </a:r>
            <a:r>
              <a:rPr lang="he-IL" sz="3600" dirty="0"/>
              <a:t>תִּוָּשֵׁב</a:t>
            </a:r>
            <a:r>
              <a:rPr lang="en-US" sz="2800" dirty="0"/>
              <a:t>	</a:t>
            </a:r>
            <a:r>
              <a:rPr lang="he-IL" sz="2800" dirty="0"/>
              <a:t> 	</a:t>
            </a:r>
            <a:r>
              <a:rPr lang="en-US" sz="2800" dirty="0"/>
              <a:t>you (</a:t>
            </a:r>
            <a:r>
              <a:rPr lang="en-US" sz="2800" dirty="0" err="1" smtClean="0"/>
              <a:t>ms</a:t>
            </a:r>
            <a:r>
              <a:rPr lang="en-US" sz="2800" dirty="0" smtClean="0"/>
              <a:t>)             </a:t>
            </a:r>
            <a:r>
              <a:rPr lang="en-US" sz="2800" dirty="0"/>
              <a:t>	2MP </a:t>
            </a:r>
            <a:r>
              <a:rPr lang="he-IL" sz="3600" dirty="0"/>
              <a:t>תִּוָּשֵׁבוּ</a:t>
            </a:r>
            <a:r>
              <a:rPr lang="he-IL" sz="2800" dirty="0"/>
              <a:t>	</a:t>
            </a:r>
            <a:r>
              <a:rPr lang="en-US" sz="2800" dirty="0"/>
              <a:t>    you (</a:t>
            </a:r>
            <a:r>
              <a:rPr lang="en-US" sz="2800" dirty="0" err="1" smtClean="0"/>
              <a:t>mp</a:t>
            </a:r>
            <a:r>
              <a:rPr lang="en-US" sz="2800" dirty="0" smtClean="0"/>
              <a:t>)  </a:t>
            </a:r>
            <a:endParaRPr lang="en-US" sz="2800" dirty="0"/>
          </a:p>
          <a:p>
            <a:r>
              <a:rPr lang="en-US" sz="2800" dirty="0"/>
              <a:t>2FS  </a:t>
            </a:r>
            <a:r>
              <a:rPr lang="he-IL" sz="3600" dirty="0"/>
              <a:t>תִּוָּשֵׁבִי</a:t>
            </a:r>
            <a:r>
              <a:rPr lang="en-US" sz="2800" dirty="0"/>
              <a:t>	</a:t>
            </a:r>
            <a:r>
              <a:rPr lang="he-IL" sz="2800" dirty="0"/>
              <a:t> 	 </a:t>
            </a:r>
            <a:r>
              <a:rPr lang="en-US" sz="2800" dirty="0"/>
              <a:t>you (</a:t>
            </a:r>
            <a:r>
              <a:rPr lang="en-US" sz="2800" dirty="0" smtClean="0"/>
              <a:t>fs)                  2FP  </a:t>
            </a:r>
            <a:r>
              <a:rPr lang="he-IL" sz="3600" dirty="0"/>
              <a:t>תִּוָּשַׁבְנָה</a:t>
            </a:r>
            <a:r>
              <a:rPr lang="en-US" sz="2800" dirty="0"/>
              <a:t>    you (</a:t>
            </a:r>
            <a:r>
              <a:rPr lang="en-US" sz="2800" dirty="0" err="1" smtClean="0"/>
              <a:t>fp</a:t>
            </a:r>
            <a:r>
              <a:rPr lang="en-US" sz="2800" dirty="0" smtClean="0"/>
              <a:t>) </a:t>
            </a:r>
            <a:endParaRPr lang="en-US" sz="2800" dirty="0"/>
          </a:p>
          <a:p>
            <a:r>
              <a:rPr lang="en-US" sz="2800" dirty="0"/>
              <a:t>3MS  </a:t>
            </a:r>
            <a:r>
              <a:rPr lang="he-IL" sz="3600" dirty="0"/>
              <a:t>תִּוָּשֵׁב</a:t>
            </a:r>
            <a:r>
              <a:rPr lang="he-IL" sz="2800" dirty="0"/>
              <a:t>		</a:t>
            </a:r>
            <a:r>
              <a:rPr lang="en-US" sz="2800" dirty="0"/>
              <a:t>he will be seated	</a:t>
            </a:r>
            <a:r>
              <a:rPr lang="en-US" sz="2800" dirty="0" smtClean="0"/>
              <a:t>3MP  </a:t>
            </a:r>
            <a:r>
              <a:rPr lang="he-IL" sz="3600" dirty="0"/>
              <a:t>יִוָּשֵׁבוּ</a:t>
            </a:r>
            <a:r>
              <a:rPr lang="he-IL" sz="2800" dirty="0"/>
              <a:t> </a:t>
            </a:r>
            <a:r>
              <a:rPr lang="en-US" sz="2800" dirty="0"/>
              <a:t>     they (</a:t>
            </a:r>
            <a:r>
              <a:rPr lang="en-US" sz="2800" dirty="0" smtClean="0"/>
              <a:t>m)</a:t>
            </a:r>
            <a:endParaRPr lang="en-US" sz="2800" dirty="0"/>
          </a:p>
          <a:p>
            <a:r>
              <a:rPr lang="en-US" sz="2800" dirty="0"/>
              <a:t>3FS  </a:t>
            </a:r>
            <a:r>
              <a:rPr lang="he-IL" sz="3600" dirty="0"/>
              <a:t>יִוָּשֵׁב</a:t>
            </a:r>
            <a:r>
              <a:rPr lang="he-IL" sz="2800" dirty="0"/>
              <a:t>		</a:t>
            </a:r>
            <a:r>
              <a:rPr lang="en-US" sz="2800" dirty="0"/>
              <a:t>she will be seated 		3FP  </a:t>
            </a:r>
            <a:r>
              <a:rPr lang="he-IL" sz="3600" dirty="0"/>
              <a:t>תִּוָּשַׁבְנָה</a:t>
            </a:r>
            <a:r>
              <a:rPr lang="he-IL" sz="2800" dirty="0"/>
              <a:t> </a:t>
            </a:r>
            <a:r>
              <a:rPr lang="en-US" sz="2800" dirty="0"/>
              <a:t>   they (f) will be </a:t>
            </a:r>
            <a:r>
              <a:rPr lang="en-US" sz="2800" dirty="0" smtClean="0"/>
              <a:t/>
            </a:r>
            <a:br>
              <a:rPr lang="en-US" sz="2800" dirty="0" smtClean="0"/>
            </a:br>
            <a:r>
              <a:rPr lang="en-US" sz="2800" dirty="0" smtClean="0"/>
              <a:t>                                                                                     seated</a:t>
            </a:r>
            <a:endParaRPr lang="en-US" sz="2800" dirty="0"/>
          </a:p>
          <a:p>
            <a:endParaRPr lang="en-US" sz="2800" dirty="0"/>
          </a:p>
        </p:txBody>
      </p:sp>
    </p:spTree>
    <p:extLst>
      <p:ext uri="{BB962C8B-B14F-4D97-AF65-F5344CB8AC3E}">
        <p14:creationId xmlns:p14="http://schemas.microsoft.com/office/powerpoint/2010/main" val="1455637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Pē</a:t>
            </a:r>
            <a:r>
              <a:rPr lang="en-US" b="1" dirty="0"/>
              <a:t> </a:t>
            </a:r>
            <a:r>
              <a:rPr lang="en-US" b="1" dirty="0" err="1"/>
              <a:t>Nûn</a:t>
            </a:r>
            <a:r>
              <a:rPr lang="en-US" b="1" dirty="0"/>
              <a:t> Verbs:</a:t>
            </a:r>
            <a:r>
              <a:rPr lang="en-US" dirty="0"/>
              <a:t>  </a:t>
            </a:r>
            <a:r>
              <a:rPr lang="he-IL" dirty="0"/>
              <a:t>נָגַשׁ</a:t>
            </a:r>
            <a:r>
              <a:rPr lang="en-US" dirty="0"/>
              <a:t/>
            </a:r>
            <a:br>
              <a:rPr lang="en-US" dirty="0"/>
            </a:br>
            <a:endParaRPr lang="en-US" dirty="0"/>
          </a:p>
        </p:txBody>
      </p:sp>
      <p:sp>
        <p:nvSpPr>
          <p:cNvPr id="3" name="Content Placeholder 2"/>
          <p:cNvSpPr>
            <a:spLocks noGrp="1"/>
          </p:cNvSpPr>
          <p:nvPr>
            <p:ph idx="1"/>
          </p:nvPr>
        </p:nvSpPr>
        <p:spPr>
          <a:xfrm>
            <a:off x="465513" y="2052918"/>
            <a:ext cx="11272058" cy="4195481"/>
          </a:xfrm>
        </p:spPr>
        <p:txBody>
          <a:bodyPr>
            <a:noAutofit/>
          </a:bodyPr>
          <a:lstStyle/>
          <a:p>
            <a:r>
              <a:rPr lang="en-US" sz="2800" dirty="0" smtClean="0"/>
              <a:t>1CS  </a:t>
            </a:r>
            <a:r>
              <a:rPr lang="he-IL" sz="3600" dirty="0"/>
              <a:t>אֶנָּגֵשׁ</a:t>
            </a:r>
            <a:r>
              <a:rPr lang="en-US" sz="2800" dirty="0"/>
              <a:t>	</a:t>
            </a:r>
            <a:r>
              <a:rPr lang="he-IL" sz="2800" dirty="0"/>
              <a:t> </a:t>
            </a:r>
            <a:r>
              <a:rPr lang="he-IL" sz="2800" dirty="0" smtClean="0"/>
              <a:t>     </a:t>
            </a:r>
            <a:r>
              <a:rPr lang="en-US" sz="2800" dirty="0"/>
              <a:t>I will draw near		</a:t>
            </a:r>
            <a:r>
              <a:rPr lang="en-US" sz="2800" dirty="0" smtClean="0"/>
              <a:t>   1CP  </a:t>
            </a:r>
            <a:r>
              <a:rPr lang="he-IL" sz="3600" dirty="0" smtClean="0"/>
              <a:t>נִנָּגֵשׁ</a:t>
            </a:r>
            <a:r>
              <a:rPr lang="en-US" sz="3600" dirty="0" smtClean="0"/>
              <a:t> </a:t>
            </a:r>
            <a:r>
              <a:rPr lang="en-US" sz="2800" dirty="0" smtClean="0"/>
              <a:t>we </a:t>
            </a:r>
            <a:r>
              <a:rPr lang="en-US" sz="2800" dirty="0"/>
              <a:t>will draw near </a:t>
            </a:r>
          </a:p>
          <a:p>
            <a:r>
              <a:rPr lang="en-US" sz="2800" dirty="0"/>
              <a:t>2MS  </a:t>
            </a:r>
            <a:r>
              <a:rPr lang="he-IL" sz="3600" dirty="0"/>
              <a:t>תִּנָּגֵשׁ</a:t>
            </a:r>
            <a:r>
              <a:rPr lang="en-US" sz="2800" dirty="0"/>
              <a:t>	</a:t>
            </a:r>
            <a:r>
              <a:rPr lang="he-IL" sz="2800" dirty="0"/>
              <a:t> 	</a:t>
            </a:r>
            <a:r>
              <a:rPr lang="en-US" sz="2800" dirty="0"/>
              <a:t>you (</a:t>
            </a:r>
            <a:r>
              <a:rPr lang="en-US" sz="2800" dirty="0" err="1" smtClean="0"/>
              <a:t>ms</a:t>
            </a:r>
            <a:r>
              <a:rPr lang="en-US" sz="2800" dirty="0" smtClean="0"/>
              <a:t>)                  </a:t>
            </a:r>
            <a:r>
              <a:rPr lang="en-US" sz="2800" dirty="0"/>
              <a:t>	2MP </a:t>
            </a:r>
            <a:r>
              <a:rPr lang="he-IL" sz="3600" dirty="0"/>
              <a:t>תִּנָּגְשׁוּ</a:t>
            </a:r>
            <a:r>
              <a:rPr lang="he-IL" sz="2800" dirty="0"/>
              <a:t>	</a:t>
            </a:r>
            <a:r>
              <a:rPr lang="en-US" sz="2800" dirty="0"/>
              <a:t>   you (</a:t>
            </a:r>
            <a:r>
              <a:rPr lang="en-US" sz="2800" dirty="0" err="1" smtClean="0"/>
              <a:t>mp</a:t>
            </a:r>
            <a:r>
              <a:rPr lang="en-US" sz="2800" dirty="0" smtClean="0"/>
              <a:t>)  </a:t>
            </a:r>
            <a:endParaRPr lang="en-US" sz="2800" dirty="0"/>
          </a:p>
          <a:p>
            <a:r>
              <a:rPr lang="en-US" sz="2800" dirty="0"/>
              <a:t>2FS  </a:t>
            </a:r>
            <a:r>
              <a:rPr lang="he-IL" sz="3600" dirty="0"/>
              <a:t>תִּנָּגֵשִׁי</a:t>
            </a:r>
            <a:r>
              <a:rPr lang="en-US" sz="2800" dirty="0"/>
              <a:t>	</a:t>
            </a:r>
            <a:r>
              <a:rPr lang="he-IL" sz="2800" dirty="0"/>
              <a:t> 	 </a:t>
            </a:r>
            <a:r>
              <a:rPr lang="en-US" sz="2800" dirty="0"/>
              <a:t>you (</a:t>
            </a:r>
            <a:r>
              <a:rPr lang="en-US" sz="2800" dirty="0" smtClean="0"/>
              <a:t>fs)                   </a:t>
            </a:r>
            <a:r>
              <a:rPr lang="en-US" sz="2800" dirty="0"/>
              <a:t>	2FP  </a:t>
            </a:r>
            <a:r>
              <a:rPr lang="he-IL" sz="3600" dirty="0"/>
              <a:t>תִּנָּגַשְׁנָה</a:t>
            </a:r>
            <a:r>
              <a:rPr lang="en-US" sz="2800" dirty="0"/>
              <a:t>   you (</a:t>
            </a:r>
            <a:r>
              <a:rPr lang="en-US" sz="2800" dirty="0" err="1" smtClean="0"/>
              <a:t>fp</a:t>
            </a:r>
            <a:r>
              <a:rPr lang="en-US" sz="2800" dirty="0" smtClean="0"/>
              <a:t>) </a:t>
            </a:r>
            <a:endParaRPr lang="en-US" sz="2800" dirty="0"/>
          </a:p>
          <a:p>
            <a:r>
              <a:rPr lang="en-US" sz="2800" dirty="0"/>
              <a:t>3MS  </a:t>
            </a:r>
            <a:r>
              <a:rPr lang="he-IL" sz="3600" dirty="0"/>
              <a:t>יִנָּגֵשׁ</a:t>
            </a:r>
            <a:r>
              <a:rPr lang="he-IL" sz="2800" dirty="0"/>
              <a:t>		</a:t>
            </a:r>
            <a:r>
              <a:rPr lang="en-US" sz="2800" dirty="0"/>
              <a:t>he will draw near	 	3MP  </a:t>
            </a:r>
            <a:r>
              <a:rPr lang="he-IL" sz="3600" dirty="0"/>
              <a:t>יִנָּגַשוּ</a:t>
            </a:r>
            <a:r>
              <a:rPr lang="he-IL" sz="2800" dirty="0"/>
              <a:t>  </a:t>
            </a:r>
            <a:r>
              <a:rPr lang="en-US" sz="2800" dirty="0" smtClean="0"/>
              <a:t>  they </a:t>
            </a:r>
            <a:r>
              <a:rPr lang="en-US" sz="2800" dirty="0"/>
              <a:t>(m) </a:t>
            </a:r>
            <a:r>
              <a:rPr lang="en-US" sz="2800" dirty="0" smtClean="0"/>
              <a:t> </a:t>
            </a:r>
            <a:endParaRPr lang="en-US" sz="2800" dirty="0"/>
          </a:p>
          <a:p>
            <a:r>
              <a:rPr lang="en-US" sz="2800" dirty="0"/>
              <a:t>3FS  </a:t>
            </a:r>
            <a:r>
              <a:rPr lang="he-IL" sz="3600" dirty="0"/>
              <a:t>תִּנָּגֵשׁ</a:t>
            </a:r>
            <a:r>
              <a:rPr lang="he-IL" sz="2800" dirty="0"/>
              <a:t>		</a:t>
            </a:r>
            <a:r>
              <a:rPr lang="en-US" sz="2800" dirty="0"/>
              <a:t>she will draw near 		3FP  </a:t>
            </a:r>
            <a:r>
              <a:rPr lang="he-IL" sz="3600" dirty="0"/>
              <a:t>תִּנָּגַשְׁנָה</a:t>
            </a:r>
            <a:r>
              <a:rPr lang="en-US" sz="2800" dirty="0"/>
              <a:t>    they (f) will </a:t>
            </a:r>
            <a:r>
              <a:rPr lang="en-US" sz="2800" dirty="0" smtClean="0"/>
              <a:t/>
            </a:r>
            <a:br>
              <a:rPr lang="en-US" sz="2800" dirty="0" smtClean="0"/>
            </a:br>
            <a:r>
              <a:rPr lang="en-US" sz="2800" dirty="0" smtClean="0"/>
              <a:t>                                                                                      draw </a:t>
            </a:r>
            <a:r>
              <a:rPr lang="en-US" sz="2800" dirty="0"/>
              <a:t>near</a:t>
            </a:r>
          </a:p>
          <a:p>
            <a:endParaRPr lang="en-US" sz="2800" dirty="0"/>
          </a:p>
        </p:txBody>
      </p:sp>
    </p:spTree>
    <p:extLst>
      <p:ext uri="{BB962C8B-B14F-4D97-AF65-F5344CB8AC3E}">
        <p14:creationId xmlns:p14="http://schemas.microsoft.com/office/powerpoint/2010/main" val="2071162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Pē</a:t>
            </a:r>
            <a:r>
              <a:rPr lang="en-US" b="1" dirty="0"/>
              <a:t> Guttural:  </a:t>
            </a:r>
            <a:r>
              <a:rPr lang="he-IL" dirty="0"/>
              <a:t>עָמַד</a:t>
            </a:r>
            <a:r>
              <a:rPr lang="en-US" dirty="0"/>
              <a:t>  </a:t>
            </a:r>
            <a:br>
              <a:rPr lang="en-US" dirty="0"/>
            </a:br>
            <a:endParaRPr lang="en-US" dirty="0"/>
          </a:p>
        </p:txBody>
      </p:sp>
      <p:sp>
        <p:nvSpPr>
          <p:cNvPr id="3" name="Content Placeholder 2"/>
          <p:cNvSpPr>
            <a:spLocks noGrp="1"/>
          </p:cNvSpPr>
          <p:nvPr>
            <p:ph idx="1"/>
          </p:nvPr>
        </p:nvSpPr>
        <p:spPr>
          <a:xfrm>
            <a:off x="390698" y="2052918"/>
            <a:ext cx="11554691" cy="4195481"/>
          </a:xfrm>
        </p:spPr>
        <p:txBody>
          <a:bodyPr>
            <a:noAutofit/>
          </a:bodyPr>
          <a:lstStyle/>
          <a:p>
            <a:r>
              <a:rPr lang="en-US" sz="2800" dirty="0" smtClean="0"/>
              <a:t>1CS  </a:t>
            </a:r>
            <a:r>
              <a:rPr lang="he-IL" sz="3600" dirty="0"/>
              <a:t>אֵעָמֵד</a:t>
            </a:r>
            <a:r>
              <a:rPr lang="en-US" sz="2800" dirty="0"/>
              <a:t>	</a:t>
            </a:r>
            <a:r>
              <a:rPr lang="he-IL" sz="2800" dirty="0" smtClean="0"/>
              <a:t>  </a:t>
            </a:r>
            <a:r>
              <a:rPr lang="en-US" sz="2800" dirty="0"/>
              <a:t>I will be stood		</a:t>
            </a:r>
            <a:r>
              <a:rPr lang="en-US" sz="2800" dirty="0" smtClean="0"/>
              <a:t>   1CP  </a:t>
            </a:r>
            <a:r>
              <a:rPr lang="he-IL" sz="3600" dirty="0"/>
              <a:t>נֵעָמֵד</a:t>
            </a:r>
            <a:r>
              <a:rPr lang="en-US" sz="2800" dirty="0"/>
              <a:t>	    we will be stood </a:t>
            </a:r>
          </a:p>
          <a:p>
            <a:r>
              <a:rPr lang="en-US" sz="2800" dirty="0"/>
              <a:t>2MS  </a:t>
            </a:r>
            <a:r>
              <a:rPr lang="he-IL" sz="3600" dirty="0"/>
              <a:t>תֵּעָמֵד</a:t>
            </a:r>
            <a:r>
              <a:rPr lang="en-US" sz="2800" dirty="0"/>
              <a:t>	</a:t>
            </a:r>
            <a:r>
              <a:rPr lang="he-IL" sz="2800" dirty="0"/>
              <a:t> 	</a:t>
            </a:r>
            <a:r>
              <a:rPr lang="en-US" sz="2800" dirty="0"/>
              <a:t>you (</a:t>
            </a:r>
            <a:r>
              <a:rPr lang="en-US" sz="2800" dirty="0" err="1" smtClean="0"/>
              <a:t>ms</a:t>
            </a:r>
            <a:r>
              <a:rPr lang="en-US" sz="2800" dirty="0" smtClean="0"/>
              <a:t>)             </a:t>
            </a:r>
            <a:r>
              <a:rPr lang="en-US" sz="2800" dirty="0"/>
              <a:t>	2MP </a:t>
            </a:r>
            <a:r>
              <a:rPr lang="he-IL" sz="3600" dirty="0"/>
              <a:t>תֵּעָֽמְדוּ</a:t>
            </a:r>
            <a:r>
              <a:rPr lang="he-IL" sz="2800" dirty="0"/>
              <a:t>	</a:t>
            </a:r>
            <a:r>
              <a:rPr lang="en-US" sz="2800" dirty="0"/>
              <a:t>   you (</a:t>
            </a:r>
            <a:r>
              <a:rPr lang="en-US" sz="2800" dirty="0" err="1" smtClean="0"/>
              <a:t>mp</a:t>
            </a:r>
            <a:r>
              <a:rPr lang="en-US" sz="2800" dirty="0" smtClean="0"/>
              <a:t>)  </a:t>
            </a:r>
            <a:endParaRPr lang="en-US" sz="2800" dirty="0"/>
          </a:p>
          <a:p>
            <a:r>
              <a:rPr lang="en-US" sz="2800" dirty="0"/>
              <a:t>2FS  </a:t>
            </a:r>
            <a:r>
              <a:rPr lang="he-IL" sz="3600" dirty="0"/>
              <a:t>תֵּעָֽמְדִי</a:t>
            </a:r>
            <a:r>
              <a:rPr lang="en-US" sz="2800" dirty="0"/>
              <a:t>	</a:t>
            </a:r>
            <a:r>
              <a:rPr lang="he-IL" sz="2800" dirty="0"/>
              <a:t> 	 </a:t>
            </a:r>
            <a:r>
              <a:rPr lang="en-US" sz="2800" dirty="0"/>
              <a:t>you (</a:t>
            </a:r>
            <a:r>
              <a:rPr lang="en-US" sz="2800" dirty="0" smtClean="0"/>
              <a:t>fs)                 </a:t>
            </a:r>
            <a:r>
              <a:rPr lang="en-US" sz="2800" dirty="0"/>
              <a:t>	2FP  </a:t>
            </a:r>
            <a:r>
              <a:rPr lang="he-IL" sz="2800" dirty="0"/>
              <a:t>תֵּעָמַ֫דְנָה </a:t>
            </a:r>
            <a:r>
              <a:rPr lang="en-US" sz="2800" dirty="0"/>
              <a:t> </a:t>
            </a:r>
            <a:r>
              <a:rPr lang="en-US" sz="2800" dirty="0" smtClean="0"/>
              <a:t> you </a:t>
            </a:r>
            <a:r>
              <a:rPr lang="en-US" sz="2800" dirty="0"/>
              <a:t>(</a:t>
            </a:r>
            <a:r>
              <a:rPr lang="en-US" sz="2800" dirty="0" err="1" smtClean="0"/>
              <a:t>fp</a:t>
            </a:r>
            <a:r>
              <a:rPr lang="en-US" sz="2800" dirty="0" smtClean="0"/>
              <a:t>) </a:t>
            </a:r>
            <a:endParaRPr lang="en-US" sz="2800" dirty="0"/>
          </a:p>
          <a:p>
            <a:r>
              <a:rPr lang="en-US" sz="2800" dirty="0"/>
              <a:t>3MS  </a:t>
            </a:r>
            <a:r>
              <a:rPr lang="he-IL" sz="3600" dirty="0"/>
              <a:t>יֵעָמֵד</a:t>
            </a:r>
            <a:r>
              <a:rPr lang="he-IL" sz="2800" dirty="0"/>
              <a:t>		</a:t>
            </a:r>
            <a:r>
              <a:rPr lang="en-US" sz="2800" dirty="0"/>
              <a:t>he will be stood	 	3MP </a:t>
            </a:r>
            <a:r>
              <a:rPr lang="he-IL" sz="3600" dirty="0" smtClean="0"/>
              <a:t>יֵעָֽמְדוּ</a:t>
            </a:r>
            <a:r>
              <a:rPr lang="he-IL" sz="2800" dirty="0" smtClean="0"/>
              <a:t>   </a:t>
            </a:r>
            <a:r>
              <a:rPr lang="en-US" sz="2800" dirty="0" smtClean="0"/>
              <a:t>  they </a:t>
            </a:r>
            <a:r>
              <a:rPr lang="en-US" sz="2800" dirty="0"/>
              <a:t>(m) </a:t>
            </a:r>
            <a:r>
              <a:rPr lang="en-US" sz="2800" dirty="0" smtClean="0"/>
              <a:t> </a:t>
            </a:r>
            <a:endParaRPr lang="en-US" sz="2800" dirty="0"/>
          </a:p>
          <a:p>
            <a:r>
              <a:rPr lang="en-US" sz="2800" dirty="0"/>
              <a:t>3FS  </a:t>
            </a:r>
            <a:r>
              <a:rPr lang="he-IL" sz="3600" dirty="0"/>
              <a:t>תֵּעָמֵד</a:t>
            </a:r>
            <a:r>
              <a:rPr lang="he-IL" sz="2800" dirty="0"/>
              <a:t>		</a:t>
            </a:r>
            <a:r>
              <a:rPr lang="en-US" sz="2800" dirty="0"/>
              <a:t>she will be stood </a:t>
            </a:r>
            <a:r>
              <a:rPr lang="en-US" sz="2800" dirty="0" smtClean="0"/>
              <a:t> </a:t>
            </a:r>
            <a:r>
              <a:rPr lang="en-US" sz="2800" dirty="0"/>
              <a:t>	3FP  </a:t>
            </a:r>
            <a:r>
              <a:rPr lang="he-IL" sz="2800" dirty="0"/>
              <a:t>תֵּעָמַ֫דְנָה</a:t>
            </a:r>
            <a:r>
              <a:rPr lang="en-US" sz="2800" dirty="0"/>
              <a:t>    they (f) will </a:t>
            </a:r>
            <a:r>
              <a:rPr lang="en-US" sz="2800" dirty="0" smtClean="0"/>
              <a:t/>
            </a:r>
            <a:br>
              <a:rPr lang="en-US" sz="2800" dirty="0" smtClean="0"/>
            </a:br>
            <a:r>
              <a:rPr lang="en-US" sz="2800" dirty="0" smtClean="0"/>
              <a:t>                                                                                   be </a:t>
            </a:r>
            <a:r>
              <a:rPr lang="en-US" sz="2800" dirty="0"/>
              <a:t>stood</a:t>
            </a:r>
          </a:p>
          <a:p>
            <a:endParaRPr lang="en-US" sz="2800" dirty="0"/>
          </a:p>
        </p:txBody>
      </p:sp>
    </p:spTree>
    <p:extLst>
      <p:ext uri="{BB962C8B-B14F-4D97-AF65-F5344CB8AC3E}">
        <p14:creationId xmlns:p14="http://schemas.microsoft.com/office/powerpoint/2010/main" val="2624506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27195"/>
          </a:xfrm>
        </p:spPr>
        <p:txBody>
          <a:bodyPr/>
          <a:lstStyle/>
          <a:p>
            <a:r>
              <a:rPr lang="en-US" b="1" dirty="0"/>
              <a:t>5.I.</a:t>
            </a:r>
            <a:r>
              <a:rPr lang="en-US" dirty="0"/>
              <a:t>  </a:t>
            </a:r>
            <a:r>
              <a:rPr lang="en-US" b="1" dirty="0" err="1"/>
              <a:t>Oseh</a:t>
            </a:r>
            <a:r>
              <a:rPr lang="en-US" b="1" dirty="0"/>
              <a:t> Shalom</a:t>
            </a:r>
            <a:endParaRPr lang="en-US" dirty="0"/>
          </a:p>
        </p:txBody>
      </p:sp>
      <p:sp>
        <p:nvSpPr>
          <p:cNvPr id="3" name="Content Placeholder 2"/>
          <p:cNvSpPr>
            <a:spLocks noGrp="1"/>
          </p:cNvSpPr>
          <p:nvPr>
            <p:ph idx="1"/>
          </p:nvPr>
        </p:nvSpPr>
        <p:spPr>
          <a:xfrm>
            <a:off x="1104293" y="1379913"/>
            <a:ext cx="8946541" cy="5170516"/>
          </a:xfrm>
        </p:spPr>
        <p:txBody>
          <a:bodyPr>
            <a:noAutofit/>
          </a:bodyPr>
          <a:lstStyle/>
          <a:p>
            <a:r>
              <a:rPr lang="he-IL" sz="3600" dirty="0"/>
              <a:t>יַעֲשֶׂה שָׁלוֹם</a:t>
            </a:r>
            <a:endParaRPr lang="en-US" sz="3600" dirty="0"/>
          </a:p>
          <a:p>
            <a:r>
              <a:rPr lang="en-US" sz="2800" dirty="0"/>
              <a:t>May he make peace,</a:t>
            </a:r>
          </a:p>
          <a:p>
            <a:r>
              <a:rPr lang="he-IL" sz="3600" dirty="0"/>
              <a:t>יַעֲשֶׂה שָׁלוֹם</a:t>
            </a:r>
            <a:endParaRPr lang="en-US" sz="3600" dirty="0"/>
          </a:p>
          <a:p>
            <a:r>
              <a:rPr lang="en-US" sz="2800" dirty="0"/>
              <a:t>may he make peace</a:t>
            </a:r>
          </a:p>
          <a:p>
            <a:r>
              <a:rPr lang="he-IL" sz="3600" dirty="0"/>
              <a:t>שָׁלוֹם עָלֵיֽנוּ</a:t>
            </a:r>
            <a:endParaRPr lang="en-US" sz="3600" dirty="0"/>
          </a:p>
          <a:p>
            <a:r>
              <a:rPr lang="en-US" sz="2800" dirty="0"/>
              <a:t>Peace​​ for us</a:t>
            </a:r>
          </a:p>
          <a:p>
            <a:r>
              <a:rPr lang="he-IL" sz="3600" dirty="0"/>
              <a:t>וְעַל כָּל יִשְׂרָאֵל</a:t>
            </a:r>
            <a:endParaRPr lang="en-US" sz="3600" dirty="0"/>
          </a:p>
          <a:p>
            <a:r>
              <a:rPr lang="en-US" sz="2800" dirty="0"/>
              <a:t>and for all Israel</a:t>
            </a:r>
          </a:p>
          <a:p>
            <a:endParaRPr lang="en-US" sz="2800" dirty="0"/>
          </a:p>
        </p:txBody>
      </p:sp>
    </p:spTree>
    <p:extLst>
      <p:ext uri="{BB962C8B-B14F-4D97-AF65-F5344CB8AC3E}">
        <p14:creationId xmlns:p14="http://schemas.microsoft.com/office/powerpoint/2010/main" val="6049457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Lāme</a:t>
            </a:r>
            <a:r>
              <a:rPr lang="en-US" b="1" u="sng" dirty="0" err="1"/>
              <a:t>d</a:t>
            </a:r>
            <a:r>
              <a:rPr lang="en-US" b="1" dirty="0"/>
              <a:t> </a:t>
            </a:r>
            <a:r>
              <a:rPr lang="en-US" b="1" dirty="0" err="1"/>
              <a:t>Hē</a:t>
            </a:r>
            <a:r>
              <a:rPr lang="en-US" dirty="0"/>
              <a:t> </a:t>
            </a:r>
            <a:r>
              <a:rPr lang="en-US" b="1" dirty="0"/>
              <a:t>Verbs: </a:t>
            </a:r>
            <a:r>
              <a:rPr lang="en-US" dirty="0"/>
              <a:t> </a:t>
            </a:r>
            <a:r>
              <a:rPr lang="he-IL" dirty="0"/>
              <a:t>בָּנָה</a:t>
            </a:r>
            <a:r>
              <a:rPr lang="en-US" dirty="0"/>
              <a:t/>
            </a:r>
            <a:br>
              <a:rPr lang="en-US" dirty="0"/>
            </a:br>
            <a:endParaRPr lang="en-US" dirty="0"/>
          </a:p>
        </p:txBody>
      </p:sp>
      <p:sp>
        <p:nvSpPr>
          <p:cNvPr id="3" name="Content Placeholder 2"/>
          <p:cNvSpPr>
            <a:spLocks noGrp="1"/>
          </p:cNvSpPr>
          <p:nvPr>
            <p:ph idx="1"/>
          </p:nvPr>
        </p:nvSpPr>
        <p:spPr>
          <a:xfrm>
            <a:off x="473825" y="2052918"/>
            <a:ext cx="11072553" cy="4195481"/>
          </a:xfrm>
        </p:spPr>
        <p:txBody>
          <a:bodyPr>
            <a:noAutofit/>
          </a:bodyPr>
          <a:lstStyle/>
          <a:p>
            <a:r>
              <a:rPr lang="en-US" sz="2800" dirty="0" smtClean="0"/>
              <a:t>1CS  </a:t>
            </a:r>
            <a:r>
              <a:rPr lang="he-IL" sz="3600" dirty="0"/>
              <a:t>אֶבָּנֶה</a:t>
            </a:r>
            <a:r>
              <a:rPr lang="en-US" sz="2800" dirty="0"/>
              <a:t>	</a:t>
            </a:r>
            <a:r>
              <a:rPr lang="he-IL" sz="2800" dirty="0" smtClean="0"/>
              <a:t>  </a:t>
            </a:r>
            <a:r>
              <a:rPr lang="en-US" sz="2800" dirty="0" smtClean="0"/>
              <a:t>I </a:t>
            </a:r>
            <a:r>
              <a:rPr lang="en-US" sz="2800" dirty="0"/>
              <a:t>will be built	</a:t>
            </a:r>
            <a:r>
              <a:rPr lang="en-US" sz="2800" dirty="0" smtClean="0"/>
              <a:t>      </a:t>
            </a:r>
            <a:r>
              <a:rPr lang="en-US" sz="2800" dirty="0"/>
              <a:t>		1CP  </a:t>
            </a:r>
            <a:r>
              <a:rPr lang="he-IL" sz="3600" dirty="0"/>
              <a:t>נִבָּנֶה</a:t>
            </a:r>
            <a:r>
              <a:rPr lang="en-US" sz="2800" dirty="0"/>
              <a:t>	we will be built</a:t>
            </a:r>
          </a:p>
          <a:p>
            <a:r>
              <a:rPr lang="en-US" sz="2800" dirty="0"/>
              <a:t>2MS  </a:t>
            </a:r>
            <a:r>
              <a:rPr lang="he-IL" sz="3600" dirty="0"/>
              <a:t>תִּבָּנֶה</a:t>
            </a:r>
            <a:r>
              <a:rPr lang="en-US" sz="2800" dirty="0"/>
              <a:t>	</a:t>
            </a:r>
            <a:r>
              <a:rPr lang="he-IL" sz="2800" dirty="0"/>
              <a:t> </a:t>
            </a:r>
            <a:r>
              <a:rPr lang="en-US" sz="2800" dirty="0" smtClean="0"/>
              <a:t>you </a:t>
            </a:r>
            <a:r>
              <a:rPr lang="en-US" sz="2800" dirty="0"/>
              <a:t>(</a:t>
            </a:r>
            <a:r>
              <a:rPr lang="en-US" sz="2800" dirty="0" err="1" smtClean="0"/>
              <a:t>ms</a:t>
            </a:r>
            <a:r>
              <a:rPr lang="en-US" sz="2800" dirty="0" smtClean="0"/>
              <a:t>)                  </a:t>
            </a:r>
            <a:r>
              <a:rPr lang="en-US" sz="2800" dirty="0"/>
              <a:t>	2MP </a:t>
            </a:r>
            <a:r>
              <a:rPr lang="he-IL" sz="3600" dirty="0"/>
              <a:t>תִּבָּנוּ</a:t>
            </a:r>
            <a:r>
              <a:rPr lang="en-US" sz="2800" dirty="0"/>
              <a:t> you (</a:t>
            </a:r>
            <a:r>
              <a:rPr lang="en-US" sz="2800" dirty="0" err="1" smtClean="0"/>
              <a:t>mp</a:t>
            </a:r>
            <a:r>
              <a:rPr lang="en-US" sz="2800" dirty="0" smtClean="0"/>
              <a:t>) </a:t>
            </a:r>
            <a:endParaRPr lang="en-US" sz="2800" dirty="0"/>
          </a:p>
          <a:p>
            <a:r>
              <a:rPr lang="en-US" sz="2800" dirty="0"/>
              <a:t>2FS  </a:t>
            </a:r>
            <a:r>
              <a:rPr lang="he-IL" sz="3600" dirty="0"/>
              <a:t>תִּבָּנִי</a:t>
            </a:r>
            <a:r>
              <a:rPr lang="en-US" sz="2800" dirty="0"/>
              <a:t>	</a:t>
            </a:r>
            <a:r>
              <a:rPr lang="he-IL" sz="2800" dirty="0"/>
              <a:t> 	 </a:t>
            </a:r>
            <a:r>
              <a:rPr lang="en-US" sz="2800" dirty="0"/>
              <a:t>you (</a:t>
            </a:r>
            <a:r>
              <a:rPr lang="en-US" sz="2800" dirty="0" smtClean="0"/>
              <a:t>fs)                </a:t>
            </a:r>
            <a:r>
              <a:rPr lang="en-US" sz="2800" dirty="0"/>
              <a:t>		2FP  </a:t>
            </a:r>
            <a:r>
              <a:rPr lang="he-IL" sz="3600" dirty="0"/>
              <a:t>תִּבָּנֶ֫ינָה</a:t>
            </a:r>
            <a:r>
              <a:rPr lang="en-US" sz="2800" dirty="0"/>
              <a:t> you (</a:t>
            </a:r>
            <a:r>
              <a:rPr lang="en-US" sz="2800" dirty="0" err="1" smtClean="0"/>
              <a:t>fp</a:t>
            </a:r>
            <a:r>
              <a:rPr lang="en-US" sz="2800" dirty="0" smtClean="0"/>
              <a:t>) </a:t>
            </a:r>
            <a:endParaRPr lang="en-US" sz="2800" dirty="0"/>
          </a:p>
          <a:p>
            <a:r>
              <a:rPr lang="en-US" sz="2800" dirty="0"/>
              <a:t>3MS  </a:t>
            </a:r>
            <a:r>
              <a:rPr lang="he-IL" sz="3600" dirty="0"/>
              <a:t>יִבָּנֶה</a:t>
            </a:r>
            <a:r>
              <a:rPr lang="he-IL" sz="2800" dirty="0"/>
              <a:t>	</a:t>
            </a:r>
            <a:r>
              <a:rPr lang="en-US" sz="2800" dirty="0" smtClean="0"/>
              <a:t>he </a:t>
            </a:r>
            <a:r>
              <a:rPr lang="en-US" sz="2800" dirty="0"/>
              <a:t>will be built	</a:t>
            </a:r>
            <a:r>
              <a:rPr lang="en-US" sz="2800" dirty="0" smtClean="0"/>
              <a:t>      </a:t>
            </a:r>
            <a:r>
              <a:rPr lang="en-US" sz="2800" dirty="0"/>
              <a:t>	3MP  </a:t>
            </a:r>
            <a:r>
              <a:rPr lang="he-IL" sz="3600" dirty="0"/>
              <a:t>יִבָּנוּ</a:t>
            </a:r>
            <a:r>
              <a:rPr lang="he-IL" sz="2800" dirty="0"/>
              <a:t> </a:t>
            </a:r>
            <a:r>
              <a:rPr lang="en-US" sz="2800" dirty="0" smtClean="0"/>
              <a:t> they </a:t>
            </a:r>
            <a:r>
              <a:rPr lang="en-US" sz="2800" dirty="0"/>
              <a:t>(</a:t>
            </a:r>
            <a:r>
              <a:rPr lang="en-US" sz="2800" dirty="0" err="1" smtClean="0"/>
              <a:t>mp</a:t>
            </a:r>
            <a:r>
              <a:rPr lang="en-US" sz="2800" dirty="0" smtClean="0"/>
              <a:t>) </a:t>
            </a:r>
            <a:endParaRPr lang="en-US" sz="2800" dirty="0"/>
          </a:p>
          <a:p>
            <a:r>
              <a:rPr lang="en-US" sz="2800" dirty="0"/>
              <a:t>3FS  </a:t>
            </a:r>
            <a:r>
              <a:rPr lang="he-IL" sz="3600" dirty="0"/>
              <a:t>תִּבָּנֶה</a:t>
            </a:r>
            <a:r>
              <a:rPr lang="he-IL" sz="2800" dirty="0"/>
              <a:t>		</a:t>
            </a:r>
            <a:r>
              <a:rPr lang="en-US" sz="2800" dirty="0"/>
              <a:t>she will be built		</a:t>
            </a:r>
            <a:r>
              <a:rPr lang="en-US" sz="2800" dirty="0" smtClean="0"/>
              <a:t>3FP  </a:t>
            </a:r>
            <a:r>
              <a:rPr lang="he-IL" sz="3600" dirty="0"/>
              <a:t>תִּבָּנֶ֫ינָה</a:t>
            </a:r>
            <a:r>
              <a:rPr lang="en-US" sz="2800" dirty="0"/>
              <a:t> they (f) will </a:t>
            </a:r>
            <a:r>
              <a:rPr lang="en-US" sz="2800" dirty="0" smtClean="0"/>
              <a:t/>
            </a:r>
            <a:br>
              <a:rPr lang="en-US" sz="2800" dirty="0" smtClean="0"/>
            </a:br>
            <a:r>
              <a:rPr lang="en-US" sz="2800" dirty="0" smtClean="0"/>
              <a:t>                                                                                 be </a:t>
            </a:r>
            <a:r>
              <a:rPr lang="en-US" sz="2800" dirty="0"/>
              <a:t>built</a:t>
            </a:r>
          </a:p>
          <a:p>
            <a:endParaRPr lang="en-US" sz="2800" dirty="0"/>
          </a:p>
        </p:txBody>
      </p:sp>
    </p:spTree>
    <p:extLst>
      <p:ext uri="{BB962C8B-B14F-4D97-AF65-F5344CB8AC3E}">
        <p14:creationId xmlns:p14="http://schemas.microsoft.com/office/powerpoint/2010/main" val="86968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t>
            </a:r>
            <a:r>
              <a:rPr lang="en-US" b="1" dirty="0" err="1"/>
              <a:t>Āle</a:t>
            </a:r>
            <a:r>
              <a:rPr lang="en-US" b="1" u="sng" dirty="0" err="1"/>
              <a:t>f</a:t>
            </a:r>
            <a:r>
              <a:rPr lang="en-US" b="1" u="sng" dirty="0"/>
              <a:t> </a:t>
            </a:r>
            <a:r>
              <a:rPr lang="en-US" b="1" dirty="0" err="1"/>
              <a:t>Hē</a:t>
            </a:r>
            <a:r>
              <a:rPr lang="en-US" b="1" dirty="0"/>
              <a:t> Verbs</a:t>
            </a:r>
            <a:r>
              <a:rPr lang="en-US" dirty="0"/>
              <a:t>:  </a:t>
            </a:r>
            <a:r>
              <a:rPr lang="he-IL" dirty="0"/>
              <a:t>מָצָא</a:t>
            </a:r>
            <a:r>
              <a:rPr lang="en-US" dirty="0"/>
              <a:t>  </a:t>
            </a:r>
            <a:endParaRPr lang="en-US" dirty="0"/>
          </a:p>
        </p:txBody>
      </p:sp>
      <p:sp>
        <p:nvSpPr>
          <p:cNvPr id="3" name="Content Placeholder 2"/>
          <p:cNvSpPr>
            <a:spLocks noGrp="1"/>
          </p:cNvSpPr>
          <p:nvPr>
            <p:ph idx="1"/>
          </p:nvPr>
        </p:nvSpPr>
        <p:spPr>
          <a:xfrm>
            <a:off x="523702" y="2052918"/>
            <a:ext cx="11022676" cy="4195481"/>
          </a:xfrm>
        </p:spPr>
        <p:txBody>
          <a:bodyPr>
            <a:noAutofit/>
          </a:bodyPr>
          <a:lstStyle/>
          <a:p>
            <a:r>
              <a:rPr lang="en-US" sz="2800" dirty="0" smtClean="0"/>
              <a:t>1CS  </a:t>
            </a:r>
            <a:r>
              <a:rPr lang="he-IL" sz="3600" dirty="0"/>
              <a:t>אֶמָּצֵא</a:t>
            </a:r>
            <a:r>
              <a:rPr lang="en-US" sz="2800" dirty="0"/>
              <a:t>	</a:t>
            </a:r>
            <a:r>
              <a:rPr lang="he-IL" sz="2800" dirty="0"/>
              <a:t> </a:t>
            </a:r>
            <a:r>
              <a:rPr lang="he-IL" sz="2800" dirty="0" smtClean="0"/>
              <a:t> </a:t>
            </a:r>
            <a:r>
              <a:rPr lang="en-US" sz="2800" dirty="0"/>
              <a:t>I will be found		1CP  </a:t>
            </a:r>
            <a:r>
              <a:rPr lang="he-IL" sz="3600" dirty="0"/>
              <a:t>נִמָּצֵא</a:t>
            </a:r>
            <a:r>
              <a:rPr lang="en-US" sz="2800" dirty="0"/>
              <a:t>	we will be found </a:t>
            </a:r>
          </a:p>
          <a:p>
            <a:r>
              <a:rPr lang="en-US" sz="2800" dirty="0"/>
              <a:t>2MS  </a:t>
            </a:r>
            <a:r>
              <a:rPr lang="he-IL" sz="3600" dirty="0"/>
              <a:t>תִּמָּצֵא</a:t>
            </a:r>
            <a:r>
              <a:rPr lang="en-US" sz="2800" dirty="0"/>
              <a:t>	</a:t>
            </a:r>
            <a:r>
              <a:rPr lang="en-US" sz="2800" dirty="0" smtClean="0"/>
              <a:t>  </a:t>
            </a:r>
            <a:r>
              <a:rPr lang="he-IL" sz="2800" dirty="0" smtClean="0"/>
              <a:t> </a:t>
            </a:r>
            <a:r>
              <a:rPr lang="en-US" sz="2800" dirty="0" smtClean="0"/>
              <a:t>you </a:t>
            </a:r>
            <a:r>
              <a:rPr lang="en-US" sz="2800" dirty="0"/>
              <a:t>(</a:t>
            </a:r>
            <a:r>
              <a:rPr lang="en-US" sz="2800" dirty="0" err="1" smtClean="0"/>
              <a:t>ms</a:t>
            </a:r>
            <a:r>
              <a:rPr lang="en-US" sz="2800" dirty="0" smtClean="0"/>
              <a:t>)            </a:t>
            </a:r>
            <a:r>
              <a:rPr lang="en-US" sz="2800" dirty="0"/>
              <a:t>	2MP </a:t>
            </a:r>
            <a:r>
              <a:rPr lang="he-IL" sz="3600" dirty="0"/>
              <a:t>תִּמָּצְאוּ</a:t>
            </a:r>
            <a:r>
              <a:rPr lang="en-US" sz="2800" dirty="0"/>
              <a:t>  you (</a:t>
            </a:r>
            <a:r>
              <a:rPr lang="en-US" sz="2800" dirty="0" err="1" smtClean="0"/>
              <a:t>mp</a:t>
            </a:r>
            <a:r>
              <a:rPr lang="en-US" sz="2800" dirty="0" smtClean="0"/>
              <a:t>)  </a:t>
            </a:r>
            <a:endParaRPr lang="en-US" sz="2800" dirty="0"/>
          </a:p>
          <a:p>
            <a:r>
              <a:rPr lang="en-US" sz="2800" dirty="0"/>
              <a:t>2FS  </a:t>
            </a:r>
            <a:r>
              <a:rPr lang="he-IL" sz="3600" dirty="0"/>
              <a:t>תִּמָּצֵאִי</a:t>
            </a:r>
            <a:r>
              <a:rPr lang="en-US" sz="2800" dirty="0"/>
              <a:t>	</a:t>
            </a:r>
            <a:r>
              <a:rPr lang="he-IL" sz="2800" dirty="0"/>
              <a:t> 	</a:t>
            </a:r>
            <a:r>
              <a:rPr lang="en-US" sz="2800" dirty="0" smtClean="0"/>
              <a:t>you </a:t>
            </a:r>
            <a:r>
              <a:rPr lang="en-US" sz="2800" dirty="0"/>
              <a:t>(</a:t>
            </a:r>
            <a:r>
              <a:rPr lang="en-US" sz="2800" dirty="0" smtClean="0"/>
              <a:t>fs)              </a:t>
            </a:r>
            <a:r>
              <a:rPr lang="en-US" sz="2800" dirty="0"/>
              <a:t>	2FP  </a:t>
            </a:r>
            <a:r>
              <a:rPr lang="he-IL" sz="3600" dirty="0"/>
              <a:t>תִּמָּצֶ֫אנָהּ</a:t>
            </a:r>
            <a:r>
              <a:rPr lang="en-US" sz="2800" dirty="0"/>
              <a:t>  you (</a:t>
            </a:r>
            <a:r>
              <a:rPr lang="en-US" sz="2800" dirty="0" err="1" smtClean="0"/>
              <a:t>fp</a:t>
            </a:r>
            <a:r>
              <a:rPr lang="en-US" sz="2800" dirty="0" smtClean="0"/>
              <a:t>) </a:t>
            </a:r>
            <a:endParaRPr lang="en-US" sz="2800" dirty="0"/>
          </a:p>
          <a:p>
            <a:r>
              <a:rPr lang="en-US" sz="2800" dirty="0"/>
              <a:t>3MS  </a:t>
            </a:r>
            <a:r>
              <a:rPr lang="he-IL" sz="3600" dirty="0"/>
              <a:t>יִמָּצֵא</a:t>
            </a:r>
            <a:r>
              <a:rPr lang="he-IL" sz="2800" dirty="0"/>
              <a:t>	</a:t>
            </a:r>
            <a:r>
              <a:rPr lang="en-US" sz="2800" dirty="0" smtClean="0"/>
              <a:t>he </a:t>
            </a:r>
            <a:r>
              <a:rPr lang="en-US" sz="2800" dirty="0"/>
              <a:t>will be found	 </a:t>
            </a:r>
            <a:r>
              <a:rPr lang="en-US" sz="2800" dirty="0" smtClean="0"/>
              <a:t>3MP  </a:t>
            </a:r>
            <a:r>
              <a:rPr lang="he-IL" sz="3600" dirty="0"/>
              <a:t>יִמָּצְאוּ</a:t>
            </a:r>
            <a:r>
              <a:rPr lang="en-US" sz="2800" dirty="0"/>
              <a:t>  they (m) </a:t>
            </a:r>
            <a:r>
              <a:rPr lang="en-US" sz="2800" dirty="0" smtClean="0"/>
              <a:t> </a:t>
            </a:r>
            <a:endParaRPr lang="en-US" sz="2800" dirty="0"/>
          </a:p>
          <a:p>
            <a:r>
              <a:rPr lang="en-US" sz="2800" dirty="0"/>
              <a:t>3FS  </a:t>
            </a:r>
            <a:r>
              <a:rPr lang="he-IL" sz="3600" dirty="0"/>
              <a:t>תִּמָּצֵא</a:t>
            </a:r>
            <a:r>
              <a:rPr lang="he-IL" sz="2800" dirty="0"/>
              <a:t>	</a:t>
            </a:r>
            <a:r>
              <a:rPr lang="en-US" sz="2800" dirty="0" smtClean="0"/>
              <a:t>she </a:t>
            </a:r>
            <a:r>
              <a:rPr lang="en-US" sz="2800" dirty="0"/>
              <a:t>will be found	</a:t>
            </a:r>
            <a:r>
              <a:rPr lang="en-US" sz="2800" dirty="0" smtClean="0"/>
              <a:t>  3FP  </a:t>
            </a:r>
            <a:r>
              <a:rPr lang="he-IL" sz="3600" dirty="0"/>
              <a:t>תִּמָּצֶ֫אנָהּ</a:t>
            </a:r>
            <a:r>
              <a:rPr lang="en-US" sz="2800" dirty="0"/>
              <a:t>  they (f) will </a:t>
            </a:r>
            <a:r>
              <a:rPr lang="en-US" sz="2800" dirty="0" smtClean="0"/>
              <a:t>be</a:t>
            </a:r>
            <a:br>
              <a:rPr lang="en-US" sz="2800" dirty="0" smtClean="0"/>
            </a:br>
            <a:r>
              <a:rPr lang="en-US" sz="2800" dirty="0" smtClean="0"/>
              <a:t>                                                                                   </a:t>
            </a:r>
            <a:r>
              <a:rPr lang="en-US" sz="2800" dirty="0"/>
              <a:t>found</a:t>
            </a:r>
          </a:p>
          <a:p>
            <a:endParaRPr lang="en-US" sz="2800" dirty="0"/>
          </a:p>
        </p:txBody>
      </p:sp>
    </p:spTree>
    <p:extLst>
      <p:ext uri="{BB962C8B-B14F-4D97-AF65-F5344CB8AC3E}">
        <p14:creationId xmlns:p14="http://schemas.microsoft.com/office/powerpoint/2010/main" val="378066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Imperatives, Infinitives and Participles Strong verb</a:t>
            </a:r>
            <a:r>
              <a:rPr lang="en-US" dirty="0"/>
              <a:t/>
            </a:r>
            <a:br>
              <a:rPr lang="en-US" dirty="0"/>
            </a:br>
            <a:endParaRPr lang="en-US" dirty="0"/>
          </a:p>
        </p:txBody>
      </p:sp>
      <p:sp>
        <p:nvSpPr>
          <p:cNvPr id="3" name="Content Placeholder 2"/>
          <p:cNvSpPr>
            <a:spLocks noGrp="1"/>
          </p:cNvSpPr>
          <p:nvPr>
            <p:ph idx="1"/>
          </p:nvPr>
        </p:nvSpPr>
        <p:spPr>
          <a:xfrm>
            <a:off x="1103312" y="2052918"/>
            <a:ext cx="10226935" cy="4195481"/>
          </a:xfrm>
        </p:spPr>
        <p:txBody>
          <a:bodyPr>
            <a:noAutofit/>
          </a:bodyPr>
          <a:lstStyle/>
          <a:p>
            <a:r>
              <a:rPr lang="en-US" sz="2800" dirty="0"/>
              <a:t>The </a:t>
            </a:r>
            <a:r>
              <a:rPr lang="en-US" sz="2800" dirty="0" err="1"/>
              <a:t>Niphal</a:t>
            </a:r>
            <a:r>
              <a:rPr lang="en-US" sz="2800" dirty="0"/>
              <a:t> Imperative is formed by adding a </a:t>
            </a:r>
            <a:r>
              <a:rPr lang="he-IL" sz="2800" dirty="0"/>
              <a:t>הִ </a:t>
            </a:r>
            <a:r>
              <a:rPr lang="en-US" sz="2800" dirty="0"/>
              <a:t>and assimilating the </a:t>
            </a:r>
            <a:r>
              <a:rPr lang="he-IL" sz="2800" dirty="0"/>
              <a:t>נ </a:t>
            </a:r>
            <a:r>
              <a:rPr lang="en-US" sz="2800" dirty="0"/>
              <a:t> resulting in the doubling of the initial consonant of the verbal root just as in the imperfect.  </a:t>
            </a:r>
            <a:br>
              <a:rPr lang="en-US" sz="2800" dirty="0"/>
            </a:br>
            <a:r>
              <a:rPr lang="he-IL" sz="3600" dirty="0"/>
              <a:t>הִשָּׁמֵר</a:t>
            </a:r>
            <a:r>
              <a:rPr lang="he-IL" sz="2800" dirty="0"/>
              <a:t> 	</a:t>
            </a:r>
            <a:r>
              <a:rPr lang="en-US" sz="2800" dirty="0"/>
              <a:t> </a:t>
            </a:r>
            <a:r>
              <a:rPr lang="en-US" sz="2800" dirty="0" smtClean="0"/>
              <a:t>be kept </a:t>
            </a:r>
            <a:r>
              <a:rPr lang="en-US" sz="2800" dirty="0"/>
              <a:t>[you </a:t>
            </a:r>
            <a:r>
              <a:rPr lang="en-US" sz="2800" dirty="0" err="1"/>
              <a:t>ms</a:t>
            </a:r>
            <a:r>
              <a:rPr lang="en-US" sz="2800" dirty="0"/>
              <a:t>]  = </a:t>
            </a:r>
            <a:r>
              <a:rPr lang="en-US" sz="2800" dirty="0" err="1"/>
              <a:t>Niphal</a:t>
            </a:r>
            <a:r>
              <a:rPr lang="en-US" sz="2800" dirty="0"/>
              <a:t> Infinitive Construct</a:t>
            </a:r>
          </a:p>
          <a:p>
            <a:r>
              <a:rPr lang="he-IL" sz="3600" dirty="0"/>
              <a:t>הִשָּֽׁמְרִי</a:t>
            </a:r>
            <a:r>
              <a:rPr lang="he-IL" sz="2800" dirty="0"/>
              <a:t> 	</a:t>
            </a:r>
            <a:r>
              <a:rPr lang="en-US" sz="2800" dirty="0"/>
              <a:t> </a:t>
            </a:r>
            <a:r>
              <a:rPr lang="en-US" sz="2800" dirty="0" smtClean="0"/>
              <a:t>be kept </a:t>
            </a:r>
            <a:r>
              <a:rPr lang="en-US" sz="2800" dirty="0"/>
              <a:t>[you fs]</a:t>
            </a:r>
          </a:p>
          <a:p>
            <a:r>
              <a:rPr lang="he-IL" sz="3600" dirty="0"/>
              <a:t>הִשָּֽׁמְרוּ</a:t>
            </a:r>
            <a:r>
              <a:rPr lang="he-IL" sz="2800" dirty="0"/>
              <a:t> 	</a:t>
            </a:r>
            <a:r>
              <a:rPr lang="en-US" sz="2800" dirty="0"/>
              <a:t> </a:t>
            </a:r>
            <a:r>
              <a:rPr lang="en-US" sz="2800" dirty="0" smtClean="0"/>
              <a:t>be kept </a:t>
            </a:r>
            <a:r>
              <a:rPr lang="en-US" sz="2800" dirty="0"/>
              <a:t>[you </a:t>
            </a:r>
            <a:r>
              <a:rPr lang="en-US" sz="2800" dirty="0" err="1"/>
              <a:t>mp</a:t>
            </a:r>
            <a:r>
              <a:rPr lang="en-US" sz="2800" dirty="0"/>
              <a:t>]</a:t>
            </a:r>
          </a:p>
          <a:p>
            <a:r>
              <a:rPr lang="he-IL" sz="3600" dirty="0"/>
              <a:t>הִשָּׁמַ֫רְנָה</a:t>
            </a:r>
            <a:r>
              <a:rPr lang="he-IL" sz="2800" dirty="0"/>
              <a:t> 	</a:t>
            </a:r>
            <a:r>
              <a:rPr lang="en-US" sz="2800" dirty="0"/>
              <a:t> </a:t>
            </a:r>
            <a:r>
              <a:rPr lang="en-US" sz="2800" dirty="0" smtClean="0"/>
              <a:t>be kept </a:t>
            </a:r>
            <a:r>
              <a:rPr lang="en-US" sz="2800" dirty="0"/>
              <a:t>[you </a:t>
            </a:r>
            <a:r>
              <a:rPr lang="en-US" sz="2800" dirty="0" err="1"/>
              <a:t>fp</a:t>
            </a:r>
            <a:r>
              <a:rPr lang="en-US" sz="2800" dirty="0"/>
              <a:t>]</a:t>
            </a:r>
          </a:p>
          <a:p>
            <a:endParaRPr lang="en-US" sz="2800" dirty="0"/>
          </a:p>
        </p:txBody>
      </p:sp>
    </p:spTree>
    <p:extLst>
      <p:ext uri="{BB962C8B-B14F-4D97-AF65-F5344CB8AC3E}">
        <p14:creationId xmlns:p14="http://schemas.microsoft.com/office/powerpoint/2010/main" val="366135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Niphal</a:t>
            </a:r>
            <a:r>
              <a:rPr lang="en-US" dirty="0" smtClean="0"/>
              <a:t> Infinitive Construct/Absolute</a:t>
            </a:r>
            <a:endParaRPr lang="en-US" dirty="0"/>
          </a:p>
        </p:txBody>
      </p:sp>
      <p:sp>
        <p:nvSpPr>
          <p:cNvPr id="3" name="Content Placeholder 2"/>
          <p:cNvSpPr>
            <a:spLocks noGrp="1"/>
          </p:cNvSpPr>
          <p:nvPr>
            <p:ph idx="1"/>
          </p:nvPr>
        </p:nvSpPr>
        <p:spPr/>
        <p:txBody>
          <a:bodyPr/>
          <a:lstStyle/>
          <a:p>
            <a:r>
              <a:rPr lang="en-US" sz="2800" dirty="0"/>
              <a:t>The infinitive absolute is formed either as </a:t>
            </a:r>
            <a:r>
              <a:rPr lang="he-IL" sz="3600" dirty="0"/>
              <a:t>נִשְׁמוֹר</a:t>
            </a:r>
            <a:r>
              <a:rPr lang="he-IL" sz="2800" dirty="0"/>
              <a:t> </a:t>
            </a:r>
            <a:r>
              <a:rPr lang="en-US" sz="2800" dirty="0" smtClean="0"/>
              <a:t> or </a:t>
            </a:r>
            <a:r>
              <a:rPr lang="en-US" sz="2800" dirty="0"/>
              <a:t>as </a:t>
            </a:r>
            <a:r>
              <a:rPr lang="he-IL" sz="3600" dirty="0"/>
              <a:t>הִשָּׁמוֹר</a:t>
            </a:r>
            <a:r>
              <a:rPr lang="en-US" sz="2800" dirty="0"/>
              <a:t>. </a:t>
            </a:r>
            <a:endParaRPr lang="en-US" sz="2800" dirty="0" smtClean="0"/>
          </a:p>
          <a:p>
            <a:r>
              <a:rPr lang="en-US" sz="2800" dirty="0" smtClean="0"/>
              <a:t>Infinitive construction:  </a:t>
            </a:r>
            <a:r>
              <a:rPr lang="he-IL" sz="3600" dirty="0"/>
              <a:t>הִשָּׁמֵר</a:t>
            </a:r>
            <a:r>
              <a:rPr lang="he-IL" dirty="0"/>
              <a:t> </a:t>
            </a:r>
            <a:r>
              <a:rPr lang="en-US" dirty="0" smtClean="0"/>
              <a:t> </a:t>
            </a:r>
            <a:endParaRPr lang="en-US" sz="2800" dirty="0"/>
          </a:p>
          <a:p>
            <a:endParaRPr lang="en-US" dirty="0"/>
          </a:p>
        </p:txBody>
      </p:sp>
    </p:spTree>
    <p:extLst>
      <p:ext uri="{BB962C8B-B14F-4D97-AF65-F5344CB8AC3E}">
        <p14:creationId xmlns:p14="http://schemas.microsoft.com/office/powerpoint/2010/main" val="95968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err="1"/>
              <a:t>Niphal</a:t>
            </a:r>
            <a:r>
              <a:rPr lang="en-US" sz="4400" dirty="0"/>
              <a:t> participle</a:t>
            </a:r>
            <a:endParaRPr lang="en-US" dirty="0"/>
          </a:p>
        </p:txBody>
      </p:sp>
      <p:sp>
        <p:nvSpPr>
          <p:cNvPr id="3" name="Content Placeholder 2"/>
          <p:cNvSpPr>
            <a:spLocks noGrp="1"/>
          </p:cNvSpPr>
          <p:nvPr>
            <p:ph idx="1"/>
          </p:nvPr>
        </p:nvSpPr>
        <p:spPr/>
        <p:txBody>
          <a:bodyPr>
            <a:normAutofit/>
          </a:bodyPr>
          <a:lstStyle/>
          <a:p>
            <a:r>
              <a:rPr lang="en-US" sz="2800" dirty="0"/>
              <a:t>The </a:t>
            </a:r>
            <a:r>
              <a:rPr lang="en-US" sz="2800" dirty="0" err="1"/>
              <a:t>Niphal</a:t>
            </a:r>
            <a:r>
              <a:rPr lang="en-US" sz="2800" dirty="0"/>
              <a:t> participle is formed by adding the </a:t>
            </a:r>
            <a:r>
              <a:rPr lang="he-IL" sz="2800" dirty="0"/>
              <a:t>נ</a:t>
            </a:r>
            <a:r>
              <a:rPr lang="he-IL" sz="3600" dirty="0"/>
              <a:t>ִ</a:t>
            </a:r>
            <a:r>
              <a:rPr lang="he-IL" sz="2800" dirty="0"/>
              <a:t> </a:t>
            </a:r>
            <a:r>
              <a:rPr lang="en-US" sz="2800" dirty="0"/>
              <a:t>prefix. </a:t>
            </a:r>
          </a:p>
          <a:p>
            <a:r>
              <a:rPr lang="en-US" sz="2800" dirty="0"/>
              <a:t>MS 		</a:t>
            </a:r>
            <a:r>
              <a:rPr lang="he-IL" sz="3600" dirty="0"/>
              <a:t>נִשְׁמַר</a:t>
            </a:r>
            <a:endParaRPr lang="en-US" sz="2800" dirty="0"/>
          </a:p>
          <a:p>
            <a:r>
              <a:rPr lang="en-US" sz="2800" dirty="0"/>
              <a:t>FS 	</a:t>
            </a:r>
            <a:r>
              <a:rPr lang="en-US" sz="2800" dirty="0" smtClean="0"/>
              <a:t>     </a:t>
            </a:r>
            <a:r>
              <a:rPr lang="en-US" sz="2800" dirty="0"/>
              <a:t>	</a:t>
            </a:r>
            <a:r>
              <a:rPr lang="he-IL" sz="3600" dirty="0"/>
              <a:t>נִשְׁמֶרֶת</a:t>
            </a:r>
            <a:endParaRPr lang="en-US" sz="2800" dirty="0"/>
          </a:p>
          <a:p>
            <a:r>
              <a:rPr lang="en-US" sz="2800" dirty="0"/>
              <a:t>MP 		</a:t>
            </a:r>
            <a:r>
              <a:rPr lang="he-IL" sz="3600" dirty="0"/>
              <a:t>נִשְׁמַרִים</a:t>
            </a:r>
            <a:endParaRPr lang="en-US" sz="2800" dirty="0"/>
          </a:p>
          <a:p>
            <a:r>
              <a:rPr lang="en-US" sz="2800" dirty="0"/>
              <a:t>FP 		</a:t>
            </a:r>
            <a:r>
              <a:rPr lang="en-US" sz="2800" dirty="0" smtClean="0"/>
              <a:t>   </a:t>
            </a:r>
            <a:r>
              <a:rPr lang="he-IL" sz="3600" dirty="0" smtClean="0"/>
              <a:t>נִשְׁמָרוֹת</a:t>
            </a:r>
            <a:endParaRPr lang="en-US" sz="2800" dirty="0"/>
          </a:p>
          <a:p>
            <a:endParaRPr lang="en-US" sz="2800" dirty="0"/>
          </a:p>
        </p:txBody>
      </p:sp>
    </p:spTree>
    <p:extLst>
      <p:ext uri="{BB962C8B-B14F-4D97-AF65-F5344CB8AC3E}">
        <p14:creationId xmlns:p14="http://schemas.microsoft.com/office/powerpoint/2010/main" val="1366679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Imperative of Select Weak Verbs</a:t>
            </a:r>
            <a:endParaRPr lang="en-US" dirty="0"/>
          </a:p>
        </p:txBody>
      </p:sp>
      <p:sp>
        <p:nvSpPr>
          <p:cNvPr id="3" name="Content Placeholder 2"/>
          <p:cNvSpPr>
            <a:spLocks noGrp="1"/>
          </p:cNvSpPr>
          <p:nvPr>
            <p:ph idx="1"/>
          </p:nvPr>
        </p:nvSpPr>
        <p:spPr/>
        <p:txBody>
          <a:bodyPr>
            <a:normAutofit/>
          </a:bodyPr>
          <a:lstStyle/>
          <a:p>
            <a:r>
              <a:rPr lang="he-IL" sz="3600" dirty="0" smtClean="0">
                <a:solidFill>
                  <a:srgbClr val="FFFF00"/>
                </a:solidFill>
              </a:rPr>
              <a:t>בָּנָה</a:t>
            </a:r>
            <a:r>
              <a:rPr lang="el-GR" sz="3600" dirty="0" smtClean="0">
                <a:solidFill>
                  <a:srgbClr val="FFFF00"/>
                </a:solidFill>
              </a:rPr>
              <a:t> </a:t>
            </a:r>
            <a:r>
              <a:rPr lang="el-GR" sz="3600" dirty="0">
                <a:solidFill>
                  <a:srgbClr val="FFFF00"/>
                </a:solidFill>
              </a:rPr>
              <a:t>				</a:t>
            </a:r>
            <a:r>
              <a:rPr lang="he-IL" sz="3600" dirty="0">
                <a:solidFill>
                  <a:srgbClr val="FFFF00"/>
                </a:solidFill>
              </a:rPr>
              <a:t>יָשַׁב			נָגַשׁ		</a:t>
            </a:r>
            <a:r>
              <a:rPr lang="en-US" sz="3600" dirty="0" smtClean="0">
                <a:solidFill>
                  <a:srgbClr val="FFFF00"/>
                </a:solidFill>
              </a:rPr>
              <a:t>    </a:t>
            </a:r>
            <a:r>
              <a:rPr lang="he-IL" sz="3600" dirty="0">
                <a:solidFill>
                  <a:srgbClr val="FFFF00"/>
                </a:solidFill>
              </a:rPr>
              <a:t>	שָׁלַח</a:t>
            </a:r>
            <a:r>
              <a:rPr lang="he-IL" sz="3600" dirty="0"/>
              <a:t>	</a:t>
            </a:r>
            <a:endParaRPr lang="en-US" sz="3600" dirty="0"/>
          </a:p>
          <a:p>
            <a:r>
              <a:rPr lang="he-IL" sz="3600" dirty="0"/>
              <a:t>הִבָּנֵה 		</a:t>
            </a:r>
            <a:r>
              <a:rPr lang="en-US" sz="3600" dirty="0" smtClean="0"/>
              <a:t>     </a:t>
            </a:r>
            <a:r>
              <a:rPr lang="he-IL" sz="3600" dirty="0"/>
              <a:t>	הִוָּשֵׁב 		הִנָגֵשׁ 	</a:t>
            </a:r>
            <a:r>
              <a:rPr lang="en-US" sz="3600" dirty="0" smtClean="0"/>
              <a:t>    </a:t>
            </a:r>
            <a:r>
              <a:rPr lang="he-IL" sz="3600" dirty="0"/>
              <a:t>	</a:t>
            </a:r>
            <a:r>
              <a:rPr lang="en-US" sz="3600" dirty="0" smtClean="0"/>
              <a:t>  </a:t>
            </a:r>
            <a:r>
              <a:rPr lang="he-IL" sz="3600" dirty="0" smtClean="0"/>
              <a:t>הִשָּׁלַח</a:t>
            </a:r>
            <a:endParaRPr lang="en-US" sz="3600" dirty="0"/>
          </a:p>
          <a:p>
            <a:r>
              <a:rPr lang="he-IL" sz="3600" dirty="0"/>
              <a:t>הִבָּנִי				הִוָּשְׁבִי		הִנָּגְשִׁי	</a:t>
            </a:r>
            <a:r>
              <a:rPr lang="en-US" sz="3600" dirty="0" smtClean="0"/>
              <a:t>     </a:t>
            </a:r>
            <a:r>
              <a:rPr lang="he-IL" sz="3600" dirty="0"/>
              <a:t>	</a:t>
            </a:r>
            <a:r>
              <a:rPr lang="en-US" sz="3600" dirty="0" smtClean="0"/>
              <a:t>  </a:t>
            </a:r>
            <a:r>
              <a:rPr lang="he-IL" sz="3600" dirty="0" smtClean="0"/>
              <a:t>הִשָּׁלְחִי</a:t>
            </a:r>
            <a:endParaRPr lang="en-US" sz="3600" dirty="0"/>
          </a:p>
          <a:p>
            <a:r>
              <a:rPr lang="he-IL" sz="3600" dirty="0"/>
              <a:t>הִבָּנוּ 				הִוָּשְׁבוּ		הִנָגְשׁוּ 		</a:t>
            </a:r>
            <a:r>
              <a:rPr lang="en-US" sz="3600" dirty="0" smtClean="0"/>
              <a:t>  </a:t>
            </a:r>
            <a:r>
              <a:rPr lang="he-IL" sz="3600" dirty="0" smtClean="0"/>
              <a:t>הִשָּׁלחוּ</a:t>
            </a:r>
            <a:endParaRPr lang="en-US" sz="3600" dirty="0"/>
          </a:p>
          <a:p>
            <a:r>
              <a:rPr lang="he-IL" sz="3600" dirty="0"/>
              <a:t>הִבָּנֶינָה 			הִוָּשַׁבְנָה		הִנָּגַשְׁנָה 		</a:t>
            </a:r>
            <a:r>
              <a:rPr lang="en-US" sz="3600" dirty="0" smtClean="0"/>
              <a:t>  </a:t>
            </a:r>
            <a:r>
              <a:rPr lang="he-IL" sz="3600" dirty="0" smtClean="0"/>
              <a:t>הִשָּׁלַחְנָה</a:t>
            </a:r>
            <a:endParaRPr lang="en-US" sz="3600" dirty="0"/>
          </a:p>
          <a:p>
            <a:endParaRPr lang="en-US" sz="3600" dirty="0"/>
          </a:p>
        </p:txBody>
      </p:sp>
    </p:spTree>
    <p:extLst>
      <p:ext uri="{BB962C8B-B14F-4D97-AF65-F5344CB8AC3E}">
        <p14:creationId xmlns:p14="http://schemas.microsoft.com/office/powerpoint/2010/main" val="50831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 Verb Infinitives</a:t>
            </a:r>
            <a:endParaRPr lang="en-US" dirty="0"/>
          </a:p>
        </p:txBody>
      </p:sp>
      <p:sp>
        <p:nvSpPr>
          <p:cNvPr id="3" name="Content Placeholder 2"/>
          <p:cNvSpPr>
            <a:spLocks noGrp="1"/>
          </p:cNvSpPr>
          <p:nvPr>
            <p:ph idx="1"/>
          </p:nvPr>
        </p:nvSpPr>
        <p:spPr/>
        <p:txBody>
          <a:bodyPr>
            <a:normAutofit/>
          </a:bodyPr>
          <a:lstStyle/>
          <a:p>
            <a:r>
              <a:rPr lang="en-US" sz="2800" dirty="0"/>
              <a:t>Inf. Constr.  			</a:t>
            </a:r>
          </a:p>
          <a:p>
            <a:r>
              <a:rPr lang="he-IL" sz="3600" dirty="0"/>
              <a:t>הִבָּנוֹת 			הִוָּשֵׁב		הִנָּגֵשׁ			הִשָּׁלַח</a:t>
            </a:r>
            <a:endParaRPr lang="en-US" sz="3600" dirty="0"/>
          </a:p>
          <a:p>
            <a:r>
              <a:rPr lang="en-US" sz="2800" dirty="0"/>
              <a:t>Inf. Abs.  </a:t>
            </a:r>
            <a:r>
              <a:rPr lang="en-US" sz="3600" dirty="0"/>
              <a:t>		</a:t>
            </a:r>
          </a:p>
          <a:p>
            <a:r>
              <a:rPr lang="he-IL" sz="3600" dirty="0"/>
              <a:t>נִבְנֹה				הִוָּשֵׁב		הִנָּגֵשׁ 		נִשְׁלוֹחַ</a:t>
            </a:r>
            <a:endParaRPr lang="en-US" sz="3600" dirty="0"/>
          </a:p>
          <a:p>
            <a:r>
              <a:rPr lang="he-IL" sz="3600" dirty="0"/>
              <a:t>הִבָּנֵה										הִשָּׁלֵחַ</a:t>
            </a:r>
            <a:endParaRPr lang="en-US" sz="3600" dirty="0"/>
          </a:p>
          <a:p>
            <a:endParaRPr lang="en-US" sz="2800" dirty="0"/>
          </a:p>
        </p:txBody>
      </p:sp>
    </p:spTree>
    <p:extLst>
      <p:ext uri="{BB962C8B-B14F-4D97-AF65-F5344CB8AC3E}">
        <p14:creationId xmlns:p14="http://schemas.microsoft.com/office/powerpoint/2010/main" val="414223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Niphal</a:t>
            </a:r>
            <a:r>
              <a:rPr lang="en-US" dirty="0" smtClean="0"/>
              <a:t> Participles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he-IL" sz="3600" dirty="0" smtClean="0"/>
              <a:t>נִבְנֶה</a:t>
            </a:r>
            <a:r>
              <a:rPr lang="he-IL" sz="3600" dirty="0"/>
              <a:t>				נוֹשָׁב			נִגָּשׁ			נִשְׁלָח</a:t>
            </a:r>
            <a:endParaRPr lang="en-US" sz="3600" dirty="0"/>
          </a:p>
          <a:p>
            <a:r>
              <a:rPr lang="he-IL" sz="3600" dirty="0"/>
              <a:t>נִבְנִים 			נוֹשָׁבִים 		נִגָּשִׁים 		נִשְׁלָחִים</a:t>
            </a:r>
            <a:endParaRPr lang="en-US" sz="3600" dirty="0"/>
          </a:p>
          <a:p>
            <a:r>
              <a:rPr lang="he-IL" sz="3600" dirty="0"/>
              <a:t>נִבְנָה 			</a:t>
            </a:r>
            <a:r>
              <a:rPr lang="he-IL" sz="3600" dirty="0" smtClean="0"/>
              <a:t>נוֹשָׁבָה </a:t>
            </a:r>
            <a:r>
              <a:rPr lang="he-IL" sz="3600" dirty="0"/>
              <a:t>		נִגָּשָׁה 	</a:t>
            </a:r>
            <a:r>
              <a:rPr lang="en-US" sz="3600" dirty="0" smtClean="0"/>
              <a:t>     </a:t>
            </a:r>
            <a:r>
              <a:rPr lang="he-IL" sz="3600" dirty="0"/>
              <a:t>	נִשְׁלָחָה</a:t>
            </a:r>
            <a:endParaRPr lang="en-US" sz="3600" dirty="0"/>
          </a:p>
          <a:p>
            <a:r>
              <a:rPr lang="he-IL" sz="3600" dirty="0"/>
              <a:t>נִבְנוֹת 			נוֹשָׁבוֹת 		נִגָּשׁוֹת 		נִשְׁלָחוֹת</a:t>
            </a:r>
            <a:endParaRPr lang="en-US" sz="3600" dirty="0"/>
          </a:p>
        </p:txBody>
      </p:sp>
    </p:spTree>
    <p:extLst>
      <p:ext uri="{BB962C8B-B14F-4D97-AF65-F5344CB8AC3E}">
        <p14:creationId xmlns:p14="http://schemas.microsoft.com/office/powerpoint/2010/main" val="90329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Niphal</a:t>
            </a:r>
            <a:r>
              <a:rPr lang="en-US" b="1" dirty="0"/>
              <a:t> Chant:</a:t>
            </a:r>
            <a:r>
              <a:rPr lang="en-US" dirty="0"/>
              <a:t/>
            </a:r>
            <a:br>
              <a:rPr lang="en-US" dirty="0"/>
            </a:br>
            <a:endParaRPr lang="en-US" dirty="0"/>
          </a:p>
        </p:txBody>
      </p:sp>
      <p:sp>
        <p:nvSpPr>
          <p:cNvPr id="3" name="Content Placeholder 2"/>
          <p:cNvSpPr>
            <a:spLocks noGrp="1"/>
          </p:cNvSpPr>
          <p:nvPr>
            <p:ph idx="1"/>
          </p:nvPr>
        </p:nvSpPr>
        <p:spPr>
          <a:xfrm>
            <a:off x="399011" y="1413164"/>
            <a:ext cx="11488188" cy="4926675"/>
          </a:xfrm>
        </p:spPr>
        <p:txBody>
          <a:bodyPr>
            <a:noAutofit/>
          </a:bodyPr>
          <a:lstStyle/>
          <a:p>
            <a:r>
              <a:rPr lang="en-US" sz="2800" dirty="0" smtClean="0"/>
              <a:t>1CS  </a:t>
            </a:r>
            <a:r>
              <a:rPr lang="he-IL" sz="3600" dirty="0"/>
              <a:t>נִשְׁמַרְתִּי</a:t>
            </a:r>
            <a:r>
              <a:rPr lang="en-US" sz="2800" dirty="0"/>
              <a:t>  	I was guarded 	</a:t>
            </a:r>
            <a:r>
              <a:rPr lang="en-US" sz="2800" dirty="0" smtClean="0"/>
              <a:t>1CP  </a:t>
            </a:r>
            <a:r>
              <a:rPr lang="he-IL" sz="3600" dirty="0"/>
              <a:t>נִשְׁמַרְנוּ</a:t>
            </a:r>
            <a:r>
              <a:rPr lang="en-US" sz="2800" dirty="0"/>
              <a:t>   we were guarded </a:t>
            </a:r>
          </a:p>
          <a:p>
            <a:r>
              <a:rPr lang="en-US" sz="2800" dirty="0"/>
              <a:t>2MS  </a:t>
            </a:r>
            <a:r>
              <a:rPr lang="he-IL" sz="3600" dirty="0"/>
              <a:t>נִשְׁמַרְתָּ</a:t>
            </a:r>
            <a:r>
              <a:rPr lang="en-US" sz="2800" dirty="0"/>
              <a:t>  	you (</a:t>
            </a:r>
            <a:r>
              <a:rPr lang="en-US" sz="2800" dirty="0" err="1" smtClean="0"/>
              <a:t>ms</a:t>
            </a:r>
            <a:r>
              <a:rPr lang="en-US" sz="2800" dirty="0" smtClean="0"/>
              <a:t>)         </a:t>
            </a:r>
            <a:r>
              <a:rPr lang="en-US" sz="2800" dirty="0"/>
              <a:t>	2MP  </a:t>
            </a:r>
            <a:r>
              <a:rPr lang="he-IL" sz="3600" dirty="0"/>
              <a:t>נִשְׁמַרְתֶּם</a:t>
            </a:r>
            <a:r>
              <a:rPr lang="en-US" sz="2800" dirty="0"/>
              <a:t>  you (</a:t>
            </a:r>
            <a:r>
              <a:rPr lang="en-US" sz="2800" dirty="0" err="1" smtClean="0"/>
              <a:t>mp</a:t>
            </a:r>
            <a:r>
              <a:rPr lang="en-US" sz="2800" dirty="0" smtClean="0"/>
              <a:t>)  </a:t>
            </a:r>
            <a:endParaRPr lang="en-US" sz="2800" dirty="0"/>
          </a:p>
          <a:p>
            <a:r>
              <a:rPr lang="en-US" sz="2800" dirty="0"/>
              <a:t>2FS  </a:t>
            </a:r>
            <a:r>
              <a:rPr lang="he-IL" sz="3600" dirty="0"/>
              <a:t>נִשְׁמַרְתְּ</a:t>
            </a:r>
            <a:r>
              <a:rPr lang="en-US" sz="2800" dirty="0"/>
              <a:t>  	you (</a:t>
            </a:r>
            <a:r>
              <a:rPr lang="en-US" sz="2800" dirty="0" smtClean="0"/>
              <a:t>fs)       </a:t>
            </a:r>
            <a:r>
              <a:rPr lang="en-US" sz="2800" dirty="0"/>
              <a:t>	</a:t>
            </a:r>
            <a:r>
              <a:rPr lang="en-US" sz="2800" dirty="0" smtClean="0"/>
              <a:t>    2FP  </a:t>
            </a:r>
            <a:r>
              <a:rPr lang="he-IL" sz="3600" dirty="0"/>
              <a:t>נִשְׁמַרְתֶּן</a:t>
            </a:r>
            <a:r>
              <a:rPr lang="en-US" sz="2800" dirty="0"/>
              <a:t>   you (</a:t>
            </a:r>
            <a:r>
              <a:rPr lang="en-US" sz="2800" dirty="0" err="1" smtClean="0"/>
              <a:t>fp</a:t>
            </a:r>
            <a:r>
              <a:rPr lang="en-US" sz="2800" dirty="0" smtClean="0"/>
              <a:t>) </a:t>
            </a:r>
            <a:endParaRPr lang="en-US" sz="2800" dirty="0"/>
          </a:p>
          <a:p>
            <a:r>
              <a:rPr lang="en-US" sz="2800" dirty="0"/>
              <a:t>3MS  </a:t>
            </a:r>
            <a:r>
              <a:rPr lang="he-IL" sz="3600" dirty="0"/>
              <a:t>נִשְׁמַר</a:t>
            </a:r>
            <a:r>
              <a:rPr lang="en-US" sz="2800" dirty="0"/>
              <a:t>  	he </a:t>
            </a:r>
            <a:r>
              <a:rPr lang="en-US" sz="2800" dirty="0" smtClean="0"/>
              <a:t>…        </a:t>
            </a:r>
            <a:r>
              <a:rPr lang="en-US" sz="2800" dirty="0"/>
              <a:t>		</a:t>
            </a:r>
            <a:r>
              <a:rPr lang="en-US" sz="2800" dirty="0" smtClean="0"/>
              <a:t>    3CP  </a:t>
            </a:r>
            <a:r>
              <a:rPr lang="he-IL" sz="3600" dirty="0"/>
              <a:t>נִשְׁמְרוּ</a:t>
            </a:r>
            <a:r>
              <a:rPr lang="en-US" sz="2800" dirty="0"/>
              <a:t>   they were guarded </a:t>
            </a:r>
          </a:p>
          <a:p>
            <a:r>
              <a:rPr lang="en-US" sz="2800" dirty="0"/>
              <a:t>3FS  </a:t>
            </a:r>
            <a:r>
              <a:rPr lang="he-IL" sz="3600" dirty="0"/>
              <a:t>נִשְׁמְרָה</a:t>
            </a:r>
            <a:r>
              <a:rPr lang="en-US" sz="2800" dirty="0"/>
              <a:t>  	she was guarded 	</a:t>
            </a:r>
          </a:p>
          <a:p>
            <a:endParaRPr lang="en-US" sz="2800" dirty="0"/>
          </a:p>
        </p:txBody>
      </p:sp>
    </p:spTree>
    <p:extLst>
      <p:ext uri="{BB962C8B-B14F-4D97-AF65-F5344CB8AC3E}">
        <p14:creationId xmlns:p14="http://schemas.microsoft.com/office/powerpoint/2010/main" val="108263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Niphal</a:t>
            </a:r>
            <a:r>
              <a:rPr lang="en-US" b="1" dirty="0"/>
              <a:t> Imperfect Regular Verb:	</a:t>
            </a:r>
            <a:endParaRPr lang="en-US" dirty="0"/>
          </a:p>
        </p:txBody>
      </p:sp>
      <p:sp>
        <p:nvSpPr>
          <p:cNvPr id="3" name="Content Placeholder 2"/>
          <p:cNvSpPr>
            <a:spLocks noGrp="1"/>
          </p:cNvSpPr>
          <p:nvPr>
            <p:ph idx="1"/>
          </p:nvPr>
        </p:nvSpPr>
        <p:spPr>
          <a:xfrm>
            <a:off x="571297" y="1537529"/>
            <a:ext cx="10792201" cy="4788456"/>
          </a:xfrm>
        </p:spPr>
        <p:txBody>
          <a:bodyPr>
            <a:noAutofit/>
          </a:bodyPr>
          <a:lstStyle/>
          <a:p>
            <a:r>
              <a:rPr lang="en-US" sz="2800" b="1" dirty="0" smtClean="0"/>
              <a:t> </a:t>
            </a:r>
            <a:r>
              <a:rPr lang="en-US" sz="2800" dirty="0" smtClean="0"/>
              <a:t>1CS  </a:t>
            </a:r>
            <a:r>
              <a:rPr lang="he-IL" sz="3600" dirty="0"/>
              <a:t>אֶשָּׁמֵר</a:t>
            </a:r>
            <a:r>
              <a:rPr lang="en-US" sz="2800" dirty="0"/>
              <a:t>	</a:t>
            </a:r>
            <a:r>
              <a:rPr lang="he-IL" sz="2800" dirty="0"/>
              <a:t>  </a:t>
            </a:r>
            <a:r>
              <a:rPr lang="he-IL" sz="2800" dirty="0" smtClean="0"/>
              <a:t> </a:t>
            </a:r>
            <a:r>
              <a:rPr lang="en-US" sz="2800" dirty="0" smtClean="0"/>
              <a:t>I </a:t>
            </a:r>
            <a:r>
              <a:rPr lang="en-US" sz="2800" dirty="0"/>
              <a:t>will be </a:t>
            </a:r>
            <a:r>
              <a:rPr lang="en-US" sz="2800" dirty="0" smtClean="0"/>
              <a:t>kept</a:t>
            </a:r>
            <a:r>
              <a:rPr lang="en-US" sz="2800" dirty="0"/>
              <a:t>		1CP  </a:t>
            </a:r>
            <a:r>
              <a:rPr lang="he-IL" sz="3600" dirty="0"/>
              <a:t>נִשָּׁמֵר</a:t>
            </a:r>
            <a:r>
              <a:rPr lang="en-US" sz="2800" dirty="0"/>
              <a:t> 	</a:t>
            </a:r>
            <a:r>
              <a:rPr lang="en-US" sz="2800" dirty="0" smtClean="0"/>
              <a:t>we </a:t>
            </a:r>
            <a:r>
              <a:rPr lang="en-US" sz="2800" dirty="0"/>
              <a:t>will be kept </a:t>
            </a:r>
          </a:p>
          <a:p>
            <a:r>
              <a:rPr lang="en-US" sz="2800" dirty="0"/>
              <a:t>2MS  </a:t>
            </a:r>
            <a:r>
              <a:rPr lang="he-IL" sz="3600" dirty="0"/>
              <a:t>תִּשָּׁמֵר</a:t>
            </a:r>
            <a:r>
              <a:rPr lang="en-US" sz="2800" dirty="0"/>
              <a:t>	you (</a:t>
            </a:r>
            <a:r>
              <a:rPr lang="en-US" sz="2800" dirty="0" err="1" smtClean="0"/>
              <a:t>ms</a:t>
            </a:r>
            <a:r>
              <a:rPr lang="en-US" sz="2800" dirty="0" smtClean="0"/>
              <a:t>) </a:t>
            </a:r>
            <a:r>
              <a:rPr lang="en-US" sz="2800" dirty="0"/>
              <a:t>	 	</a:t>
            </a:r>
            <a:r>
              <a:rPr lang="en-US" sz="2800" dirty="0" smtClean="0"/>
              <a:t>         2MP  </a:t>
            </a:r>
            <a:r>
              <a:rPr lang="he-IL" sz="3600" dirty="0"/>
              <a:t>תִּשָּׁמְּרוּ</a:t>
            </a:r>
            <a:r>
              <a:rPr lang="en-US" sz="2800" dirty="0"/>
              <a:t> 	you (</a:t>
            </a:r>
            <a:r>
              <a:rPr lang="en-US" sz="2800" dirty="0" err="1" smtClean="0"/>
              <a:t>mp</a:t>
            </a:r>
            <a:r>
              <a:rPr lang="en-US" sz="2800" dirty="0" smtClean="0"/>
              <a:t>)  </a:t>
            </a:r>
            <a:endParaRPr lang="en-US" sz="2800" dirty="0"/>
          </a:p>
          <a:p>
            <a:r>
              <a:rPr lang="en-US" sz="2800" dirty="0"/>
              <a:t>2FS  </a:t>
            </a:r>
            <a:r>
              <a:rPr lang="he-IL" sz="3600" dirty="0"/>
              <a:t>תִּשָּֽׁמְרִי</a:t>
            </a:r>
            <a:r>
              <a:rPr lang="en-US" sz="2800" dirty="0"/>
              <a:t>	 you (</a:t>
            </a:r>
            <a:r>
              <a:rPr lang="en-US" sz="2800" dirty="0" smtClean="0"/>
              <a:t>fs)  </a:t>
            </a:r>
            <a:r>
              <a:rPr lang="en-US" sz="2800" dirty="0"/>
              <a:t>	</a:t>
            </a:r>
            <a:r>
              <a:rPr lang="en-US" sz="2800" dirty="0" smtClean="0"/>
              <a:t>          </a:t>
            </a:r>
            <a:r>
              <a:rPr lang="en-US" sz="2800" dirty="0"/>
              <a:t>	2FP  </a:t>
            </a:r>
            <a:r>
              <a:rPr lang="he-IL" sz="3600" dirty="0"/>
              <a:t>תִּשָּׁמַרְנָה</a:t>
            </a:r>
            <a:r>
              <a:rPr lang="en-US" sz="2800" dirty="0"/>
              <a:t> 	you (</a:t>
            </a:r>
            <a:r>
              <a:rPr lang="en-US" sz="2800" dirty="0" err="1" smtClean="0"/>
              <a:t>fp</a:t>
            </a:r>
            <a:r>
              <a:rPr lang="en-US" sz="2800" dirty="0" smtClean="0"/>
              <a:t>) </a:t>
            </a:r>
            <a:endParaRPr lang="en-US" sz="2800" dirty="0"/>
          </a:p>
          <a:p>
            <a:r>
              <a:rPr lang="en-US" sz="2800" dirty="0"/>
              <a:t>3MS  </a:t>
            </a:r>
            <a:r>
              <a:rPr lang="he-IL" sz="3600" dirty="0"/>
              <a:t>יִשָּׁמֵר</a:t>
            </a:r>
            <a:r>
              <a:rPr lang="he-IL" sz="2800" dirty="0"/>
              <a:t>		</a:t>
            </a:r>
            <a:r>
              <a:rPr lang="en-US" sz="2800" dirty="0"/>
              <a:t>he </a:t>
            </a:r>
            <a:r>
              <a:rPr lang="en-US" sz="2800" dirty="0" smtClean="0"/>
              <a:t>…</a:t>
            </a:r>
            <a:r>
              <a:rPr lang="en-US" sz="2800" dirty="0"/>
              <a:t>	 </a:t>
            </a:r>
            <a:r>
              <a:rPr lang="en-US" sz="2800" dirty="0" smtClean="0"/>
              <a:t>              </a:t>
            </a:r>
            <a:r>
              <a:rPr lang="en-US" sz="2800" dirty="0"/>
              <a:t>	3MP  </a:t>
            </a:r>
            <a:r>
              <a:rPr lang="he-IL" sz="3600" dirty="0"/>
              <a:t>יִשָּׁמְרוּ</a:t>
            </a:r>
            <a:r>
              <a:rPr lang="en-US" sz="2800" dirty="0"/>
              <a:t>      they (</a:t>
            </a:r>
            <a:r>
              <a:rPr lang="en-US" sz="2800" dirty="0" err="1" smtClean="0"/>
              <a:t>mp</a:t>
            </a:r>
            <a:r>
              <a:rPr lang="en-US" sz="2800" dirty="0" smtClean="0"/>
              <a:t>)  </a:t>
            </a:r>
            <a:endParaRPr lang="en-US" sz="2800" dirty="0"/>
          </a:p>
          <a:p>
            <a:r>
              <a:rPr lang="en-US" sz="2800" dirty="0"/>
              <a:t>3FS  </a:t>
            </a:r>
            <a:r>
              <a:rPr lang="he-IL" sz="3600" dirty="0"/>
              <a:t>תִּשָּׁמֵר</a:t>
            </a:r>
            <a:r>
              <a:rPr lang="he-IL" sz="2800" dirty="0"/>
              <a:t>	</a:t>
            </a:r>
            <a:r>
              <a:rPr lang="en-US" sz="2800" dirty="0" smtClean="0"/>
              <a:t>she </a:t>
            </a:r>
            <a:r>
              <a:rPr lang="en-US" sz="2800" dirty="0"/>
              <a:t>will be kept 		3FP  </a:t>
            </a:r>
            <a:r>
              <a:rPr lang="he-IL" sz="3600" dirty="0"/>
              <a:t>תִּשָּׁמַרְנָה</a:t>
            </a:r>
            <a:r>
              <a:rPr lang="en-US" sz="2800" dirty="0"/>
              <a:t>    they (f) will be </a:t>
            </a:r>
            <a:r>
              <a:rPr lang="en-US" sz="2800" dirty="0" smtClean="0"/>
              <a:t/>
            </a:r>
            <a:br>
              <a:rPr lang="en-US" sz="2800" dirty="0" smtClean="0"/>
            </a:br>
            <a:r>
              <a:rPr lang="en-US" sz="2800" dirty="0" smtClean="0"/>
              <a:t>                                                                                     kept</a:t>
            </a:r>
            <a:endParaRPr lang="en-US" sz="2800" dirty="0"/>
          </a:p>
          <a:p>
            <a:endParaRPr lang="en-US" sz="2800" dirty="0"/>
          </a:p>
        </p:txBody>
      </p:sp>
    </p:spTree>
    <p:extLst>
      <p:ext uri="{BB962C8B-B14F-4D97-AF65-F5344CB8AC3E}">
        <p14:creationId xmlns:p14="http://schemas.microsoft.com/office/powerpoint/2010/main" val="222744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Alphabet Song</a:t>
            </a:r>
            <a:endParaRPr lang="en-US" dirty="0"/>
          </a:p>
        </p:txBody>
      </p:sp>
      <p:sp>
        <p:nvSpPr>
          <p:cNvPr id="3" name="Content Placeholder 2"/>
          <p:cNvSpPr>
            <a:spLocks noGrp="1"/>
          </p:cNvSpPr>
          <p:nvPr>
            <p:ph idx="1"/>
          </p:nvPr>
        </p:nvSpPr>
        <p:spPr>
          <a:xfrm>
            <a:off x="571501" y="2052918"/>
            <a:ext cx="11113476" cy="4195481"/>
          </a:xfrm>
        </p:spPr>
        <p:txBody>
          <a:bodyPr/>
          <a:lstStyle/>
          <a:p>
            <a:pPr marL="0" indent="0">
              <a:buNone/>
            </a:pPr>
            <a:r>
              <a:rPr lang="he-IL" sz="8000" dirty="0"/>
              <a:t>א  ב  ג  ד  ה  ו  ז  ח  ט  י  כ  ל  מ  נ  ס  ע  פ  </a:t>
            </a:r>
            <a:r>
              <a:rPr lang="he-IL" sz="8000" dirty="0" smtClean="0"/>
              <a:t>צ  </a:t>
            </a:r>
            <a:r>
              <a:rPr lang="he-IL" sz="8000" dirty="0"/>
              <a:t>ק  ר  שׂ  שׁ  ת</a:t>
            </a:r>
            <a:endParaRPr lang="en-US" sz="8000" dirty="0"/>
          </a:p>
          <a:p>
            <a:pPr marL="0" indent="0">
              <a:buNone/>
            </a:pPr>
            <a:endParaRPr lang="en-US" dirty="0"/>
          </a:p>
        </p:txBody>
      </p:sp>
    </p:spTree>
    <p:extLst>
      <p:ext uri="{BB962C8B-B14F-4D97-AF65-F5344CB8AC3E}">
        <p14:creationId xmlns:p14="http://schemas.microsoft.com/office/powerpoint/2010/main" val="248938104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Niphal</a:t>
            </a:r>
            <a:r>
              <a:rPr lang="en-US" dirty="0" smtClean="0"/>
              <a:t> Imperatives, Infinitives, </a:t>
            </a:r>
            <a:r>
              <a:rPr lang="en-US" dirty="0" err="1" smtClean="0"/>
              <a:t>Ptc</a:t>
            </a:r>
            <a:r>
              <a:rPr lang="en-US" dirty="0" smtClean="0"/>
              <a:t>. </a:t>
            </a:r>
            <a:endParaRPr lang="en-US" dirty="0"/>
          </a:p>
        </p:txBody>
      </p:sp>
      <p:sp>
        <p:nvSpPr>
          <p:cNvPr id="3" name="Content Placeholder 2"/>
          <p:cNvSpPr>
            <a:spLocks noGrp="1"/>
          </p:cNvSpPr>
          <p:nvPr>
            <p:ph idx="1"/>
          </p:nvPr>
        </p:nvSpPr>
        <p:spPr>
          <a:xfrm>
            <a:off x="1103312" y="2052918"/>
            <a:ext cx="10293437" cy="4195481"/>
          </a:xfrm>
        </p:spPr>
        <p:txBody>
          <a:bodyPr>
            <a:normAutofit/>
          </a:bodyPr>
          <a:lstStyle/>
          <a:p>
            <a:r>
              <a:rPr lang="en-US" sz="2800" b="1" dirty="0" err="1"/>
              <a:t>Imprv</a:t>
            </a:r>
            <a:r>
              <a:rPr lang="en-US" sz="2800" b="1" dirty="0"/>
              <a:t> / </a:t>
            </a:r>
            <a:r>
              <a:rPr lang="en-US" sz="2800" b="1" dirty="0" err="1"/>
              <a:t>Inf</a:t>
            </a:r>
            <a:r>
              <a:rPr lang="en-US" sz="2800" b="1" dirty="0"/>
              <a:t> Const. 		Inf. Abs.  			</a:t>
            </a:r>
            <a:r>
              <a:rPr lang="en-US" sz="2800" b="1" dirty="0" err="1"/>
              <a:t>Ptc</a:t>
            </a:r>
            <a:r>
              <a:rPr lang="en-US" sz="2800" b="1" dirty="0"/>
              <a:t>. Masc. 		Fem.</a:t>
            </a:r>
            <a:endParaRPr lang="en-US" sz="2800" dirty="0"/>
          </a:p>
          <a:p>
            <a:r>
              <a:rPr lang="he-IL" sz="3600" dirty="0"/>
              <a:t>הִשָּׁמֵר</a:t>
            </a:r>
            <a:r>
              <a:rPr lang="he-IL" sz="2800" dirty="0"/>
              <a:t> </a:t>
            </a:r>
            <a:r>
              <a:rPr lang="en-US" sz="2800" dirty="0"/>
              <a:t>[=Inf. Const.]	</a:t>
            </a:r>
            <a:r>
              <a:rPr lang="he-IL" sz="3600" dirty="0"/>
              <a:t>נִשְׁמוֹר</a:t>
            </a:r>
            <a:r>
              <a:rPr lang="he-IL" sz="2800" dirty="0"/>
              <a:t> </a:t>
            </a:r>
            <a:r>
              <a:rPr lang="en-US" sz="2800" dirty="0" smtClean="0"/>
              <a:t> or </a:t>
            </a:r>
            <a:r>
              <a:rPr lang="he-IL" sz="3600" dirty="0"/>
              <a:t>הִשָּׁמוֹר</a:t>
            </a:r>
            <a:r>
              <a:rPr lang="en-US" sz="2800" dirty="0"/>
              <a:t>	 </a:t>
            </a:r>
            <a:r>
              <a:rPr lang="en-US" sz="2800" dirty="0" smtClean="0"/>
              <a:t>   </a:t>
            </a:r>
            <a:r>
              <a:rPr lang="he-IL" sz="3600" dirty="0" smtClean="0"/>
              <a:t>נִשְׁמַר</a:t>
            </a:r>
            <a:r>
              <a:rPr lang="en-US" sz="2800" dirty="0"/>
              <a:t>	 	</a:t>
            </a:r>
            <a:r>
              <a:rPr lang="he-IL" sz="3500" dirty="0"/>
              <a:t>נִשְׁמֶרֶת</a:t>
            </a:r>
            <a:endParaRPr lang="en-US" sz="2800" dirty="0"/>
          </a:p>
          <a:p>
            <a:r>
              <a:rPr lang="he-IL" sz="3600" dirty="0"/>
              <a:t>הִשָּֽׁמְרִי</a:t>
            </a:r>
            <a:r>
              <a:rPr lang="he-IL" sz="2800" dirty="0"/>
              <a:t> 	</a:t>
            </a:r>
            <a:r>
              <a:rPr lang="en-US" sz="2800" dirty="0"/>
              <a:t> guard [you fs]		 </a:t>
            </a:r>
            <a:r>
              <a:rPr lang="en-US" sz="2800" dirty="0" smtClean="0"/>
              <a:t>    </a:t>
            </a:r>
            <a:r>
              <a:rPr lang="en-US" sz="2800" dirty="0"/>
              <a:t>	</a:t>
            </a:r>
            <a:r>
              <a:rPr lang="en-US" sz="2800" dirty="0" smtClean="0"/>
              <a:t>   </a:t>
            </a:r>
            <a:r>
              <a:rPr lang="en-US" sz="2800" dirty="0"/>
              <a:t>	</a:t>
            </a:r>
            <a:r>
              <a:rPr lang="he-IL" sz="3500" dirty="0" smtClean="0"/>
              <a:t>נִשְׁמַרִים</a:t>
            </a:r>
            <a:r>
              <a:rPr lang="en-US" sz="2800" dirty="0" smtClean="0"/>
              <a:t>       </a:t>
            </a:r>
            <a:r>
              <a:rPr lang="he-IL" sz="3600" dirty="0"/>
              <a:t>נִשְׁמָרוֹת</a:t>
            </a:r>
            <a:endParaRPr lang="en-US" sz="2800" dirty="0"/>
          </a:p>
          <a:p>
            <a:r>
              <a:rPr lang="he-IL" sz="3600" dirty="0"/>
              <a:t>הִשָּֽׁמְרוּ</a:t>
            </a:r>
            <a:r>
              <a:rPr lang="he-IL" sz="2800" dirty="0"/>
              <a:t> 	</a:t>
            </a:r>
            <a:r>
              <a:rPr lang="en-US" sz="2800" dirty="0"/>
              <a:t> guard [you </a:t>
            </a:r>
            <a:r>
              <a:rPr lang="en-US" sz="2800" dirty="0" err="1"/>
              <a:t>mp</a:t>
            </a:r>
            <a:r>
              <a:rPr lang="en-US" sz="2800" dirty="0"/>
              <a:t>]</a:t>
            </a:r>
          </a:p>
          <a:p>
            <a:r>
              <a:rPr lang="he-IL" sz="3600" dirty="0"/>
              <a:t>הִשָּׁמַ֫רְנָה</a:t>
            </a:r>
            <a:r>
              <a:rPr lang="he-IL" sz="2800" dirty="0"/>
              <a:t> 	</a:t>
            </a:r>
            <a:r>
              <a:rPr lang="en-US" sz="2800" dirty="0"/>
              <a:t> guard [you </a:t>
            </a:r>
            <a:r>
              <a:rPr lang="en-US" sz="2800" dirty="0" err="1"/>
              <a:t>fp</a:t>
            </a:r>
            <a:r>
              <a:rPr lang="en-US" sz="2800" dirty="0"/>
              <a:t>]</a:t>
            </a:r>
          </a:p>
          <a:p>
            <a:endParaRPr lang="en-US" sz="2800" dirty="0"/>
          </a:p>
        </p:txBody>
      </p:sp>
    </p:spTree>
    <p:extLst>
      <p:ext uri="{BB962C8B-B14F-4D97-AF65-F5344CB8AC3E}">
        <p14:creationId xmlns:p14="http://schemas.microsoft.com/office/powerpoint/2010/main" val="199645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15.  Chapter 15 Vocabulary List</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he-IL" sz="2800" dirty="0" smtClean="0"/>
              <a:t>1</a:t>
            </a:r>
            <a:r>
              <a:rPr lang="en-US" sz="2800" dirty="0"/>
              <a:t>. </a:t>
            </a:r>
            <a:r>
              <a:rPr lang="he-IL" sz="3600" dirty="0"/>
              <a:t>אֹ֫הֶל</a:t>
            </a:r>
            <a:r>
              <a:rPr lang="he-IL" sz="2800" dirty="0"/>
              <a:t> 			</a:t>
            </a:r>
            <a:r>
              <a:rPr lang="en-US" sz="2800" dirty="0" smtClean="0"/>
              <a:t>	tent </a:t>
            </a:r>
            <a:r>
              <a:rPr lang="en-US" sz="2800" dirty="0"/>
              <a:t>			346</a:t>
            </a:r>
          </a:p>
          <a:p>
            <a:r>
              <a:rPr lang="he-IL" sz="2800" dirty="0"/>
              <a:t>2</a:t>
            </a:r>
            <a:r>
              <a:rPr lang="en-US" sz="2800" dirty="0"/>
              <a:t>. </a:t>
            </a:r>
            <a:r>
              <a:rPr lang="he-IL" sz="3600" dirty="0"/>
              <a:t>אַהֲרוֹן</a:t>
            </a:r>
            <a:r>
              <a:rPr lang="en-US" sz="2800" dirty="0"/>
              <a:t> 			</a:t>
            </a:r>
            <a:r>
              <a:rPr lang="en-US" sz="2800" dirty="0" smtClean="0"/>
              <a:t>	Aaron </a:t>
            </a:r>
            <a:r>
              <a:rPr lang="en-US" sz="2800" dirty="0"/>
              <a:t>			347</a:t>
            </a:r>
          </a:p>
          <a:p>
            <a:r>
              <a:rPr lang="he-IL" sz="2800" dirty="0"/>
              <a:t>3</a:t>
            </a:r>
            <a:r>
              <a:rPr lang="en-US" sz="2800" dirty="0"/>
              <a:t>. </a:t>
            </a:r>
            <a:r>
              <a:rPr lang="he-IL" sz="3600" dirty="0" smtClean="0"/>
              <a:t>תָּ֫וֶךְ</a:t>
            </a:r>
            <a:r>
              <a:rPr lang="en-US" sz="3600" dirty="0" smtClean="0"/>
              <a:t>/</a:t>
            </a:r>
            <a:r>
              <a:rPr lang="he-IL" sz="3600" dirty="0" smtClean="0"/>
              <a:t> </a:t>
            </a:r>
            <a:r>
              <a:rPr lang="he-IL" sz="3600" dirty="0"/>
              <a:t>בְּתוֹךְ </a:t>
            </a:r>
            <a:r>
              <a:rPr lang="he-IL" sz="2800" dirty="0"/>
              <a:t>		</a:t>
            </a:r>
            <a:r>
              <a:rPr lang="en-US" sz="2800" dirty="0"/>
              <a:t>midst, middle  	418</a:t>
            </a:r>
          </a:p>
          <a:p>
            <a:r>
              <a:rPr lang="he-IL" sz="2800" dirty="0"/>
              <a:t>4</a:t>
            </a:r>
            <a:r>
              <a:rPr lang="en-US" sz="2800" dirty="0"/>
              <a:t>. </a:t>
            </a:r>
            <a:r>
              <a:rPr lang="he-IL" sz="3600" dirty="0"/>
              <a:t>יָרֵא</a:t>
            </a:r>
            <a:r>
              <a:rPr lang="he-IL" sz="2800" dirty="0"/>
              <a:t> </a:t>
            </a:r>
            <a:r>
              <a:rPr lang="en-US" sz="2800" dirty="0"/>
              <a:t> 			</a:t>
            </a:r>
            <a:r>
              <a:rPr lang="en-US" sz="2800" dirty="0" smtClean="0"/>
              <a:t>	to </a:t>
            </a:r>
            <a:r>
              <a:rPr lang="en-US" sz="2800" dirty="0"/>
              <a:t>fear			322</a:t>
            </a:r>
          </a:p>
          <a:p>
            <a:r>
              <a:rPr lang="en-US" sz="2800" dirty="0"/>
              <a:t>5. </a:t>
            </a:r>
            <a:r>
              <a:rPr lang="he-IL" sz="3600" dirty="0"/>
              <a:t>לִפְנֵי</a:t>
            </a:r>
            <a:r>
              <a:rPr lang="he-IL" sz="2800" dirty="0"/>
              <a:t> </a:t>
            </a:r>
            <a:r>
              <a:rPr lang="en-US" sz="2800" dirty="0"/>
              <a:t>	 		</a:t>
            </a:r>
            <a:r>
              <a:rPr lang="en-US" sz="2800" dirty="0" smtClean="0"/>
              <a:t>	before</a:t>
            </a:r>
            <a:r>
              <a:rPr lang="en-US" sz="2800" dirty="0"/>
              <a:t>, front of	668</a:t>
            </a:r>
          </a:p>
          <a:p>
            <a:endParaRPr lang="en-US" sz="2800" dirty="0"/>
          </a:p>
        </p:txBody>
      </p:sp>
    </p:spTree>
    <p:extLst>
      <p:ext uri="{BB962C8B-B14F-4D97-AF65-F5344CB8AC3E}">
        <p14:creationId xmlns:p14="http://schemas.microsoft.com/office/powerpoint/2010/main" val="211333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15.  Chapter 15 Vocabulary List</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dirty="0"/>
              <a:t>6. </a:t>
            </a:r>
            <a:r>
              <a:rPr lang="he-IL" sz="3600" dirty="0"/>
              <a:t>נָבִיא</a:t>
            </a:r>
            <a:r>
              <a:rPr lang="en-US" sz="2800" dirty="0"/>
              <a:t> 			prophet 		316</a:t>
            </a:r>
          </a:p>
          <a:p>
            <a:r>
              <a:rPr lang="en-US" sz="2800" dirty="0"/>
              <a:t>7. </a:t>
            </a:r>
            <a:r>
              <a:rPr lang="he-IL" sz="3600" dirty="0"/>
              <a:t>עֵץ</a:t>
            </a:r>
            <a:r>
              <a:rPr lang="en-US" sz="2800" dirty="0"/>
              <a:t> 				tree 			329</a:t>
            </a:r>
          </a:p>
          <a:p>
            <a:r>
              <a:rPr lang="en-US" sz="2800" dirty="0"/>
              <a:t>8. </a:t>
            </a:r>
            <a:r>
              <a:rPr lang="he-IL" sz="3600" dirty="0"/>
              <a:t>רָעָה</a:t>
            </a:r>
            <a:r>
              <a:rPr lang="en-US" sz="2800" dirty="0"/>
              <a:t> 			bad, evil, disaster 	354</a:t>
            </a:r>
          </a:p>
          <a:p>
            <a:r>
              <a:rPr lang="en-US" sz="2800" dirty="0"/>
              <a:t>9. </a:t>
            </a:r>
            <a:r>
              <a:rPr lang="he-IL" sz="3600" dirty="0"/>
              <a:t>שָׂדֶה</a:t>
            </a:r>
            <a:r>
              <a:rPr lang="he-IL" sz="2800" dirty="0"/>
              <a:t> </a:t>
            </a:r>
            <a:r>
              <a:rPr lang="en-US" sz="2800" dirty="0"/>
              <a:t> 			field  			328</a:t>
            </a:r>
          </a:p>
          <a:p>
            <a:r>
              <a:rPr lang="en-US" sz="2800" dirty="0"/>
              <a:t>10. </a:t>
            </a:r>
            <a:r>
              <a:rPr lang="he-IL" sz="3600" dirty="0"/>
              <a:t>שָׁבַע</a:t>
            </a:r>
            <a:r>
              <a:rPr lang="en-US" sz="2800" dirty="0"/>
              <a:t> 			to swear		186</a:t>
            </a:r>
          </a:p>
          <a:p>
            <a:endParaRPr lang="en-US" sz="2800" dirty="0"/>
          </a:p>
        </p:txBody>
      </p:sp>
    </p:spTree>
    <p:extLst>
      <p:ext uri="{BB962C8B-B14F-4D97-AF65-F5344CB8AC3E}">
        <p14:creationId xmlns:p14="http://schemas.microsoft.com/office/powerpoint/2010/main" val="14891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Review</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18537084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14F.  </a:t>
            </a:r>
            <a:r>
              <a:rPr lang="en-US" b="1" dirty="0"/>
              <a:t>Chapter 14 Vocabulary</a:t>
            </a:r>
            <a:r>
              <a:rPr lang="en-US" dirty="0"/>
              <a:t> </a:t>
            </a:r>
          </a:p>
        </p:txBody>
      </p:sp>
      <p:sp>
        <p:nvSpPr>
          <p:cNvPr id="3" name="Content Placeholder 2"/>
          <p:cNvSpPr>
            <a:spLocks noGrp="1"/>
          </p:cNvSpPr>
          <p:nvPr>
            <p:ph idx="1"/>
          </p:nvPr>
        </p:nvSpPr>
        <p:spPr>
          <a:xfrm>
            <a:off x="1103312" y="1487978"/>
            <a:ext cx="8946541" cy="4760421"/>
          </a:xfrm>
        </p:spPr>
        <p:txBody>
          <a:bodyPr>
            <a:normAutofit lnSpcReduction="10000"/>
          </a:bodyPr>
          <a:lstStyle/>
          <a:p>
            <a:r>
              <a:rPr lang="en-US" sz="2800" dirty="0" smtClean="0"/>
              <a:t>1)</a:t>
            </a:r>
            <a:r>
              <a:rPr lang="he-IL" sz="3600" dirty="0" smtClean="0"/>
              <a:t>אַף</a:t>
            </a:r>
            <a:r>
              <a:rPr lang="he-IL" sz="2800" dirty="0" smtClean="0"/>
              <a:t>  </a:t>
            </a:r>
            <a:r>
              <a:rPr lang="en-US" sz="2800" dirty="0"/>
              <a:t>	</a:t>
            </a:r>
            <a:r>
              <a:rPr lang="en-US" sz="2800" dirty="0" smtClean="0"/>
              <a:t>	</a:t>
            </a:r>
            <a:r>
              <a:rPr lang="en-US" sz="2800" dirty="0"/>
              <a:t>	</a:t>
            </a:r>
            <a:endParaRPr lang="en-US" sz="2800" dirty="0" smtClean="0"/>
          </a:p>
          <a:p>
            <a:r>
              <a:rPr lang="en-US" sz="2800" dirty="0" smtClean="0"/>
              <a:t>nose</a:t>
            </a:r>
            <a:r>
              <a:rPr lang="en-US" sz="2800" dirty="0"/>
              <a:t>, anger, 2) also 		410</a:t>
            </a:r>
          </a:p>
          <a:p>
            <a:r>
              <a:rPr lang="en-US" sz="2800" dirty="0"/>
              <a:t>2) </a:t>
            </a:r>
            <a:r>
              <a:rPr lang="he-IL" sz="3600" dirty="0"/>
              <a:t>בַּיִן / בֵּין </a:t>
            </a:r>
            <a:r>
              <a:rPr lang="en-US" sz="2800" dirty="0"/>
              <a:t>	</a:t>
            </a:r>
            <a:endParaRPr lang="en-US" sz="2800" dirty="0" smtClean="0"/>
          </a:p>
          <a:p>
            <a:r>
              <a:rPr lang="en-US" sz="2800" dirty="0" smtClean="0"/>
              <a:t>between</a:t>
            </a:r>
            <a:r>
              <a:rPr lang="en-US" sz="2800" dirty="0"/>
              <a:t>			</a:t>
            </a:r>
            <a:r>
              <a:rPr lang="en-US" sz="2800" dirty="0" smtClean="0"/>
              <a:t>			407</a:t>
            </a:r>
            <a:endParaRPr lang="en-US" sz="2800" dirty="0"/>
          </a:p>
          <a:p>
            <a:r>
              <a:rPr lang="en-US" sz="2800" dirty="0"/>
              <a:t>3) </a:t>
            </a:r>
            <a:r>
              <a:rPr lang="he-IL" sz="3200" dirty="0"/>
              <a:t>נָא</a:t>
            </a:r>
            <a:r>
              <a:rPr lang="en-US" sz="2800" dirty="0"/>
              <a:t> 		</a:t>
            </a:r>
            <a:r>
              <a:rPr lang="en-US" sz="2800" dirty="0" smtClean="0"/>
              <a:t>	</a:t>
            </a:r>
          </a:p>
          <a:p>
            <a:r>
              <a:rPr lang="en-US" sz="2800" dirty="0" smtClean="0"/>
              <a:t>please</a:t>
            </a:r>
            <a:r>
              <a:rPr lang="en-US" sz="2800" dirty="0"/>
              <a:t>, now		</a:t>
            </a:r>
            <a:r>
              <a:rPr lang="en-US" sz="2800" dirty="0" smtClean="0"/>
              <a:t>		</a:t>
            </a:r>
            <a:r>
              <a:rPr lang="en-US" sz="2800" dirty="0"/>
              <a:t>	406</a:t>
            </a:r>
          </a:p>
          <a:p>
            <a:r>
              <a:rPr lang="en-US" sz="2800" dirty="0"/>
              <a:t>4) </a:t>
            </a:r>
            <a:r>
              <a:rPr lang="he-IL" sz="3600" dirty="0"/>
              <a:t>מָקוֹם</a:t>
            </a:r>
            <a:r>
              <a:rPr lang="en-US" sz="2800" dirty="0"/>
              <a:t>	 	</a:t>
            </a:r>
            <a:endParaRPr lang="en-US" sz="2800" dirty="0" smtClean="0"/>
          </a:p>
          <a:p>
            <a:r>
              <a:rPr lang="en-US" sz="2800" dirty="0" smtClean="0"/>
              <a:t>place </a:t>
            </a:r>
            <a:r>
              <a:rPr lang="en-US" sz="2800" dirty="0"/>
              <a:t>			</a:t>
            </a:r>
            <a:r>
              <a:rPr lang="en-US" sz="2800" dirty="0" smtClean="0"/>
              <a:t>			</a:t>
            </a:r>
            <a:r>
              <a:rPr lang="en-US" sz="2800" dirty="0"/>
              <a:t>	</a:t>
            </a:r>
            <a:r>
              <a:rPr lang="en-US" sz="2800" dirty="0" smtClean="0"/>
              <a:t>401</a:t>
            </a:r>
            <a:endParaRPr lang="en-US" sz="2800" dirty="0"/>
          </a:p>
        </p:txBody>
      </p:sp>
    </p:spTree>
    <p:extLst>
      <p:ext uri="{BB962C8B-B14F-4D97-AF65-F5344CB8AC3E}">
        <p14:creationId xmlns:p14="http://schemas.microsoft.com/office/powerpoint/2010/main" val="3066664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14F.  </a:t>
            </a:r>
            <a:r>
              <a:rPr lang="en-US" b="1" dirty="0"/>
              <a:t>Chapter 14 Vocabulary</a:t>
            </a:r>
            <a:r>
              <a:rPr lang="en-US" dirty="0"/>
              <a:t> </a:t>
            </a:r>
          </a:p>
        </p:txBody>
      </p:sp>
      <p:sp>
        <p:nvSpPr>
          <p:cNvPr id="3" name="Content Placeholder 2"/>
          <p:cNvSpPr>
            <a:spLocks noGrp="1"/>
          </p:cNvSpPr>
          <p:nvPr>
            <p:ph idx="1"/>
          </p:nvPr>
        </p:nvSpPr>
        <p:spPr>
          <a:xfrm>
            <a:off x="1103312" y="1404851"/>
            <a:ext cx="8946541" cy="5453149"/>
          </a:xfrm>
        </p:spPr>
        <p:txBody>
          <a:bodyPr>
            <a:normAutofit/>
          </a:bodyPr>
          <a:lstStyle/>
          <a:p>
            <a:r>
              <a:rPr lang="en-US" sz="2800" dirty="0"/>
              <a:t>5) </a:t>
            </a:r>
            <a:r>
              <a:rPr lang="he-IL" sz="3600" dirty="0"/>
              <a:t>זָהָב</a:t>
            </a:r>
            <a:r>
              <a:rPr lang="he-IL" sz="2800" dirty="0"/>
              <a:t> </a:t>
            </a:r>
            <a:r>
              <a:rPr lang="en-US" sz="2800" dirty="0"/>
              <a:t>		</a:t>
            </a:r>
            <a:endParaRPr lang="en-US" sz="2800" dirty="0" smtClean="0"/>
          </a:p>
          <a:p>
            <a:r>
              <a:rPr lang="en-US" sz="2800" dirty="0" smtClean="0"/>
              <a:t>gold </a:t>
            </a:r>
            <a:r>
              <a:rPr lang="en-US" sz="2800" dirty="0"/>
              <a:t>								</a:t>
            </a:r>
            <a:r>
              <a:rPr lang="en-US" sz="2800" dirty="0" smtClean="0"/>
              <a:t>389</a:t>
            </a:r>
          </a:p>
          <a:p>
            <a:r>
              <a:rPr lang="en-US" sz="2800" dirty="0" smtClean="0"/>
              <a:t>6</a:t>
            </a:r>
            <a:r>
              <a:rPr lang="en-US" sz="2800" dirty="0"/>
              <a:t>) </a:t>
            </a:r>
            <a:r>
              <a:rPr lang="he-IL" sz="3600" dirty="0"/>
              <a:t>אֵשׁ</a:t>
            </a:r>
            <a:r>
              <a:rPr lang="he-IL" sz="2800" dirty="0"/>
              <a:t> </a:t>
            </a:r>
            <a:r>
              <a:rPr lang="en-US" sz="2800" dirty="0"/>
              <a:t>		</a:t>
            </a:r>
            <a:r>
              <a:rPr lang="en-US" sz="2800" dirty="0" smtClean="0"/>
              <a:t>	</a:t>
            </a:r>
          </a:p>
          <a:p>
            <a:r>
              <a:rPr lang="en-US" sz="2800" dirty="0" smtClean="0"/>
              <a:t>fire </a:t>
            </a:r>
            <a:r>
              <a:rPr lang="en-US" sz="2800" dirty="0"/>
              <a:t>			</a:t>
            </a:r>
            <a:r>
              <a:rPr lang="en-US" sz="2800" dirty="0" smtClean="0"/>
              <a:t>				</a:t>
            </a:r>
            <a:r>
              <a:rPr lang="en-US" sz="2800" dirty="0"/>
              <a:t>	376</a:t>
            </a:r>
          </a:p>
          <a:p>
            <a:r>
              <a:rPr lang="en-US" sz="2800" dirty="0"/>
              <a:t>7) </a:t>
            </a:r>
            <a:r>
              <a:rPr lang="he-IL" sz="3600" dirty="0"/>
              <a:t>נְאֻם</a:t>
            </a:r>
            <a:r>
              <a:rPr lang="he-IL" sz="2800" dirty="0"/>
              <a:t> </a:t>
            </a:r>
            <a:r>
              <a:rPr lang="en-US" sz="2800" dirty="0"/>
              <a:t>		</a:t>
            </a:r>
            <a:endParaRPr lang="en-US" sz="2800" dirty="0" smtClean="0"/>
          </a:p>
          <a:p>
            <a:r>
              <a:rPr lang="en-US" sz="2800" dirty="0" smtClean="0"/>
              <a:t>utterance</a:t>
            </a:r>
            <a:r>
              <a:rPr lang="en-US" sz="2800" dirty="0"/>
              <a:t>, declaration	376</a:t>
            </a:r>
          </a:p>
          <a:p>
            <a:r>
              <a:rPr lang="en-US" sz="2800" dirty="0"/>
              <a:t>8) </a:t>
            </a:r>
            <a:r>
              <a:rPr lang="he-IL" sz="3600" dirty="0"/>
              <a:t>שַׁעַר</a:t>
            </a:r>
            <a:r>
              <a:rPr lang="he-IL" sz="2800" dirty="0"/>
              <a:t> </a:t>
            </a:r>
            <a:r>
              <a:rPr lang="en-US" sz="2800" dirty="0"/>
              <a:t>	 	</a:t>
            </a:r>
            <a:endParaRPr lang="en-US" sz="2800" dirty="0" smtClean="0"/>
          </a:p>
          <a:p>
            <a:r>
              <a:rPr lang="en-US" sz="2800" dirty="0" smtClean="0"/>
              <a:t>gate </a:t>
            </a:r>
            <a:r>
              <a:rPr lang="en-US" sz="2800" dirty="0"/>
              <a:t>			</a:t>
            </a:r>
            <a:r>
              <a:rPr lang="en-US" sz="2800" dirty="0" smtClean="0"/>
              <a:t>			</a:t>
            </a:r>
            <a:r>
              <a:rPr lang="en-US" sz="2800" dirty="0"/>
              <a:t>	</a:t>
            </a:r>
            <a:r>
              <a:rPr lang="en-US" sz="2800" dirty="0" smtClean="0"/>
              <a:t>373</a:t>
            </a:r>
            <a:endParaRPr lang="en-US" sz="2800" dirty="0"/>
          </a:p>
        </p:txBody>
      </p:sp>
    </p:spTree>
    <p:extLst>
      <p:ext uri="{BB962C8B-B14F-4D97-AF65-F5344CB8AC3E}">
        <p14:creationId xmlns:p14="http://schemas.microsoft.com/office/powerpoint/2010/main" val="102143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14F.  </a:t>
            </a:r>
            <a:r>
              <a:rPr lang="en-US" b="1" dirty="0"/>
              <a:t>Chapter 14 Vocabulary</a:t>
            </a:r>
            <a:r>
              <a:rPr lang="en-US" dirty="0"/>
              <a:t> </a:t>
            </a:r>
          </a:p>
        </p:txBody>
      </p:sp>
      <p:sp>
        <p:nvSpPr>
          <p:cNvPr id="3" name="Content Placeholder 2"/>
          <p:cNvSpPr>
            <a:spLocks noGrp="1"/>
          </p:cNvSpPr>
          <p:nvPr>
            <p:ph idx="1"/>
          </p:nvPr>
        </p:nvSpPr>
        <p:spPr/>
        <p:txBody>
          <a:bodyPr>
            <a:normAutofit/>
          </a:bodyPr>
          <a:lstStyle/>
          <a:p>
            <a:r>
              <a:rPr lang="en-US" sz="2800" dirty="0"/>
              <a:t>9) </a:t>
            </a:r>
            <a:r>
              <a:rPr lang="he-IL" sz="3600" dirty="0"/>
              <a:t>נָגַד</a:t>
            </a:r>
            <a:r>
              <a:rPr lang="he-IL" sz="2800" dirty="0"/>
              <a:t> </a:t>
            </a:r>
            <a:r>
              <a:rPr lang="en-US" sz="2800" dirty="0"/>
              <a:t>			</a:t>
            </a:r>
            <a:endParaRPr lang="en-US" sz="2800" dirty="0" smtClean="0"/>
          </a:p>
          <a:p>
            <a:r>
              <a:rPr lang="en-US" sz="2800" dirty="0" smtClean="0"/>
              <a:t>to </a:t>
            </a:r>
            <a:r>
              <a:rPr lang="en-US" sz="2800" dirty="0"/>
              <a:t>tell, report					370</a:t>
            </a:r>
          </a:p>
          <a:p>
            <a:r>
              <a:rPr lang="en-US" sz="2800" dirty="0"/>
              <a:t>10) </a:t>
            </a:r>
            <a:r>
              <a:rPr lang="he-IL" sz="3600" dirty="0"/>
              <a:t>דָּם</a:t>
            </a:r>
            <a:r>
              <a:rPr lang="he-IL" sz="2800" dirty="0"/>
              <a:t> </a:t>
            </a:r>
            <a:r>
              <a:rPr lang="en-US" sz="2800" dirty="0"/>
              <a:t>		</a:t>
            </a:r>
            <a:endParaRPr lang="en-US" sz="2800" dirty="0" smtClean="0"/>
          </a:p>
          <a:p>
            <a:r>
              <a:rPr lang="en-US" sz="2800" dirty="0" smtClean="0"/>
              <a:t>blood </a:t>
            </a:r>
            <a:r>
              <a:rPr lang="en-US" sz="2800" dirty="0"/>
              <a:t>							</a:t>
            </a:r>
            <a:r>
              <a:rPr lang="en-US" sz="2800" dirty="0" smtClean="0"/>
              <a:t>355</a:t>
            </a:r>
            <a:endParaRPr lang="en-US" sz="2800" dirty="0"/>
          </a:p>
        </p:txBody>
      </p:sp>
    </p:spTree>
    <p:extLst>
      <p:ext uri="{BB962C8B-B14F-4D97-AF65-F5344CB8AC3E}">
        <p14:creationId xmlns:p14="http://schemas.microsoft.com/office/powerpoint/2010/main" val="824101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675824" cy="1400530"/>
          </a:xfrm>
        </p:spPr>
        <p:txBody>
          <a:bodyPr/>
          <a:lstStyle/>
          <a:p>
            <a:r>
              <a:rPr lang="en-US" b="1" dirty="0"/>
              <a:t>13. F.   Chapter 13 Hebrew Vocabulary</a:t>
            </a:r>
            <a:r>
              <a:rPr lang="en-US" dirty="0"/>
              <a:t/>
            </a:r>
            <a:br>
              <a:rPr lang="en-US" dirty="0"/>
            </a:br>
            <a:endParaRPr lang="en-US" dirty="0"/>
          </a:p>
        </p:txBody>
      </p:sp>
      <p:sp>
        <p:nvSpPr>
          <p:cNvPr id="3" name="Content Placeholder 2"/>
          <p:cNvSpPr>
            <a:spLocks noGrp="1"/>
          </p:cNvSpPr>
          <p:nvPr>
            <p:ph idx="1"/>
          </p:nvPr>
        </p:nvSpPr>
        <p:spPr>
          <a:xfrm>
            <a:off x="1103312" y="1521230"/>
            <a:ext cx="8946541" cy="4727170"/>
          </a:xfrm>
        </p:spPr>
        <p:txBody>
          <a:bodyPr>
            <a:normAutofit lnSpcReduction="10000"/>
          </a:bodyPr>
          <a:lstStyle/>
          <a:p>
            <a:r>
              <a:rPr lang="he-IL" sz="3900" dirty="0" smtClean="0"/>
              <a:t>חֶ֫רֶב</a:t>
            </a:r>
            <a:r>
              <a:rPr lang="he-IL" sz="2800" dirty="0" smtClean="0"/>
              <a:t> </a:t>
            </a:r>
            <a:r>
              <a:rPr lang="en-US" sz="2800" dirty="0"/>
              <a:t>		</a:t>
            </a:r>
            <a:r>
              <a:rPr lang="en-US" sz="2800" dirty="0" smtClean="0"/>
              <a:t>	</a:t>
            </a:r>
          </a:p>
          <a:p>
            <a:r>
              <a:rPr lang="en-US" sz="2800" dirty="0" smtClean="0"/>
              <a:t>sword</a:t>
            </a:r>
            <a:r>
              <a:rPr lang="en-US" sz="2800" dirty="0"/>
              <a:t>					412 </a:t>
            </a:r>
          </a:p>
          <a:p>
            <a:r>
              <a:rPr lang="he-IL" sz="3600" dirty="0"/>
              <a:t>יָם</a:t>
            </a:r>
            <a:r>
              <a:rPr lang="he-IL" sz="2800" dirty="0"/>
              <a:t> </a:t>
            </a:r>
            <a:r>
              <a:rPr lang="en-US" sz="2800" dirty="0"/>
              <a:t>		</a:t>
            </a:r>
            <a:r>
              <a:rPr lang="en-US" sz="2800" dirty="0" smtClean="0"/>
              <a:t>		</a:t>
            </a:r>
          </a:p>
          <a:p>
            <a:r>
              <a:rPr lang="en-US" sz="2800" dirty="0" smtClean="0"/>
              <a:t>sea</a:t>
            </a:r>
            <a:r>
              <a:rPr lang="en-US" sz="2800" dirty="0"/>
              <a:t>, lake				396</a:t>
            </a:r>
          </a:p>
          <a:p>
            <a:r>
              <a:rPr lang="he-IL" sz="2800" dirty="0"/>
              <a:t> </a:t>
            </a:r>
            <a:r>
              <a:rPr lang="he-IL" sz="3600" dirty="0"/>
              <a:t>יָרַד</a:t>
            </a:r>
            <a:r>
              <a:rPr lang="he-IL" sz="2800" dirty="0"/>
              <a:t> </a:t>
            </a:r>
            <a:r>
              <a:rPr lang="en-US" sz="2800" dirty="0"/>
              <a:t>		</a:t>
            </a:r>
            <a:r>
              <a:rPr lang="en-US" sz="2800" dirty="0" smtClean="0"/>
              <a:t>	</a:t>
            </a:r>
          </a:p>
          <a:p>
            <a:r>
              <a:rPr lang="en-US" sz="2800" dirty="0" smtClean="0"/>
              <a:t>to </a:t>
            </a:r>
            <a:r>
              <a:rPr lang="en-US" sz="2800" dirty="0"/>
              <a:t>go down 			380 </a:t>
            </a:r>
          </a:p>
          <a:p>
            <a:r>
              <a:rPr lang="he-IL" sz="3600" dirty="0" smtClean="0"/>
              <a:t>כֶּ֫סֶף</a:t>
            </a:r>
            <a:r>
              <a:rPr lang="he-IL" sz="2800" dirty="0" smtClean="0"/>
              <a:t> </a:t>
            </a:r>
            <a:r>
              <a:rPr lang="en-US" sz="2800" dirty="0" smtClean="0"/>
              <a:t>			</a:t>
            </a:r>
          </a:p>
          <a:p>
            <a:r>
              <a:rPr lang="en-US" sz="2800" dirty="0" smtClean="0"/>
              <a:t>silver 					402</a:t>
            </a:r>
          </a:p>
          <a:p>
            <a:endParaRPr lang="en-US" sz="2800" dirty="0"/>
          </a:p>
        </p:txBody>
      </p:sp>
    </p:spTree>
    <p:extLst>
      <p:ext uri="{BB962C8B-B14F-4D97-AF65-F5344CB8AC3E}">
        <p14:creationId xmlns:p14="http://schemas.microsoft.com/office/powerpoint/2010/main" val="230929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218624" cy="1400530"/>
          </a:xfrm>
        </p:spPr>
        <p:txBody>
          <a:bodyPr/>
          <a:lstStyle/>
          <a:p>
            <a:r>
              <a:rPr lang="en-US" b="1" dirty="0"/>
              <a:t>13. F.   Chapter 13 Hebrew </a:t>
            </a:r>
            <a:r>
              <a:rPr lang="en-US" b="1" dirty="0" err="1" smtClean="0"/>
              <a:t>Vocabular</a:t>
            </a:r>
            <a:endParaRPr lang="en-US" dirty="0"/>
          </a:p>
        </p:txBody>
      </p:sp>
      <p:sp>
        <p:nvSpPr>
          <p:cNvPr id="3" name="Content Placeholder 2"/>
          <p:cNvSpPr>
            <a:spLocks noGrp="1"/>
          </p:cNvSpPr>
          <p:nvPr>
            <p:ph idx="1"/>
          </p:nvPr>
        </p:nvSpPr>
        <p:spPr>
          <a:xfrm>
            <a:off x="1103312" y="1853248"/>
            <a:ext cx="8946541" cy="4830185"/>
          </a:xfrm>
        </p:spPr>
        <p:txBody>
          <a:bodyPr>
            <a:normAutofit fontScale="92500" lnSpcReduction="10000"/>
          </a:bodyPr>
          <a:lstStyle/>
          <a:p>
            <a:r>
              <a:rPr lang="he-IL" sz="3900" dirty="0"/>
              <a:t>מִזְבֵּחַ</a:t>
            </a:r>
            <a:r>
              <a:rPr lang="he-IL" sz="3600" dirty="0"/>
              <a:t> </a:t>
            </a:r>
            <a:r>
              <a:rPr lang="en-US" sz="3600" dirty="0"/>
              <a:t>		</a:t>
            </a:r>
            <a:endParaRPr lang="en-US" sz="3600" dirty="0" smtClean="0"/>
          </a:p>
          <a:p>
            <a:r>
              <a:rPr lang="en-US" sz="3600" dirty="0"/>
              <a:t>	altar						</a:t>
            </a:r>
            <a:r>
              <a:rPr lang="en-US" sz="3600" dirty="0" smtClean="0"/>
              <a:t>401</a:t>
            </a:r>
          </a:p>
          <a:p>
            <a:r>
              <a:rPr lang="he-IL" sz="3900" dirty="0" smtClean="0"/>
              <a:t>עָנָה</a:t>
            </a:r>
            <a:r>
              <a:rPr lang="he-IL" sz="2800" dirty="0" smtClean="0"/>
              <a:t> </a:t>
            </a:r>
            <a:r>
              <a:rPr lang="en-US" sz="2800" dirty="0"/>
              <a:t>		</a:t>
            </a:r>
            <a:endParaRPr lang="en-US" sz="2800" dirty="0" smtClean="0"/>
          </a:p>
          <a:p>
            <a:r>
              <a:rPr lang="en-US" sz="2800" dirty="0" smtClean="0"/>
              <a:t>to </a:t>
            </a:r>
            <a:r>
              <a:rPr lang="en-US" sz="2800" dirty="0"/>
              <a:t>answer 	</a:t>
            </a:r>
            <a:r>
              <a:rPr lang="en-US" sz="2800" dirty="0" smtClean="0"/>
              <a:t>				</a:t>
            </a:r>
            <a:r>
              <a:rPr lang="en-US" sz="2800" dirty="0"/>
              <a:t>			413 </a:t>
            </a:r>
          </a:p>
          <a:p>
            <a:r>
              <a:rPr lang="he-IL" sz="3900" dirty="0"/>
              <a:t>עַתָּה</a:t>
            </a:r>
            <a:r>
              <a:rPr lang="he-IL" sz="2800" dirty="0"/>
              <a:t> </a:t>
            </a:r>
            <a:r>
              <a:rPr lang="en-US" sz="2800" dirty="0"/>
              <a:t>	</a:t>
            </a:r>
            <a:endParaRPr lang="en-US" sz="2800" dirty="0" smtClean="0"/>
          </a:p>
          <a:p>
            <a:r>
              <a:rPr lang="en-US" sz="2800" dirty="0"/>
              <a:t>	now, then 				</a:t>
            </a:r>
            <a:r>
              <a:rPr lang="en-US" sz="2800" dirty="0" smtClean="0"/>
              <a:t>			433</a:t>
            </a:r>
            <a:endParaRPr lang="en-US" sz="2800" dirty="0"/>
          </a:p>
          <a:p>
            <a:r>
              <a:rPr lang="he-IL" sz="3900" dirty="0"/>
              <a:t>צָבָא</a:t>
            </a:r>
            <a:r>
              <a:rPr lang="en-US" sz="2800" dirty="0"/>
              <a:t> 	</a:t>
            </a:r>
            <a:endParaRPr lang="en-US" sz="2800" dirty="0" smtClean="0"/>
          </a:p>
          <a:p>
            <a:r>
              <a:rPr lang="en-US" sz="2800" dirty="0"/>
              <a:t>	troops, military host 	</a:t>
            </a:r>
            <a:r>
              <a:rPr lang="en-US" sz="2800" dirty="0" smtClean="0"/>
              <a:t>		</a:t>
            </a:r>
            <a:r>
              <a:rPr lang="en-US" sz="2800" dirty="0"/>
              <a:t>	485</a:t>
            </a:r>
          </a:p>
          <a:p>
            <a:endParaRPr lang="en-US" sz="2800" dirty="0"/>
          </a:p>
        </p:txBody>
      </p:sp>
    </p:spTree>
    <p:extLst>
      <p:ext uri="{BB962C8B-B14F-4D97-AF65-F5344CB8AC3E}">
        <p14:creationId xmlns:p14="http://schemas.microsoft.com/office/powerpoint/2010/main" val="405327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08580" cy="1400530"/>
          </a:xfrm>
        </p:spPr>
        <p:txBody>
          <a:bodyPr/>
          <a:lstStyle/>
          <a:p>
            <a:r>
              <a:rPr lang="en-US" b="1" dirty="0"/>
              <a:t>13. F.   Chapter 13 Hebrew </a:t>
            </a:r>
            <a:r>
              <a:rPr lang="en-US" b="1" dirty="0" smtClean="0"/>
              <a:t>Vocabulary</a:t>
            </a:r>
            <a:endParaRPr lang="en-US" dirty="0"/>
          </a:p>
        </p:txBody>
      </p:sp>
      <p:sp>
        <p:nvSpPr>
          <p:cNvPr id="3" name="Content Placeholder 2"/>
          <p:cNvSpPr>
            <a:spLocks noGrp="1"/>
          </p:cNvSpPr>
          <p:nvPr>
            <p:ph idx="1"/>
          </p:nvPr>
        </p:nvSpPr>
        <p:spPr>
          <a:xfrm>
            <a:off x="1103312" y="1720736"/>
            <a:ext cx="8946541" cy="4527664"/>
          </a:xfrm>
        </p:spPr>
        <p:txBody>
          <a:bodyPr>
            <a:normAutofit/>
          </a:bodyPr>
          <a:lstStyle/>
          <a:p>
            <a:r>
              <a:rPr lang="he-IL" sz="3600" dirty="0"/>
              <a:t>רוּחַ</a:t>
            </a:r>
            <a:r>
              <a:rPr lang="he-IL" sz="2800" dirty="0"/>
              <a:t> </a:t>
            </a:r>
            <a:r>
              <a:rPr lang="en-US" sz="2800" dirty="0"/>
              <a:t>		</a:t>
            </a:r>
            <a:endParaRPr lang="en-US" sz="2800" dirty="0" smtClean="0"/>
          </a:p>
          <a:p>
            <a:r>
              <a:rPr lang="en-US" sz="2800" dirty="0" smtClean="0"/>
              <a:t>spirit</a:t>
            </a:r>
            <a:r>
              <a:rPr lang="en-US" sz="2800" dirty="0"/>
              <a:t>, wind, breath					378</a:t>
            </a:r>
          </a:p>
          <a:p>
            <a:r>
              <a:rPr lang="he-IL" sz="3600" dirty="0"/>
              <a:t>שַׂר</a:t>
            </a:r>
            <a:r>
              <a:rPr lang="en-US" sz="2800" dirty="0"/>
              <a:t> 		</a:t>
            </a:r>
            <a:endParaRPr lang="en-US" sz="2800" dirty="0" smtClean="0"/>
          </a:p>
          <a:p>
            <a:r>
              <a:rPr lang="en-US" sz="2800" dirty="0" smtClean="0"/>
              <a:t>official</a:t>
            </a:r>
            <a:r>
              <a:rPr lang="en-US" sz="2800" dirty="0"/>
              <a:t>, commander, prince 	421</a:t>
            </a:r>
          </a:p>
          <a:p>
            <a:endParaRPr lang="en-US" sz="2800" dirty="0"/>
          </a:p>
        </p:txBody>
      </p:sp>
    </p:spTree>
    <p:extLst>
      <p:ext uri="{BB962C8B-B14F-4D97-AF65-F5344CB8AC3E}">
        <p14:creationId xmlns:p14="http://schemas.microsoft.com/office/powerpoint/2010/main" val="328007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Vanquishing the Vowel </a:t>
            </a:r>
            <a:endParaRPr lang="en-US" dirty="0"/>
          </a:p>
        </p:txBody>
      </p:sp>
      <p:graphicFrame>
        <p:nvGraphicFramePr>
          <p:cNvPr id="4" name="Content Placeholder 3"/>
          <p:cNvGraphicFramePr>
            <a:graphicFrameLocks noGrp="1"/>
          </p:cNvGraphicFramePr>
          <p:nvPr>
            <p:ph idx="1"/>
            <p:extLst/>
          </p:nvPr>
        </p:nvGraphicFramePr>
        <p:xfrm>
          <a:off x="822961" y="1853248"/>
          <a:ext cx="10025148" cy="4789338"/>
        </p:xfrm>
        <a:graphic>
          <a:graphicData uri="http://schemas.openxmlformats.org/drawingml/2006/table">
            <a:tbl>
              <a:tblPr firstRow="1" firstCol="1" bandRow="1">
                <a:tableStyleId>{1E171933-4619-4E11-9A3F-F7608DF75F80}</a:tableStyleId>
              </a:tblPr>
              <a:tblGrid>
                <a:gridCol w="2505751">
                  <a:extLst>
                    <a:ext uri="{9D8B030D-6E8A-4147-A177-3AD203B41FA5}">
                      <a16:colId xmlns:a16="http://schemas.microsoft.com/office/drawing/2014/main" val="629360631"/>
                    </a:ext>
                  </a:extLst>
                </a:gridCol>
                <a:gridCol w="2505751">
                  <a:extLst>
                    <a:ext uri="{9D8B030D-6E8A-4147-A177-3AD203B41FA5}">
                      <a16:colId xmlns:a16="http://schemas.microsoft.com/office/drawing/2014/main" val="206688610"/>
                    </a:ext>
                  </a:extLst>
                </a:gridCol>
                <a:gridCol w="2506823">
                  <a:extLst>
                    <a:ext uri="{9D8B030D-6E8A-4147-A177-3AD203B41FA5}">
                      <a16:colId xmlns:a16="http://schemas.microsoft.com/office/drawing/2014/main" val="3953036747"/>
                    </a:ext>
                  </a:extLst>
                </a:gridCol>
                <a:gridCol w="2506823">
                  <a:extLst>
                    <a:ext uri="{9D8B030D-6E8A-4147-A177-3AD203B41FA5}">
                      <a16:colId xmlns:a16="http://schemas.microsoft.com/office/drawing/2014/main" val="2042296291"/>
                    </a:ext>
                  </a:extLst>
                </a:gridCol>
              </a:tblGrid>
              <a:tr h="360881">
                <a:tc>
                  <a:txBody>
                    <a:bodyPr/>
                    <a:lstStyle/>
                    <a:p>
                      <a:pPr marL="0" marR="0">
                        <a:lnSpc>
                          <a:spcPct val="107000"/>
                        </a:lnSpc>
                        <a:spcBef>
                          <a:spcPts val="0"/>
                        </a:spcBef>
                        <a:spcAft>
                          <a:spcPts val="0"/>
                        </a:spcAft>
                      </a:pPr>
                      <a:r>
                        <a:rPr lang="en-US" sz="1600" dirty="0">
                          <a:effectLst/>
                        </a:rPr>
                        <a:t>Long </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rPr>
                        <a:t>Short</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rPr>
                        <a:t>Half</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rPr>
                        <a:t>Vowel Type</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8397626"/>
                  </a:ext>
                </a:extLst>
              </a:tr>
              <a:tr h="732415">
                <a:tc>
                  <a:txBody>
                    <a:bodyPr/>
                    <a:lstStyle/>
                    <a:p>
                      <a:pPr marL="0" marR="0">
                        <a:lnSpc>
                          <a:spcPct val="107000"/>
                        </a:lnSpc>
                        <a:spcBef>
                          <a:spcPts val="0"/>
                        </a:spcBef>
                        <a:spcAft>
                          <a:spcPts val="0"/>
                        </a:spcAft>
                      </a:pPr>
                      <a:r>
                        <a:rPr lang="he-IL" sz="2900" b="0" kern="1200" dirty="0" smtClean="0">
                          <a:solidFill>
                            <a:schemeClr val="dk1"/>
                          </a:solidFill>
                          <a:effectLst/>
                          <a:latin typeface="+mn-lt"/>
                          <a:ea typeface="+mn-ea"/>
                          <a:cs typeface="+mj-cs"/>
                        </a:rPr>
                        <a:t>בָּ(ה)</a:t>
                      </a:r>
                      <a:endParaRPr lang="en-US" sz="2900" b="0" kern="1200" dirty="0" smtClean="0">
                        <a:solidFill>
                          <a:schemeClr val="dk1"/>
                        </a:solidFill>
                        <a:effectLst/>
                        <a:latin typeface="+mn-lt"/>
                        <a:ea typeface="+mn-ea"/>
                        <a:cs typeface="+mj-cs"/>
                      </a:endParaRPr>
                    </a:p>
                    <a:p>
                      <a:pPr marL="0" marR="0">
                        <a:lnSpc>
                          <a:spcPct val="107000"/>
                        </a:lnSpc>
                        <a:spcBef>
                          <a:spcPts val="0"/>
                        </a:spcBef>
                        <a:spcAft>
                          <a:spcPts val="0"/>
                        </a:spcAft>
                      </a:pPr>
                      <a:r>
                        <a:rPr lang="en-US" sz="900" b="0" kern="1200" dirty="0" err="1" smtClean="0">
                          <a:solidFill>
                            <a:schemeClr val="dk1"/>
                          </a:solidFill>
                          <a:effectLst/>
                          <a:latin typeface="+mn-lt"/>
                          <a:ea typeface="+mn-ea"/>
                          <a:cs typeface="+mn-cs"/>
                        </a:rPr>
                        <a:t>BAh</a:t>
                      </a:r>
                      <a:r>
                        <a:rPr lang="en-US" sz="900" b="0" kern="1200" dirty="0" smtClean="0">
                          <a:solidFill>
                            <a:schemeClr val="dk1"/>
                          </a:solidFill>
                          <a:effectLst/>
                          <a:latin typeface="+mn-lt"/>
                          <a:ea typeface="+mn-ea"/>
                          <a:cs typeface="+mn-cs"/>
                        </a:rPr>
                        <a:t> -- Q</a:t>
                      </a:r>
                      <a:r>
                        <a:rPr lang="el-GR" sz="900" b="0" kern="1200" dirty="0" smtClean="0">
                          <a:solidFill>
                            <a:schemeClr val="dk1"/>
                          </a:solidFill>
                          <a:effectLst/>
                          <a:latin typeface="+mn-lt"/>
                          <a:ea typeface="+mn-ea"/>
                          <a:cs typeface="+mn-cs"/>
                        </a:rPr>
                        <a:t>ā</a:t>
                      </a:r>
                      <a:r>
                        <a:rPr lang="en-US" sz="900" b="0" kern="1200" dirty="0" err="1" smtClean="0">
                          <a:solidFill>
                            <a:schemeClr val="dk1"/>
                          </a:solidFill>
                          <a:effectLst/>
                          <a:latin typeface="+mn-lt"/>
                          <a:ea typeface="+mn-ea"/>
                          <a:cs typeface="+mn-cs"/>
                        </a:rPr>
                        <a:t>meṣ</a:t>
                      </a:r>
                      <a:endParaRPr lang="en-US" sz="800" b="0" kern="1200" dirty="0" smtClean="0">
                        <a:solidFill>
                          <a:schemeClr val="dk1"/>
                        </a:solidFill>
                        <a:effectLst/>
                        <a:latin typeface="Calibri" panose="020F0502020204030204" pitchFamily="34" charset="0"/>
                        <a:ea typeface="Calibri" panose="020F0502020204030204" pitchFamily="34" charset="0"/>
                        <a:cs typeface="+mn-cs"/>
                      </a:endParaRPr>
                    </a:p>
                    <a:p>
                      <a:pPr marL="0" marR="0">
                        <a:lnSpc>
                          <a:spcPct val="107000"/>
                        </a:lnSpc>
                        <a:spcBef>
                          <a:spcPts val="0"/>
                        </a:spcBef>
                        <a:spcAft>
                          <a:spcPts val="0"/>
                        </a:spcAft>
                      </a:pP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dirty="0" smtClean="0">
                          <a:effectLst/>
                          <a:cs typeface="+mj-cs"/>
                        </a:rPr>
                        <a:t>בַּ</a:t>
                      </a:r>
                    </a:p>
                    <a:p>
                      <a:pPr marL="0" marR="0">
                        <a:lnSpc>
                          <a:spcPct val="107000"/>
                        </a:lnSpc>
                        <a:spcBef>
                          <a:spcPts val="0"/>
                        </a:spcBef>
                        <a:spcAft>
                          <a:spcPts val="0"/>
                        </a:spcAft>
                      </a:pPr>
                      <a:r>
                        <a:rPr lang="en-US" sz="900" b="0" dirty="0" err="1" smtClean="0">
                          <a:effectLst/>
                          <a:cs typeface="+mj-cs"/>
                        </a:rPr>
                        <a:t>bAh</a:t>
                      </a:r>
                      <a:r>
                        <a:rPr lang="en-US" sz="900" b="0" dirty="0" smtClean="0">
                          <a:effectLst/>
                          <a:cs typeface="+mj-cs"/>
                        </a:rPr>
                        <a:t> -- </a:t>
                      </a:r>
                      <a:r>
                        <a:rPr lang="en-US" sz="900" b="0" dirty="0" err="1" smtClean="0">
                          <a:effectLst/>
                          <a:cs typeface="+mj-cs"/>
                        </a:rPr>
                        <a:t>Pataḥ</a:t>
                      </a:r>
                      <a:endParaRPr lang="en-US" sz="800" b="0" dirty="0" smtClean="0">
                        <a:effectLst/>
                        <a:latin typeface="Calibri" panose="020F0502020204030204" pitchFamily="34" charset="0"/>
                        <a:ea typeface="Calibri" panose="020F0502020204030204" pitchFamily="34" charset="0"/>
                        <a:cs typeface="+mj-cs"/>
                      </a:endParaRPr>
                    </a:p>
                    <a:p>
                      <a:pPr marL="0" marR="0">
                        <a:lnSpc>
                          <a:spcPct val="107000"/>
                        </a:lnSpc>
                        <a:spcBef>
                          <a:spcPts val="0"/>
                        </a:spcBef>
                        <a:spcAft>
                          <a:spcPts val="0"/>
                        </a:spcAft>
                      </a:pP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dirty="0">
                          <a:effectLst/>
                          <a:cs typeface="+mj-cs"/>
                        </a:rPr>
                        <a:t>בֲּ</a:t>
                      </a:r>
                      <a:endParaRPr lang="en-US" sz="900" b="0" dirty="0">
                        <a:effectLst/>
                        <a:cs typeface="+mj-cs"/>
                      </a:endParaRPr>
                    </a:p>
                    <a:p>
                      <a:pPr marL="0" marR="0">
                        <a:lnSpc>
                          <a:spcPct val="107000"/>
                        </a:lnSpc>
                        <a:spcBef>
                          <a:spcPts val="0"/>
                        </a:spcBef>
                        <a:spcAft>
                          <a:spcPts val="0"/>
                        </a:spcAft>
                      </a:pPr>
                      <a:r>
                        <a:rPr lang="en-US" sz="1100" b="0" dirty="0">
                          <a:effectLst/>
                          <a:cs typeface="+mj-cs"/>
                        </a:rPr>
                        <a:t>Bah -- </a:t>
                      </a:r>
                      <a:r>
                        <a:rPr lang="en-US" sz="1100" b="0" dirty="0" err="1">
                          <a:effectLst/>
                          <a:cs typeface="+mj-cs"/>
                        </a:rPr>
                        <a:t>Ḥatēf-pa</a:t>
                      </a:r>
                      <a:r>
                        <a:rPr lang="en-US" sz="1100" b="0" u="sng" dirty="0" err="1">
                          <a:effectLst/>
                          <a:cs typeface="+mj-cs"/>
                        </a:rPr>
                        <a:t>t</a:t>
                      </a:r>
                      <a:r>
                        <a:rPr lang="en-US" sz="1100" b="0" dirty="0" err="1">
                          <a:effectLst/>
                          <a:cs typeface="+mj-cs"/>
                        </a:rPr>
                        <a:t>aḥ</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0" dirty="0">
                          <a:effectLst/>
                          <a:cs typeface="+mj-cs"/>
                        </a:rPr>
                        <a:t>A - type</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0231295"/>
                  </a:ext>
                </a:extLst>
              </a:tr>
              <a:tr h="732415">
                <a:tc>
                  <a:txBody>
                    <a:bodyPr/>
                    <a:lstStyle/>
                    <a:p>
                      <a:pPr marL="0" marR="0">
                        <a:lnSpc>
                          <a:spcPct val="107000"/>
                        </a:lnSpc>
                        <a:spcBef>
                          <a:spcPts val="0"/>
                        </a:spcBef>
                        <a:spcAft>
                          <a:spcPts val="0"/>
                        </a:spcAft>
                      </a:pPr>
                      <a:r>
                        <a:rPr lang="he-IL" sz="2900" b="0" dirty="0">
                          <a:effectLst/>
                          <a:cs typeface="+mj-cs"/>
                        </a:rPr>
                        <a:t>בֵּ(י)</a:t>
                      </a:r>
                      <a:endParaRPr lang="en-US" sz="900" b="0" dirty="0">
                        <a:effectLst/>
                        <a:cs typeface="+mj-cs"/>
                      </a:endParaRPr>
                    </a:p>
                    <a:p>
                      <a:pPr marL="0" marR="0">
                        <a:lnSpc>
                          <a:spcPct val="107000"/>
                        </a:lnSpc>
                        <a:spcBef>
                          <a:spcPts val="0"/>
                        </a:spcBef>
                        <a:spcAft>
                          <a:spcPts val="0"/>
                        </a:spcAft>
                      </a:pPr>
                      <a:r>
                        <a:rPr lang="en-US" sz="1100" b="0" dirty="0">
                          <a:effectLst/>
                          <a:cs typeface="+mj-cs"/>
                        </a:rPr>
                        <a:t>Bay –  </a:t>
                      </a:r>
                      <a:r>
                        <a:rPr lang="en-US" sz="1100" b="0" dirty="0" err="1">
                          <a:effectLst/>
                          <a:cs typeface="+mj-cs"/>
                        </a:rPr>
                        <a:t>Ṣerê</a:t>
                      </a:r>
                      <a:r>
                        <a:rPr lang="en-US" sz="1100" b="0" dirty="0">
                          <a:effectLst/>
                          <a:cs typeface="+mj-cs"/>
                        </a:rPr>
                        <a:t> (</a:t>
                      </a:r>
                      <a:r>
                        <a:rPr lang="en-US" sz="1100" b="0" dirty="0" err="1">
                          <a:effectLst/>
                          <a:cs typeface="+mj-cs"/>
                        </a:rPr>
                        <a:t>Yôd</a:t>
                      </a:r>
                      <a:r>
                        <a:rPr lang="en-US" sz="1100" b="0" dirty="0">
                          <a:effectLst/>
                          <a:cs typeface="+mj-cs"/>
                        </a:rPr>
                        <a:t>)</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dirty="0">
                          <a:effectLst/>
                          <a:cs typeface="+mj-cs"/>
                        </a:rPr>
                        <a:t>בֶּ(י)</a:t>
                      </a:r>
                      <a:endParaRPr lang="en-US" sz="900" b="0" dirty="0">
                        <a:effectLst/>
                        <a:cs typeface="+mj-cs"/>
                      </a:endParaRPr>
                    </a:p>
                    <a:p>
                      <a:pPr marL="0" marR="0">
                        <a:lnSpc>
                          <a:spcPct val="107000"/>
                        </a:lnSpc>
                        <a:spcBef>
                          <a:spcPts val="0"/>
                        </a:spcBef>
                        <a:spcAft>
                          <a:spcPts val="0"/>
                        </a:spcAft>
                      </a:pPr>
                      <a:r>
                        <a:rPr lang="en-US" sz="1100" b="0" dirty="0" err="1">
                          <a:effectLst/>
                          <a:cs typeface="+mj-cs"/>
                        </a:rPr>
                        <a:t>Beh</a:t>
                      </a:r>
                      <a:r>
                        <a:rPr lang="en-US" sz="1100" b="0" dirty="0">
                          <a:effectLst/>
                          <a:cs typeface="+mj-cs"/>
                        </a:rPr>
                        <a:t> – </a:t>
                      </a:r>
                      <a:r>
                        <a:rPr lang="en-US" sz="1100" b="0" dirty="0" err="1">
                          <a:effectLst/>
                          <a:cs typeface="+mj-cs"/>
                        </a:rPr>
                        <a:t>Seghôl</a:t>
                      </a:r>
                      <a:r>
                        <a:rPr lang="en-US" sz="1100" b="0" dirty="0">
                          <a:effectLst/>
                          <a:cs typeface="+mj-cs"/>
                        </a:rPr>
                        <a:t> (</a:t>
                      </a:r>
                      <a:r>
                        <a:rPr lang="en-US" sz="1100" b="0" dirty="0" err="1">
                          <a:effectLst/>
                          <a:cs typeface="+mj-cs"/>
                        </a:rPr>
                        <a:t>Yôd</a:t>
                      </a:r>
                      <a:r>
                        <a:rPr lang="en-US" sz="1100" b="0" dirty="0">
                          <a:effectLst/>
                          <a:cs typeface="+mj-cs"/>
                        </a:rPr>
                        <a:t>)</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a:effectLst/>
                          <a:cs typeface="+mj-cs"/>
                        </a:rPr>
                        <a:t>בֱּ</a:t>
                      </a:r>
                      <a:endParaRPr lang="en-US" sz="900" b="0">
                        <a:effectLst/>
                        <a:cs typeface="+mj-cs"/>
                      </a:endParaRPr>
                    </a:p>
                    <a:p>
                      <a:pPr marL="0" marR="0">
                        <a:lnSpc>
                          <a:spcPct val="107000"/>
                        </a:lnSpc>
                        <a:spcBef>
                          <a:spcPts val="0"/>
                        </a:spcBef>
                        <a:spcAft>
                          <a:spcPts val="0"/>
                        </a:spcAft>
                      </a:pPr>
                      <a:r>
                        <a:rPr lang="en-US" sz="1100" b="0">
                          <a:effectLst/>
                          <a:cs typeface="+mj-cs"/>
                        </a:rPr>
                        <a:t>Beh – Ḥatēf-Seghôl</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0">
                          <a:effectLst/>
                          <a:cs typeface="+mj-cs"/>
                        </a:rPr>
                        <a:t>E - type</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0136209"/>
                  </a:ext>
                </a:extLst>
              </a:tr>
              <a:tr h="732415">
                <a:tc>
                  <a:txBody>
                    <a:bodyPr/>
                    <a:lstStyle/>
                    <a:p>
                      <a:pPr marL="0" marR="0">
                        <a:lnSpc>
                          <a:spcPct val="107000"/>
                        </a:lnSpc>
                        <a:spcBef>
                          <a:spcPts val="0"/>
                        </a:spcBef>
                        <a:spcAft>
                          <a:spcPts val="0"/>
                        </a:spcAft>
                      </a:pPr>
                      <a:r>
                        <a:rPr lang="he-IL" sz="2900" b="0">
                          <a:effectLst/>
                          <a:cs typeface="+mj-cs"/>
                        </a:rPr>
                        <a:t>בִּי</a:t>
                      </a:r>
                      <a:endParaRPr lang="en-US" sz="900" b="0">
                        <a:effectLst/>
                        <a:cs typeface="+mj-cs"/>
                      </a:endParaRPr>
                    </a:p>
                    <a:p>
                      <a:pPr marL="0" marR="0">
                        <a:lnSpc>
                          <a:spcPct val="107000"/>
                        </a:lnSpc>
                        <a:spcBef>
                          <a:spcPts val="0"/>
                        </a:spcBef>
                        <a:spcAft>
                          <a:spcPts val="0"/>
                        </a:spcAft>
                      </a:pPr>
                      <a:r>
                        <a:rPr lang="en-US" sz="1100" b="0">
                          <a:effectLst/>
                          <a:cs typeface="+mj-cs"/>
                        </a:rPr>
                        <a:t>Bee -- Ḥîreq Yôd</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dirty="0">
                          <a:effectLst/>
                          <a:cs typeface="+mj-cs"/>
                        </a:rPr>
                        <a:t>בִּ</a:t>
                      </a:r>
                      <a:endParaRPr lang="en-US" sz="900" b="0" dirty="0">
                        <a:effectLst/>
                        <a:cs typeface="+mj-cs"/>
                      </a:endParaRPr>
                    </a:p>
                    <a:p>
                      <a:pPr marL="0" marR="0">
                        <a:lnSpc>
                          <a:spcPct val="107000"/>
                        </a:lnSpc>
                        <a:spcBef>
                          <a:spcPts val="0"/>
                        </a:spcBef>
                        <a:spcAft>
                          <a:spcPts val="0"/>
                        </a:spcAft>
                      </a:pPr>
                      <a:r>
                        <a:rPr lang="en-US" sz="1100" b="0" dirty="0">
                          <a:effectLst/>
                          <a:cs typeface="+mj-cs"/>
                        </a:rPr>
                        <a:t>Bi(t)-- </a:t>
                      </a:r>
                      <a:r>
                        <a:rPr lang="en-US" sz="1100" b="0" dirty="0" err="1">
                          <a:effectLst/>
                          <a:cs typeface="+mj-cs"/>
                        </a:rPr>
                        <a:t>Ḥîreq</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0">
                          <a:effectLst/>
                          <a:cs typeface="+mj-cs"/>
                        </a:rPr>
                        <a:t> </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0">
                          <a:effectLst/>
                          <a:cs typeface="+mj-cs"/>
                        </a:rPr>
                        <a:t>I - Type</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800734"/>
                  </a:ext>
                </a:extLst>
              </a:tr>
              <a:tr h="732415">
                <a:tc>
                  <a:txBody>
                    <a:bodyPr/>
                    <a:lstStyle/>
                    <a:p>
                      <a:pPr marL="0" marR="0">
                        <a:lnSpc>
                          <a:spcPct val="107000"/>
                        </a:lnSpc>
                        <a:spcBef>
                          <a:spcPts val="0"/>
                        </a:spcBef>
                        <a:spcAft>
                          <a:spcPts val="0"/>
                        </a:spcAft>
                      </a:pPr>
                      <a:r>
                        <a:rPr lang="he-IL" sz="2900" b="0">
                          <a:effectLst/>
                          <a:cs typeface="+mj-cs"/>
                        </a:rPr>
                        <a:t>בֹּ(וֹ)</a:t>
                      </a:r>
                      <a:endParaRPr lang="en-US" sz="900" b="0">
                        <a:effectLst/>
                        <a:cs typeface="+mj-cs"/>
                      </a:endParaRPr>
                    </a:p>
                    <a:p>
                      <a:pPr marL="0" marR="0">
                        <a:lnSpc>
                          <a:spcPct val="107000"/>
                        </a:lnSpc>
                        <a:spcBef>
                          <a:spcPts val="0"/>
                        </a:spcBef>
                        <a:spcAft>
                          <a:spcPts val="0"/>
                        </a:spcAft>
                      </a:pPr>
                      <a:r>
                        <a:rPr lang="en-US" sz="1100" b="0">
                          <a:effectLst/>
                          <a:cs typeface="+mj-cs"/>
                        </a:rPr>
                        <a:t>Bow– Ḥôlem (Vāv)</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dirty="0">
                          <a:effectLst/>
                          <a:cs typeface="+mj-cs"/>
                        </a:rPr>
                        <a:t>בָּ</a:t>
                      </a:r>
                      <a:endParaRPr lang="en-US" sz="900" b="0" dirty="0">
                        <a:effectLst/>
                        <a:cs typeface="+mj-cs"/>
                      </a:endParaRPr>
                    </a:p>
                    <a:p>
                      <a:pPr marL="0" marR="0">
                        <a:lnSpc>
                          <a:spcPct val="107000"/>
                        </a:lnSpc>
                        <a:spcBef>
                          <a:spcPts val="0"/>
                        </a:spcBef>
                        <a:spcAft>
                          <a:spcPts val="0"/>
                        </a:spcAft>
                      </a:pPr>
                      <a:r>
                        <a:rPr lang="en-US" sz="1100" b="0" dirty="0">
                          <a:effectLst/>
                          <a:cs typeface="+mj-cs"/>
                        </a:rPr>
                        <a:t>Bow-- </a:t>
                      </a:r>
                      <a:r>
                        <a:rPr lang="en-US" sz="1100" b="0" dirty="0" err="1">
                          <a:effectLst/>
                          <a:cs typeface="+mj-cs"/>
                        </a:rPr>
                        <a:t>Qāmeṣ</a:t>
                      </a:r>
                      <a:r>
                        <a:rPr lang="en-US" sz="1100" b="0" dirty="0">
                          <a:effectLst/>
                          <a:cs typeface="+mj-cs"/>
                        </a:rPr>
                        <a:t> </a:t>
                      </a:r>
                      <a:r>
                        <a:rPr lang="en-US" sz="1100" b="0" dirty="0" err="1">
                          <a:effectLst/>
                          <a:cs typeface="+mj-cs"/>
                        </a:rPr>
                        <a:t>Ḥatûf</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dirty="0">
                          <a:effectLst/>
                          <a:cs typeface="+mj-cs"/>
                        </a:rPr>
                        <a:t>בֳּ</a:t>
                      </a:r>
                      <a:endParaRPr lang="en-US" sz="900" b="0" dirty="0">
                        <a:effectLst/>
                        <a:cs typeface="+mj-cs"/>
                      </a:endParaRPr>
                    </a:p>
                    <a:p>
                      <a:pPr marL="0" marR="0">
                        <a:lnSpc>
                          <a:spcPct val="107000"/>
                        </a:lnSpc>
                        <a:spcBef>
                          <a:spcPts val="0"/>
                        </a:spcBef>
                        <a:spcAft>
                          <a:spcPts val="0"/>
                        </a:spcAft>
                      </a:pPr>
                      <a:r>
                        <a:rPr lang="en-US" sz="1100" b="0" dirty="0">
                          <a:effectLst/>
                          <a:cs typeface="+mj-cs"/>
                        </a:rPr>
                        <a:t>Bow-- </a:t>
                      </a:r>
                      <a:r>
                        <a:rPr lang="en-US" sz="1100" b="0" dirty="0" err="1">
                          <a:effectLst/>
                          <a:cs typeface="+mj-cs"/>
                        </a:rPr>
                        <a:t>Ḥatēf</a:t>
                      </a:r>
                      <a:r>
                        <a:rPr lang="en-US" sz="1100" b="0" dirty="0">
                          <a:effectLst/>
                          <a:cs typeface="+mj-cs"/>
                        </a:rPr>
                        <a:t> </a:t>
                      </a:r>
                      <a:r>
                        <a:rPr lang="en-US" sz="1100" b="0" dirty="0" err="1">
                          <a:effectLst/>
                          <a:cs typeface="+mj-cs"/>
                        </a:rPr>
                        <a:t>Qāmeṣ</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0">
                          <a:effectLst/>
                          <a:cs typeface="+mj-cs"/>
                        </a:rPr>
                        <a:t>O - Type</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1565614"/>
                  </a:ext>
                </a:extLst>
              </a:tr>
              <a:tr h="732415">
                <a:tc>
                  <a:txBody>
                    <a:bodyPr/>
                    <a:lstStyle/>
                    <a:p>
                      <a:pPr marL="0" marR="0">
                        <a:lnSpc>
                          <a:spcPct val="107000"/>
                        </a:lnSpc>
                        <a:spcBef>
                          <a:spcPts val="0"/>
                        </a:spcBef>
                        <a:spcAft>
                          <a:spcPts val="0"/>
                        </a:spcAft>
                      </a:pPr>
                      <a:r>
                        <a:rPr lang="he-IL" sz="2900" b="0" dirty="0">
                          <a:effectLst/>
                          <a:cs typeface="+mj-cs"/>
                        </a:rPr>
                        <a:t>בּוּ</a:t>
                      </a:r>
                      <a:endParaRPr lang="en-US" sz="900" b="0" dirty="0">
                        <a:effectLst/>
                        <a:cs typeface="+mj-cs"/>
                      </a:endParaRPr>
                    </a:p>
                    <a:p>
                      <a:pPr marL="0" marR="0">
                        <a:lnSpc>
                          <a:spcPct val="107000"/>
                        </a:lnSpc>
                        <a:spcBef>
                          <a:spcPts val="0"/>
                        </a:spcBef>
                        <a:spcAft>
                          <a:spcPts val="0"/>
                        </a:spcAft>
                      </a:pPr>
                      <a:r>
                        <a:rPr lang="en-US" sz="1100" b="0" dirty="0" err="1" smtClean="0">
                          <a:effectLst/>
                          <a:cs typeface="+mj-cs"/>
                        </a:rPr>
                        <a:t>Booh</a:t>
                      </a:r>
                      <a:r>
                        <a:rPr lang="en-US" sz="1100" b="0" dirty="0" smtClean="0">
                          <a:effectLst/>
                          <a:cs typeface="+mj-cs"/>
                        </a:rPr>
                        <a:t>—</a:t>
                      </a:r>
                      <a:r>
                        <a:rPr lang="en-US" sz="1100" b="0" dirty="0" err="1" smtClean="0">
                          <a:effectLst/>
                          <a:cs typeface="+mj-cs"/>
                        </a:rPr>
                        <a:t>Šûreq</a:t>
                      </a:r>
                      <a:r>
                        <a:rPr lang="en-US" sz="1100" b="0" dirty="0" smtClean="0">
                          <a:effectLst/>
                          <a:cs typeface="+mj-cs"/>
                        </a:rPr>
                        <a:t> </a:t>
                      </a:r>
                      <a:r>
                        <a:rPr lang="en-US" sz="1100" b="0" dirty="0">
                          <a:effectLst/>
                          <a:cs typeface="+mj-cs"/>
                        </a:rPr>
                        <a:t>(rule)</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dirty="0">
                          <a:effectLst/>
                          <a:cs typeface="+mj-cs"/>
                        </a:rPr>
                        <a:t>בֻּ</a:t>
                      </a:r>
                      <a:endParaRPr lang="en-US" sz="900" b="0" dirty="0">
                        <a:effectLst/>
                        <a:cs typeface="+mj-cs"/>
                      </a:endParaRPr>
                    </a:p>
                    <a:p>
                      <a:pPr marL="0" marR="0">
                        <a:lnSpc>
                          <a:spcPct val="107000"/>
                        </a:lnSpc>
                        <a:spcBef>
                          <a:spcPts val="0"/>
                        </a:spcBef>
                        <a:spcAft>
                          <a:spcPts val="0"/>
                        </a:spcAft>
                      </a:pPr>
                      <a:r>
                        <a:rPr lang="en-US" sz="1100" b="0" dirty="0" err="1" smtClean="0">
                          <a:effectLst/>
                          <a:cs typeface="+mj-cs"/>
                        </a:rPr>
                        <a:t>Booh</a:t>
                      </a:r>
                      <a:r>
                        <a:rPr lang="en-US" sz="1100" b="0" dirty="0" smtClean="0">
                          <a:effectLst/>
                          <a:cs typeface="+mj-cs"/>
                        </a:rPr>
                        <a:t>-</a:t>
                      </a:r>
                      <a:r>
                        <a:rPr lang="en-US" sz="1100" b="0" dirty="0">
                          <a:effectLst/>
                          <a:cs typeface="+mj-cs"/>
                        </a:rPr>
                        <a:t>- </a:t>
                      </a:r>
                      <a:r>
                        <a:rPr lang="en-US" sz="1100" b="0" dirty="0" err="1">
                          <a:effectLst/>
                          <a:cs typeface="+mj-cs"/>
                        </a:rPr>
                        <a:t>Qibbûṣ</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0" dirty="0">
                          <a:effectLst/>
                          <a:cs typeface="+mj-cs"/>
                        </a:rPr>
                        <a:t> </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0" dirty="0">
                          <a:effectLst/>
                          <a:cs typeface="+mj-cs"/>
                        </a:rPr>
                        <a:t>U - Type</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6195814"/>
                  </a:ext>
                </a:extLst>
              </a:tr>
              <a:tr h="732415">
                <a:tc>
                  <a:txBody>
                    <a:bodyPr/>
                    <a:lstStyle/>
                    <a:p>
                      <a:pPr marL="0" marR="0">
                        <a:lnSpc>
                          <a:spcPct val="107000"/>
                        </a:lnSpc>
                        <a:spcBef>
                          <a:spcPts val="0"/>
                        </a:spcBef>
                        <a:spcAft>
                          <a:spcPts val="0"/>
                        </a:spcAft>
                      </a:pPr>
                      <a:r>
                        <a:rPr lang="he-IL" sz="2900" b="0">
                          <a:effectLst/>
                          <a:cs typeface="+mj-cs"/>
                        </a:rPr>
                        <a:t> </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dirty="0">
                          <a:effectLst/>
                          <a:cs typeface="+mj-cs"/>
                        </a:rPr>
                        <a:t>בְּ</a:t>
                      </a:r>
                      <a:endParaRPr lang="en-US" sz="900" b="0" dirty="0">
                        <a:effectLst/>
                        <a:cs typeface="+mj-cs"/>
                      </a:endParaRPr>
                    </a:p>
                    <a:p>
                      <a:pPr marL="0" marR="0">
                        <a:lnSpc>
                          <a:spcPct val="107000"/>
                        </a:lnSpc>
                        <a:spcBef>
                          <a:spcPts val="0"/>
                        </a:spcBef>
                        <a:spcAft>
                          <a:spcPts val="0"/>
                        </a:spcAft>
                      </a:pPr>
                      <a:r>
                        <a:rPr lang="en-US" sz="1100" b="0" dirty="0" err="1">
                          <a:effectLst/>
                          <a:cs typeface="+mj-cs"/>
                        </a:rPr>
                        <a:t>Beh</a:t>
                      </a:r>
                      <a:r>
                        <a:rPr lang="en-US" sz="1100" b="0" dirty="0">
                          <a:effectLst/>
                          <a:cs typeface="+mj-cs"/>
                        </a:rPr>
                        <a:t>—vocal </a:t>
                      </a:r>
                      <a:r>
                        <a:rPr lang="en-US" sz="1100" b="0" dirty="0" err="1">
                          <a:effectLst/>
                          <a:cs typeface="+mj-cs"/>
                        </a:rPr>
                        <a:t>Š</a:t>
                      </a:r>
                      <a:r>
                        <a:rPr lang="en-US" sz="1100" b="0" baseline="30000" dirty="0" err="1">
                          <a:effectLst/>
                          <a:cs typeface="+mj-cs"/>
                        </a:rPr>
                        <a:t>e</a:t>
                      </a:r>
                      <a:r>
                        <a:rPr lang="en-US" sz="1100" b="0" dirty="0" err="1">
                          <a:effectLst/>
                          <a:cs typeface="+mj-cs"/>
                        </a:rPr>
                        <a:t>vā</a:t>
                      </a:r>
                      <a:r>
                        <a:rPr lang="en-US" sz="1100" b="0" dirty="0">
                          <a:effectLst/>
                          <a:cs typeface="+mj-cs"/>
                        </a:rPr>
                        <a:t>’ </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dirty="0">
                          <a:effectLst/>
                          <a:cs typeface="+mj-cs"/>
                        </a:rPr>
                        <a:t>בַּבְ</a:t>
                      </a:r>
                      <a:r>
                        <a:rPr lang="en-US" sz="2900" b="0" dirty="0">
                          <a:effectLst/>
                          <a:cs typeface="+mj-cs"/>
                        </a:rPr>
                        <a:t>-</a:t>
                      </a:r>
                      <a:r>
                        <a:rPr lang="he-IL" sz="2900" b="0" dirty="0">
                          <a:effectLst/>
                          <a:cs typeface="+mj-cs"/>
                        </a:rPr>
                        <a:t> (בְ)</a:t>
                      </a:r>
                      <a:endParaRPr lang="en-US" sz="900" b="0" dirty="0">
                        <a:effectLst/>
                        <a:cs typeface="+mj-cs"/>
                      </a:endParaRPr>
                    </a:p>
                    <a:p>
                      <a:pPr marL="0" marR="0">
                        <a:lnSpc>
                          <a:spcPct val="107000"/>
                        </a:lnSpc>
                        <a:spcBef>
                          <a:spcPts val="0"/>
                        </a:spcBef>
                        <a:spcAft>
                          <a:spcPts val="0"/>
                        </a:spcAft>
                      </a:pPr>
                      <a:r>
                        <a:rPr lang="en-US" sz="1100" b="0" dirty="0">
                          <a:effectLst/>
                          <a:cs typeface="+mj-cs"/>
                        </a:rPr>
                        <a:t>Bah-v—silent </a:t>
                      </a:r>
                      <a:r>
                        <a:rPr lang="en-US" sz="1100" b="0" dirty="0" err="1">
                          <a:effectLst/>
                          <a:cs typeface="+mj-cs"/>
                        </a:rPr>
                        <a:t>Š</a:t>
                      </a:r>
                      <a:r>
                        <a:rPr lang="en-US" sz="1100" b="0" baseline="30000" dirty="0" err="1">
                          <a:effectLst/>
                          <a:cs typeface="+mj-cs"/>
                        </a:rPr>
                        <a:t>e</a:t>
                      </a:r>
                      <a:r>
                        <a:rPr lang="en-US" sz="1100" b="0" dirty="0" err="1">
                          <a:effectLst/>
                          <a:cs typeface="+mj-cs"/>
                        </a:rPr>
                        <a:t>vā</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0" dirty="0">
                          <a:effectLst/>
                          <a:cs typeface="+mj-cs"/>
                        </a:rPr>
                        <a:t> </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089357"/>
                  </a:ext>
                </a:extLst>
              </a:tr>
            </a:tbl>
          </a:graphicData>
        </a:graphic>
      </p:graphicFrame>
    </p:spTree>
    <p:extLst>
      <p:ext uri="{BB962C8B-B14F-4D97-AF65-F5344CB8AC3E}">
        <p14:creationId xmlns:p14="http://schemas.microsoft.com/office/powerpoint/2010/main" val="410192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01504" cy="1400530"/>
          </a:xfrm>
        </p:spPr>
        <p:txBody>
          <a:bodyPr/>
          <a:lstStyle/>
          <a:p>
            <a:r>
              <a:rPr lang="en-US" b="1" dirty="0"/>
              <a:t>12. D.  Chapter 12 </a:t>
            </a:r>
            <a:r>
              <a:rPr lang="en-US" b="1" dirty="0" err="1"/>
              <a:t>Qal</a:t>
            </a:r>
            <a:r>
              <a:rPr lang="en-US" b="1" dirty="0"/>
              <a:t> </a:t>
            </a:r>
            <a:r>
              <a:rPr lang="en-US" b="1" dirty="0" smtClean="0"/>
              <a:t>Infinitive Vocab</a:t>
            </a:r>
            <a:r>
              <a:rPr lang="en-US" dirty="0"/>
              <a:t/>
            </a:r>
            <a:br>
              <a:rPr lang="en-US" dirty="0"/>
            </a:br>
            <a:endParaRPr lang="en-US" dirty="0"/>
          </a:p>
        </p:txBody>
      </p:sp>
      <p:sp>
        <p:nvSpPr>
          <p:cNvPr id="3" name="Content Placeholder 2"/>
          <p:cNvSpPr>
            <a:spLocks noGrp="1"/>
          </p:cNvSpPr>
          <p:nvPr>
            <p:ph idx="1"/>
          </p:nvPr>
        </p:nvSpPr>
        <p:spPr>
          <a:xfrm>
            <a:off x="1086687" y="1379587"/>
            <a:ext cx="8946541" cy="5154217"/>
          </a:xfrm>
        </p:spPr>
        <p:txBody>
          <a:bodyPr>
            <a:noAutofit/>
          </a:bodyPr>
          <a:lstStyle/>
          <a:p>
            <a:r>
              <a:rPr lang="he-IL" sz="3600" dirty="0" smtClean="0"/>
              <a:t>אָדוֹן </a:t>
            </a:r>
            <a:r>
              <a:rPr lang="he-IL" sz="3600" dirty="0"/>
              <a:t>/ אֲדֹנָי</a:t>
            </a:r>
            <a:r>
              <a:rPr lang="en-US" sz="3600" dirty="0"/>
              <a:t> </a:t>
            </a:r>
            <a:r>
              <a:rPr lang="en-US" sz="2800" dirty="0"/>
              <a:t>	</a:t>
            </a:r>
            <a:r>
              <a:rPr lang="en-US" sz="2800" dirty="0" smtClean="0"/>
              <a:t>	</a:t>
            </a:r>
          </a:p>
          <a:p>
            <a:r>
              <a:rPr lang="en-US" sz="2800" dirty="0" smtClean="0"/>
              <a:t>Lord</a:t>
            </a:r>
            <a:r>
              <a:rPr lang="en-US" sz="2800" dirty="0"/>
              <a:t>, master			</a:t>
            </a:r>
            <a:r>
              <a:rPr lang="en-US" sz="2800" dirty="0" smtClean="0"/>
              <a:t>		439</a:t>
            </a:r>
            <a:endParaRPr lang="en-US" sz="2800" dirty="0"/>
          </a:p>
          <a:p>
            <a:r>
              <a:rPr lang="he-IL" sz="3600" dirty="0"/>
              <a:t>יָלַד</a:t>
            </a:r>
            <a:r>
              <a:rPr lang="en-US" sz="2800" dirty="0"/>
              <a:t> 			</a:t>
            </a:r>
            <a:r>
              <a:rPr lang="en-US" sz="2800" dirty="0" smtClean="0"/>
              <a:t>	</a:t>
            </a:r>
          </a:p>
          <a:p>
            <a:r>
              <a:rPr lang="en-US" sz="2800" dirty="0" smtClean="0"/>
              <a:t>to </a:t>
            </a:r>
            <a:r>
              <a:rPr lang="en-US" sz="2800" dirty="0"/>
              <a:t>give birth, beget 		495</a:t>
            </a:r>
          </a:p>
          <a:p>
            <a:r>
              <a:rPr lang="he-IL" sz="3600" dirty="0"/>
              <a:t>מִי</a:t>
            </a:r>
            <a:r>
              <a:rPr lang="he-IL" sz="2800" dirty="0"/>
              <a:t> </a:t>
            </a:r>
            <a:r>
              <a:rPr lang="en-US" sz="2800" dirty="0"/>
              <a:t>			</a:t>
            </a:r>
            <a:r>
              <a:rPr lang="en-US" sz="2800" dirty="0" smtClean="0"/>
              <a:t>		</a:t>
            </a:r>
          </a:p>
          <a:p>
            <a:r>
              <a:rPr lang="en-US" sz="2800" dirty="0" smtClean="0"/>
              <a:t>who</a:t>
            </a:r>
            <a:r>
              <a:rPr lang="en-US" sz="2800" dirty="0"/>
              <a:t>, how?			</a:t>
            </a:r>
            <a:r>
              <a:rPr lang="en-US" sz="2800" dirty="0" smtClean="0"/>
              <a:t>		424</a:t>
            </a:r>
            <a:endParaRPr lang="en-US" sz="2800" dirty="0"/>
          </a:p>
        </p:txBody>
      </p:sp>
    </p:spTree>
    <p:extLst>
      <p:ext uri="{BB962C8B-B14F-4D97-AF65-F5344CB8AC3E}">
        <p14:creationId xmlns:p14="http://schemas.microsoft.com/office/powerpoint/2010/main" val="24322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817140" cy="993697"/>
          </a:xfrm>
        </p:spPr>
        <p:txBody>
          <a:bodyPr/>
          <a:lstStyle/>
          <a:p>
            <a:r>
              <a:rPr lang="en-US" b="1" dirty="0"/>
              <a:t>12. D.  Chapter 12 </a:t>
            </a:r>
            <a:r>
              <a:rPr lang="en-US" b="1" dirty="0" err="1"/>
              <a:t>Qal</a:t>
            </a:r>
            <a:r>
              <a:rPr lang="en-US" b="1" dirty="0"/>
              <a:t> Infinitive Vocab</a:t>
            </a:r>
            <a:r>
              <a:rPr lang="en-US" dirty="0"/>
              <a:t/>
            </a:r>
            <a:br>
              <a:rPr lang="en-US" dirty="0"/>
            </a:br>
            <a:endParaRPr lang="en-US" dirty="0"/>
          </a:p>
        </p:txBody>
      </p:sp>
      <p:sp>
        <p:nvSpPr>
          <p:cNvPr id="3" name="Content Placeholder 2"/>
          <p:cNvSpPr>
            <a:spLocks noGrp="1"/>
          </p:cNvSpPr>
          <p:nvPr>
            <p:ph idx="1"/>
          </p:nvPr>
        </p:nvSpPr>
        <p:spPr>
          <a:xfrm>
            <a:off x="1153188" y="1446415"/>
            <a:ext cx="8946541" cy="5079076"/>
          </a:xfrm>
        </p:spPr>
        <p:txBody>
          <a:bodyPr>
            <a:normAutofit lnSpcReduction="10000"/>
          </a:bodyPr>
          <a:lstStyle/>
          <a:p>
            <a:r>
              <a:rPr lang="he-IL" sz="4000" dirty="0"/>
              <a:t>מִשְׁפָּט</a:t>
            </a:r>
            <a:r>
              <a:rPr lang="he-IL" dirty="0"/>
              <a:t>	</a:t>
            </a:r>
            <a:r>
              <a:rPr lang="en-US" dirty="0"/>
              <a:t>	</a:t>
            </a:r>
            <a:endParaRPr lang="en-US" dirty="0" smtClean="0"/>
          </a:p>
          <a:p>
            <a:r>
              <a:rPr lang="en-US" sz="2800" dirty="0"/>
              <a:t>	justice, judgment			421</a:t>
            </a:r>
          </a:p>
          <a:p>
            <a:r>
              <a:rPr lang="he-IL" sz="4000" dirty="0"/>
              <a:t>נָכָה</a:t>
            </a:r>
            <a:r>
              <a:rPr lang="en-US" dirty="0"/>
              <a:t> 		</a:t>
            </a:r>
            <a:endParaRPr lang="en-US" dirty="0" smtClean="0"/>
          </a:p>
          <a:p>
            <a:r>
              <a:rPr lang="en-US" sz="2800" dirty="0"/>
              <a:t>	to strike, hit 					</a:t>
            </a:r>
            <a:r>
              <a:rPr lang="en-US" sz="2800" dirty="0" smtClean="0"/>
              <a:t>500</a:t>
            </a:r>
          </a:p>
          <a:p>
            <a:r>
              <a:rPr lang="he-IL" sz="4000" dirty="0"/>
              <a:t>פֶּה</a:t>
            </a:r>
            <a:r>
              <a:rPr lang="en-US" dirty="0"/>
              <a:t>  		</a:t>
            </a:r>
            <a:endParaRPr lang="en-US" dirty="0" smtClean="0"/>
          </a:p>
          <a:p>
            <a:r>
              <a:rPr lang="en-US" dirty="0"/>
              <a:t>	</a:t>
            </a:r>
            <a:r>
              <a:rPr lang="en-US" sz="2800" dirty="0"/>
              <a:t>mouth, opening 				497</a:t>
            </a:r>
          </a:p>
          <a:p>
            <a:r>
              <a:rPr lang="he-IL" sz="4000" dirty="0"/>
              <a:t>עוֹד</a:t>
            </a:r>
            <a:r>
              <a:rPr lang="he-IL" dirty="0"/>
              <a:t> </a:t>
            </a:r>
            <a:r>
              <a:rPr lang="en-US" dirty="0"/>
              <a:t>	</a:t>
            </a:r>
            <a:endParaRPr lang="en-US" dirty="0" smtClean="0"/>
          </a:p>
          <a:p>
            <a:r>
              <a:rPr lang="en-US" dirty="0"/>
              <a:t>		</a:t>
            </a:r>
            <a:r>
              <a:rPr lang="en-US" sz="2800" dirty="0"/>
              <a:t>again, still, yet 					490</a:t>
            </a:r>
          </a:p>
          <a:p>
            <a:endParaRPr lang="en-US" dirty="0"/>
          </a:p>
          <a:p>
            <a:endParaRPr lang="en-US" dirty="0"/>
          </a:p>
        </p:txBody>
      </p:sp>
    </p:spTree>
    <p:extLst>
      <p:ext uri="{BB962C8B-B14F-4D97-AF65-F5344CB8AC3E}">
        <p14:creationId xmlns:p14="http://schemas.microsoft.com/office/powerpoint/2010/main" val="2338699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92944" cy="1400530"/>
          </a:xfrm>
        </p:spPr>
        <p:txBody>
          <a:bodyPr/>
          <a:lstStyle/>
          <a:p>
            <a:r>
              <a:rPr lang="en-US" b="1" dirty="0"/>
              <a:t>12. D.  Chapter 12 </a:t>
            </a:r>
            <a:r>
              <a:rPr lang="en-US" b="1" dirty="0" err="1"/>
              <a:t>Qal</a:t>
            </a:r>
            <a:r>
              <a:rPr lang="en-US" b="1" dirty="0"/>
              <a:t> Infinitive </a:t>
            </a:r>
            <a:r>
              <a:rPr lang="en-US" b="1" dirty="0" smtClean="0"/>
              <a:t>Vocab</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he-IL" sz="3600" dirty="0" smtClean="0"/>
              <a:t>עוֹלָם</a:t>
            </a:r>
            <a:r>
              <a:rPr lang="he-IL" sz="2800" dirty="0" smtClean="0"/>
              <a:t> </a:t>
            </a:r>
            <a:r>
              <a:rPr lang="en-US" sz="2800" dirty="0"/>
              <a:t>		</a:t>
            </a:r>
            <a:r>
              <a:rPr lang="en-US" sz="2800" dirty="0" smtClean="0"/>
              <a:t> </a:t>
            </a:r>
          </a:p>
          <a:p>
            <a:r>
              <a:rPr lang="en-US" sz="2800" dirty="0" smtClean="0"/>
              <a:t>	eternity</a:t>
            </a:r>
            <a:r>
              <a:rPr lang="en-US" sz="2800" dirty="0"/>
              <a:t>, forever 		</a:t>
            </a:r>
            <a:r>
              <a:rPr lang="en-US" sz="2800" dirty="0" smtClean="0"/>
              <a:t>		439</a:t>
            </a:r>
            <a:endParaRPr lang="en-US" sz="2800" dirty="0"/>
          </a:p>
          <a:p>
            <a:r>
              <a:rPr lang="he-IL" sz="3600" dirty="0"/>
              <a:t>קֹ֫דֶשׁ</a:t>
            </a:r>
            <a:r>
              <a:rPr lang="he-IL" sz="2800" dirty="0"/>
              <a:t> </a:t>
            </a:r>
            <a:r>
              <a:rPr lang="en-US" sz="2800" dirty="0"/>
              <a:t>		</a:t>
            </a:r>
            <a:r>
              <a:rPr lang="en-US" sz="2800" dirty="0" smtClean="0"/>
              <a:t> </a:t>
            </a:r>
          </a:p>
          <a:p>
            <a:r>
              <a:rPr lang="en-US" sz="2800" dirty="0" smtClean="0"/>
              <a:t>	holy</a:t>
            </a:r>
            <a:r>
              <a:rPr lang="en-US" sz="2800" dirty="0"/>
              <a:t>, set apart, sacred 	</a:t>
            </a:r>
            <a:r>
              <a:rPr lang="en-US" sz="2800" dirty="0" smtClean="0"/>
              <a:t>	491</a:t>
            </a:r>
            <a:endParaRPr lang="en-US" sz="2800" dirty="0"/>
          </a:p>
          <a:p>
            <a:r>
              <a:rPr lang="he-IL" sz="3600" dirty="0"/>
              <a:t>קוֹל</a:t>
            </a:r>
            <a:r>
              <a:rPr lang="he-IL" sz="2800" dirty="0"/>
              <a:t>	</a:t>
            </a:r>
            <a:r>
              <a:rPr lang="en-US" sz="2800" dirty="0"/>
              <a:t>   		</a:t>
            </a:r>
            <a:endParaRPr lang="en-US" sz="2800" dirty="0" smtClean="0"/>
          </a:p>
          <a:p>
            <a:r>
              <a:rPr lang="en-US" sz="2800" dirty="0" smtClean="0"/>
              <a:t> 	voice</a:t>
            </a:r>
            <a:r>
              <a:rPr lang="en-US" sz="2800" dirty="0"/>
              <a:t>, sound 			</a:t>
            </a:r>
            <a:r>
              <a:rPr lang="en-US" sz="2800" dirty="0" smtClean="0"/>
              <a:t>		505</a:t>
            </a:r>
            <a:endParaRPr lang="en-US" sz="2800" dirty="0"/>
          </a:p>
          <a:p>
            <a:endParaRPr lang="en-US" sz="2800" dirty="0"/>
          </a:p>
          <a:p>
            <a:endParaRPr lang="en-US" sz="2800" dirty="0"/>
          </a:p>
        </p:txBody>
      </p:sp>
    </p:spTree>
    <p:extLst>
      <p:ext uri="{BB962C8B-B14F-4D97-AF65-F5344CB8AC3E}">
        <p14:creationId xmlns:p14="http://schemas.microsoft.com/office/powerpoint/2010/main" val="1986180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71123" cy="783899"/>
          </a:xfrm>
        </p:spPr>
        <p:txBody>
          <a:bodyPr/>
          <a:lstStyle/>
          <a:p>
            <a:r>
              <a:rPr lang="en-US" b="1" dirty="0"/>
              <a:t>11F. Chapter 11 </a:t>
            </a:r>
            <a:r>
              <a:rPr lang="en-US" b="1" dirty="0" err="1"/>
              <a:t>Qal</a:t>
            </a:r>
            <a:r>
              <a:rPr lang="en-US" b="1" dirty="0"/>
              <a:t> Imperative, </a:t>
            </a:r>
            <a:r>
              <a:rPr lang="en-US" b="1" dirty="0" smtClean="0"/>
              <a:t>Vocab</a:t>
            </a:r>
            <a:endParaRPr lang="en-US" dirty="0"/>
          </a:p>
        </p:txBody>
      </p:sp>
      <p:sp>
        <p:nvSpPr>
          <p:cNvPr id="3" name="Content Placeholder 2"/>
          <p:cNvSpPr>
            <a:spLocks noGrp="1"/>
          </p:cNvSpPr>
          <p:nvPr>
            <p:ph idx="1"/>
          </p:nvPr>
        </p:nvSpPr>
        <p:spPr>
          <a:xfrm>
            <a:off x="1103312" y="1837114"/>
            <a:ext cx="8946541" cy="4411286"/>
          </a:xfrm>
        </p:spPr>
        <p:txBody>
          <a:bodyPr>
            <a:normAutofit/>
          </a:bodyPr>
          <a:lstStyle/>
          <a:p>
            <a:r>
              <a:rPr lang="he-IL" sz="4000" dirty="0" smtClean="0"/>
              <a:t>אַיִן </a:t>
            </a:r>
            <a:r>
              <a:rPr lang="he-IL" sz="4000" dirty="0"/>
              <a:t>/ אֵין</a:t>
            </a:r>
            <a:r>
              <a:rPr lang="en-US" sz="4000" dirty="0"/>
              <a:t> </a:t>
            </a:r>
            <a:r>
              <a:rPr lang="en-US" sz="2800" dirty="0"/>
              <a:t>	no, nothing 			</a:t>
            </a:r>
            <a:r>
              <a:rPr lang="en-US" sz="2800" dirty="0" smtClean="0"/>
              <a:t>             847</a:t>
            </a:r>
            <a:endParaRPr lang="en-US" sz="2800" dirty="0"/>
          </a:p>
          <a:p>
            <a:r>
              <a:rPr lang="he-IL" sz="4000" dirty="0"/>
              <a:t>אָכַל</a:t>
            </a:r>
            <a:r>
              <a:rPr lang="he-IL" sz="2800" dirty="0"/>
              <a:t> </a:t>
            </a:r>
            <a:r>
              <a:rPr lang="en-US" sz="2800" dirty="0"/>
              <a:t>		</a:t>
            </a:r>
            <a:r>
              <a:rPr lang="en-US" sz="2800" dirty="0" smtClean="0"/>
              <a:t>    to </a:t>
            </a:r>
            <a:r>
              <a:rPr lang="en-US" sz="2800" dirty="0"/>
              <a:t>eat 				</a:t>
            </a:r>
            <a:r>
              <a:rPr lang="en-US" sz="2800" dirty="0" smtClean="0"/>
              <a:t>                  816</a:t>
            </a:r>
            <a:endParaRPr lang="en-US" sz="2800" dirty="0"/>
          </a:p>
          <a:p>
            <a:r>
              <a:rPr lang="he-IL" sz="4000" dirty="0"/>
              <a:t>גּוֹי</a:t>
            </a:r>
            <a:r>
              <a:rPr lang="he-IL" sz="2800" dirty="0"/>
              <a:t> </a:t>
            </a:r>
            <a:r>
              <a:rPr lang="en-US" sz="2800" dirty="0"/>
              <a:t>		</a:t>
            </a:r>
            <a:r>
              <a:rPr lang="en-US" sz="2800" dirty="0" smtClean="0"/>
              <a:t> 	    people</a:t>
            </a:r>
            <a:r>
              <a:rPr lang="en-US" sz="2800" dirty="0"/>
              <a:t>, nation		</a:t>
            </a:r>
            <a:r>
              <a:rPr lang="en-US" sz="2800" dirty="0" smtClean="0"/>
              <a:t>             552</a:t>
            </a:r>
            <a:endParaRPr lang="en-US" sz="2800" dirty="0"/>
          </a:p>
          <a:p>
            <a:r>
              <a:rPr lang="he-IL" sz="4000" dirty="0"/>
              <a:t>הֲ</a:t>
            </a:r>
            <a:r>
              <a:rPr lang="he-IL" sz="2800" dirty="0"/>
              <a:t>		</a:t>
            </a:r>
            <a:r>
              <a:rPr lang="en-US" sz="2800" dirty="0" smtClean="0"/>
              <a:t>        if</a:t>
            </a:r>
            <a:r>
              <a:rPr lang="en-US" sz="2800" dirty="0"/>
              <a:t>, whether, interrogative 	738</a:t>
            </a:r>
          </a:p>
          <a:p>
            <a:r>
              <a:rPr lang="he-IL" sz="4000" dirty="0"/>
              <a:t>יְהוּדָה</a:t>
            </a:r>
            <a:r>
              <a:rPr lang="en-US" sz="2800" dirty="0"/>
              <a:t> 	</a:t>
            </a:r>
            <a:r>
              <a:rPr lang="en-US" sz="2800" dirty="0" smtClean="0"/>
              <a:t>   Judah </a:t>
            </a:r>
            <a:r>
              <a:rPr lang="en-US" sz="2800" dirty="0"/>
              <a:t>				</a:t>
            </a:r>
            <a:r>
              <a:rPr lang="en-US" sz="2800" dirty="0" smtClean="0"/>
              <a:t>                   819</a:t>
            </a:r>
            <a:endParaRPr lang="en-US" sz="2800" dirty="0"/>
          </a:p>
          <a:p>
            <a:endParaRPr lang="en-US" sz="2800" dirty="0"/>
          </a:p>
        </p:txBody>
      </p:sp>
    </p:spTree>
    <p:extLst>
      <p:ext uri="{BB962C8B-B14F-4D97-AF65-F5344CB8AC3E}">
        <p14:creationId xmlns:p14="http://schemas.microsoft.com/office/powerpoint/2010/main" val="1370135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79832" cy="914528"/>
          </a:xfrm>
        </p:spPr>
        <p:txBody>
          <a:bodyPr/>
          <a:lstStyle/>
          <a:p>
            <a:r>
              <a:rPr lang="en-US" b="1" dirty="0"/>
              <a:t>11F. Chapter 11 </a:t>
            </a:r>
            <a:r>
              <a:rPr lang="en-US" b="1" dirty="0" err="1"/>
              <a:t>Qal</a:t>
            </a:r>
            <a:r>
              <a:rPr lang="en-US" b="1" dirty="0"/>
              <a:t> Imperative, Vocab</a:t>
            </a:r>
            <a:endParaRPr lang="en-US" dirty="0"/>
          </a:p>
        </p:txBody>
      </p:sp>
      <p:sp>
        <p:nvSpPr>
          <p:cNvPr id="3" name="Content Placeholder 2"/>
          <p:cNvSpPr>
            <a:spLocks noGrp="1"/>
          </p:cNvSpPr>
          <p:nvPr>
            <p:ph idx="1"/>
          </p:nvPr>
        </p:nvSpPr>
        <p:spPr/>
        <p:txBody>
          <a:bodyPr>
            <a:normAutofit/>
          </a:bodyPr>
          <a:lstStyle/>
          <a:p>
            <a:r>
              <a:rPr lang="he-IL" sz="4000" dirty="0"/>
              <a:t>יְרוּשָׁלַ֫םִ</a:t>
            </a:r>
            <a:r>
              <a:rPr lang="he-IL" sz="2800" dirty="0"/>
              <a:t> </a:t>
            </a:r>
            <a:r>
              <a:rPr lang="en-US" sz="2800" dirty="0"/>
              <a:t>	</a:t>
            </a:r>
            <a:r>
              <a:rPr lang="en-US" sz="2800" dirty="0" smtClean="0"/>
              <a:t>    Jerusalem </a:t>
            </a:r>
            <a:r>
              <a:rPr lang="en-US" sz="2800" dirty="0"/>
              <a:t>			</a:t>
            </a:r>
            <a:r>
              <a:rPr lang="en-US" sz="2800" dirty="0" smtClean="0"/>
              <a:t>             643</a:t>
            </a:r>
            <a:endParaRPr lang="en-US" sz="2800" dirty="0"/>
          </a:p>
          <a:p>
            <a:r>
              <a:rPr lang="he-IL" sz="4000" dirty="0"/>
              <a:t>כֹּה</a:t>
            </a:r>
            <a:r>
              <a:rPr lang="he-IL" sz="2800" dirty="0"/>
              <a:t> </a:t>
            </a:r>
            <a:r>
              <a:rPr lang="en-US" sz="2800" dirty="0"/>
              <a:t>		</a:t>
            </a:r>
            <a:r>
              <a:rPr lang="en-US" sz="2800" dirty="0" smtClean="0"/>
              <a:t>        thus</a:t>
            </a:r>
            <a:r>
              <a:rPr lang="en-US" sz="2800" dirty="0"/>
              <a:t>, here, now		</a:t>
            </a:r>
            <a:r>
              <a:rPr lang="en-US" sz="2800" dirty="0" smtClean="0"/>
              <a:t>         576</a:t>
            </a:r>
            <a:endParaRPr lang="en-US" sz="2800" dirty="0"/>
          </a:p>
          <a:p>
            <a:r>
              <a:rPr lang="he-IL" sz="4000" dirty="0"/>
              <a:t>נָשָׂא</a:t>
            </a:r>
            <a:r>
              <a:rPr lang="he-IL" sz="2800" dirty="0"/>
              <a:t> </a:t>
            </a:r>
            <a:r>
              <a:rPr lang="en-US" sz="2800" dirty="0"/>
              <a:t>		</a:t>
            </a:r>
            <a:r>
              <a:rPr lang="en-US" sz="2800" dirty="0" smtClean="0"/>
              <a:t>   to </a:t>
            </a:r>
            <a:r>
              <a:rPr lang="en-US" sz="2800" dirty="0"/>
              <a:t>carry, lift, raise 	</a:t>
            </a:r>
            <a:r>
              <a:rPr lang="en-US" sz="2800" dirty="0" smtClean="0"/>
              <a:t>         656</a:t>
            </a:r>
            <a:endParaRPr lang="en-US" sz="2800" dirty="0"/>
          </a:p>
          <a:p>
            <a:r>
              <a:rPr lang="he-IL" sz="4000" dirty="0"/>
              <a:t>עָבַר</a:t>
            </a:r>
            <a:r>
              <a:rPr lang="en-US" sz="2800" dirty="0"/>
              <a:t> 		</a:t>
            </a:r>
            <a:r>
              <a:rPr lang="en-US" sz="2800" dirty="0" smtClean="0"/>
              <a:t>   to </a:t>
            </a:r>
            <a:r>
              <a:rPr lang="en-US" sz="2800" dirty="0"/>
              <a:t>pass over, </a:t>
            </a:r>
            <a:r>
              <a:rPr lang="en-US" sz="2800" dirty="0" smtClean="0"/>
              <a:t>transgress</a:t>
            </a:r>
            <a:r>
              <a:rPr lang="en-US" sz="2800" dirty="0"/>
              <a:t>	623</a:t>
            </a:r>
          </a:p>
          <a:p>
            <a:r>
              <a:rPr lang="he-IL" sz="4000" dirty="0"/>
              <a:t>שִׂים</a:t>
            </a:r>
            <a:r>
              <a:rPr lang="en-US" sz="2800" dirty="0"/>
              <a:t> 		</a:t>
            </a:r>
            <a:r>
              <a:rPr lang="en-US" sz="2800" dirty="0" smtClean="0"/>
              <a:t>   to </a:t>
            </a:r>
            <a:r>
              <a:rPr lang="en-US" sz="2800" dirty="0"/>
              <a:t>set, put, lay 	</a:t>
            </a:r>
            <a:r>
              <a:rPr lang="en-US" sz="2800" dirty="0" smtClean="0"/>
              <a:t>               584</a:t>
            </a:r>
            <a:endParaRPr lang="en-US" sz="2800" dirty="0"/>
          </a:p>
          <a:p>
            <a:endParaRPr lang="en-US" sz="2800" dirty="0"/>
          </a:p>
        </p:txBody>
      </p:sp>
    </p:spTree>
    <p:extLst>
      <p:ext uri="{BB962C8B-B14F-4D97-AF65-F5344CB8AC3E}">
        <p14:creationId xmlns:p14="http://schemas.microsoft.com/office/powerpoint/2010/main" val="278575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10.G.   Chapter 10 Vocabulary </a:t>
            </a:r>
            <a:r>
              <a:rPr lang="en-US" b="1" dirty="0" smtClean="0"/>
              <a:t>List</a:t>
            </a:r>
            <a:endParaRPr lang="en-US" dirty="0"/>
          </a:p>
        </p:txBody>
      </p:sp>
      <p:sp>
        <p:nvSpPr>
          <p:cNvPr id="3" name="Content Placeholder 2"/>
          <p:cNvSpPr>
            <a:spLocks noGrp="1"/>
          </p:cNvSpPr>
          <p:nvPr>
            <p:ph idx="1"/>
          </p:nvPr>
        </p:nvSpPr>
        <p:spPr/>
        <p:txBody>
          <a:bodyPr>
            <a:normAutofit fontScale="92500" lnSpcReduction="20000"/>
          </a:bodyPr>
          <a:lstStyle/>
          <a:p>
            <a:r>
              <a:rPr lang="en-US" sz="3600" dirty="0"/>
              <a:t>lad, youth, </a:t>
            </a:r>
            <a:r>
              <a:rPr lang="en-US" sz="3600" dirty="0" smtClean="0"/>
              <a:t>attendan</a:t>
            </a:r>
            <a:r>
              <a:rPr lang="en-US" sz="3600" dirty="0"/>
              <a:t>t</a:t>
            </a:r>
            <a:r>
              <a:rPr lang="he-IL" sz="3600" dirty="0" smtClean="0"/>
              <a:t> </a:t>
            </a:r>
            <a:r>
              <a:rPr lang="en-US" sz="3600" dirty="0" smtClean="0"/>
              <a:t>    </a:t>
            </a:r>
          </a:p>
          <a:p>
            <a:r>
              <a:rPr lang="he-IL" sz="3600" dirty="0" smtClean="0"/>
              <a:t>   </a:t>
            </a:r>
            <a:r>
              <a:rPr lang="he-IL" sz="3600" cap="all" dirty="0" smtClean="0">
                <a:latin typeface="Times New Roman" panose="02020603050405020304" pitchFamily="18" charset="0"/>
                <a:cs typeface="Times New Roman" panose="02020603050405020304" pitchFamily="18" charset="0"/>
              </a:rPr>
              <a:t>נַ</a:t>
            </a:r>
            <a:r>
              <a:rPr lang="en-US" sz="3600" cap="all" dirty="0" smtClean="0">
                <a:latin typeface="Times New Roman" panose="02020603050405020304" pitchFamily="18" charset="0"/>
                <a:cs typeface="Times New Roman" panose="02020603050405020304" pitchFamily="18" charset="0"/>
              </a:rPr>
              <a:t>ע</a:t>
            </a:r>
            <a:r>
              <a:rPr lang="he-IL" sz="3600" cap="all" dirty="0" smtClean="0">
                <a:latin typeface="Times New Roman" panose="02020603050405020304" pitchFamily="18" charset="0"/>
                <a:cs typeface="Times New Roman" panose="02020603050405020304" pitchFamily="18" charset="0"/>
              </a:rPr>
              <a:t>ַר</a:t>
            </a:r>
            <a:r>
              <a:rPr lang="he-IL" sz="2800" cap="all" dirty="0" smtClean="0"/>
              <a:t>		</a:t>
            </a:r>
            <a:r>
              <a:rPr lang="en-US" sz="2800" cap="all" dirty="0" smtClean="0"/>
              <a:t>	</a:t>
            </a:r>
            <a:r>
              <a:rPr lang="en-US" sz="2800" dirty="0" smtClean="0"/>
              <a:t>			</a:t>
            </a:r>
            <a:r>
              <a:rPr lang="en-US" sz="2800" cap="all" dirty="0" smtClean="0"/>
              <a:t> </a:t>
            </a:r>
            <a:endParaRPr lang="en-US" sz="2800" dirty="0"/>
          </a:p>
          <a:p>
            <a:r>
              <a:rPr lang="en-US" sz="2800" dirty="0" smtClean="0"/>
              <a:t>to build								</a:t>
            </a:r>
          </a:p>
          <a:p>
            <a:r>
              <a:rPr lang="he-IL" sz="3600" dirty="0" smtClean="0"/>
              <a:t>בָּנָה</a:t>
            </a:r>
            <a:r>
              <a:rPr lang="he-IL" sz="2800" dirty="0" smtClean="0"/>
              <a:t> </a:t>
            </a:r>
            <a:r>
              <a:rPr lang="en-US" sz="2800" dirty="0"/>
              <a:t>	</a:t>
            </a:r>
            <a:r>
              <a:rPr lang="en-US" sz="2800" dirty="0" smtClean="0"/>
              <a:t> 	</a:t>
            </a:r>
          </a:p>
          <a:p>
            <a:r>
              <a:rPr lang="en-US" sz="2800" dirty="0" smtClean="0"/>
              <a:t>to miss, sin, offend					</a:t>
            </a:r>
          </a:p>
          <a:p>
            <a:r>
              <a:rPr lang="he-IL" sz="2800" dirty="0" smtClean="0"/>
              <a:t>       </a:t>
            </a:r>
            <a:r>
              <a:rPr lang="he-IL" sz="3600" dirty="0" smtClean="0">
                <a:latin typeface="Times New Roman" panose="02020603050405020304" pitchFamily="18" charset="0"/>
                <a:cs typeface="Times New Roman" panose="02020603050405020304" pitchFamily="18" charset="0"/>
              </a:rPr>
              <a:t>חָטָ</a:t>
            </a:r>
            <a:r>
              <a:rPr lang="en-US" sz="3600" dirty="0" smtClean="0">
                <a:latin typeface="Times New Roman" panose="02020603050405020304" pitchFamily="18" charset="0"/>
                <a:cs typeface="Times New Roman" panose="02020603050405020304" pitchFamily="18" charset="0"/>
              </a:rPr>
              <a:t>א</a:t>
            </a:r>
            <a:r>
              <a:rPr lang="el-GR" sz="3600" dirty="0" smtClean="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r>
              <a:rPr lang="en-US" sz="2800" dirty="0" smtClean="0"/>
              <a:t>to die 									</a:t>
            </a:r>
          </a:p>
          <a:p>
            <a:r>
              <a:rPr lang="he-IL" sz="3600" dirty="0" smtClean="0"/>
              <a:t>מוּת</a:t>
            </a:r>
            <a:r>
              <a:rPr lang="he-IL" sz="2800" dirty="0" smtClean="0"/>
              <a:t> </a:t>
            </a:r>
            <a:r>
              <a:rPr lang="en-US" sz="2800" dirty="0"/>
              <a:t>	</a:t>
            </a:r>
            <a:r>
              <a:rPr lang="en-US" sz="2800" dirty="0" smtClean="0"/>
              <a:t>	</a:t>
            </a:r>
          </a:p>
        </p:txBody>
      </p:sp>
    </p:spTree>
    <p:extLst>
      <p:ext uri="{BB962C8B-B14F-4D97-AF65-F5344CB8AC3E}">
        <p14:creationId xmlns:p14="http://schemas.microsoft.com/office/powerpoint/2010/main" val="179263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10.G.   Chapter 10 Vocabulary List</a:t>
            </a:r>
            <a:endParaRPr lang="en-US" dirty="0"/>
          </a:p>
        </p:txBody>
      </p:sp>
      <p:sp>
        <p:nvSpPr>
          <p:cNvPr id="3" name="Content Placeholder 2"/>
          <p:cNvSpPr>
            <a:spLocks noGrp="1"/>
          </p:cNvSpPr>
          <p:nvPr>
            <p:ph idx="1"/>
          </p:nvPr>
        </p:nvSpPr>
        <p:spPr/>
        <p:txBody>
          <a:bodyPr>
            <a:normAutofit fontScale="92500" lnSpcReduction="20000"/>
          </a:bodyPr>
          <a:lstStyle/>
          <a:p>
            <a:r>
              <a:rPr lang="he-IL" sz="2800" dirty="0"/>
              <a:t> </a:t>
            </a:r>
            <a:r>
              <a:rPr lang="en-US" sz="2800" dirty="0"/>
              <a:t>to find									</a:t>
            </a:r>
          </a:p>
          <a:p>
            <a:r>
              <a:rPr lang="he-IL" sz="3600" dirty="0"/>
              <a:t>מָצָא </a:t>
            </a:r>
            <a:r>
              <a:rPr lang="en-US" sz="3600" dirty="0"/>
              <a:t>	</a:t>
            </a:r>
            <a:r>
              <a:rPr lang="he-IL" sz="2800" dirty="0"/>
              <a:t> </a:t>
            </a:r>
            <a:endParaRPr lang="en-US" sz="2800" dirty="0" smtClean="0"/>
          </a:p>
          <a:p>
            <a:r>
              <a:rPr lang="en-US" sz="2800" dirty="0" smtClean="0"/>
              <a:t>to fall							</a:t>
            </a:r>
          </a:p>
          <a:p>
            <a:r>
              <a:rPr lang="he-IL" sz="3600" dirty="0" smtClean="0"/>
              <a:t>נָפַל</a:t>
            </a:r>
            <a:r>
              <a:rPr lang="he-IL" dirty="0" smtClean="0"/>
              <a:t> </a:t>
            </a:r>
            <a:r>
              <a:rPr lang="en-US" dirty="0"/>
              <a:t>		</a:t>
            </a:r>
            <a:endParaRPr lang="en-US" dirty="0" smtClean="0"/>
          </a:p>
          <a:p>
            <a:r>
              <a:rPr lang="en-US" sz="2800" dirty="0" smtClean="0"/>
              <a:t>to go up, ascend			</a:t>
            </a:r>
            <a:endParaRPr lang="en-US" dirty="0" smtClean="0"/>
          </a:p>
          <a:p>
            <a:r>
              <a:rPr lang="he-IL" sz="3600" dirty="0" smtClean="0"/>
              <a:t>עָלָה</a:t>
            </a:r>
            <a:r>
              <a:rPr lang="he-IL" dirty="0" smtClean="0"/>
              <a:t> </a:t>
            </a:r>
            <a:r>
              <a:rPr lang="en-US" dirty="0"/>
              <a:t>		</a:t>
            </a:r>
            <a:endParaRPr lang="en-US" dirty="0" smtClean="0"/>
          </a:p>
          <a:p>
            <a:r>
              <a:rPr lang="en-US" sz="2800" dirty="0" smtClean="0"/>
              <a:t>to stand						</a:t>
            </a:r>
          </a:p>
          <a:p>
            <a:r>
              <a:rPr lang="he-IL" sz="3600" dirty="0" smtClean="0"/>
              <a:t>עָמַד</a:t>
            </a:r>
            <a:r>
              <a:rPr lang="he-IL" dirty="0" smtClean="0"/>
              <a:t> </a:t>
            </a:r>
            <a:r>
              <a:rPr lang="en-US" dirty="0" smtClean="0"/>
              <a:t>		</a:t>
            </a:r>
          </a:p>
          <a:p>
            <a:endParaRPr lang="en-US" dirty="0"/>
          </a:p>
        </p:txBody>
      </p:sp>
    </p:spTree>
    <p:extLst>
      <p:ext uri="{BB962C8B-B14F-4D97-AF65-F5344CB8AC3E}">
        <p14:creationId xmlns:p14="http://schemas.microsoft.com/office/powerpoint/2010/main" val="245057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10.G.   Chapter 10 Vocabulary List</a:t>
            </a:r>
            <a:endParaRPr lang="en-US" dirty="0"/>
          </a:p>
        </p:txBody>
      </p:sp>
      <p:sp>
        <p:nvSpPr>
          <p:cNvPr id="3" name="Content Placeholder 2"/>
          <p:cNvSpPr>
            <a:spLocks noGrp="1"/>
          </p:cNvSpPr>
          <p:nvPr>
            <p:ph idx="1"/>
          </p:nvPr>
        </p:nvSpPr>
        <p:spPr/>
        <p:txBody>
          <a:bodyPr/>
          <a:lstStyle/>
          <a:p>
            <a:r>
              <a:rPr lang="en-US" dirty="0"/>
              <a:t>to rise, arise, stand			</a:t>
            </a:r>
          </a:p>
          <a:p>
            <a:r>
              <a:rPr lang="he-IL" sz="2800" dirty="0"/>
              <a:t>קוּם</a:t>
            </a:r>
            <a:r>
              <a:rPr lang="he-IL" dirty="0"/>
              <a:t> </a:t>
            </a:r>
            <a:r>
              <a:rPr lang="en-US" dirty="0"/>
              <a:t>		</a:t>
            </a:r>
          </a:p>
          <a:p>
            <a:r>
              <a:rPr lang="en-US" dirty="0"/>
              <a:t>to send, stretch out, dismiss		</a:t>
            </a:r>
          </a:p>
          <a:p>
            <a:r>
              <a:rPr lang="he-IL" sz="2800" dirty="0"/>
              <a:t>שָׁלַח</a:t>
            </a:r>
            <a:r>
              <a:rPr lang="he-IL" dirty="0"/>
              <a:t> </a:t>
            </a:r>
            <a:r>
              <a:rPr lang="en-US" dirty="0"/>
              <a:t>		</a:t>
            </a:r>
          </a:p>
          <a:p>
            <a:endParaRPr lang="en-US" dirty="0"/>
          </a:p>
        </p:txBody>
      </p:sp>
    </p:spTree>
    <p:extLst>
      <p:ext uri="{BB962C8B-B14F-4D97-AF65-F5344CB8AC3E}">
        <p14:creationId xmlns:p14="http://schemas.microsoft.com/office/powerpoint/2010/main" val="367828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00953"/>
          </a:xfrm>
        </p:spPr>
        <p:txBody>
          <a:bodyPr/>
          <a:lstStyle/>
          <a:p>
            <a:r>
              <a:rPr lang="en-US" b="1" dirty="0"/>
              <a:t>9.G.   Chapter 9 Vocabulary </a:t>
            </a:r>
            <a:r>
              <a:rPr lang="en-US" b="1" dirty="0" smtClean="0"/>
              <a:t>List</a:t>
            </a:r>
            <a:endParaRPr lang="en-US" dirty="0"/>
          </a:p>
        </p:txBody>
      </p:sp>
      <p:sp>
        <p:nvSpPr>
          <p:cNvPr id="3" name="Content Placeholder 2"/>
          <p:cNvSpPr>
            <a:spLocks noGrp="1"/>
          </p:cNvSpPr>
          <p:nvPr>
            <p:ph idx="1"/>
          </p:nvPr>
        </p:nvSpPr>
        <p:spPr>
          <a:xfrm>
            <a:off x="1103312" y="1470212"/>
            <a:ext cx="10492943" cy="5196595"/>
          </a:xfrm>
        </p:spPr>
        <p:txBody>
          <a:bodyPr>
            <a:normAutofit lnSpcReduction="10000"/>
          </a:bodyPr>
          <a:lstStyle/>
          <a:p>
            <a:r>
              <a:rPr lang="en-US" sz="3600" dirty="0" smtClean="0"/>
              <a:t>to come in, enter, bring in		</a:t>
            </a:r>
          </a:p>
          <a:p>
            <a:r>
              <a:rPr lang="he-IL" sz="3600" dirty="0" smtClean="0"/>
              <a:t>בּוֹא </a:t>
            </a:r>
            <a:r>
              <a:rPr lang="en-US" sz="3600" dirty="0"/>
              <a:t>		</a:t>
            </a:r>
            <a:endParaRPr lang="en-US" sz="3600" dirty="0" smtClean="0"/>
          </a:p>
          <a:p>
            <a:r>
              <a:rPr lang="en-US" sz="3600" dirty="0" smtClean="0"/>
              <a:t>to know 									</a:t>
            </a:r>
          </a:p>
          <a:p>
            <a:r>
              <a:rPr lang="en-US" sz="3600" dirty="0" smtClean="0"/>
              <a:t> </a:t>
            </a:r>
            <a:r>
              <a:rPr lang="he-IL" sz="3600" dirty="0" smtClean="0"/>
              <a:t>יָדַע</a:t>
            </a:r>
            <a:r>
              <a:rPr lang="en-US" sz="3600" dirty="0" smtClean="0"/>
              <a:t> </a:t>
            </a:r>
            <a:r>
              <a:rPr lang="en-US" sz="3600" dirty="0"/>
              <a:t>	 	</a:t>
            </a:r>
            <a:endParaRPr lang="en-US" sz="3600" dirty="0" smtClean="0"/>
          </a:p>
          <a:p>
            <a:r>
              <a:rPr lang="en-US" sz="3600" dirty="0" smtClean="0"/>
              <a:t>to go out 										</a:t>
            </a:r>
          </a:p>
          <a:p>
            <a:r>
              <a:rPr lang="en-US" sz="3600" dirty="0" smtClean="0"/>
              <a:t> </a:t>
            </a:r>
            <a:r>
              <a:rPr lang="he-IL" sz="3600" dirty="0" smtClean="0"/>
              <a:t>יָצָא</a:t>
            </a:r>
            <a:r>
              <a:rPr lang="en-US" sz="3600" dirty="0" smtClean="0"/>
              <a:t> </a:t>
            </a:r>
            <a:r>
              <a:rPr lang="en-US" sz="3600" dirty="0"/>
              <a:t>		</a:t>
            </a:r>
            <a:endParaRPr lang="en-US" sz="3600" dirty="0" smtClean="0"/>
          </a:p>
          <a:p>
            <a:r>
              <a:rPr lang="en-US" sz="3600" dirty="0" smtClean="0"/>
              <a:t>to sit, dwell 									</a:t>
            </a:r>
          </a:p>
          <a:p>
            <a:r>
              <a:rPr lang="he-IL" sz="3600" dirty="0" smtClean="0"/>
              <a:t>יָשַׁב </a:t>
            </a:r>
            <a:r>
              <a:rPr lang="en-US" sz="3600" dirty="0" smtClean="0"/>
              <a:t>		</a:t>
            </a:r>
          </a:p>
        </p:txBody>
      </p:sp>
    </p:spTree>
    <p:extLst>
      <p:ext uri="{BB962C8B-B14F-4D97-AF65-F5344CB8AC3E}">
        <p14:creationId xmlns:p14="http://schemas.microsoft.com/office/powerpoint/2010/main" val="232147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9.G.   Chapter 9 Vocabulary List</a:t>
            </a:r>
            <a:endParaRPr lang="en-US" dirty="0"/>
          </a:p>
        </p:txBody>
      </p:sp>
      <p:sp>
        <p:nvSpPr>
          <p:cNvPr id="3" name="Content Placeholder 2"/>
          <p:cNvSpPr>
            <a:spLocks noGrp="1"/>
          </p:cNvSpPr>
          <p:nvPr>
            <p:ph idx="1"/>
          </p:nvPr>
        </p:nvSpPr>
        <p:spPr>
          <a:xfrm>
            <a:off x="1103312" y="2052918"/>
            <a:ext cx="9620106" cy="4805082"/>
          </a:xfrm>
        </p:spPr>
        <p:txBody>
          <a:bodyPr>
            <a:normAutofit fontScale="92500" lnSpcReduction="20000"/>
          </a:bodyPr>
          <a:lstStyle/>
          <a:p>
            <a:r>
              <a:rPr lang="en-US" sz="3600" dirty="0"/>
              <a:t>to take 											</a:t>
            </a:r>
          </a:p>
          <a:p>
            <a:r>
              <a:rPr lang="he-IL" sz="4200" dirty="0"/>
              <a:t>לָקַח</a:t>
            </a:r>
            <a:r>
              <a:rPr lang="he-IL" sz="3600" dirty="0"/>
              <a:t> </a:t>
            </a:r>
            <a:r>
              <a:rPr lang="en-US" sz="3600" dirty="0"/>
              <a:t>		</a:t>
            </a:r>
            <a:endParaRPr lang="en-US" sz="3600" dirty="0" smtClean="0"/>
          </a:p>
          <a:p>
            <a:r>
              <a:rPr lang="en-US" sz="3600" dirty="0" smtClean="0"/>
              <a:t>to turn, return, repent	</a:t>
            </a:r>
          </a:p>
          <a:p>
            <a:r>
              <a:rPr lang="he-IL" sz="4200" dirty="0" smtClean="0"/>
              <a:t>שׁוּב</a:t>
            </a:r>
            <a:r>
              <a:rPr lang="he-IL" sz="3600" dirty="0" smtClean="0"/>
              <a:t> </a:t>
            </a:r>
            <a:r>
              <a:rPr lang="en-US" sz="3600" dirty="0"/>
              <a:t>		</a:t>
            </a:r>
          </a:p>
          <a:p>
            <a:r>
              <a:rPr lang="en-US" sz="3600" dirty="0" smtClean="0"/>
              <a:t>to give 								</a:t>
            </a:r>
          </a:p>
          <a:p>
            <a:r>
              <a:rPr lang="he-IL" sz="4200" dirty="0" smtClean="0"/>
              <a:t>נָתַן</a:t>
            </a:r>
            <a:r>
              <a:rPr lang="he-IL" sz="3600" dirty="0" smtClean="0"/>
              <a:t> </a:t>
            </a:r>
            <a:r>
              <a:rPr lang="en-US" sz="3600" dirty="0" smtClean="0"/>
              <a:t>		</a:t>
            </a:r>
          </a:p>
          <a:p>
            <a:r>
              <a:rPr lang="en-US" sz="3600" dirty="0" smtClean="0"/>
              <a:t>to do, make 					 </a:t>
            </a:r>
          </a:p>
          <a:p>
            <a:r>
              <a:rPr lang="he-IL" sz="4100" dirty="0" smtClean="0"/>
              <a:t>עָשָׂה</a:t>
            </a:r>
            <a:r>
              <a:rPr lang="he-IL" sz="3600" dirty="0" smtClean="0"/>
              <a:t> </a:t>
            </a:r>
            <a:r>
              <a:rPr lang="en-US" sz="3600" dirty="0"/>
              <a:t>	</a:t>
            </a:r>
            <a:r>
              <a:rPr lang="en-US" sz="3600" dirty="0" smtClean="0"/>
              <a:t> 	</a:t>
            </a:r>
          </a:p>
          <a:p>
            <a:endParaRPr lang="en-US" dirty="0"/>
          </a:p>
        </p:txBody>
      </p:sp>
    </p:spTree>
    <p:extLst>
      <p:ext uri="{BB962C8B-B14F-4D97-AF65-F5344CB8AC3E}">
        <p14:creationId xmlns:p14="http://schemas.microsoft.com/office/powerpoint/2010/main" val="107889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Qal</a:t>
            </a:r>
            <a:r>
              <a:rPr lang="en-US" dirty="0" smtClean="0"/>
              <a:t> Perfect Chant </a:t>
            </a:r>
            <a:endParaRPr lang="en-US" dirty="0"/>
          </a:p>
        </p:txBody>
      </p:sp>
      <p:sp>
        <p:nvSpPr>
          <p:cNvPr id="3" name="Content Placeholder 2"/>
          <p:cNvSpPr>
            <a:spLocks noGrp="1"/>
          </p:cNvSpPr>
          <p:nvPr>
            <p:ph idx="1"/>
          </p:nvPr>
        </p:nvSpPr>
        <p:spPr>
          <a:xfrm>
            <a:off x="469783" y="2052918"/>
            <a:ext cx="11417417" cy="4195481"/>
          </a:xfrm>
        </p:spPr>
        <p:txBody>
          <a:bodyPr/>
          <a:lstStyle/>
          <a:p>
            <a:r>
              <a:rPr lang="en-US" dirty="0"/>
              <a:t>1CS		</a:t>
            </a:r>
            <a:r>
              <a:rPr lang="he-IL" sz="4400" dirty="0" smtClean="0"/>
              <a:t>שָׁמַרְתִּי</a:t>
            </a:r>
            <a:r>
              <a:rPr lang="en-US" dirty="0" smtClean="0"/>
              <a:t>    </a:t>
            </a:r>
            <a:r>
              <a:rPr lang="en-US" dirty="0"/>
              <a:t>I guarded		</a:t>
            </a:r>
            <a:r>
              <a:rPr lang="en-US" dirty="0" smtClean="0"/>
              <a:t> 		1 </a:t>
            </a:r>
            <a:r>
              <a:rPr lang="en-US" dirty="0"/>
              <a:t>CP     </a:t>
            </a:r>
            <a:r>
              <a:rPr lang="he-IL" sz="4400" dirty="0"/>
              <a:t>שָׁמַרְנוּ</a:t>
            </a:r>
            <a:r>
              <a:rPr lang="en-US" dirty="0"/>
              <a:t>   we guarded    </a:t>
            </a:r>
          </a:p>
          <a:p>
            <a:r>
              <a:rPr lang="en-US" dirty="0"/>
              <a:t>2 MS        </a:t>
            </a:r>
            <a:r>
              <a:rPr lang="he-IL" sz="4400" dirty="0"/>
              <a:t>שָׁמַרְתָּ</a:t>
            </a:r>
            <a:r>
              <a:rPr lang="he-IL" dirty="0"/>
              <a:t>  </a:t>
            </a:r>
            <a:r>
              <a:rPr lang="en-US" dirty="0"/>
              <a:t>     you (m.) guarded	</a:t>
            </a:r>
            <a:r>
              <a:rPr lang="en-US" dirty="0" smtClean="0"/>
              <a:t>	2 </a:t>
            </a:r>
            <a:r>
              <a:rPr lang="en-US" dirty="0"/>
              <a:t>MP   </a:t>
            </a:r>
            <a:r>
              <a:rPr lang="he-IL" sz="4800" dirty="0"/>
              <a:t>שְׁמַרְתֶּם</a:t>
            </a:r>
            <a:r>
              <a:rPr lang="en-US" dirty="0"/>
              <a:t>  you (m.) guarded  </a:t>
            </a:r>
          </a:p>
          <a:p>
            <a:r>
              <a:rPr lang="en-US" dirty="0"/>
              <a:t>2 FS              </a:t>
            </a:r>
            <a:r>
              <a:rPr lang="he-IL" sz="4400" dirty="0"/>
              <a:t>שָׁמַרְתְּ</a:t>
            </a:r>
            <a:r>
              <a:rPr lang="en-US" dirty="0"/>
              <a:t>     you (f.) guarded 	</a:t>
            </a:r>
            <a:r>
              <a:rPr lang="en-US" dirty="0" smtClean="0"/>
              <a:t>	2 </a:t>
            </a:r>
            <a:r>
              <a:rPr lang="en-US" dirty="0"/>
              <a:t>FP     </a:t>
            </a:r>
            <a:r>
              <a:rPr lang="he-IL" sz="4400" dirty="0"/>
              <a:t>שְׁמַרְתֶּן</a:t>
            </a:r>
            <a:r>
              <a:rPr lang="en-US" dirty="0"/>
              <a:t>   you (f.) guarded     </a:t>
            </a:r>
          </a:p>
          <a:p>
            <a:r>
              <a:rPr lang="en-US" dirty="0"/>
              <a:t>3 MS            </a:t>
            </a:r>
            <a:r>
              <a:rPr lang="he-IL" sz="4400" dirty="0"/>
              <a:t>שָׁמַר</a:t>
            </a:r>
            <a:r>
              <a:rPr lang="en-US" dirty="0"/>
              <a:t>      he guarded  		</a:t>
            </a:r>
            <a:r>
              <a:rPr lang="en-US" dirty="0" smtClean="0"/>
              <a:t>	3 </a:t>
            </a:r>
            <a:r>
              <a:rPr lang="en-US" dirty="0"/>
              <a:t>CP       </a:t>
            </a:r>
            <a:r>
              <a:rPr lang="he-IL" sz="4400" dirty="0"/>
              <a:t>שָֽׁמְרוּ</a:t>
            </a:r>
            <a:r>
              <a:rPr lang="en-US" dirty="0"/>
              <a:t>   they guarded   </a:t>
            </a:r>
          </a:p>
          <a:p>
            <a:r>
              <a:rPr lang="en-US" dirty="0"/>
              <a:t>3 FS            </a:t>
            </a:r>
            <a:r>
              <a:rPr lang="he-IL" sz="4400" dirty="0"/>
              <a:t>שָֽׁמְרָה</a:t>
            </a:r>
            <a:r>
              <a:rPr lang="en-US" dirty="0"/>
              <a:t>     she guarded      	</a:t>
            </a:r>
          </a:p>
          <a:p>
            <a:endParaRPr lang="en-US" dirty="0"/>
          </a:p>
        </p:txBody>
      </p:sp>
    </p:spTree>
    <p:extLst>
      <p:ext uri="{BB962C8B-B14F-4D97-AF65-F5344CB8AC3E}">
        <p14:creationId xmlns:p14="http://schemas.microsoft.com/office/powerpoint/2010/main" val="336360827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9.G.   Chapter 9 Vocabulary List</a:t>
            </a:r>
            <a:endParaRPr lang="en-US" dirty="0"/>
          </a:p>
        </p:txBody>
      </p:sp>
      <p:sp>
        <p:nvSpPr>
          <p:cNvPr id="3" name="Content Placeholder 2"/>
          <p:cNvSpPr>
            <a:spLocks noGrp="1"/>
          </p:cNvSpPr>
          <p:nvPr>
            <p:ph idx="1"/>
          </p:nvPr>
        </p:nvSpPr>
        <p:spPr/>
        <p:txBody>
          <a:bodyPr/>
          <a:lstStyle/>
          <a:p>
            <a:r>
              <a:rPr lang="en-US" sz="2800" dirty="0"/>
              <a:t>to call, announce			 </a:t>
            </a:r>
          </a:p>
          <a:p>
            <a:r>
              <a:rPr lang="he-IL" sz="3600" dirty="0"/>
              <a:t>קָרָא</a:t>
            </a:r>
            <a:r>
              <a:rPr lang="he-IL" sz="2800" dirty="0"/>
              <a:t> </a:t>
            </a:r>
            <a:r>
              <a:rPr lang="en-US" sz="2800" dirty="0"/>
              <a:t>	 	</a:t>
            </a:r>
          </a:p>
          <a:p>
            <a:r>
              <a:rPr lang="en-US" sz="2800" dirty="0"/>
              <a:t>to see, understand 		</a:t>
            </a:r>
          </a:p>
          <a:p>
            <a:r>
              <a:rPr lang="he-IL" sz="3600" dirty="0"/>
              <a:t>רָאָה</a:t>
            </a:r>
            <a:r>
              <a:rPr lang="he-IL" sz="2800" dirty="0"/>
              <a:t> </a:t>
            </a:r>
            <a:r>
              <a:rPr lang="en-US" sz="2800" dirty="0"/>
              <a:t>	 	</a:t>
            </a:r>
          </a:p>
          <a:p>
            <a:endParaRPr lang="en-US" dirty="0"/>
          </a:p>
        </p:txBody>
      </p:sp>
    </p:spTree>
    <p:extLst>
      <p:ext uri="{BB962C8B-B14F-4D97-AF65-F5344CB8AC3E}">
        <p14:creationId xmlns:p14="http://schemas.microsoft.com/office/powerpoint/2010/main" val="719662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02257"/>
          </a:xfrm>
        </p:spPr>
        <p:txBody>
          <a:bodyPr/>
          <a:lstStyle/>
          <a:p>
            <a:r>
              <a:rPr lang="en-US" b="1" dirty="0"/>
              <a:t>8.I.   Chapter 8 Vocabulary List </a:t>
            </a:r>
            <a:endParaRPr lang="en-US" dirty="0"/>
          </a:p>
        </p:txBody>
      </p:sp>
      <p:sp>
        <p:nvSpPr>
          <p:cNvPr id="3" name="Content Placeholder 2"/>
          <p:cNvSpPr>
            <a:spLocks noGrp="1"/>
          </p:cNvSpPr>
          <p:nvPr>
            <p:ph idx="1"/>
          </p:nvPr>
        </p:nvSpPr>
        <p:spPr>
          <a:xfrm>
            <a:off x="937057" y="1703783"/>
            <a:ext cx="8946541" cy="4963023"/>
          </a:xfrm>
        </p:spPr>
        <p:txBody>
          <a:bodyPr>
            <a:normAutofit lnSpcReduction="10000"/>
          </a:bodyPr>
          <a:lstStyle/>
          <a:p>
            <a:r>
              <a:rPr lang="en-US" sz="2800" dirty="0" smtClean="0"/>
              <a:t>after, behind				</a:t>
            </a:r>
          </a:p>
          <a:p>
            <a:r>
              <a:rPr lang="he-IL" sz="4000" dirty="0" smtClean="0"/>
              <a:t>אַחֲרֵי</a:t>
            </a:r>
            <a:r>
              <a:rPr lang="en-US" sz="2800" dirty="0"/>
              <a:t>		</a:t>
            </a:r>
            <a:r>
              <a:rPr lang="en-US" sz="2800" dirty="0" smtClean="0"/>
              <a:t>	</a:t>
            </a:r>
          </a:p>
          <a:p>
            <a:r>
              <a:rPr lang="en-US" sz="2800" dirty="0" smtClean="0"/>
              <a:t>no, not, nothing 	</a:t>
            </a:r>
          </a:p>
          <a:p>
            <a:r>
              <a:rPr lang="he-IL" sz="4000" dirty="0" smtClean="0"/>
              <a:t>אַל</a:t>
            </a:r>
            <a:r>
              <a:rPr lang="he-IL" sz="2800" dirty="0" smtClean="0"/>
              <a:t> </a:t>
            </a:r>
            <a:r>
              <a:rPr lang="en-US" sz="2800" dirty="0"/>
              <a:t>			</a:t>
            </a:r>
            <a:r>
              <a:rPr lang="en-US" sz="2800" dirty="0" smtClean="0"/>
              <a:t>	</a:t>
            </a:r>
          </a:p>
          <a:p>
            <a:r>
              <a:rPr lang="en-US" sz="2800" dirty="0" smtClean="0"/>
              <a:t>to bless, praise		</a:t>
            </a:r>
          </a:p>
          <a:p>
            <a:r>
              <a:rPr lang="he-IL" sz="4000" dirty="0" smtClean="0"/>
              <a:t>בָּרַךְ</a:t>
            </a:r>
            <a:r>
              <a:rPr lang="he-IL" sz="2800" dirty="0" smtClean="0"/>
              <a:t> </a:t>
            </a:r>
            <a:r>
              <a:rPr lang="en-US" sz="2800" dirty="0"/>
              <a:t>			</a:t>
            </a:r>
            <a:endParaRPr lang="en-US" sz="2800" dirty="0" smtClean="0"/>
          </a:p>
          <a:p>
            <a:r>
              <a:rPr lang="en-US" sz="2800" dirty="0" smtClean="0"/>
              <a:t>David 						</a:t>
            </a:r>
          </a:p>
          <a:p>
            <a:r>
              <a:rPr lang="he-IL" sz="4000" dirty="0" smtClean="0"/>
              <a:t>דָּוִד</a:t>
            </a:r>
            <a:r>
              <a:rPr lang="he-IL" sz="2800" dirty="0" smtClean="0"/>
              <a:t> </a:t>
            </a:r>
            <a:r>
              <a:rPr lang="en-US" sz="2800" dirty="0"/>
              <a:t>				</a:t>
            </a:r>
            <a:r>
              <a:rPr lang="en-US" sz="2800" dirty="0" smtClean="0"/>
              <a:t> 	</a:t>
            </a:r>
          </a:p>
          <a:p>
            <a:endParaRPr lang="en-US" sz="2800" dirty="0"/>
          </a:p>
        </p:txBody>
      </p:sp>
    </p:spTree>
    <p:extLst>
      <p:ext uri="{BB962C8B-B14F-4D97-AF65-F5344CB8AC3E}">
        <p14:creationId xmlns:p14="http://schemas.microsoft.com/office/powerpoint/2010/main" val="86150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77071"/>
          </a:xfrm>
        </p:spPr>
        <p:txBody>
          <a:bodyPr/>
          <a:lstStyle/>
          <a:p>
            <a:r>
              <a:rPr lang="en-US" b="1" dirty="0"/>
              <a:t>8.I.   Chapter 8 Vocabulary List </a:t>
            </a:r>
            <a:endParaRPr lang="en-US" dirty="0"/>
          </a:p>
        </p:txBody>
      </p:sp>
      <p:sp>
        <p:nvSpPr>
          <p:cNvPr id="3" name="Content Placeholder 2"/>
          <p:cNvSpPr>
            <a:spLocks noGrp="1"/>
          </p:cNvSpPr>
          <p:nvPr>
            <p:ph idx="1"/>
          </p:nvPr>
        </p:nvSpPr>
        <p:spPr>
          <a:xfrm>
            <a:off x="1103312" y="1662546"/>
            <a:ext cx="8946541" cy="5128952"/>
          </a:xfrm>
        </p:spPr>
        <p:txBody>
          <a:bodyPr>
            <a:normAutofit/>
          </a:bodyPr>
          <a:lstStyle/>
          <a:p>
            <a:r>
              <a:rPr lang="en-US" sz="2800" dirty="0" smtClean="0"/>
              <a:t>also, even, moreover 	</a:t>
            </a:r>
          </a:p>
          <a:p>
            <a:r>
              <a:rPr lang="he-IL" sz="4000" dirty="0" smtClean="0"/>
              <a:t>גָּם</a:t>
            </a:r>
            <a:r>
              <a:rPr lang="he-IL" sz="2800" dirty="0" smtClean="0"/>
              <a:t> </a:t>
            </a:r>
            <a:r>
              <a:rPr lang="he-IL" sz="2800" dirty="0"/>
              <a:t>			</a:t>
            </a:r>
            <a:r>
              <a:rPr lang="en-US" sz="2800" dirty="0" smtClean="0"/>
              <a:t>	</a:t>
            </a:r>
          </a:p>
          <a:p>
            <a:r>
              <a:rPr lang="en-US" sz="2800" dirty="0" smtClean="0"/>
              <a:t>what? how? 			 		</a:t>
            </a:r>
          </a:p>
          <a:p>
            <a:r>
              <a:rPr lang="he-IL" sz="4000" dirty="0" smtClean="0"/>
              <a:t>מָה</a:t>
            </a:r>
            <a:r>
              <a:rPr lang="he-IL" sz="2800" dirty="0" smtClean="0"/>
              <a:t> </a:t>
            </a:r>
            <a:r>
              <a:rPr lang="en-US" sz="2800" dirty="0"/>
              <a:t>			</a:t>
            </a:r>
            <a:endParaRPr lang="en-US" sz="2800" dirty="0" smtClean="0"/>
          </a:p>
          <a:p>
            <a:r>
              <a:rPr lang="en-US" sz="2800" dirty="0" smtClean="0"/>
              <a:t>to rule, be king 				</a:t>
            </a:r>
          </a:p>
          <a:p>
            <a:r>
              <a:rPr lang="he-IL" sz="4000" dirty="0" smtClean="0"/>
              <a:t>מָלַךְ</a:t>
            </a:r>
            <a:r>
              <a:rPr lang="he-IL" sz="2800" dirty="0" smtClean="0"/>
              <a:t> </a:t>
            </a:r>
            <a:r>
              <a:rPr lang="en-US" sz="2800" dirty="0"/>
              <a:t>			</a:t>
            </a:r>
            <a:endParaRPr lang="en-US" sz="2800" dirty="0" smtClean="0"/>
          </a:p>
          <a:p>
            <a:r>
              <a:rPr lang="en-US" sz="2800" dirty="0" smtClean="0"/>
              <a:t>to visit, number, appoint	</a:t>
            </a:r>
          </a:p>
          <a:p>
            <a:r>
              <a:rPr lang="he-IL" sz="4000" dirty="0" smtClean="0"/>
              <a:t>פָּקַד</a:t>
            </a:r>
            <a:r>
              <a:rPr lang="he-IL" sz="2800" dirty="0" smtClean="0"/>
              <a:t> </a:t>
            </a:r>
            <a:r>
              <a:rPr lang="en-US" sz="2800" dirty="0"/>
              <a:t>			</a:t>
            </a:r>
            <a:endParaRPr lang="en-US" sz="2800" dirty="0" smtClean="0"/>
          </a:p>
          <a:p>
            <a:endParaRPr lang="en-US" sz="2800" dirty="0"/>
          </a:p>
          <a:p>
            <a:endParaRPr lang="en-US" sz="2800" dirty="0"/>
          </a:p>
        </p:txBody>
      </p:sp>
    </p:spTree>
    <p:extLst>
      <p:ext uri="{BB962C8B-B14F-4D97-AF65-F5344CB8AC3E}">
        <p14:creationId xmlns:p14="http://schemas.microsoft.com/office/powerpoint/2010/main" val="356273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8.I.   Chapter 8 Vocabulary List </a:t>
            </a:r>
            <a:endParaRPr lang="en-US" dirty="0"/>
          </a:p>
        </p:txBody>
      </p:sp>
      <p:sp>
        <p:nvSpPr>
          <p:cNvPr id="3" name="Content Placeholder 2"/>
          <p:cNvSpPr>
            <a:spLocks noGrp="1"/>
          </p:cNvSpPr>
          <p:nvPr>
            <p:ph idx="1"/>
          </p:nvPr>
        </p:nvSpPr>
        <p:spPr/>
        <p:txBody>
          <a:bodyPr/>
          <a:lstStyle/>
          <a:p>
            <a:r>
              <a:rPr lang="en-US" sz="2800" dirty="0"/>
              <a:t>under, below 				</a:t>
            </a:r>
          </a:p>
          <a:p>
            <a:r>
              <a:rPr lang="he-IL" sz="3600" dirty="0"/>
              <a:t>תַּחַת </a:t>
            </a:r>
            <a:endParaRPr lang="en-US" sz="3600" dirty="0" smtClean="0"/>
          </a:p>
          <a:p>
            <a:r>
              <a:rPr lang="en-US" sz="2800" dirty="0" smtClean="0"/>
              <a:t>Moses				</a:t>
            </a:r>
          </a:p>
          <a:p>
            <a:r>
              <a:rPr lang="he-IL" sz="3600" dirty="0" smtClean="0"/>
              <a:t>מֹשֶׁה</a:t>
            </a:r>
            <a:r>
              <a:rPr lang="en-US" dirty="0"/>
              <a:t>		 	</a:t>
            </a:r>
            <a:endParaRPr lang="en-US" dirty="0" smtClean="0"/>
          </a:p>
          <a:p>
            <a:endParaRPr lang="en-US" dirty="0"/>
          </a:p>
        </p:txBody>
      </p:sp>
    </p:spTree>
    <p:extLst>
      <p:ext uri="{BB962C8B-B14F-4D97-AF65-F5344CB8AC3E}">
        <p14:creationId xmlns:p14="http://schemas.microsoft.com/office/powerpoint/2010/main" val="205324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7. I.  Chapter 7 Vocabulary List</a:t>
            </a:r>
            <a:r>
              <a:rPr lang="en-US" dirty="0"/>
              <a:t/>
            </a:r>
            <a:br>
              <a:rPr lang="en-US" dirty="0"/>
            </a:br>
            <a:endParaRPr lang="en-US" dirty="0"/>
          </a:p>
        </p:txBody>
      </p:sp>
      <p:sp>
        <p:nvSpPr>
          <p:cNvPr id="3" name="Content Placeholder 2"/>
          <p:cNvSpPr>
            <a:spLocks noGrp="1"/>
          </p:cNvSpPr>
          <p:nvPr>
            <p:ph idx="1"/>
          </p:nvPr>
        </p:nvSpPr>
        <p:spPr>
          <a:xfrm>
            <a:off x="1104293" y="1537856"/>
            <a:ext cx="8946541" cy="4876798"/>
          </a:xfrm>
        </p:spPr>
        <p:txBody>
          <a:bodyPr>
            <a:normAutofit/>
          </a:bodyPr>
          <a:lstStyle/>
          <a:p>
            <a:r>
              <a:rPr lang="en-US" sz="3200" dirty="0"/>
              <a:t>Moses						</a:t>
            </a:r>
          </a:p>
          <a:p>
            <a:r>
              <a:rPr lang="he-IL" sz="4400" dirty="0"/>
              <a:t>מֹשֶׁה</a:t>
            </a:r>
            <a:r>
              <a:rPr lang="en-US" sz="3200" dirty="0"/>
              <a:t>	</a:t>
            </a:r>
            <a:endParaRPr lang="en-US" sz="3000" dirty="0" smtClean="0"/>
          </a:p>
          <a:p>
            <a:r>
              <a:rPr lang="en-US" sz="3000" dirty="0" smtClean="0"/>
              <a:t>good </a:t>
            </a:r>
          </a:p>
          <a:p>
            <a:r>
              <a:rPr lang="he-IL" sz="3900" dirty="0" smtClean="0"/>
              <a:t>טוֹב</a:t>
            </a:r>
            <a:r>
              <a:rPr lang="en-US" sz="3900" dirty="0"/>
              <a:t>	</a:t>
            </a:r>
            <a:r>
              <a:rPr lang="en-US" sz="2800" dirty="0"/>
              <a:t>		</a:t>
            </a:r>
            <a:r>
              <a:rPr lang="he-IL" sz="2800" dirty="0"/>
              <a:t>		</a:t>
            </a:r>
            <a:r>
              <a:rPr lang="he-IL" sz="2800" dirty="0" smtClean="0"/>
              <a:t>		</a:t>
            </a:r>
            <a:endParaRPr lang="en-US" sz="2800" dirty="0" smtClean="0"/>
          </a:p>
          <a:p>
            <a:r>
              <a:rPr lang="en-US" sz="3000" dirty="0"/>
              <a:t>g</a:t>
            </a:r>
            <a:r>
              <a:rPr lang="en-US" sz="3000" dirty="0" smtClean="0"/>
              <a:t>reat</a:t>
            </a:r>
          </a:p>
          <a:p>
            <a:r>
              <a:rPr lang="en-US" sz="3900" dirty="0" smtClean="0"/>
              <a:t> </a:t>
            </a:r>
            <a:r>
              <a:rPr lang="he-IL" sz="3900" dirty="0"/>
              <a:t>גָּדוֹל </a:t>
            </a:r>
            <a:r>
              <a:rPr lang="en-US" sz="2800" dirty="0"/>
              <a:t>		</a:t>
            </a:r>
            <a:r>
              <a:rPr lang="he-IL" sz="2800" dirty="0"/>
              <a:t>	</a:t>
            </a:r>
            <a:r>
              <a:rPr lang="he-IL" sz="2800" dirty="0" smtClean="0"/>
              <a:t>				</a:t>
            </a:r>
            <a:r>
              <a:rPr lang="he-IL" sz="2800" dirty="0"/>
              <a:t>	</a:t>
            </a:r>
            <a:endParaRPr lang="en-US" sz="2800" dirty="0"/>
          </a:p>
        </p:txBody>
      </p:sp>
    </p:spTree>
    <p:extLst>
      <p:ext uri="{BB962C8B-B14F-4D97-AF65-F5344CB8AC3E}">
        <p14:creationId xmlns:p14="http://schemas.microsoft.com/office/powerpoint/2010/main" val="1991613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7. I.  Chapter 7 Vocabulary List</a:t>
            </a:r>
            <a:r>
              <a:rPr lang="en-US" dirty="0"/>
              <a:t/>
            </a:r>
            <a:br>
              <a:rPr lang="en-US" dirty="0"/>
            </a:br>
            <a:endParaRPr lang="en-US" dirty="0"/>
          </a:p>
        </p:txBody>
      </p:sp>
      <p:sp>
        <p:nvSpPr>
          <p:cNvPr id="3" name="Content Placeholder 2"/>
          <p:cNvSpPr>
            <a:spLocks noGrp="1"/>
          </p:cNvSpPr>
          <p:nvPr>
            <p:ph idx="1"/>
          </p:nvPr>
        </p:nvSpPr>
        <p:spPr/>
        <p:txBody>
          <a:bodyPr/>
          <a:lstStyle/>
          <a:p>
            <a:r>
              <a:rPr lang="en-US" sz="2800" dirty="0"/>
              <a:t>much, many, great</a:t>
            </a:r>
          </a:p>
          <a:p>
            <a:r>
              <a:rPr lang="he-IL" sz="3600" dirty="0"/>
              <a:t>רַב </a:t>
            </a:r>
            <a:r>
              <a:rPr lang="en-US" dirty="0"/>
              <a:t>	</a:t>
            </a:r>
            <a:r>
              <a:rPr lang="en-US" sz="1800" dirty="0"/>
              <a:t>	</a:t>
            </a:r>
            <a:r>
              <a:rPr lang="he-IL" sz="1800" dirty="0"/>
              <a:t>	</a:t>
            </a:r>
            <a:endParaRPr lang="en-US" sz="1800" dirty="0"/>
          </a:p>
          <a:p>
            <a:r>
              <a:rPr lang="en-US" sz="2800" dirty="0"/>
              <a:t>	very (adv.), might (N.)</a:t>
            </a:r>
          </a:p>
          <a:p>
            <a:r>
              <a:rPr lang="he-IL" sz="3600" dirty="0"/>
              <a:t>מְאֹד </a:t>
            </a:r>
            <a:r>
              <a:rPr lang="en-US" sz="3600" dirty="0"/>
              <a:t>	</a:t>
            </a:r>
            <a:r>
              <a:rPr lang="he-IL" sz="1800" dirty="0"/>
              <a:t>	</a:t>
            </a:r>
            <a:endParaRPr lang="en-US" dirty="0"/>
          </a:p>
        </p:txBody>
      </p:sp>
    </p:spTree>
    <p:extLst>
      <p:ext uri="{BB962C8B-B14F-4D97-AF65-F5344CB8AC3E}">
        <p14:creationId xmlns:p14="http://schemas.microsoft.com/office/powerpoint/2010/main" val="247652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7. I.  Chapter 7 Vocabulary List</a:t>
            </a:r>
            <a:endParaRPr lang="en-US" dirty="0"/>
          </a:p>
        </p:txBody>
      </p:sp>
      <p:sp>
        <p:nvSpPr>
          <p:cNvPr id="3" name="Content Placeholder 2"/>
          <p:cNvSpPr>
            <a:spLocks noGrp="1"/>
          </p:cNvSpPr>
          <p:nvPr>
            <p:ph idx="1"/>
          </p:nvPr>
        </p:nvSpPr>
        <p:spPr>
          <a:xfrm>
            <a:off x="1103312" y="1587732"/>
            <a:ext cx="8946541" cy="4660668"/>
          </a:xfrm>
        </p:spPr>
        <p:txBody>
          <a:bodyPr>
            <a:normAutofit fontScale="92500" lnSpcReduction="10000"/>
          </a:bodyPr>
          <a:lstStyle/>
          <a:p>
            <a:r>
              <a:rPr lang="en-US" sz="3000" dirty="0"/>
              <a:t>this (</a:t>
            </a:r>
            <a:r>
              <a:rPr lang="en-US" sz="3000" dirty="0" err="1"/>
              <a:t>m.s.</a:t>
            </a:r>
            <a:r>
              <a:rPr lang="en-US" sz="3000" dirty="0"/>
              <a:t> / </a:t>
            </a:r>
            <a:r>
              <a:rPr lang="en-US" sz="3000" dirty="0" err="1"/>
              <a:t>f.s</a:t>
            </a:r>
            <a:r>
              <a:rPr lang="en-US" sz="3000" dirty="0"/>
              <a:t>.)</a:t>
            </a:r>
          </a:p>
          <a:p>
            <a:r>
              <a:rPr lang="he-IL" sz="3900" dirty="0"/>
              <a:t>זֹאת / זֶה 	</a:t>
            </a:r>
            <a:endParaRPr lang="en-US" sz="3900" dirty="0" smtClean="0"/>
          </a:p>
          <a:p>
            <a:r>
              <a:rPr lang="en-US" sz="3000" dirty="0" smtClean="0"/>
              <a:t>face</a:t>
            </a:r>
            <a:r>
              <a:rPr lang="en-US" sz="3000" dirty="0"/>
              <a:t>, front </a:t>
            </a:r>
            <a:endParaRPr lang="en-US" sz="3000" dirty="0" smtClean="0"/>
          </a:p>
          <a:p>
            <a:r>
              <a:rPr lang="en-US" sz="3900" dirty="0"/>
              <a:t>	</a:t>
            </a:r>
            <a:r>
              <a:rPr lang="he-IL" sz="3900" dirty="0"/>
              <a:t>פָּנִים </a:t>
            </a:r>
            <a:r>
              <a:rPr lang="en-US" dirty="0"/>
              <a:t>	</a:t>
            </a:r>
            <a:r>
              <a:rPr lang="en-US" sz="2800" dirty="0"/>
              <a:t>	</a:t>
            </a:r>
            <a:r>
              <a:rPr lang="he-IL" sz="2800" dirty="0"/>
              <a:t>	</a:t>
            </a:r>
            <a:endParaRPr lang="en-US" sz="2800" dirty="0"/>
          </a:p>
          <a:p>
            <a:r>
              <a:rPr lang="en-US" sz="3000" dirty="0" smtClean="0"/>
              <a:t>year</a:t>
            </a:r>
            <a:r>
              <a:rPr lang="en-US" sz="2800" dirty="0" smtClean="0"/>
              <a:t> </a:t>
            </a:r>
          </a:p>
          <a:p>
            <a:r>
              <a:rPr lang="en-US" sz="2800" dirty="0"/>
              <a:t>	</a:t>
            </a:r>
            <a:r>
              <a:rPr lang="he-IL" sz="3900" dirty="0"/>
              <a:t>שָׁנָה </a:t>
            </a:r>
            <a:r>
              <a:rPr lang="el-GR" dirty="0"/>
              <a:t>	</a:t>
            </a:r>
            <a:r>
              <a:rPr lang="en-US" sz="2800" dirty="0"/>
              <a:t>		</a:t>
            </a:r>
            <a:r>
              <a:rPr lang="he-IL" sz="2800" dirty="0" smtClean="0"/>
              <a:t>		</a:t>
            </a:r>
            <a:endParaRPr lang="en-US" sz="2800" dirty="0"/>
          </a:p>
          <a:p>
            <a:r>
              <a:rPr lang="en-US" sz="2800" dirty="0"/>
              <a:t>	</a:t>
            </a:r>
            <a:r>
              <a:rPr lang="en-US" sz="3000" dirty="0"/>
              <a:t>heart, </a:t>
            </a:r>
            <a:r>
              <a:rPr lang="en-US" sz="3000" dirty="0" smtClean="0"/>
              <a:t>mind</a:t>
            </a:r>
          </a:p>
          <a:p>
            <a:r>
              <a:rPr lang="en-US" sz="3900" dirty="0"/>
              <a:t>	</a:t>
            </a:r>
            <a:r>
              <a:rPr lang="he-IL" sz="3900" dirty="0"/>
              <a:t>לֵבָב / לֵב</a:t>
            </a:r>
            <a:r>
              <a:rPr lang="en-US" sz="3900" dirty="0"/>
              <a:t> </a:t>
            </a:r>
            <a:r>
              <a:rPr lang="en-US" sz="2800" dirty="0"/>
              <a:t>	</a:t>
            </a:r>
            <a:r>
              <a:rPr lang="he-IL" sz="2800" dirty="0"/>
              <a:t>	</a:t>
            </a:r>
            <a:endParaRPr lang="en-US" sz="2800" dirty="0"/>
          </a:p>
          <a:p>
            <a:endParaRPr lang="en-US" dirty="0"/>
          </a:p>
        </p:txBody>
      </p:sp>
    </p:spTree>
    <p:extLst>
      <p:ext uri="{BB962C8B-B14F-4D97-AF65-F5344CB8AC3E}">
        <p14:creationId xmlns:p14="http://schemas.microsoft.com/office/powerpoint/2010/main" val="167882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7. I.  Chapter 7 Vocabulary List</a:t>
            </a:r>
            <a:endParaRPr lang="en-US" dirty="0"/>
          </a:p>
        </p:txBody>
      </p:sp>
      <p:sp>
        <p:nvSpPr>
          <p:cNvPr id="3" name="Content Placeholder 2"/>
          <p:cNvSpPr>
            <a:spLocks noGrp="1"/>
          </p:cNvSpPr>
          <p:nvPr>
            <p:ph idx="1"/>
          </p:nvPr>
        </p:nvSpPr>
        <p:spPr/>
        <p:txBody>
          <a:bodyPr/>
          <a:lstStyle/>
          <a:p>
            <a:r>
              <a:rPr lang="en-US" sz="2800" dirty="0"/>
              <a:t>	there, thither</a:t>
            </a:r>
          </a:p>
          <a:p>
            <a:r>
              <a:rPr lang="he-IL" sz="3600" dirty="0" smtClean="0"/>
              <a:t>שָׁם </a:t>
            </a:r>
            <a:r>
              <a:rPr lang="en-US" dirty="0"/>
              <a:t>	</a:t>
            </a:r>
          </a:p>
          <a:p>
            <a:r>
              <a:rPr lang="en-US" sz="2800" dirty="0"/>
              <a:t>	thus, so </a:t>
            </a:r>
          </a:p>
          <a:p>
            <a:r>
              <a:rPr lang="en-US" sz="3600" dirty="0"/>
              <a:t>	</a:t>
            </a:r>
            <a:r>
              <a:rPr lang="he-IL" sz="3600" dirty="0"/>
              <a:t>כֵּן </a:t>
            </a:r>
            <a:r>
              <a:rPr lang="en-US" dirty="0"/>
              <a:t>	</a:t>
            </a:r>
            <a:r>
              <a:rPr lang="he-IL" dirty="0"/>
              <a:t>	</a:t>
            </a:r>
            <a:endParaRPr lang="en-US" dirty="0"/>
          </a:p>
        </p:txBody>
      </p:sp>
    </p:spTree>
    <p:extLst>
      <p:ext uri="{BB962C8B-B14F-4D97-AF65-F5344CB8AC3E}">
        <p14:creationId xmlns:p14="http://schemas.microsoft.com/office/powerpoint/2010/main" val="427536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6.L.   Chapter 6 Vocabulary List </a:t>
            </a:r>
            <a:r>
              <a:rPr lang="en-US" dirty="0"/>
              <a:t/>
            </a:r>
            <a:br>
              <a:rPr lang="en-US" dirty="0"/>
            </a:br>
            <a:endParaRPr lang="en-US" dirty="0"/>
          </a:p>
        </p:txBody>
      </p:sp>
      <p:sp>
        <p:nvSpPr>
          <p:cNvPr id="3" name="Content Placeholder 2"/>
          <p:cNvSpPr>
            <a:spLocks noGrp="1"/>
          </p:cNvSpPr>
          <p:nvPr>
            <p:ph idx="1"/>
          </p:nvPr>
        </p:nvSpPr>
        <p:spPr>
          <a:xfrm>
            <a:off x="1103312" y="1679172"/>
            <a:ext cx="8946541" cy="4569228"/>
          </a:xfrm>
        </p:spPr>
        <p:txBody>
          <a:bodyPr>
            <a:normAutofit fontScale="85000" lnSpcReduction="20000"/>
          </a:bodyPr>
          <a:lstStyle/>
          <a:p>
            <a:r>
              <a:rPr lang="en-US" sz="3000" dirty="0" smtClean="0"/>
              <a:t>spring</a:t>
            </a:r>
            <a:r>
              <a:rPr lang="en-US" sz="3000" dirty="0"/>
              <a:t>, </a:t>
            </a:r>
            <a:r>
              <a:rPr lang="en-US" sz="3000" dirty="0" smtClean="0"/>
              <a:t>eye</a:t>
            </a:r>
          </a:p>
          <a:p>
            <a:r>
              <a:rPr lang="en-US" sz="3000" dirty="0"/>
              <a:t>	</a:t>
            </a:r>
            <a:r>
              <a:rPr lang="he-IL" sz="4200" dirty="0"/>
              <a:t>עַ֫יִן</a:t>
            </a:r>
            <a:r>
              <a:rPr lang="he-IL" sz="3000" dirty="0"/>
              <a:t> </a:t>
            </a:r>
            <a:r>
              <a:rPr lang="en-US" sz="3000" dirty="0"/>
              <a:t>			</a:t>
            </a:r>
          </a:p>
          <a:p>
            <a:r>
              <a:rPr lang="en-US" sz="3000" dirty="0" smtClean="0"/>
              <a:t>servant</a:t>
            </a:r>
            <a:r>
              <a:rPr lang="en-US" sz="3000" dirty="0"/>
              <a:t>, </a:t>
            </a:r>
            <a:r>
              <a:rPr lang="en-US" sz="3000" dirty="0" smtClean="0"/>
              <a:t>slave</a:t>
            </a:r>
          </a:p>
          <a:p>
            <a:r>
              <a:rPr lang="en-US" sz="3000" dirty="0" smtClean="0"/>
              <a:t> </a:t>
            </a:r>
            <a:r>
              <a:rPr lang="en-US" sz="3000" dirty="0"/>
              <a:t>	</a:t>
            </a:r>
            <a:r>
              <a:rPr lang="he-IL" sz="4200" dirty="0"/>
              <a:t>עֶ֫בֶד</a:t>
            </a:r>
            <a:r>
              <a:rPr lang="en-US" sz="3000" dirty="0"/>
              <a:t>	</a:t>
            </a:r>
          </a:p>
          <a:p>
            <a:r>
              <a:rPr lang="en-US" sz="3000" dirty="0" smtClean="0"/>
              <a:t>Priest</a:t>
            </a:r>
          </a:p>
          <a:p>
            <a:r>
              <a:rPr lang="he-IL" sz="4600" dirty="0" smtClean="0"/>
              <a:t>כֹּהֵן</a:t>
            </a:r>
            <a:r>
              <a:rPr lang="he-IL" sz="3000" dirty="0" smtClean="0"/>
              <a:t> </a:t>
            </a:r>
            <a:r>
              <a:rPr lang="en-US" sz="3000" dirty="0"/>
              <a:t>		</a:t>
            </a:r>
          </a:p>
          <a:p>
            <a:r>
              <a:rPr lang="en-US" sz="3000" dirty="0" smtClean="0"/>
              <a:t>Egypt</a:t>
            </a:r>
          </a:p>
          <a:p>
            <a:r>
              <a:rPr lang="he-IL" sz="4600" dirty="0" smtClean="0"/>
              <a:t>מִצְרַ֫יִם</a:t>
            </a:r>
            <a:r>
              <a:rPr lang="he-IL" sz="3000" dirty="0" smtClean="0"/>
              <a:t> </a:t>
            </a:r>
            <a:r>
              <a:rPr lang="en-US" sz="3000" dirty="0"/>
              <a:t>		</a:t>
            </a:r>
            <a:r>
              <a:rPr lang="en-US" sz="2800" dirty="0"/>
              <a:t>	</a:t>
            </a:r>
            <a:r>
              <a:rPr lang="en-US" sz="2800" dirty="0" smtClean="0"/>
              <a:t>	</a:t>
            </a:r>
            <a:endParaRPr lang="en-US" sz="2800" dirty="0"/>
          </a:p>
          <a:p>
            <a:r>
              <a:rPr lang="en-US" sz="2800" dirty="0"/>
              <a:t>	</a:t>
            </a:r>
            <a:r>
              <a:rPr lang="en-US" sz="2800" dirty="0" smtClean="0"/>
              <a:t>		</a:t>
            </a:r>
            <a:endParaRPr lang="en-US" sz="2800" dirty="0"/>
          </a:p>
        </p:txBody>
      </p:sp>
    </p:spTree>
    <p:extLst>
      <p:ext uri="{BB962C8B-B14F-4D97-AF65-F5344CB8AC3E}">
        <p14:creationId xmlns:p14="http://schemas.microsoft.com/office/powerpoint/2010/main" val="3370991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6.L.   Chapter 6 Vocabulary List</a:t>
            </a:r>
            <a:endParaRPr lang="en-US" dirty="0"/>
          </a:p>
        </p:txBody>
      </p:sp>
      <p:sp>
        <p:nvSpPr>
          <p:cNvPr id="3" name="Content Placeholder 2"/>
          <p:cNvSpPr>
            <a:spLocks noGrp="1"/>
          </p:cNvSpPr>
          <p:nvPr>
            <p:ph idx="1"/>
          </p:nvPr>
        </p:nvSpPr>
        <p:spPr/>
        <p:txBody>
          <a:bodyPr>
            <a:normAutofit fontScale="85000" lnSpcReduction="20000"/>
          </a:bodyPr>
          <a:lstStyle/>
          <a:p>
            <a:r>
              <a:rPr lang="en-US" sz="3600" dirty="0"/>
              <a:t>Brother</a:t>
            </a:r>
          </a:p>
          <a:p>
            <a:r>
              <a:rPr lang="he-IL" sz="3600" dirty="0"/>
              <a:t>אָח </a:t>
            </a:r>
            <a:r>
              <a:rPr lang="en-US" sz="3600" dirty="0"/>
              <a:t>	</a:t>
            </a:r>
          </a:p>
          <a:p>
            <a:r>
              <a:rPr lang="en-US" sz="2800" dirty="0" smtClean="0"/>
              <a:t>who</a:t>
            </a:r>
            <a:r>
              <a:rPr lang="en-US" sz="2800" dirty="0"/>
              <a:t>, which, </a:t>
            </a:r>
            <a:r>
              <a:rPr lang="en-US" sz="2800" dirty="0" smtClean="0"/>
              <a:t>because</a:t>
            </a:r>
          </a:p>
          <a:p>
            <a:r>
              <a:rPr lang="en-US" sz="2800" dirty="0"/>
              <a:t>	</a:t>
            </a:r>
            <a:r>
              <a:rPr lang="he-IL" sz="2800" dirty="0"/>
              <a:t>אֲשֶׂר</a:t>
            </a:r>
            <a:endParaRPr lang="en-US" sz="2800" dirty="0"/>
          </a:p>
          <a:p>
            <a:r>
              <a:rPr lang="en-US" sz="2800" dirty="0" smtClean="0"/>
              <a:t>Head</a:t>
            </a:r>
          </a:p>
          <a:p>
            <a:r>
              <a:rPr lang="en-US" sz="2800" dirty="0"/>
              <a:t>		</a:t>
            </a:r>
            <a:r>
              <a:rPr lang="he-IL" sz="2800" dirty="0"/>
              <a:t>רֹאשׁ </a:t>
            </a:r>
            <a:r>
              <a:rPr lang="en-US" sz="2800" dirty="0"/>
              <a:t>		</a:t>
            </a:r>
            <a:r>
              <a:rPr lang="en-US" sz="2800" dirty="0" smtClean="0"/>
              <a:t>		</a:t>
            </a:r>
            <a:endParaRPr lang="en-US" sz="2800" dirty="0"/>
          </a:p>
          <a:p>
            <a:r>
              <a:rPr lang="en-US" sz="2800" dirty="0" smtClean="0"/>
              <a:t>Daughter</a:t>
            </a:r>
          </a:p>
          <a:p>
            <a:r>
              <a:rPr lang="en-US" sz="2800" dirty="0" smtClean="0"/>
              <a:t> </a:t>
            </a:r>
            <a:r>
              <a:rPr lang="en-US" sz="2800" dirty="0"/>
              <a:t>	</a:t>
            </a:r>
            <a:r>
              <a:rPr lang="he-IL" sz="2800" dirty="0"/>
              <a:t>בַּת </a:t>
            </a:r>
            <a:r>
              <a:rPr lang="en-US" sz="2800" dirty="0"/>
              <a:t>			</a:t>
            </a:r>
            <a:r>
              <a:rPr lang="en-US" sz="2800" dirty="0" smtClean="0"/>
              <a:t>			</a:t>
            </a:r>
            <a:endParaRPr lang="en-US" sz="2800" dirty="0"/>
          </a:p>
          <a:p>
            <a:r>
              <a:rPr lang="en-US" sz="2800" dirty="0"/>
              <a:t>	</a:t>
            </a:r>
          </a:p>
          <a:p>
            <a:endParaRPr lang="en-US" dirty="0"/>
          </a:p>
        </p:txBody>
      </p:sp>
    </p:spTree>
    <p:extLst>
      <p:ext uri="{BB962C8B-B14F-4D97-AF65-F5344CB8AC3E}">
        <p14:creationId xmlns:p14="http://schemas.microsoft.com/office/powerpoint/2010/main" val="374190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671" y="219961"/>
            <a:ext cx="9404723" cy="777566"/>
          </a:xfrm>
        </p:spPr>
        <p:txBody>
          <a:bodyPr/>
          <a:lstStyle/>
          <a:p>
            <a:r>
              <a:rPr lang="en-US" dirty="0" smtClean="0"/>
              <a:t>Noun Chant </a:t>
            </a:r>
            <a:endParaRPr lang="en-US" dirty="0"/>
          </a:p>
        </p:txBody>
      </p:sp>
      <p:sp>
        <p:nvSpPr>
          <p:cNvPr id="3" name="Content Placeholder 2"/>
          <p:cNvSpPr>
            <a:spLocks noGrp="1"/>
          </p:cNvSpPr>
          <p:nvPr>
            <p:ph idx="1"/>
          </p:nvPr>
        </p:nvSpPr>
        <p:spPr>
          <a:xfrm>
            <a:off x="299258" y="1371599"/>
            <a:ext cx="11130742" cy="5112327"/>
          </a:xfrm>
        </p:spPr>
        <p:txBody>
          <a:bodyPr>
            <a:noAutofit/>
          </a:bodyPr>
          <a:lstStyle/>
          <a:p>
            <a:r>
              <a:rPr lang="en-US" sz="2800" b="1" dirty="0"/>
              <a:t>Masculine 					       </a:t>
            </a:r>
            <a:endParaRPr lang="en-US" sz="2800" dirty="0"/>
          </a:p>
          <a:p>
            <a:r>
              <a:rPr lang="he-IL" sz="4800" dirty="0" smtClean="0"/>
              <a:t>דָּבָר</a:t>
            </a:r>
            <a:r>
              <a:rPr lang="he-IL" sz="4400" dirty="0" smtClean="0"/>
              <a:t> </a:t>
            </a:r>
            <a:r>
              <a:rPr lang="en-US" sz="4400" dirty="0" smtClean="0"/>
              <a:t>     </a:t>
            </a:r>
            <a:r>
              <a:rPr lang="en-US" sz="4400" dirty="0">
                <a:sym typeface="Wingdings" panose="05000000000000000000" pitchFamily="2" charset="2"/>
              </a:rPr>
              <a:t></a:t>
            </a:r>
            <a:r>
              <a:rPr lang="en-US" sz="4400" dirty="0"/>
              <a:t>  </a:t>
            </a:r>
            <a:r>
              <a:rPr lang="he-IL" sz="4400" dirty="0"/>
              <a:t>  </a:t>
            </a:r>
            <a:r>
              <a:rPr lang="he-IL" sz="4800" dirty="0"/>
              <a:t>דְּבַר</a:t>
            </a:r>
            <a:r>
              <a:rPr lang="en-US" sz="4400" dirty="0"/>
              <a:t> 	     </a:t>
            </a:r>
            <a:r>
              <a:rPr lang="he-IL" sz="4400" dirty="0"/>
              <a:t>  </a:t>
            </a:r>
            <a:r>
              <a:rPr lang="he-IL" sz="4400" dirty="0" smtClean="0"/>
              <a:t>   </a:t>
            </a:r>
            <a:r>
              <a:rPr lang="en-US" sz="4400" dirty="0" smtClean="0"/>
              <a:t> </a:t>
            </a:r>
            <a:r>
              <a:rPr lang="he-IL" sz="4400" dirty="0" smtClean="0"/>
              <a:t> </a:t>
            </a:r>
            <a:r>
              <a:rPr lang="en-US" sz="4400" dirty="0" smtClean="0"/>
              <a:t> </a:t>
            </a:r>
            <a:r>
              <a:rPr lang="en-US" sz="4400" dirty="0"/>
              <a:t>	</a:t>
            </a:r>
            <a:r>
              <a:rPr lang="he-IL" sz="4800" dirty="0"/>
              <a:t>דְּבָרִים</a:t>
            </a:r>
            <a:r>
              <a:rPr lang="he-IL" sz="4400" dirty="0"/>
              <a:t> </a:t>
            </a:r>
            <a:r>
              <a:rPr lang="en-US" sz="4400" dirty="0" smtClean="0"/>
              <a:t> </a:t>
            </a:r>
            <a:r>
              <a:rPr lang="en-US" sz="4400" dirty="0" smtClean="0">
                <a:sym typeface="Wingdings" panose="05000000000000000000" pitchFamily="2" charset="2"/>
              </a:rPr>
              <a:t></a:t>
            </a:r>
            <a:r>
              <a:rPr lang="en-US" sz="4400" dirty="0" smtClean="0"/>
              <a:t> </a:t>
            </a:r>
            <a:r>
              <a:rPr lang="he-IL" sz="4800" dirty="0"/>
              <a:t>דִּבְרֵי</a:t>
            </a:r>
            <a:r>
              <a:rPr lang="he-IL" sz="4400" dirty="0"/>
              <a:t>	</a:t>
            </a:r>
            <a:r>
              <a:rPr lang="he-IL" sz="2800" dirty="0"/>
              <a:t> </a:t>
            </a:r>
            <a:endParaRPr lang="en-US" sz="2800" dirty="0"/>
          </a:p>
          <a:p>
            <a:r>
              <a:rPr lang="en-US" sz="2800" b="1" dirty="0" smtClean="0"/>
              <a:t>Feminine</a:t>
            </a:r>
            <a:endParaRPr lang="en-US" sz="2800" dirty="0"/>
          </a:p>
          <a:p>
            <a:r>
              <a:rPr lang="he-IL" sz="2800" dirty="0" smtClean="0"/>
              <a:t>  </a:t>
            </a:r>
            <a:r>
              <a:rPr lang="en-US" sz="2800" dirty="0"/>
              <a:t>	</a:t>
            </a:r>
            <a:r>
              <a:rPr lang="he-IL" sz="4800" dirty="0"/>
              <a:t>תּוֹרָה</a:t>
            </a:r>
            <a:r>
              <a:rPr lang="en-US" sz="2800" dirty="0"/>
              <a:t>  </a:t>
            </a:r>
            <a:r>
              <a:rPr lang="en-US" sz="2800" dirty="0">
                <a:sym typeface="Wingdings" panose="05000000000000000000" pitchFamily="2" charset="2"/>
              </a:rPr>
              <a:t></a:t>
            </a:r>
            <a:r>
              <a:rPr lang="en-US" sz="2800" dirty="0"/>
              <a:t>  </a:t>
            </a:r>
            <a:r>
              <a:rPr lang="he-IL" sz="4800" dirty="0"/>
              <a:t>תּוֹרַת</a:t>
            </a:r>
            <a:r>
              <a:rPr lang="he-IL" sz="2800" dirty="0"/>
              <a:t> </a:t>
            </a:r>
            <a:r>
              <a:rPr lang="en-US" sz="2800" dirty="0"/>
              <a:t>		</a:t>
            </a:r>
            <a:r>
              <a:rPr lang="en-US" sz="2800" dirty="0" smtClean="0"/>
              <a:t>                       </a:t>
            </a:r>
            <a:r>
              <a:rPr lang="en-US" sz="2800" dirty="0"/>
              <a:t>	</a:t>
            </a:r>
            <a:r>
              <a:rPr lang="he-IL" sz="4800" dirty="0"/>
              <a:t>תּוֹרוֺת</a:t>
            </a:r>
            <a:r>
              <a:rPr lang="en-US" sz="2800" dirty="0"/>
              <a:t>  </a:t>
            </a:r>
            <a:r>
              <a:rPr lang="en-US" sz="2800" dirty="0">
                <a:sym typeface="Wingdings" panose="05000000000000000000" pitchFamily="2" charset="2"/>
              </a:rPr>
              <a:t></a:t>
            </a:r>
            <a:r>
              <a:rPr lang="en-US" sz="2800" dirty="0"/>
              <a:t> </a:t>
            </a:r>
            <a:r>
              <a:rPr lang="he-IL" sz="4800" dirty="0"/>
              <a:t>תּוֹרוֹת</a:t>
            </a:r>
            <a:r>
              <a:rPr lang="he-IL" sz="2800" dirty="0"/>
              <a:t> </a:t>
            </a:r>
            <a:endParaRPr lang="en-US" sz="2800" dirty="0"/>
          </a:p>
          <a:p>
            <a:r>
              <a:rPr lang="he-IL" sz="2800" dirty="0"/>
              <a:t> </a:t>
            </a:r>
            <a:r>
              <a:rPr lang="en-US" sz="2800" b="1" dirty="0" smtClean="0"/>
              <a:t>Dual</a:t>
            </a:r>
            <a:r>
              <a:rPr lang="en-US" sz="4400" b="1" dirty="0"/>
              <a:t>:   </a:t>
            </a:r>
            <a:r>
              <a:rPr lang="en-US" sz="4400" dirty="0"/>
              <a:t> </a:t>
            </a:r>
            <a:r>
              <a:rPr lang="he-IL" sz="4800" dirty="0"/>
              <a:t>יָד</a:t>
            </a:r>
            <a:r>
              <a:rPr lang="en-US" sz="4400" dirty="0"/>
              <a:t>   </a:t>
            </a:r>
            <a:r>
              <a:rPr lang="en-US" sz="4400" dirty="0">
                <a:sym typeface="Wingdings" panose="05000000000000000000" pitchFamily="2" charset="2"/>
              </a:rPr>
              <a:t></a:t>
            </a:r>
            <a:r>
              <a:rPr lang="he-IL" sz="4400" dirty="0"/>
              <a:t> </a:t>
            </a:r>
            <a:r>
              <a:rPr lang="he-IL" sz="4800" dirty="0" smtClean="0"/>
              <a:t>יָדַיִם</a:t>
            </a:r>
            <a:r>
              <a:rPr lang="he-IL" sz="4400" dirty="0" smtClean="0"/>
              <a:t>                    </a:t>
            </a:r>
            <a:r>
              <a:rPr lang="he-IL" sz="4800" dirty="0"/>
              <a:t>יַד</a:t>
            </a:r>
            <a:r>
              <a:rPr lang="he-IL" sz="4400" dirty="0" smtClean="0"/>
              <a:t>    </a:t>
            </a:r>
            <a:r>
              <a:rPr lang="en-US" sz="4400" dirty="0" smtClean="0">
                <a:sym typeface="Wingdings" panose="05000000000000000000" pitchFamily="2" charset="2"/>
              </a:rPr>
              <a:t></a:t>
            </a:r>
            <a:r>
              <a:rPr lang="he-IL" sz="4400" dirty="0" smtClean="0"/>
              <a:t> </a:t>
            </a:r>
            <a:r>
              <a:rPr lang="he-IL" sz="4800" dirty="0"/>
              <a:t>יְדֵי</a:t>
            </a:r>
            <a:r>
              <a:rPr lang="he-IL" sz="4400" dirty="0"/>
              <a:t>    </a:t>
            </a:r>
            <a:endParaRPr lang="en-US" sz="4400" dirty="0"/>
          </a:p>
        </p:txBody>
      </p:sp>
    </p:spTree>
    <p:extLst>
      <p:ext uri="{BB962C8B-B14F-4D97-AF65-F5344CB8AC3E}">
        <p14:creationId xmlns:p14="http://schemas.microsoft.com/office/powerpoint/2010/main" val="76092836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6.L.   Chapter 6 Vocabulary List</a:t>
            </a:r>
            <a:endParaRPr lang="en-US" dirty="0"/>
          </a:p>
        </p:txBody>
      </p:sp>
      <p:sp>
        <p:nvSpPr>
          <p:cNvPr id="3" name="Content Placeholder 2"/>
          <p:cNvSpPr>
            <a:spLocks noGrp="1"/>
          </p:cNvSpPr>
          <p:nvPr>
            <p:ph idx="1"/>
          </p:nvPr>
        </p:nvSpPr>
        <p:spPr/>
        <p:txBody>
          <a:bodyPr>
            <a:normAutofit/>
          </a:bodyPr>
          <a:lstStyle/>
          <a:p>
            <a:r>
              <a:rPr lang="en-US" sz="2800" dirty="0"/>
              <a:t>Water</a:t>
            </a:r>
          </a:p>
          <a:p>
            <a:r>
              <a:rPr lang="en-US" sz="2800" dirty="0"/>
              <a:t> </a:t>
            </a:r>
            <a:r>
              <a:rPr lang="he-IL" sz="3600" dirty="0"/>
              <a:t>מַ֫יִם</a:t>
            </a:r>
            <a:r>
              <a:rPr lang="he-IL" sz="2800" dirty="0"/>
              <a:t> </a:t>
            </a:r>
            <a:r>
              <a:rPr lang="en-US" sz="2800" dirty="0"/>
              <a:t>								</a:t>
            </a:r>
          </a:p>
          <a:p>
            <a:r>
              <a:rPr lang="en-US" sz="2800" dirty="0"/>
              <a:t>man, mankind, </a:t>
            </a:r>
            <a:r>
              <a:rPr lang="en-US" sz="2800" dirty="0" smtClean="0"/>
              <a:t>Adam</a:t>
            </a:r>
          </a:p>
          <a:p>
            <a:r>
              <a:rPr lang="he-IL" sz="3600" dirty="0" smtClean="0"/>
              <a:t>אָדָם </a:t>
            </a:r>
            <a:r>
              <a:rPr lang="en-US" sz="2800" dirty="0"/>
              <a:t>	</a:t>
            </a:r>
          </a:p>
        </p:txBody>
      </p:sp>
    </p:spTree>
    <p:extLst>
      <p:ext uri="{BB962C8B-B14F-4D97-AF65-F5344CB8AC3E}">
        <p14:creationId xmlns:p14="http://schemas.microsoft.com/office/powerpoint/2010/main" val="201933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5.G.  Chapter 5 Vocabulary List</a:t>
            </a:r>
            <a:r>
              <a:rPr lang="en-US" dirty="0"/>
              <a:t/>
            </a:r>
            <a:br>
              <a:rPr lang="en-US" dirty="0"/>
            </a:br>
            <a:endParaRPr lang="en-US" dirty="0"/>
          </a:p>
        </p:txBody>
      </p:sp>
      <p:sp>
        <p:nvSpPr>
          <p:cNvPr id="3" name="Content Placeholder 2"/>
          <p:cNvSpPr>
            <a:spLocks noGrp="1"/>
          </p:cNvSpPr>
          <p:nvPr>
            <p:ph idx="1"/>
          </p:nvPr>
        </p:nvSpPr>
        <p:spPr>
          <a:xfrm>
            <a:off x="1103312" y="1620982"/>
            <a:ext cx="8946541" cy="4846320"/>
          </a:xfrm>
        </p:spPr>
        <p:txBody>
          <a:bodyPr>
            <a:normAutofit fontScale="92500" lnSpcReduction="10000"/>
          </a:bodyPr>
          <a:lstStyle/>
          <a:p>
            <a:r>
              <a:rPr lang="en-US" sz="3000" dirty="0" smtClean="0"/>
              <a:t>to</a:t>
            </a:r>
            <a:r>
              <a:rPr lang="en-US" sz="3000" dirty="0"/>
              <a:t>, into, </a:t>
            </a:r>
            <a:r>
              <a:rPr lang="en-US" sz="3000" dirty="0" smtClean="0"/>
              <a:t>towards</a:t>
            </a:r>
          </a:p>
          <a:p>
            <a:r>
              <a:rPr lang="en-US" sz="3900" dirty="0"/>
              <a:t>	</a:t>
            </a:r>
            <a:r>
              <a:rPr lang="he-IL" sz="3900" dirty="0"/>
              <a:t>אֶל</a:t>
            </a:r>
            <a:r>
              <a:rPr lang="en-US" sz="3900" dirty="0"/>
              <a:t>	</a:t>
            </a:r>
            <a:r>
              <a:rPr lang="en-US" sz="3000" dirty="0"/>
              <a:t>		</a:t>
            </a:r>
          </a:p>
          <a:p>
            <a:r>
              <a:rPr lang="en-US" sz="3000" dirty="0" smtClean="0"/>
              <a:t>in</a:t>
            </a:r>
            <a:r>
              <a:rPr lang="en-US" sz="3000" dirty="0"/>
              <a:t>, at, with, among, </a:t>
            </a:r>
            <a:r>
              <a:rPr lang="en-US" sz="3000" dirty="0" smtClean="0"/>
              <a:t>from</a:t>
            </a:r>
          </a:p>
          <a:p>
            <a:r>
              <a:rPr lang="en-US" sz="3900" dirty="0" smtClean="0"/>
              <a:t> </a:t>
            </a:r>
            <a:r>
              <a:rPr lang="he-IL" sz="3900" dirty="0"/>
              <a:t>בְּ </a:t>
            </a:r>
            <a:r>
              <a:rPr lang="en-US" sz="3900" dirty="0"/>
              <a:t>	</a:t>
            </a:r>
            <a:r>
              <a:rPr lang="en-US" sz="3000" dirty="0"/>
              <a:t>	</a:t>
            </a:r>
          </a:p>
          <a:p>
            <a:r>
              <a:rPr lang="en-US" sz="3000" dirty="0" smtClean="0"/>
              <a:t>like</a:t>
            </a:r>
            <a:r>
              <a:rPr lang="en-US" sz="3000" dirty="0"/>
              <a:t>, </a:t>
            </a:r>
            <a:r>
              <a:rPr lang="en-US" sz="3000" dirty="0" smtClean="0"/>
              <a:t>as</a:t>
            </a:r>
          </a:p>
          <a:p>
            <a:r>
              <a:rPr lang="he-IL" sz="3900" dirty="0" smtClean="0"/>
              <a:t>כְּ </a:t>
            </a:r>
            <a:r>
              <a:rPr lang="en-US" sz="3000" dirty="0"/>
              <a:t>	</a:t>
            </a:r>
            <a:r>
              <a:rPr lang="en-US" sz="3000" dirty="0" smtClean="0"/>
              <a:t>				</a:t>
            </a:r>
            <a:endParaRPr lang="en-US" sz="3000" dirty="0"/>
          </a:p>
          <a:p>
            <a:r>
              <a:rPr lang="en-US" sz="3000" dirty="0"/>
              <a:t>	</a:t>
            </a:r>
            <a:r>
              <a:rPr lang="en-US" sz="3000" dirty="0" smtClean="0"/>
              <a:t>because</a:t>
            </a:r>
            <a:r>
              <a:rPr lang="en-US" sz="3000" dirty="0"/>
              <a:t>, that, for, </a:t>
            </a:r>
            <a:r>
              <a:rPr lang="en-US" sz="3000" dirty="0" smtClean="0"/>
              <a:t>when</a:t>
            </a:r>
          </a:p>
          <a:p>
            <a:r>
              <a:rPr lang="en-US" sz="3900" dirty="0"/>
              <a:t>	</a:t>
            </a:r>
            <a:r>
              <a:rPr lang="he-IL" sz="3900" dirty="0"/>
              <a:t>כִּי</a:t>
            </a:r>
            <a:r>
              <a:rPr lang="en-US" sz="3900" dirty="0"/>
              <a:t> </a:t>
            </a:r>
            <a:r>
              <a:rPr lang="en-US" sz="3000" dirty="0" smtClean="0"/>
              <a:t> </a:t>
            </a:r>
            <a:r>
              <a:rPr lang="en-US" sz="3000" dirty="0"/>
              <a:t>	</a:t>
            </a:r>
          </a:p>
          <a:p>
            <a:endParaRPr lang="en-US" dirty="0"/>
          </a:p>
        </p:txBody>
      </p:sp>
    </p:spTree>
    <p:extLst>
      <p:ext uri="{BB962C8B-B14F-4D97-AF65-F5344CB8AC3E}">
        <p14:creationId xmlns:p14="http://schemas.microsoft.com/office/powerpoint/2010/main" val="194473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5.G.  Chapter 5 Vocabulary List</a:t>
            </a:r>
            <a:r>
              <a:rPr lang="en-US" dirty="0"/>
              <a:t/>
            </a:r>
            <a:br>
              <a:rPr lang="en-US" dirty="0"/>
            </a:br>
            <a:endParaRPr lang="en-US" dirty="0"/>
          </a:p>
        </p:txBody>
      </p:sp>
      <p:sp>
        <p:nvSpPr>
          <p:cNvPr id="3" name="Content Placeholder 2"/>
          <p:cNvSpPr>
            <a:spLocks noGrp="1"/>
          </p:cNvSpPr>
          <p:nvPr>
            <p:ph idx="1"/>
          </p:nvPr>
        </p:nvSpPr>
        <p:spPr>
          <a:xfrm>
            <a:off x="1103312" y="1562794"/>
            <a:ext cx="8946541" cy="4685606"/>
          </a:xfrm>
        </p:spPr>
        <p:txBody>
          <a:bodyPr>
            <a:normAutofit lnSpcReduction="10000"/>
          </a:bodyPr>
          <a:lstStyle/>
          <a:p>
            <a:r>
              <a:rPr lang="en-US" sz="2800" dirty="0"/>
              <a:t>for, to, until, towards</a:t>
            </a:r>
          </a:p>
          <a:p>
            <a:r>
              <a:rPr lang="he-IL" sz="3600" dirty="0" smtClean="0"/>
              <a:t>לְ </a:t>
            </a:r>
            <a:r>
              <a:rPr lang="en-US" sz="2800" dirty="0"/>
              <a:t>		</a:t>
            </a:r>
          </a:p>
          <a:p>
            <a:r>
              <a:rPr lang="en-US" sz="2800" dirty="0"/>
              <a:t>	</a:t>
            </a:r>
            <a:r>
              <a:rPr lang="en-US" sz="2800" dirty="0" smtClean="0"/>
              <a:t>from</a:t>
            </a:r>
            <a:r>
              <a:rPr lang="en-US" sz="2800" dirty="0"/>
              <a:t>, out of, because, </a:t>
            </a:r>
            <a:r>
              <a:rPr lang="en-US" sz="2800" dirty="0" smtClean="0"/>
              <a:t>since</a:t>
            </a:r>
          </a:p>
          <a:p>
            <a:r>
              <a:rPr lang="en-US" sz="3600" dirty="0" smtClean="0"/>
              <a:t> </a:t>
            </a:r>
            <a:r>
              <a:rPr lang="he-IL" sz="3600" dirty="0"/>
              <a:t>מִן </a:t>
            </a:r>
            <a:r>
              <a:rPr lang="en-US" sz="3600" dirty="0"/>
              <a:t>	</a:t>
            </a:r>
          </a:p>
          <a:p>
            <a:r>
              <a:rPr lang="en-US" sz="2800" dirty="0"/>
              <a:t>	</a:t>
            </a:r>
            <a:r>
              <a:rPr lang="en-US" sz="2800" dirty="0" smtClean="0"/>
              <a:t>until</a:t>
            </a:r>
            <a:r>
              <a:rPr lang="en-US" sz="2800" dirty="0"/>
              <a:t>, while, </a:t>
            </a:r>
            <a:r>
              <a:rPr lang="en-US" sz="2800" dirty="0" smtClean="0"/>
              <a:t>toward</a:t>
            </a:r>
          </a:p>
          <a:p>
            <a:r>
              <a:rPr lang="he-IL" sz="3600" dirty="0" smtClean="0"/>
              <a:t>עַד </a:t>
            </a:r>
            <a:r>
              <a:rPr lang="en-US" sz="3600" dirty="0"/>
              <a:t>	</a:t>
            </a:r>
          </a:p>
          <a:p>
            <a:r>
              <a:rPr lang="en-US" sz="2800" dirty="0" smtClean="0"/>
              <a:t>town</a:t>
            </a:r>
            <a:r>
              <a:rPr lang="en-US" sz="2800" dirty="0"/>
              <a:t>, </a:t>
            </a:r>
            <a:r>
              <a:rPr lang="en-US" sz="2800" dirty="0" smtClean="0"/>
              <a:t>city</a:t>
            </a:r>
          </a:p>
          <a:p>
            <a:r>
              <a:rPr lang="en-US" sz="2800" dirty="0" smtClean="0"/>
              <a:t> </a:t>
            </a:r>
            <a:r>
              <a:rPr lang="en-US" sz="2800" dirty="0"/>
              <a:t>	</a:t>
            </a:r>
            <a:r>
              <a:rPr lang="he-IL" sz="3600" dirty="0" smtClean="0"/>
              <a:t>עִיר </a:t>
            </a:r>
            <a:r>
              <a:rPr lang="en-US" sz="2800" dirty="0"/>
              <a:t>		</a:t>
            </a:r>
            <a:r>
              <a:rPr lang="en-US" sz="2800" dirty="0" smtClean="0"/>
              <a:t>		</a:t>
            </a:r>
            <a:endParaRPr lang="en-US" sz="2800" dirty="0"/>
          </a:p>
          <a:p>
            <a:endParaRPr lang="en-US" sz="2800" dirty="0"/>
          </a:p>
          <a:p>
            <a:endParaRPr lang="en-US" dirty="0"/>
          </a:p>
        </p:txBody>
      </p:sp>
    </p:spTree>
    <p:extLst>
      <p:ext uri="{BB962C8B-B14F-4D97-AF65-F5344CB8AC3E}">
        <p14:creationId xmlns:p14="http://schemas.microsoft.com/office/powerpoint/2010/main" val="69403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60198"/>
          </a:xfrm>
        </p:spPr>
        <p:txBody>
          <a:bodyPr/>
          <a:lstStyle/>
          <a:p>
            <a:r>
              <a:rPr lang="en-US" b="1" dirty="0"/>
              <a:t>5.G.  Chapter 5 Vocabulary </a:t>
            </a:r>
            <a:r>
              <a:rPr lang="en-US" b="1" dirty="0" smtClean="0"/>
              <a:t>List</a:t>
            </a:r>
            <a:endParaRPr lang="en-US" dirty="0"/>
          </a:p>
        </p:txBody>
      </p:sp>
      <p:sp>
        <p:nvSpPr>
          <p:cNvPr id="3" name="Content Placeholder 2"/>
          <p:cNvSpPr>
            <a:spLocks noGrp="1"/>
          </p:cNvSpPr>
          <p:nvPr>
            <p:ph idx="1"/>
          </p:nvPr>
        </p:nvSpPr>
        <p:spPr/>
        <p:txBody>
          <a:bodyPr>
            <a:normAutofit/>
          </a:bodyPr>
          <a:lstStyle/>
          <a:p>
            <a:r>
              <a:rPr lang="en-US" sz="2800" dirty="0" smtClean="0"/>
              <a:t>on</a:t>
            </a:r>
            <a:r>
              <a:rPr lang="en-US" sz="2800" dirty="0"/>
              <a:t>, upon, above, </a:t>
            </a:r>
            <a:r>
              <a:rPr lang="en-US" sz="2800" dirty="0" smtClean="0"/>
              <a:t>over</a:t>
            </a:r>
          </a:p>
          <a:p>
            <a:r>
              <a:rPr lang="en-US" sz="2800" dirty="0"/>
              <a:t>	</a:t>
            </a:r>
            <a:r>
              <a:rPr lang="he-IL" sz="3600" dirty="0"/>
              <a:t>עַל</a:t>
            </a:r>
            <a:r>
              <a:rPr lang="en-US" sz="2800" dirty="0"/>
              <a:t>	</a:t>
            </a:r>
          </a:p>
          <a:p>
            <a:r>
              <a:rPr lang="en-US" sz="2800" dirty="0" smtClean="0"/>
              <a:t>with </a:t>
            </a:r>
          </a:p>
          <a:p>
            <a:r>
              <a:rPr lang="he-IL" sz="2800" dirty="0" smtClean="0"/>
              <a:t>ע</a:t>
            </a:r>
            <a:r>
              <a:rPr lang="he-IL" sz="3600" dirty="0" smtClean="0"/>
              <a:t>ִם </a:t>
            </a:r>
            <a:r>
              <a:rPr lang="en-US" sz="2800" dirty="0"/>
              <a:t>	</a:t>
            </a:r>
          </a:p>
        </p:txBody>
      </p:sp>
    </p:spTree>
    <p:extLst>
      <p:ext uri="{BB962C8B-B14F-4D97-AF65-F5344CB8AC3E}">
        <p14:creationId xmlns:p14="http://schemas.microsoft.com/office/powerpoint/2010/main" val="96601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 Vocabulary List</a:t>
            </a:r>
            <a:endParaRPr lang="en-US" dirty="0"/>
          </a:p>
        </p:txBody>
      </p:sp>
      <p:sp>
        <p:nvSpPr>
          <p:cNvPr id="3" name="Content Placeholder 2"/>
          <p:cNvSpPr>
            <a:spLocks noGrp="1"/>
          </p:cNvSpPr>
          <p:nvPr>
            <p:ph idx="1"/>
          </p:nvPr>
        </p:nvSpPr>
        <p:spPr>
          <a:xfrm>
            <a:off x="875201" y="1612344"/>
            <a:ext cx="8946541" cy="4954711"/>
          </a:xfrm>
        </p:spPr>
        <p:txBody>
          <a:bodyPr>
            <a:noAutofit/>
          </a:bodyPr>
          <a:lstStyle/>
          <a:p>
            <a:r>
              <a:rPr lang="en-US" sz="2800" dirty="0" smtClean="0"/>
              <a:t>son</a:t>
            </a:r>
            <a:r>
              <a:rPr lang="en-US" sz="2800" dirty="0"/>
              <a:t>, </a:t>
            </a:r>
            <a:r>
              <a:rPr lang="en-US" sz="2800" dirty="0" smtClean="0"/>
              <a:t>descendant</a:t>
            </a:r>
          </a:p>
          <a:p>
            <a:r>
              <a:rPr lang="en-US" sz="3600" dirty="0"/>
              <a:t>	</a:t>
            </a:r>
            <a:r>
              <a:rPr lang="he-IL" sz="3600" dirty="0" smtClean="0"/>
              <a:t>בֵּן </a:t>
            </a:r>
            <a:r>
              <a:rPr lang="en-US" sz="3600" dirty="0"/>
              <a:t>	</a:t>
            </a:r>
            <a:r>
              <a:rPr lang="en-US" sz="2800" dirty="0"/>
              <a:t>	</a:t>
            </a:r>
            <a:r>
              <a:rPr lang="en-US" sz="2800" dirty="0" smtClean="0"/>
              <a:t>	</a:t>
            </a:r>
            <a:endParaRPr lang="en-US" sz="2800" dirty="0"/>
          </a:p>
          <a:p>
            <a:r>
              <a:rPr lang="en-US" sz="2800" dirty="0"/>
              <a:t>	</a:t>
            </a:r>
            <a:r>
              <a:rPr lang="en-US" sz="2800" dirty="0" smtClean="0"/>
              <a:t>all</a:t>
            </a:r>
            <a:r>
              <a:rPr lang="en-US" sz="2800" dirty="0"/>
              <a:t>, each, every	</a:t>
            </a:r>
            <a:endParaRPr lang="en-US" sz="2800" dirty="0" smtClean="0"/>
          </a:p>
          <a:p>
            <a:r>
              <a:rPr lang="en-US" sz="3600" dirty="0"/>
              <a:t>	</a:t>
            </a:r>
            <a:r>
              <a:rPr lang="he-IL" sz="3600" dirty="0"/>
              <a:t>כֹּל </a:t>
            </a:r>
            <a:r>
              <a:rPr lang="en-US" sz="3600" dirty="0"/>
              <a:t>	</a:t>
            </a:r>
            <a:r>
              <a:rPr lang="en-US" sz="2800" dirty="0"/>
              <a:t>		</a:t>
            </a:r>
          </a:p>
          <a:p>
            <a:r>
              <a:rPr lang="en-US" sz="2800" dirty="0"/>
              <a:t>	</a:t>
            </a:r>
            <a:r>
              <a:rPr lang="en-US" sz="2800" dirty="0" smtClean="0"/>
              <a:t>way</a:t>
            </a:r>
            <a:r>
              <a:rPr lang="en-US" sz="2800" dirty="0"/>
              <a:t>, road</a:t>
            </a:r>
            <a:r>
              <a:rPr lang="he-IL" sz="2800" dirty="0"/>
              <a:t>	</a:t>
            </a:r>
            <a:endParaRPr lang="en-US" sz="2800" dirty="0" smtClean="0"/>
          </a:p>
          <a:p>
            <a:r>
              <a:rPr lang="en-US" sz="3600" dirty="0"/>
              <a:t>	</a:t>
            </a:r>
            <a:r>
              <a:rPr lang="he-IL" sz="3600" dirty="0"/>
              <a:t>דֶּ֫רֶךְ</a:t>
            </a:r>
            <a:r>
              <a:rPr lang="en-US" sz="2800" dirty="0"/>
              <a:t>			</a:t>
            </a:r>
          </a:p>
          <a:p>
            <a:r>
              <a:rPr lang="en-US" sz="2800" dirty="0"/>
              <a:t>	</a:t>
            </a:r>
            <a:r>
              <a:rPr lang="en-US" sz="2800" dirty="0" smtClean="0"/>
              <a:t>hand</a:t>
            </a:r>
            <a:r>
              <a:rPr lang="en-US" sz="2800" dirty="0"/>
              <a:t>, </a:t>
            </a:r>
            <a:r>
              <a:rPr lang="en-US" sz="2800" dirty="0" smtClean="0"/>
              <a:t>forearm</a:t>
            </a:r>
          </a:p>
          <a:p>
            <a:r>
              <a:rPr lang="he-IL" sz="3600" dirty="0" smtClean="0"/>
              <a:t>יָד </a:t>
            </a:r>
            <a:r>
              <a:rPr lang="en-US" sz="3600" dirty="0"/>
              <a:t>	</a:t>
            </a:r>
            <a:r>
              <a:rPr lang="en-US" sz="2800" dirty="0"/>
              <a:t>	</a:t>
            </a:r>
          </a:p>
        </p:txBody>
      </p:sp>
    </p:spTree>
    <p:extLst>
      <p:ext uri="{BB962C8B-B14F-4D97-AF65-F5344CB8AC3E}">
        <p14:creationId xmlns:p14="http://schemas.microsoft.com/office/powerpoint/2010/main" val="80527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76824"/>
          </a:xfrm>
        </p:spPr>
        <p:txBody>
          <a:bodyPr/>
          <a:lstStyle/>
          <a:p>
            <a:r>
              <a:rPr lang="en-US" dirty="0" smtClean="0"/>
              <a:t>Chapter 4 Vocabulary List</a:t>
            </a:r>
            <a:endParaRPr lang="en-US" dirty="0"/>
          </a:p>
        </p:txBody>
      </p:sp>
      <p:sp>
        <p:nvSpPr>
          <p:cNvPr id="3" name="Content Placeholder 2"/>
          <p:cNvSpPr>
            <a:spLocks noGrp="1"/>
          </p:cNvSpPr>
          <p:nvPr>
            <p:ph idx="1"/>
          </p:nvPr>
        </p:nvSpPr>
        <p:spPr>
          <a:xfrm>
            <a:off x="875201" y="1645594"/>
            <a:ext cx="8946541" cy="5071090"/>
          </a:xfrm>
        </p:spPr>
        <p:txBody>
          <a:bodyPr>
            <a:normAutofit/>
          </a:bodyPr>
          <a:lstStyle/>
          <a:p>
            <a:r>
              <a:rPr lang="en-US" dirty="0"/>
              <a:t> </a:t>
            </a:r>
            <a:r>
              <a:rPr lang="en-US" sz="2800" dirty="0"/>
              <a:t>name</a:t>
            </a:r>
          </a:p>
          <a:p>
            <a:r>
              <a:rPr lang="en-US" sz="3600" dirty="0"/>
              <a:t>	</a:t>
            </a:r>
            <a:r>
              <a:rPr lang="he-IL" sz="3600" dirty="0"/>
              <a:t>שֵׁם </a:t>
            </a:r>
            <a:r>
              <a:rPr lang="en-US" sz="2800" dirty="0"/>
              <a:t>					</a:t>
            </a:r>
            <a:endParaRPr lang="en-US" sz="2800" dirty="0" smtClean="0"/>
          </a:p>
          <a:p>
            <a:r>
              <a:rPr lang="en-US" sz="2800" dirty="0"/>
              <a:t>	</a:t>
            </a:r>
            <a:r>
              <a:rPr lang="en-US" sz="2800" dirty="0" smtClean="0"/>
              <a:t>behold</a:t>
            </a:r>
            <a:r>
              <a:rPr lang="en-US" sz="2800" dirty="0"/>
              <a:t>! lo</a:t>
            </a:r>
            <a:r>
              <a:rPr lang="en-US" sz="2800" dirty="0" smtClean="0"/>
              <a:t>!</a:t>
            </a:r>
          </a:p>
          <a:p>
            <a:r>
              <a:rPr lang="en-US" sz="3600" dirty="0" smtClean="0"/>
              <a:t> </a:t>
            </a:r>
            <a:r>
              <a:rPr lang="he-IL" sz="3600" dirty="0" smtClean="0"/>
              <a:t>הִנֵּה</a:t>
            </a:r>
            <a:r>
              <a:rPr lang="en-US" sz="3600" dirty="0"/>
              <a:t>	</a:t>
            </a:r>
            <a:r>
              <a:rPr lang="en-US" sz="2800" dirty="0"/>
              <a:t>			</a:t>
            </a:r>
          </a:p>
          <a:p>
            <a:r>
              <a:rPr lang="en-US" sz="2800" dirty="0"/>
              <a:t>	</a:t>
            </a:r>
            <a:r>
              <a:rPr lang="en-US" sz="2800" dirty="0" smtClean="0"/>
              <a:t>soul</a:t>
            </a:r>
            <a:r>
              <a:rPr lang="en-US" sz="2800" dirty="0"/>
              <a:t>, </a:t>
            </a:r>
            <a:r>
              <a:rPr lang="en-US" sz="2800" dirty="0" smtClean="0"/>
              <a:t>life</a:t>
            </a:r>
          </a:p>
          <a:p>
            <a:r>
              <a:rPr lang="en-US" sz="2800" dirty="0" smtClean="0"/>
              <a:t> </a:t>
            </a:r>
            <a:r>
              <a:rPr lang="en-US" sz="2800" dirty="0"/>
              <a:t>	</a:t>
            </a:r>
            <a:r>
              <a:rPr lang="he-IL" sz="3600" dirty="0"/>
              <a:t>נֶ֫פֶשׁ</a:t>
            </a:r>
            <a:r>
              <a:rPr lang="he-IL" sz="2800" dirty="0"/>
              <a:t> </a:t>
            </a:r>
            <a:r>
              <a:rPr lang="en-US" sz="2800" dirty="0"/>
              <a:t>			</a:t>
            </a:r>
          </a:p>
          <a:p>
            <a:r>
              <a:rPr lang="en-US" sz="2800" dirty="0"/>
              <a:t>	</a:t>
            </a:r>
            <a:r>
              <a:rPr lang="en-US" sz="2800" dirty="0" smtClean="0"/>
              <a:t>heavens</a:t>
            </a:r>
            <a:r>
              <a:rPr lang="en-US" sz="2800" dirty="0"/>
              <a:t>, </a:t>
            </a:r>
            <a:r>
              <a:rPr lang="en-US" sz="2800" dirty="0" smtClean="0"/>
              <a:t>sky</a:t>
            </a:r>
          </a:p>
          <a:p>
            <a:r>
              <a:rPr lang="en-US" sz="2800" dirty="0" smtClean="0"/>
              <a:t> </a:t>
            </a:r>
            <a:r>
              <a:rPr lang="he-IL" sz="3600" dirty="0" smtClean="0"/>
              <a:t>שָׁמִַ֫יִם</a:t>
            </a:r>
            <a:r>
              <a:rPr lang="en-US" sz="2800" dirty="0"/>
              <a:t>		</a:t>
            </a:r>
          </a:p>
        </p:txBody>
      </p:sp>
    </p:spTree>
    <p:extLst>
      <p:ext uri="{BB962C8B-B14F-4D97-AF65-F5344CB8AC3E}">
        <p14:creationId xmlns:p14="http://schemas.microsoft.com/office/powerpoint/2010/main" val="87624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4 Vocabulary List</a:t>
            </a:r>
          </a:p>
        </p:txBody>
      </p:sp>
      <p:sp>
        <p:nvSpPr>
          <p:cNvPr id="3" name="Content Placeholder 2"/>
          <p:cNvSpPr>
            <a:spLocks noGrp="1"/>
          </p:cNvSpPr>
          <p:nvPr>
            <p:ph idx="1"/>
          </p:nvPr>
        </p:nvSpPr>
        <p:spPr/>
        <p:txBody>
          <a:bodyPr>
            <a:normAutofit/>
          </a:bodyPr>
          <a:lstStyle/>
          <a:p>
            <a:r>
              <a:rPr lang="en-US" sz="2800" dirty="0" smtClean="0"/>
              <a:t>to </a:t>
            </a:r>
            <a:r>
              <a:rPr lang="en-US" sz="2800" dirty="0"/>
              <a:t>hear, listen, </a:t>
            </a:r>
            <a:r>
              <a:rPr lang="en-US" sz="2800" dirty="0" smtClean="0"/>
              <a:t>obey</a:t>
            </a:r>
          </a:p>
          <a:p>
            <a:r>
              <a:rPr lang="en-US" sz="3600" dirty="0"/>
              <a:t>	</a:t>
            </a:r>
            <a:r>
              <a:rPr lang="he-IL" sz="3600" dirty="0"/>
              <a:t>שָׁמַע </a:t>
            </a:r>
            <a:endParaRPr lang="en-US" sz="3600" dirty="0"/>
          </a:p>
          <a:p>
            <a:r>
              <a:rPr lang="en-US" sz="2800" dirty="0"/>
              <a:t>	</a:t>
            </a:r>
            <a:r>
              <a:rPr lang="en-US" sz="2800" dirty="0" smtClean="0"/>
              <a:t>law</a:t>
            </a:r>
            <a:r>
              <a:rPr lang="en-US" sz="2800" dirty="0"/>
              <a:t>, </a:t>
            </a:r>
            <a:r>
              <a:rPr lang="en-US" sz="2800" dirty="0" smtClean="0"/>
              <a:t>instruction</a:t>
            </a:r>
          </a:p>
          <a:p>
            <a:r>
              <a:rPr lang="en-US" sz="3600" dirty="0"/>
              <a:t>	</a:t>
            </a:r>
            <a:r>
              <a:rPr lang="he-IL" sz="3600" dirty="0"/>
              <a:t>תּוֹרָה </a:t>
            </a:r>
            <a:r>
              <a:rPr lang="en-US" sz="3600" dirty="0"/>
              <a:t>	</a:t>
            </a:r>
            <a:r>
              <a:rPr lang="en-US" sz="2800" dirty="0"/>
              <a:t>		</a:t>
            </a:r>
          </a:p>
          <a:p>
            <a:endParaRPr lang="en-US" sz="2800" dirty="0"/>
          </a:p>
        </p:txBody>
      </p:sp>
    </p:spTree>
    <p:extLst>
      <p:ext uri="{BB962C8B-B14F-4D97-AF65-F5344CB8AC3E}">
        <p14:creationId xmlns:p14="http://schemas.microsoft.com/office/powerpoint/2010/main" val="59263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 Vocabulary</a:t>
            </a:r>
            <a:endParaRPr lang="en-US" dirty="0"/>
          </a:p>
        </p:txBody>
      </p:sp>
      <p:sp>
        <p:nvSpPr>
          <p:cNvPr id="3" name="Content Placeholder 2"/>
          <p:cNvSpPr>
            <a:spLocks noGrp="1"/>
          </p:cNvSpPr>
          <p:nvPr>
            <p:ph idx="1"/>
          </p:nvPr>
        </p:nvSpPr>
        <p:spPr>
          <a:xfrm>
            <a:off x="1103312" y="1496292"/>
            <a:ext cx="10142757" cy="4752108"/>
          </a:xfrm>
        </p:spPr>
        <p:txBody>
          <a:bodyPr>
            <a:normAutofit lnSpcReduction="10000"/>
          </a:bodyPr>
          <a:lstStyle/>
          <a:p>
            <a:r>
              <a:rPr lang="en-US" sz="3200" dirty="0" smtClean="0"/>
              <a:t> </a:t>
            </a:r>
            <a:r>
              <a:rPr lang="en-US" sz="2800" dirty="0" smtClean="0"/>
              <a:t>father</a:t>
            </a:r>
            <a:r>
              <a:rPr lang="en-US" sz="2800" dirty="0"/>
              <a:t>, ancestor	</a:t>
            </a:r>
            <a:endParaRPr lang="en-US" sz="2800" dirty="0" smtClean="0"/>
          </a:p>
          <a:p>
            <a:r>
              <a:rPr lang="en-US" sz="3600" dirty="0"/>
              <a:t>	</a:t>
            </a:r>
            <a:r>
              <a:rPr lang="he-IL" sz="3600" dirty="0"/>
              <a:t>אָב </a:t>
            </a:r>
            <a:r>
              <a:rPr lang="en-US" sz="3600" dirty="0"/>
              <a:t>	</a:t>
            </a:r>
          </a:p>
          <a:p>
            <a:r>
              <a:rPr lang="en-US" sz="2800" dirty="0"/>
              <a:t>	</a:t>
            </a:r>
            <a:r>
              <a:rPr lang="en-US" sz="2800" dirty="0" smtClean="0"/>
              <a:t> God</a:t>
            </a:r>
            <a:r>
              <a:rPr lang="en-US" sz="2800" dirty="0"/>
              <a:t>, </a:t>
            </a:r>
            <a:r>
              <a:rPr lang="en-US" sz="2800" dirty="0" smtClean="0"/>
              <a:t>god</a:t>
            </a:r>
          </a:p>
          <a:p>
            <a:r>
              <a:rPr lang="en-US" sz="2800" dirty="0"/>
              <a:t>	</a:t>
            </a:r>
            <a:r>
              <a:rPr lang="he-IL" sz="3600" dirty="0" smtClean="0"/>
              <a:t>אֱלֹהִים </a:t>
            </a:r>
            <a:r>
              <a:rPr lang="en-US" sz="3600" dirty="0"/>
              <a:t>	</a:t>
            </a:r>
            <a:r>
              <a:rPr lang="en-US" sz="2800" dirty="0"/>
              <a:t>	</a:t>
            </a:r>
            <a:r>
              <a:rPr lang="en-US" sz="2800" dirty="0" smtClean="0"/>
              <a:t>	</a:t>
            </a:r>
            <a:endParaRPr lang="en-US" sz="2800" dirty="0"/>
          </a:p>
          <a:p>
            <a:r>
              <a:rPr lang="en-US" sz="2800" dirty="0"/>
              <a:t>	</a:t>
            </a:r>
            <a:r>
              <a:rPr lang="en-US" sz="2800" dirty="0" smtClean="0"/>
              <a:t> to say</a:t>
            </a:r>
          </a:p>
          <a:p>
            <a:r>
              <a:rPr lang="en-US" sz="3600" dirty="0"/>
              <a:t>	</a:t>
            </a:r>
            <a:r>
              <a:rPr lang="he-IL" sz="3600" dirty="0" smtClean="0"/>
              <a:t>אָמַר</a:t>
            </a:r>
            <a:r>
              <a:rPr lang="en-US" sz="2800" dirty="0"/>
              <a:t>			</a:t>
            </a:r>
            <a:r>
              <a:rPr lang="en-US" sz="2800" dirty="0" smtClean="0"/>
              <a:t>		 </a:t>
            </a:r>
            <a:endParaRPr lang="en-US" sz="2800" dirty="0"/>
          </a:p>
          <a:p>
            <a:r>
              <a:rPr lang="en-US" sz="2800" dirty="0"/>
              <a:t>	</a:t>
            </a:r>
            <a:r>
              <a:rPr lang="en-US" sz="2800" dirty="0" smtClean="0"/>
              <a:t> house</a:t>
            </a:r>
            <a:r>
              <a:rPr lang="en-US" sz="2800" dirty="0"/>
              <a:t>, palace, </a:t>
            </a:r>
            <a:r>
              <a:rPr lang="en-US" sz="2800" dirty="0" smtClean="0"/>
              <a:t>dynasty</a:t>
            </a:r>
          </a:p>
          <a:p>
            <a:r>
              <a:rPr lang="en-US" sz="2800" dirty="0"/>
              <a:t>	</a:t>
            </a:r>
            <a:r>
              <a:rPr lang="he-IL" sz="3600" dirty="0"/>
              <a:t>בַּ֫יִת</a:t>
            </a:r>
            <a:r>
              <a:rPr lang="en-US" sz="3600" dirty="0"/>
              <a:t>	</a:t>
            </a:r>
            <a:r>
              <a:rPr lang="en-US" sz="2800" dirty="0"/>
              <a:t>	</a:t>
            </a:r>
          </a:p>
        </p:txBody>
      </p:sp>
    </p:spTree>
    <p:extLst>
      <p:ext uri="{BB962C8B-B14F-4D97-AF65-F5344CB8AC3E}">
        <p14:creationId xmlns:p14="http://schemas.microsoft.com/office/powerpoint/2010/main" val="924164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68512"/>
          </a:xfrm>
        </p:spPr>
        <p:txBody>
          <a:bodyPr/>
          <a:lstStyle/>
          <a:p>
            <a:r>
              <a:rPr lang="en-US" dirty="0" smtClean="0"/>
              <a:t>Chapter 3 Vocabulary</a:t>
            </a:r>
            <a:endParaRPr lang="en-US" dirty="0"/>
          </a:p>
        </p:txBody>
      </p:sp>
      <p:sp>
        <p:nvSpPr>
          <p:cNvPr id="3" name="Content Placeholder 2"/>
          <p:cNvSpPr>
            <a:spLocks noGrp="1"/>
          </p:cNvSpPr>
          <p:nvPr>
            <p:ph idx="1"/>
          </p:nvPr>
        </p:nvSpPr>
        <p:spPr>
          <a:xfrm>
            <a:off x="1103312" y="1521230"/>
            <a:ext cx="10121736" cy="4727170"/>
          </a:xfrm>
        </p:spPr>
        <p:txBody>
          <a:bodyPr>
            <a:normAutofit lnSpcReduction="10000"/>
          </a:bodyPr>
          <a:lstStyle/>
          <a:p>
            <a:r>
              <a:rPr lang="en-US" sz="2800" dirty="0"/>
              <a:t>	</a:t>
            </a:r>
            <a:r>
              <a:rPr lang="en-US" sz="2800" dirty="0" smtClean="0"/>
              <a:t>to </a:t>
            </a:r>
            <a:r>
              <a:rPr lang="en-US" sz="2800" dirty="0"/>
              <a:t>be, become, </a:t>
            </a:r>
            <a:r>
              <a:rPr lang="en-US" sz="2800" dirty="0" smtClean="0"/>
              <a:t>happen</a:t>
            </a:r>
          </a:p>
          <a:p>
            <a:r>
              <a:rPr lang="en-US" sz="3600" dirty="0"/>
              <a:t>	</a:t>
            </a:r>
            <a:r>
              <a:rPr lang="he-IL" sz="3600" dirty="0"/>
              <a:t>הָיָה </a:t>
            </a:r>
            <a:r>
              <a:rPr lang="en-US" sz="2800" dirty="0"/>
              <a:t>		</a:t>
            </a:r>
            <a:endParaRPr lang="en-US" sz="2800" dirty="0" smtClean="0"/>
          </a:p>
          <a:p>
            <a:r>
              <a:rPr lang="en-US" sz="2800" dirty="0"/>
              <a:t>	</a:t>
            </a:r>
            <a:r>
              <a:rPr lang="en-US" sz="2800" dirty="0" smtClean="0"/>
              <a:t>to </a:t>
            </a:r>
            <a:r>
              <a:rPr lang="en-US" sz="2800" dirty="0"/>
              <a:t>remember, </a:t>
            </a:r>
            <a:r>
              <a:rPr lang="en-US" sz="2800" dirty="0" smtClean="0"/>
              <a:t>mention</a:t>
            </a:r>
          </a:p>
          <a:p>
            <a:r>
              <a:rPr lang="en-US" sz="3600" dirty="0"/>
              <a:t>	</a:t>
            </a:r>
            <a:r>
              <a:rPr lang="he-IL" sz="3600" dirty="0" smtClean="0"/>
              <a:t>זָכַר </a:t>
            </a:r>
            <a:r>
              <a:rPr lang="en-US" sz="2800" dirty="0"/>
              <a:t>	</a:t>
            </a:r>
            <a:r>
              <a:rPr lang="en-US" sz="2800" dirty="0" smtClean="0"/>
              <a:t>	</a:t>
            </a:r>
            <a:endParaRPr lang="en-US" sz="2800" dirty="0"/>
          </a:p>
          <a:p>
            <a:r>
              <a:rPr lang="en-US" sz="2800" dirty="0"/>
              <a:t>	</a:t>
            </a:r>
            <a:r>
              <a:rPr lang="en-US" sz="2800" dirty="0" smtClean="0"/>
              <a:t>to </a:t>
            </a:r>
            <a:r>
              <a:rPr lang="en-US" sz="2800" dirty="0"/>
              <a:t>write </a:t>
            </a:r>
            <a:endParaRPr lang="en-US" sz="2800" dirty="0" smtClean="0"/>
          </a:p>
          <a:p>
            <a:r>
              <a:rPr lang="en-US" sz="2800" dirty="0"/>
              <a:t>	</a:t>
            </a:r>
            <a:r>
              <a:rPr lang="en-US" sz="2800" dirty="0" smtClean="0"/>
              <a:t> </a:t>
            </a:r>
            <a:r>
              <a:rPr lang="he-IL" sz="3600" dirty="0" smtClean="0"/>
              <a:t>כָּתַב</a:t>
            </a:r>
            <a:r>
              <a:rPr lang="en-US" sz="3600" dirty="0"/>
              <a:t>		</a:t>
            </a:r>
            <a:r>
              <a:rPr lang="en-US" sz="3600" dirty="0" smtClean="0"/>
              <a:t>				</a:t>
            </a:r>
            <a:endParaRPr lang="en-US" sz="3600" dirty="0"/>
          </a:p>
          <a:p>
            <a:r>
              <a:rPr lang="en-US" sz="2800" dirty="0"/>
              <a:t>	</a:t>
            </a:r>
            <a:r>
              <a:rPr lang="en-US" sz="2800" dirty="0" smtClean="0"/>
              <a:t>people</a:t>
            </a:r>
            <a:r>
              <a:rPr lang="en-US" sz="2800" dirty="0"/>
              <a:t>	</a:t>
            </a:r>
            <a:endParaRPr lang="en-US" sz="2800" dirty="0" smtClean="0"/>
          </a:p>
          <a:p>
            <a:r>
              <a:rPr lang="en-US" sz="3600" dirty="0"/>
              <a:t>	</a:t>
            </a:r>
            <a:r>
              <a:rPr lang="he-IL" sz="3600" dirty="0"/>
              <a:t>עַם </a:t>
            </a:r>
            <a:r>
              <a:rPr lang="en-US" sz="3600" dirty="0"/>
              <a:t>	</a:t>
            </a:r>
            <a:r>
              <a:rPr lang="en-US" sz="2800" dirty="0"/>
              <a:t>		</a:t>
            </a:r>
            <a:r>
              <a:rPr lang="en-US" sz="2800" dirty="0" smtClean="0"/>
              <a:t>					</a:t>
            </a:r>
            <a:endParaRPr lang="en-US" sz="2800" dirty="0"/>
          </a:p>
          <a:p>
            <a:endParaRPr lang="en-US" sz="2800" dirty="0"/>
          </a:p>
        </p:txBody>
      </p:sp>
    </p:spTree>
    <p:extLst>
      <p:ext uri="{BB962C8B-B14F-4D97-AF65-F5344CB8AC3E}">
        <p14:creationId xmlns:p14="http://schemas.microsoft.com/office/powerpoint/2010/main" val="53271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3 Vocabulary</a:t>
            </a:r>
          </a:p>
        </p:txBody>
      </p:sp>
      <p:sp>
        <p:nvSpPr>
          <p:cNvPr id="3" name="Content Placeholder 2"/>
          <p:cNvSpPr>
            <a:spLocks noGrp="1"/>
          </p:cNvSpPr>
          <p:nvPr>
            <p:ph idx="1"/>
          </p:nvPr>
        </p:nvSpPr>
        <p:spPr/>
        <p:txBody>
          <a:bodyPr>
            <a:normAutofit/>
          </a:bodyPr>
          <a:lstStyle/>
          <a:p>
            <a:r>
              <a:rPr lang="en-US" sz="2800" dirty="0"/>
              <a:t>	</a:t>
            </a:r>
            <a:r>
              <a:rPr lang="en-US" sz="2800" dirty="0" smtClean="0"/>
              <a:t>to </a:t>
            </a:r>
            <a:r>
              <a:rPr lang="en-US" sz="2800" dirty="0"/>
              <a:t>slay, </a:t>
            </a:r>
            <a:r>
              <a:rPr lang="en-US" sz="2800" dirty="0" smtClean="0"/>
              <a:t>kill</a:t>
            </a:r>
          </a:p>
          <a:p>
            <a:r>
              <a:rPr lang="he-IL" sz="3600" dirty="0" smtClean="0"/>
              <a:t>קָטַל</a:t>
            </a:r>
            <a:r>
              <a:rPr lang="he-IL" sz="2800" dirty="0" smtClean="0"/>
              <a:t> </a:t>
            </a:r>
            <a:r>
              <a:rPr lang="en-US" sz="2800" dirty="0"/>
              <a:t>							</a:t>
            </a:r>
          </a:p>
          <a:p>
            <a:r>
              <a:rPr lang="en-US" sz="2800" dirty="0"/>
              <a:t>	</a:t>
            </a:r>
            <a:r>
              <a:rPr lang="en-US" sz="2800" dirty="0" smtClean="0"/>
              <a:t>to </a:t>
            </a:r>
            <a:r>
              <a:rPr lang="en-US" sz="2800" dirty="0"/>
              <a:t>keep, watch over, </a:t>
            </a:r>
            <a:r>
              <a:rPr lang="en-US" sz="2800" dirty="0" smtClean="0"/>
              <a:t>guard</a:t>
            </a:r>
          </a:p>
          <a:p>
            <a:r>
              <a:rPr lang="en-US" sz="2800" dirty="0"/>
              <a:t>	</a:t>
            </a:r>
            <a:r>
              <a:rPr lang="he-IL" sz="3600" dirty="0"/>
              <a:t>שָׁמַר</a:t>
            </a:r>
            <a:r>
              <a:rPr lang="he-IL" sz="2800" dirty="0"/>
              <a:t> </a:t>
            </a:r>
            <a:r>
              <a:rPr lang="en-US" sz="2800" dirty="0" smtClean="0"/>
              <a:t>   </a:t>
            </a:r>
            <a:endParaRPr lang="en-US" sz="2800" dirty="0"/>
          </a:p>
          <a:p>
            <a:endParaRPr lang="en-US" sz="2800" dirty="0"/>
          </a:p>
        </p:txBody>
      </p:sp>
    </p:spTree>
    <p:extLst>
      <p:ext uri="{BB962C8B-B14F-4D97-AF65-F5344CB8AC3E}">
        <p14:creationId xmlns:p14="http://schemas.microsoft.com/office/powerpoint/2010/main" val="150655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308</TotalTime>
  <Words>2024</Words>
  <Application>Microsoft Office PowerPoint</Application>
  <PresentationFormat>Widescreen</PresentationFormat>
  <Paragraphs>644</Paragraphs>
  <Slides>102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102</vt:i4>
      </vt:variant>
    </vt:vector>
  </HeadingPairs>
  <TitlesOfParts>
    <vt:vector size="109" baseType="lpstr">
      <vt:lpstr>Arial</vt:lpstr>
      <vt:lpstr>Calibri</vt:lpstr>
      <vt:lpstr>Century Gothic</vt:lpstr>
      <vt:lpstr>Times New Roman</vt:lpstr>
      <vt:lpstr>Wingdings</vt:lpstr>
      <vt:lpstr>Wingdings 3</vt:lpstr>
      <vt:lpstr>Ion</vt:lpstr>
      <vt:lpstr>Chapter 15:  Niphal Verb Stem</vt:lpstr>
      <vt:lpstr>PowerPoint Presentation</vt:lpstr>
      <vt:lpstr>4.L.  Sing: Shema lullaby </vt:lpstr>
      <vt:lpstr> 5.I.  Oseh Shalom  </vt:lpstr>
      <vt:lpstr>5.I.  Oseh Shalom</vt:lpstr>
      <vt:lpstr>Alphabet Song</vt:lpstr>
      <vt:lpstr>Vanquishing the Vowel </vt:lpstr>
      <vt:lpstr>Qal Perfect Chant </vt:lpstr>
      <vt:lpstr>Noun Chant </vt:lpstr>
      <vt:lpstr>Chant Personal Pronouns</vt:lpstr>
      <vt:lpstr>Chant:  Preposition with Pronominal Suffixes </vt:lpstr>
      <vt:lpstr>Demonstrative Pronouns:  this and that </vt:lpstr>
      <vt:lpstr>Qal Imperfect Chant</vt:lpstr>
      <vt:lpstr>9. F.  Chant:  Qal Perfect Weak Verb</vt:lpstr>
      <vt:lpstr>10.B.   Chant:  Ι. Pē position--weak guttural  </vt:lpstr>
      <vt:lpstr>10.C.  Chant II. ‘Ayin position weak guttural: </vt:lpstr>
      <vt:lpstr>10.D.  Chant: III. Lāmed position:   </vt:lpstr>
      <vt:lpstr>11. D. Learn the following chant for שָׁמַר:  Imperative chant </vt:lpstr>
      <vt:lpstr>12. A. Introduction to Infinitives</vt:lpstr>
      <vt:lpstr>13. C. Participle chant: </vt:lpstr>
      <vt:lpstr>13. C. Participle chant: </vt:lpstr>
      <vt:lpstr>15  A.  Introduction</vt:lpstr>
      <vt:lpstr>15  A.  Introduction</vt:lpstr>
      <vt:lpstr>Verbal system has seven constructions/ patterns</vt:lpstr>
      <vt:lpstr>The Seven binyanim [בִּנְיָנִים]) </vt:lpstr>
      <vt:lpstr> Seven verb patterns (the verb פָּעַל—(to make)  is used to identify the patterns</vt:lpstr>
      <vt:lpstr>Seven verb patterns</vt:lpstr>
      <vt:lpstr>15 B. The usage of the Niphal  </vt:lpstr>
      <vt:lpstr>15 B. The usage of the Niphal</vt:lpstr>
      <vt:lpstr>15 C. The morphology of the Niphal Perfect  </vt:lpstr>
      <vt:lpstr>15 C. The morphology of the Niphal Perfect  </vt:lpstr>
      <vt:lpstr>Examples:</vt:lpstr>
      <vt:lpstr>15. D. Weak Verb Perfect Niphals </vt:lpstr>
      <vt:lpstr>Pē Yôd verbs:   יָשַׁב </vt:lpstr>
      <vt:lpstr>Example:  </vt:lpstr>
      <vt:lpstr>Pē Nûn Verbs:  נָגַשׁ</vt:lpstr>
      <vt:lpstr>Pē Nûn Verbs:  נָגַשׁ</vt:lpstr>
      <vt:lpstr>Example of נָתַן </vt:lpstr>
      <vt:lpstr>Pē Guttural:  עָמַד  </vt:lpstr>
      <vt:lpstr>Pē Guttural:  עָמַד</vt:lpstr>
      <vt:lpstr>Lāmed Hē Verbs:  בָּנָה </vt:lpstr>
      <vt:lpstr>Lāmed Hē Verbs:  בָּנָה</vt:lpstr>
      <vt:lpstr>’Ālef Hē Verbs:  מָצָא   </vt:lpstr>
      <vt:lpstr>15 D. The morphology of the Niphal Imperfect  </vt:lpstr>
      <vt:lpstr>15 D. The morphology of the Niphal Imperfect  </vt:lpstr>
      <vt:lpstr>Example: </vt:lpstr>
      <vt:lpstr>15. Pē Yôd verbs:   יָשַׁב  </vt:lpstr>
      <vt:lpstr>Pē Nûn Verbs:  נָגַשׁ </vt:lpstr>
      <vt:lpstr>Pē Guttural:  עָמַד   </vt:lpstr>
      <vt:lpstr>Lāmed Hē Verbs:  בָּנָה </vt:lpstr>
      <vt:lpstr>’Ālef Hē Verbs:  מָצָא  </vt:lpstr>
      <vt:lpstr>Imperatives, Infinitives and Participles Strong verb </vt:lpstr>
      <vt:lpstr>Niphal Infinitive Construct/Absolute</vt:lpstr>
      <vt:lpstr>Niphal participle</vt:lpstr>
      <vt:lpstr>Imperative of Select Weak Verbs</vt:lpstr>
      <vt:lpstr>Weak Verb Infinitives</vt:lpstr>
      <vt:lpstr>Niphal Participles </vt:lpstr>
      <vt:lpstr>Niphal Chant: </vt:lpstr>
      <vt:lpstr>Niphal Imperfect Regular Verb: </vt:lpstr>
      <vt:lpstr>Niphal Imperatives, Infinitives, Ptc. </vt:lpstr>
      <vt:lpstr>15.  Chapter 15 Vocabulary List </vt:lpstr>
      <vt:lpstr>15.  Chapter 15 Vocabulary List </vt:lpstr>
      <vt:lpstr>Vocabulary Review</vt:lpstr>
      <vt:lpstr>14F.  Chapter 14 Vocabulary </vt:lpstr>
      <vt:lpstr>14F.  Chapter 14 Vocabulary </vt:lpstr>
      <vt:lpstr>14F.  Chapter 14 Vocabulary </vt:lpstr>
      <vt:lpstr>13. F.   Chapter 13 Hebrew Vocabulary </vt:lpstr>
      <vt:lpstr>13. F.   Chapter 13 Hebrew Vocabular</vt:lpstr>
      <vt:lpstr>13. F.   Chapter 13 Hebrew Vocabulary</vt:lpstr>
      <vt:lpstr>12. D.  Chapter 12 Qal Infinitive Vocab </vt:lpstr>
      <vt:lpstr>12. D.  Chapter 12 Qal Infinitive Vocab </vt:lpstr>
      <vt:lpstr>12. D.  Chapter 12 Qal Infinitive Vocab </vt:lpstr>
      <vt:lpstr>11F. Chapter 11 Qal Imperative, Vocab</vt:lpstr>
      <vt:lpstr>11F. Chapter 11 Qal Imperative, Vocab</vt:lpstr>
      <vt:lpstr>10.G.   Chapter 10 Vocabulary List</vt:lpstr>
      <vt:lpstr>10.G.   Chapter 10 Vocabulary List</vt:lpstr>
      <vt:lpstr>10.G.   Chapter 10 Vocabulary List</vt:lpstr>
      <vt:lpstr>9.G.   Chapter 9 Vocabulary List</vt:lpstr>
      <vt:lpstr>9.G.   Chapter 9 Vocabulary List</vt:lpstr>
      <vt:lpstr>9.G.   Chapter 9 Vocabulary List</vt:lpstr>
      <vt:lpstr>8.I.   Chapter 8 Vocabulary List </vt:lpstr>
      <vt:lpstr>8.I.   Chapter 8 Vocabulary List </vt:lpstr>
      <vt:lpstr>8.I.   Chapter 8 Vocabulary List </vt:lpstr>
      <vt:lpstr>7. I.  Chapter 7 Vocabulary List </vt:lpstr>
      <vt:lpstr>7. I.  Chapter 7 Vocabulary List </vt:lpstr>
      <vt:lpstr>7. I.  Chapter 7 Vocabulary List</vt:lpstr>
      <vt:lpstr>7. I.  Chapter 7 Vocabulary List</vt:lpstr>
      <vt:lpstr>6.L.   Chapter 6 Vocabulary List  </vt:lpstr>
      <vt:lpstr>6.L.   Chapter 6 Vocabulary List</vt:lpstr>
      <vt:lpstr>6.L.   Chapter 6 Vocabulary List</vt:lpstr>
      <vt:lpstr>5.G.  Chapter 5 Vocabulary List </vt:lpstr>
      <vt:lpstr>5.G.  Chapter 5 Vocabulary List </vt:lpstr>
      <vt:lpstr>5.G.  Chapter 5 Vocabulary List</vt:lpstr>
      <vt:lpstr>Chapter 4 Vocabulary List</vt:lpstr>
      <vt:lpstr>Chapter 4 Vocabulary List</vt:lpstr>
      <vt:lpstr>Chapter 4 Vocabulary List</vt:lpstr>
      <vt:lpstr>Chapter 3 Vocabulary</vt:lpstr>
      <vt:lpstr>Chapter 3 Vocabulary</vt:lpstr>
      <vt:lpstr>Chapter 3 Vocabulary</vt:lpstr>
      <vt:lpstr>Chapter 2 Vocabulary </vt:lpstr>
      <vt:lpstr>Chapter 2 Vocabulary</vt:lpstr>
      <vt:lpstr>Chapter 2 Vocabulary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  Niphal Verb Stem</dc:title>
  <dc:creator>Ted Hildebrandt</dc:creator>
  <cp:lastModifiedBy>Ted Hildebrandt</cp:lastModifiedBy>
  <cp:revision>26</cp:revision>
  <dcterms:created xsi:type="dcterms:W3CDTF">2018-11-14T14:46:21Z</dcterms:created>
  <dcterms:modified xsi:type="dcterms:W3CDTF">2018-11-14T19:55:12Z</dcterms:modified>
</cp:coreProperties>
</file>