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71" r:id="rId23"/>
    <p:sldId id="273" r:id="rId24"/>
    <p:sldId id="272" r:id="rId25"/>
    <p:sldId id="257" r:id="rId26"/>
    <p:sldId id="258" r:id="rId27"/>
    <p:sldId id="259" r:id="rId28"/>
    <p:sldId id="260" r:id="rId29"/>
    <p:sldId id="261" r:id="rId30"/>
    <p:sldId id="262" r:id="rId31"/>
    <p:sldId id="263" r:id="rId32"/>
    <p:sldId id="274" r:id="rId33"/>
    <p:sldId id="265" r:id="rId34"/>
    <p:sldId id="264" r:id="rId35"/>
    <p:sldId id="266" r:id="rId36"/>
    <p:sldId id="267" r:id="rId37"/>
    <p:sldId id="295" r:id="rId38"/>
    <p:sldId id="332" r:id="rId39"/>
    <p:sldId id="333" r:id="rId40"/>
    <p:sldId id="334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11/9/2018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MBgACM_LcE&amp;list=RDEMSL0J_ngrs5U8EoQWZITH5w&amp;index=9" TargetMode="External"/><Relationship Id="rId2" Type="http://schemas.openxmlformats.org/officeDocument/2006/relationships/hyperlink" Target="https://www.youtube.com/watch?v=pIOpZ9fQLbU&amp;t=0s&amp;list=PLnNXzYjQerJia_8yTy8OrM2K-BiN5OEup&amp;index=2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14:  Verbal Pronominal Suffixes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3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Chant Personal Pronouns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052918"/>
            <a:ext cx="10609321" cy="4195481"/>
          </a:xfrm>
        </p:spPr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common 	</a:t>
            </a:r>
            <a:r>
              <a:rPr lang="en-US" dirty="0" smtClean="0"/>
              <a:t> </a:t>
            </a:r>
            <a:r>
              <a:rPr lang="he-IL" sz="4400" dirty="0"/>
              <a:t>אֲנִי</a:t>
            </a:r>
            <a:r>
              <a:rPr lang="en-US" dirty="0"/>
              <a:t> 		 I 		</a:t>
            </a:r>
            <a:r>
              <a:rPr lang="en-US" dirty="0" smtClean="0"/>
              <a:t>		</a:t>
            </a:r>
            <a:r>
              <a:rPr lang="he-IL" sz="4400" dirty="0" smtClean="0"/>
              <a:t>אֲנַחְנוּ</a:t>
            </a:r>
            <a:r>
              <a:rPr lang="en-US" dirty="0" smtClean="0"/>
              <a:t>   </a:t>
            </a:r>
            <a:r>
              <a:rPr lang="en-US" dirty="0"/>
              <a:t>	we 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masc. 		</a:t>
            </a:r>
            <a:r>
              <a:rPr lang="he-IL" sz="4400" dirty="0"/>
              <a:t>אַתָּה</a:t>
            </a:r>
            <a:r>
              <a:rPr lang="he-IL" dirty="0"/>
              <a:t> </a:t>
            </a:r>
            <a:r>
              <a:rPr lang="en-US" dirty="0"/>
              <a:t>		you (m</a:t>
            </a:r>
            <a:r>
              <a:rPr lang="en-US" dirty="0" smtClean="0"/>
              <a:t>.)	</a:t>
            </a:r>
            <a:r>
              <a:rPr lang="en-US" dirty="0"/>
              <a:t>	</a:t>
            </a:r>
            <a:r>
              <a:rPr lang="he-IL" sz="4400" dirty="0"/>
              <a:t>אַתֶּם</a:t>
            </a:r>
            <a:r>
              <a:rPr lang="he-IL" dirty="0"/>
              <a:t> </a:t>
            </a:r>
            <a:r>
              <a:rPr lang="en-US" dirty="0"/>
              <a:t>		you /ye / you all (m.)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fem. 		</a:t>
            </a:r>
            <a:r>
              <a:rPr lang="he-IL" sz="4400" dirty="0"/>
              <a:t>אַתְּ</a:t>
            </a:r>
            <a:r>
              <a:rPr lang="en-US" dirty="0"/>
              <a:t>  		you (f</a:t>
            </a:r>
            <a:r>
              <a:rPr lang="en-US" dirty="0" smtClean="0"/>
              <a:t>.)		</a:t>
            </a:r>
            <a:r>
              <a:rPr lang="en-US" dirty="0"/>
              <a:t>	</a:t>
            </a:r>
            <a:r>
              <a:rPr lang="he-IL" sz="4400" dirty="0"/>
              <a:t>אַתֶּן</a:t>
            </a:r>
            <a:r>
              <a:rPr lang="he-IL" dirty="0"/>
              <a:t> </a:t>
            </a:r>
            <a:r>
              <a:rPr lang="en-US" dirty="0" smtClean="0"/>
              <a:t>	</a:t>
            </a:r>
            <a:r>
              <a:rPr lang="en-US" dirty="0"/>
              <a:t>	</a:t>
            </a:r>
            <a:r>
              <a:rPr lang="en-US" dirty="0" smtClean="0"/>
              <a:t>you </a:t>
            </a:r>
            <a:r>
              <a:rPr lang="en-US" dirty="0"/>
              <a:t>/ ye / you all (f.)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masc. 		</a:t>
            </a:r>
            <a:r>
              <a:rPr lang="he-IL" sz="4400" dirty="0"/>
              <a:t>הוּא</a:t>
            </a:r>
            <a:r>
              <a:rPr lang="he-IL" dirty="0"/>
              <a:t> </a:t>
            </a:r>
            <a:r>
              <a:rPr lang="en-US" dirty="0"/>
              <a:t>		he / </a:t>
            </a:r>
            <a:r>
              <a:rPr lang="en-US" dirty="0" smtClean="0"/>
              <a:t>it	</a:t>
            </a:r>
            <a:r>
              <a:rPr lang="en-US" dirty="0"/>
              <a:t>		</a:t>
            </a:r>
            <a:r>
              <a:rPr lang="he-IL" sz="4400" dirty="0"/>
              <a:t>הֵם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/>
              <a:t>they (m.)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fem. 	</a:t>
            </a:r>
            <a:r>
              <a:rPr lang="en-US" dirty="0" smtClean="0"/>
              <a:t>        </a:t>
            </a:r>
            <a:r>
              <a:rPr lang="en-US" dirty="0"/>
              <a:t>	</a:t>
            </a:r>
            <a:r>
              <a:rPr lang="he-IL" sz="4400" dirty="0"/>
              <a:t>הִיא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she </a:t>
            </a:r>
            <a:r>
              <a:rPr lang="en-US" dirty="0"/>
              <a:t>/ </a:t>
            </a:r>
            <a:r>
              <a:rPr lang="en-US" dirty="0" smtClean="0"/>
              <a:t>it		 </a:t>
            </a:r>
            <a:r>
              <a:rPr lang="en-US" dirty="0"/>
              <a:t>	</a:t>
            </a:r>
            <a:r>
              <a:rPr lang="he-IL" sz="4400" dirty="0"/>
              <a:t>הֵן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he-IL" dirty="0"/>
              <a:t>	</a:t>
            </a:r>
            <a:r>
              <a:rPr lang="en-US" dirty="0" smtClean="0"/>
              <a:t>	they </a:t>
            </a:r>
            <a:r>
              <a:rPr lang="en-US" dirty="0"/>
              <a:t>(f.)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3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2924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487" y="389965"/>
            <a:ext cx="11097654" cy="1400530"/>
          </a:xfrm>
        </p:spPr>
        <p:txBody>
          <a:bodyPr/>
          <a:lstStyle/>
          <a:p>
            <a:r>
              <a:rPr lang="en-US" b="1" dirty="0"/>
              <a:t>Demonstrative Pronouns:  this and that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953" y="1452282"/>
            <a:ext cx="11483788" cy="2587703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This / these                     that /  those                       who, which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he-IL" sz="3600" dirty="0"/>
              <a:t>זֶה</a:t>
            </a:r>
            <a:r>
              <a:rPr lang="he-IL" sz="2800" dirty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</a:t>
            </a:r>
            <a:r>
              <a:rPr lang="en-US" sz="3600" dirty="0"/>
              <a:t>	</a:t>
            </a:r>
            <a:r>
              <a:rPr lang="he-IL" sz="3600" dirty="0"/>
              <a:t> 	</a:t>
            </a:r>
            <a:r>
              <a:rPr lang="he-IL" sz="3600" dirty="0" smtClean="0"/>
              <a:t>א</a:t>
            </a:r>
            <a:r>
              <a:rPr lang="he-IL" sz="3600" dirty="0"/>
              <a:t>ֵ</a:t>
            </a:r>
            <a:r>
              <a:rPr lang="he-IL" sz="3600" dirty="0" smtClean="0"/>
              <a:t>לֶּה </a:t>
            </a:r>
            <a:r>
              <a:rPr lang="en-US" sz="3600" dirty="0"/>
              <a:t>		</a:t>
            </a:r>
            <a:r>
              <a:rPr lang="he-IL" sz="3600" dirty="0" smtClean="0"/>
              <a:t>הוּא         </a:t>
            </a:r>
            <a:r>
              <a:rPr lang="en-US" sz="3600" dirty="0" smtClean="0"/>
              <a:t>      </a:t>
            </a:r>
            <a:r>
              <a:rPr lang="he-IL" sz="3600" dirty="0"/>
              <a:t>הֵמָה / הֵ</a:t>
            </a:r>
            <a:r>
              <a:rPr lang="en-US" sz="3600" dirty="0">
                <a:latin typeface="Times New Roman" panose="02020603050405020304" pitchFamily="18" charset="0"/>
              </a:rPr>
              <a:t>ם</a:t>
            </a:r>
            <a:r>
              <a:rPr lang="he-IL" sz="3600" dirty="0"/>
              <a:t> </a:t>
            </a:r>
            <a:r>
              <a:rPr lang="en-US" sz="3600" dirty="0" smtClean="0"/>
              <a:t>              </a:t>
            </a:r>
            <a:r>
              <a:rPr lang="he-IL" sz="3600" dirty="0" smtClean="0"/>
              <a:t> </a:t>
            </a:r>
            <a:r>
              <a:rPr lang="en-US" sz="3600" dirty="0" smtClean="0"/>
              <a:t>א</a:t>
            </a:r>
            <a:r>
              <a:rPr lang="he-IL" sz="3600" dirty="0" smtClean="0"/>
              <a:t>ֲשֶׁר</a:t>
            </a:r>
          </a:p>
          <a:p>
            <a:r>
              <a:rPr lang="he-IL" sz="3600" dirty="0" smtClean="0"/>
              <a:t>זֹאת </a:t>
            </a:r>
            <a:r>
              <a:rPr lang="en-US" sz="3600" dirty="0"/>
              <a:t>		</a:t>
            </a:r>
            <a:r>
              <a:rPr lang="he-IL" sz="3600" dirty="0"/>
              <a:t>אֵלֶּה </a:t>
            </a:r>
            <a:r>
              <a:rPr lang="en-US" sz="3600" dirty="0"/>
              <a:t>	</a:t>
            </a:r>
            <a:r>
              <a:rPr lang="en-US" sz="3600" dirty="0" smtClean="0"/>
              <a:t>	</a:t>
            </a:r>
            <a:r>
              <a:rPr lang="he-IL" sz="3600" dirty="0" smtClean="0"/>
              <a:t>     </a:t>
            </a:r>
            <a:r>
              <a:rPr lang="en-US" sz="3600" dirty="0"/>
              <a:t>	</a:t>
            </a:r>
            <a:r>
              <a:rPr lang="he-IL" sz="3600" dirty="0" smtClean="0"/>
              <a:t>הִיא </a:t>
            </a:r>
            <a:r>
              <a:rPr lang="en-US" sz="3600" dirty="0" smtClean="0"/>
              <a:t>	     </a:t>
            </a:r>
            <a:r>
              <a:rPr lang="he-IL" sz="3600" dirty="0" smtClean="0"/>
              <a:t>הֵנָּה </a:t>
            </a:r>
            <a:r>
              <a:rPr lang="he-IL" sz="3600" dirty="0"/>
              <a:t>/ הֵ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ן</a:t>
            </a:r>
            <a:r>
              <a:rPr lang="el-GR" sz="3600" dirty="0"/>
              <a:t>	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206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Imperfect Chant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9464" y="1853248"/>
            <a:ext cx="8670174" cy="4195481"/>
          </a:xfrm>
        </p:spPr>
        <p:txBody>
          <a:bodyPr>
            <a:noAutofit/>
          </a:bodyPr>
          <a:lstStyle/>
          <a:p>
            <a:r>
              <a:rPr lang="en-US" sz="2800" dirty="0"/>
              <a:t>1CS	</a:t>
            </a:r>
            <a:r>
              <a:rPr lang="he-IL" sz="3600" dirty="0"/>
              <a:t>אֶשְׁמֹר</a:t>
            </a:r>
            <a:r>
              <a:rPr lang="en-US" sz="2800" dirty="0"/>
              <a:t>			</a:t>
            </a:r>
            <a:r>
              <a:rPr lang="en-US" sz="2800" dirty="0" smtClean="0"/>
              <a:t> 		1CP</a:t>
            </a:r>
            <a:r>
              <a:rPr lang="en-US" sz="2800" dirty="0"/>
              <a:t>	</a:t>
            </a:r>
            <a:r>
              <a:rPr lang="he-IL" sz="3600" dirty="0" smtClean="0"/>
              <a:t>נִשְׁמֹר</a:t>
            </a:r>
            <a:r>
              <a:rPr lang="he-IL" sz="2800" dirty="0"/>
              <a:t>	</a:t>
            </a:r>
            <a:r>
              <a:rPr lang="en-US" sz="2800" dirty="0" smtClean="0"/>
              <a:t>    </a:t>
            </a:r>
            <a:endParaRPr lang="en-US" sz="2800" dirty="0"/>
          </a:p>
          <a:p>
            <a:r>
              <a:rPr lang="en-US" sz="2800" dirty="0"/>
              <a:t>2MS	</a:t>
            </a:r>
            <a:r>
              <a:rPr lang="he-IL" sz="3600" dirty="0"/>
              <a:t>תִּשְׁמֹר</a:t>
            </a:r>
            <a:r>
              <a:rPr lang="en-US" sz="2800" dirty="0"/>
              <a:t>	</a:t>
            </a:r>
            <a:r>
              <a:rPr lang="en-US" sz="2800" dirty="0" smtClean="0"/>
              <a:t>				2MP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 smtClean="0"/>
              <a:t>תִּשְׁמְרוּ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2FS 	</a:t>
            </a:r>
            <a:r>
              <a:rPr lang="he-IL" sz="3600" dirty="0"/>
              <a:t>תִּשְׁמְרִי</a:t>
            </a:r>
            <a:r>
              <a:rPr lang="en-US" sz="2800" dirty="0"/>
              <a:t>	</a:t>
            </a:r>
            <a:r>
              <a:rPr lang="en-US" sz="2800" dirty="0" smtClean="0"/>
              <a:t>				2FP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 </a:t>
            </a:r>
            <a:endParaRPr lang="en-US" dirty="0"/>
          </a:p>
          <a:p>
            <a:r>
              <a:rPr lang="en-US" sz="2800" dirty="0"/>
              <a:t>3MS 	</a:t>
            </a:r>
            <a:r>
              <a:rPr lang="he-IL" sz="3600" dirty="0"/>
              <a:t>יִשְׁמֹר</a:t>
            </a:r>
            <a:r>
              <a:rPr lang="en-US" sz="2800" dirty="0"/>
              <a:t>	</a:t>
            </a:r>
            <a:r>
              <a:rPr lang="en-US" sz="2800" dirty="0" smtClean="0"/>
              <a:t>   </a:t>
            </a:r>
            <a:r>
              <a:rPr lang="en-US" sz="2800" dirty="0"/>
              <a:t>	</a:t>
            </a:r>
            <a:r>
              <a:rPr lang="en-US" sz="2800" dirty="0" smtClean="0"/>
              <a:t> 				3MP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יִשְׁמְרוּ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r>
              <a:rPr lang="en-US" sz="2800" dirty="0"/>
              <a:t>3FS 	</a:t>
            </a:r>
            <a:r>
              <a:rPr lang="he-IL" sz="3600" dirty="0"/>
              <a:t>תִּשְׁמֹר</a:t>
            </a:r>
            <a:r>
              <a:rPr lang="en-US" sz="2800" dirty="0"/>
              <a:t>		</a:t>
            </a:r>
            <a:r>
              <a:rPr lang="en-US" sz="2800" dirty="0" smtClean="0"/>
              <a:t> 			3FP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3600" dirty="0"/>
              <a:t>תִּשְׁמֹרְנָה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00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9. F.  Chant:  </a:t>
            </a:r>
            <a:r>
              <a:rPr lang="en-US" b="1" dirty="0" err="1"/>
              <a:t>Qal</a:t>
            </a:r>
            <a:r>
              <a:rPr lang="en-US" b="1" dirty="0"/>
              <a:t> Perfect Weak </a:t>
            </a:r>
            <a:r>
              <a:rPr lang="en-US" b="1" dirty="0" smtClean="0"/>
              <a:t>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296786"/>
            <a:ext cx="10642572" cy="5303520"/>
          </a:xfrm>
        </p:spPr>
        <p:txBody>
          <a:bodyPr>
            <a:normAutofit/>
          </a:bodyPr>
          <a:lstStyle/>
          <a:p>
            <a:r>
              <a:rPr lang="ar-SA" dirty="0" smtClean="0"/>
              <a:t> </a:t>
            </a:r>
            <a:r>
              <a:rPr lang="en-US" sz="3300" dirty="0" smtClean="0"/>
              <a:t>  </a:t>
            </a:r>
            <a:r>
              <a:rPr lang="he-IL" sz="3300" dirty="0" smtClean="0"/>
              <a:t>  </a:t>
            </a:r>
            <a:r>
              <a:rPr lang="en-US" sz="3300" dirty="0"/>
              <a:t>‘</a:t>
            </a:r>
            <a:r>
              <a:rPr lang="en-US" sz="3300" dirty="0" err="1"/>
              <a:t>Ayin-Yôd</a:t>
            </a:r>
            <a:r>
              <a:rPr lang="en-US" sz="3300" dirty="0"/>
              <a:t>/</a:t>
            </a:r>
            <a:r>
              <a:rPr lang="en-US" sz="3300" dirty="0" err="1"/>
              <a:t>Vāv</a:t>
            </a:r>
            <a:r>
              <a:rPr lang="en-US" sz="3300" dirty="0"/>
              <a:t>    </a:t>
            </a:r>
            <a:r>
              <a:rPr lang="en-US" sz="3300" dirty="0" smtClean="0"/>
              <a:t>  </a:t>
            </a:r>
            <a:r>
              <a:rPr lang="en-US" sz="3300" dirty="0" err="1"/>
              <a:t>Lāme</a:t>
            </a:r>
            <a:r>
              <a:rPr lang="en-US" sz="3300" u="sng" dirty="0" err="1"/>
              <a:t>d</a:t>
            </a:r>
            <a:r>
              <a:rPr lang="en-US" sz="3300" dirty="0" err="1"/>
              <a:t>-Hē</a:t>
            </a:r>
            <a:r>
              <a:rPr lang="en-US" sz="3300" dirty="0"/>
              <a:t>         </a:t>
            </a:r>
          </a:p>
          <a:p>
            <a:r>
              <a:rPr lang="en-US" sz="3900" dirty="0" smtClean="0"/>
              <a:t>           </a:t>
            </a:r>
            <a:r>
              <a:rPr lang="he-IL" sz="3900" dirty="0" smtClean="0"/>
              <a:t>קוּם</a:t>
            </a:r>
            <a:r>
              <a:rPr lang="en-US" sz="3900" dirty="0" smtClean="0"/>
              <a:t>                   </a:t>
            </a:r>
            <a:r>
              <a:rPr lang="he-IL" sz="3900" dirty="0"/>
              <a:t>בָּנָה</a:t>
            </a:r>
            <a:r>
              <a:rPr lang="en-US" sz="3900" dirty="0"/>
              <a:t>      </a:t>
            </a:r>
            <a:r>
              <a:rPr lang="en-US" sz="3900" dirty="0" smtClean="0"/>
              <a:t>           </a:t>
            </a:r>
            <a:r>
              <a:rPr lang="he-IL" sz="3900" dirty="0"/>
              <a:t>נָתַן</a:t>
            </a:r>
            <a:endParaRPr lang="en-US" sz="3900" dirty="0"/>
          </a:p>
          <a:p>
            <a:r>
              <a:rPr lang="en-US" sz="3900" dirty="0"/>
              <a:t>    </a:t>
            </a:r>
            <a:r>
              <a:rPr lang="en-US" sz="3900" dirty="0" smtClean="0"/>
              <a:t>        </a:t>
            </a:r>
            <a:r>
              <a:rPr lang="en-US" sz="1800" dirty="0" smtClean="0"/>
              <a:t>to </a:t>
            </a:r>
            <a:r>
              <a:rPr lang="en-US" sz="1800" dirty="0"/>
              <a:t>rise         </a:t>
            </a:r>
            <a:r>
              <a:rPr lang="en-US" sz="1800" dirty="0" smtClean="0"/>
              <a:t>                           </a:t>
            </a:r>
            <a:r>
              <a:rPr lang="en-US" sz="1800" dirty="0"/>
              <a:t>to build           </a:t>
            </a:r>
            <a:r>
              <a:rPr lang="en-US" sz="1800" dirty="0" smtClean="0"/>
              <a:t>                        </a:t>
            </a:r>
            <a:r>
              <a:rPr lang="en-US" sz="1800" dirty="0"/>
              <a:t>to give                      </a:t>
            </a:r>
            <a:endParaRPr lang="en-US" sz="3900" dirty="0"/>
          </a:p>
          <a:p>
            <a:r>
              <a:rPr lang="en-US" sz="2800" dirty="0" smtClean="0"/>
              <a:t>1CS</a:t>
            </a:r>
            <a:r>
              <a:rPr lang="en-US" sz="3900" dirty="0" smtClean="0"/>
              <a:t>     </a:t>
            </a:r>
            <a:r>
              <a:rPr lang="he-IL" sz="3900" dirty="0" smtClean="0"/>
              <a:t>קַמְתִּי</a:t>
            </a:r>
            <a:r>
              <a:rPr lang="en-US" sz="3900" dirty="0" smtClean="0"/>
              <a:t>                </a:t>
            </a:r>
            <a:r>
              <a:rPr lang="he-IL" sz="3900" dirty="0"/>
              <a:t>בָּנִיתִי</a:t>
            </a:r>
            <a:r>
              <a:rPr lang="en-US" sz="3900" dirty="0"/>
              <a:t>      </a:t>
            </a:r>
            <a:r>
              <a:rPr lang="en-US" sz="3900" dirty="0" smtClean="0"/>
              <a:t>          </a:t>
            </a:r>
            <a:r>
              <a:rPr lang="he-IL" sz="3900" dirty="0" smtClean="0"/>
              <a:t>נָתַתִּי</a:t>
            </a:r>
            <a:endParaRPr lang="en-US" sz="3900" dirty="0"/>
          </a:p>
          <a:p>
            <a:r>
              <a:rPr lang="en-US" sz="2800" dirty="0" smtClean="0"/>
              <a:t>2MP </a:t>
            </a:r>
            <a:r>
              <a:rPr lang="el-GR" sz="3900" dirty="0" smtClean="0"/>
              <a:t>  </a:t>
            </a:r>
            <a:r>
              <a:rPr lang="he-IL" sz="3900" dirty="0"/>
              <a:t>קַמְתֶּם </a:t>
            </a:r>
            <a:r>
              <a:rPr lang="el-GR" sz="3900" dirty="0" smtClean="0"/>
              <a:t>  </a:t>
            </a:r>
            <a:r>
              <a:rPr lang="en-US" sz="3900" dirty="0" smtClean="0"/>
              <a:t>          </a:t>
            </a:r>
            <a:r>
              <a:rPr lang="el-GR" sz="3900" dirty="0" smtClean="0"/>
              <a:t> </a:t>
            </a:r>
            <a:r>
              <a:rPr lang="he-IL" sz="3900" dirty="0" smtClean="0"/>
              <a:t>בְּנִיתֶם  </a:t>
            </a:r>
            <a:r>
              <a:rPr lang="en-US" sz="3900" dirty="0" smtClean="0"/>
              <a:t> </a:t>
            </a:r>
            <a:r>
              <a:rPr lang="he-IL" sz="3900" dirty="0" smtClean="0"/>
              <a:t>    </a:t>
            </a:r>
            <a:r>
              <a:rPr lang="en-US" sz="3900" dirty="0" smtClean="0"/>
              <a:t>           </a:t>
            </a:r>
            <a:r>
              <a:rPr lang="he-IL" sz="3900" dirty="0" smtClean="0"/>
              <a:t>נְתַתֶּם</a:t>
            </a:r>
            <a:endParaRPr lang="en-US" sz="3900" dirty="0"/>
          </a:p>
          <a:p>
            <a:r>
              <a:rPr lang="en-US" sz="2800" dirty="0" smtClean="0"/>
              <a:t>3CP </a:t>
            </a:r>
            <a:r>
              <a:rPr lang="el-GR" sz="3900" dirty="0" smtClean="0"/>
              <a:t>    </a:t>
            </a:r>
            <a:r>
              <a:rPr lang="he-IL" sz="3900" dirty="0" smtClean="0"/>
              <a:t>  </a:t>
            </a:r>
            <a:r>
              <a:rPr lang="he-IL" sz="3900" dirty="0"/>
              <a:t>קָמוּ </a:t>
            </a:r>
            <a:r>
              <a:rPr lang="he-IL" sz="3900" dirty="0" smtClean="0"/>
              <a:t> </a:t>
            </a:r>
            <a:r>
              <a:rPr lang="en-US" sz="3900" dirty="0" smtClean="0"/>
              <a:t>                 </a:t>
            </a:r>
            <a:r>
              <a:rPr lang="he-IL" sz="3900" dirty="0"/>
              <a:t>בָּנוּ</a:t>
            </a:r>
            <a:r>
              <a:rPr lang="en-US" sz="3900" dirty="0"/>
              <a:t>   </a:t>
            </a:r>
            <a:r>
              <a:rPr lang="en-US" sz="3900" dirty="0" smtClean="0"/>
              <a:t>              </a:t>
            </a:r>
            <a:r>
              <a:rPr lang="he-IL" sz="3900" dirty="0" smtClean="0"/>
              <a:t>נָתְנוּ</a:t>
            </a:r>
            <a:endParaRPr lang="en-US" sz="3900" dirty="0" smtClean="0"/>
          </a:p>
          <a:p>
            <a:r>
              <a:rPr lang="en-US" sz="4000" dirty="0" smtClean="0"/>
              <a:t>                               </a:t>
            </a:r>
            <a:r>
              <a:rPr lang="he-IL" sz="4000" dirty="0" smtClean="0"/>
              <a:t>בָּנְתָה</a:t>
            </a:r>
            <a:r>
              <a:rPr lang="en-US" sz="4000" dirty="0" smtClean="0"/>
              <a:t> </a:t>
            </a:r>
            <a:r>
              <a:rPr lang="en-US" sz="2400" dirty="0" smtClean="0"/>
              <a:t>(3fs)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36" y="303089"/>
            <a:ext cx="11789729" cy="1400530"/>
          </a:xfrm>
        </p:spPr>
        <p:txBody>
          <a:bodyPr/>
          <a:lstStyle/>
          <a:p>
            <a:r>
              <a:rPr lang="en-US" b="1" dirty="0"/>
              <a:t>10.B.   Chant:  </a:t>
            </a:r>
            <a:r>
              <a:rPr lang="el-GR" b="1" dirty="0"/>
              <a:t>Ι</a:t>
            </a:r>
            <a:r>
              <a:rPr lang="en-US" b="1" dirty="0"/>
              <a:t>. </a:t>
            </a:r>
            <a:r>
              <a:rPr lang="en-US" b="1" dirty="0" err="1"/>
              <a:t>Pē</a:t>
            </a:r>
            <a:r>
              <a:rPr lang="en-US" b="1" dirty="0"/>
              <a:t> position--weak </a:t>
            </a:r>
            <a:r>
              <a:rPr lang="en-US" b="1" dirty="0" smtClean="0"/>
              <a:t>guttural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1" y="1338350"/>
            <a:ext cx="11008333" cy="4910050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</a:t>
            </a:r>
            <a:r>
              <a:rPr lang="en-US" sz="2800" dirty="0" smtClean="0"/>
              <a:t>Regular    </a:t>
            </a:r>
            <a:r>
              <a:rPr lang="en-US" sz="2800" dirty="0" err="1"/>
              <a:t>Pē-Nûn</a:t>
            </a:r>
            <a:r>
              <a:rPr lang="en-US" sz="2800" dirty="0"/>
              <a:t>, </a:t>
            </a:r>
            <a:r>
              <a:rPr lang="he-IL" sz="2800" dirty="0"/>
              <a:t> 	</a:t>
            </a:r>
            <a:r>
              <a:rPr lang="en-US" sz="2800" dirty="0" err="1"/>
              <a:t>Pē-Yôd</a:t>
            </a:r>
            <a:r>
              <a:rPr lang="en-US" sz="2800" dirty="0"/>
              <a:t>,   </a:t>
            </a:r>
            <a:r>
              <a:rPr lang="he-IL" sz="2800" dirty="0"/>
              <a:t>  </a:t>
            </a:r>
            <a:r>
              <a:rPr lang="en-US" sz="2800" dirty="0"/>
              <a:t>   </a:t>
            </a:r>
            <a:r>
              <a:rPr lang="en-US" sz="2800" dirty="0" err="1"/>
              <a:t>Pē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he-IL" sz="2800" dirty="0"/>
              <a:t>  </a:t>
            </a:r>
            <a:r>
              <a:rPr lang="en-US" sz="2800" dirty="0" smtClean="0"/>
              <a:t> </a:t>
            </a:r>
            <a:r>
              <a:rPr lang="he-IL" sz="2800" dirty="0" smtClean="0"/>
              <a:t>      </a:t>
            </a:r>
            <a:r>
              <a:rPr lang="en-US" sz="2800" dirty="0" err="1" smtClean="0"/>
              <a:t>Pē</a:t>
            </a:r>
            <a:r>
              <a:rPr lang="en-US" sz="2800" dirty="0" smtClean="0"/>
              <a:t>-Guttural  </a:t>
            </a:r>
            <a:endParaRPr lang="en-US" sz="2800" dirty="0"/>
          </a:p>
          <a:p>
            <a:r>
              <a:rPr lang="he-IL" sz="4000" dirty="0" smtClean="0"/>
              <a:t>תִּשְׁמֹר     </a:t>
            </a:r>
            <a:r>
              <a:rPr lang="en-US" sz="4000" dirty="0" smtClean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</a:t>
            </a:r>
            <a:r>
              <a:rPr lang="he-IL" sz="4000" dirty="0" smtClean="0"/>
              <a:t>   </a:t>
            </a:r>
            <a:r>
              <a:rPr lang="en-US" sz="4000" dirty="0" smtClean="0"/>
              <a:t> </a:t>
            </a:r>
            <a:r>
              <a:rPr lang="he-IL" sz="4000" dirty="0"/>
              <a:t>נָפַל</a:t>
            </a:r>
            <a:r>
              <a:rPr lang="en-US" sz="4000" dirty="0"/>
              <a:t>        </a:t>
            </a:r>
            <a:r>
              <a:rPr lang="he-IL" sz="4000" dirty="0"/>
              <a:t>יָשַׁב</a:t>
            </a:r>
            <a:r>
              <a:rPr lang="en-US" sz="4000" dirty="0"/>
              <a:t>   </a:t>
            </a:r>
            <a:r>
              <a:rPr lang="he-IL" sz="4000" dirty="0" smtClean="0"/>
              <a:t>    </a:t>
            </a:r>
            <a:r>
              <a:rPr lang="en-US" sz="4000" dirty="0" smtClean="0"/>
              <a:t>  </a:t>
            </a:r>
            <a:r>
              <a:rPr lang="he-IL" sz="4000" dirty="0" smtClean="0"/>
              <a:t>   </a:t>
            </a:r>
            <a:r>
              <a:rPr lang="he-IL" sz="4000" dirty="0"/>
              <a:t>אָמַר</a:t>
            </a:r>
            <a:r>
              <a:rPr lang="en-US" sz="4000" dirty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עָמַד</a:t>
            </a:r>
            <a:endParaRPr lang="en-US" sz="4000" dirty="0"/>
          </a:p>
          <a:p>
            <a:r>
              <a:rPr lang="en-US" sz="2400" dirty="0"/>
              <a:t>2MS</a:t>
            </a:r>
            <a:r>
              <a:rPr lang="he-IL" sz="2400" dirty="0"/>
              <a:t>/</a:t>
            </a:r>
            <a:r>
              <a:rPr lang="en-US" sz="2400" dirty="0"/>
              <a:t>3FS </a:t>
            </a:r>
            <a:r>
              <a:rPr lang="he-IL" sz="2400" dirty="0"/>
              <a:t>      </a:t>
            </a:r>
            <a:r>
              <a:rPr lang="en-US" sz="2400" dirty="0"/>
              <a:t>  </a:t>
            </a:r>
            <a:r>
              <a:rPr lang="he-IL" sz="4000" dirty="0" smtClean="0"/>
              <a:t>תִּפֹּל      </a:t>
            </a:r>
            <a:r>
              <a:rPr lang="en-US" sz="4000" dirty="0" smtClean="0"/>
              <a:t> </a:t>
            </a:r>
            <a:r>
              <a:rPr lang="he-IL" sz="4000" dirty="0" smtClean="0"/>
              <a:t>     </a:t>
            </a:r>
            <a:r>
              <a:rPr lang="en-US" sz="4000" dirty="0" smtClean="0"/>
              <a:t> </a:t>
            </a:r>
            <a:r>
              <a:rPr lang="he-IL" sz="4000" dirty="0"/>
              <a:t>תֵּשֵׁב</a:t>
            </a:r>
            <a:r>
              <a:rPr lang="en-US" sz="4000" dirty="0"/>
              <a:t>    </a:t>
            </a:r>
            <a:r>
              <a:rPr lang="he-IL" sz="4000" dirty="0" smtClean="0"/>
              <a:t> </a:t>
            </a:r>
            <a:r>
              <a:rPr lang="en-US" sz="4000" dirty="0" smtClean="0"/>
              <a:t>  </a:t>
            </a:r>
            <a:r>
              <a:rPr lang="he-IL" sz="4000" dirty="0"/>
              <a:t>תֹּאמַר</a:t>
            </a:r>
            <a:r>
              <a:rPr lang="en-US" sz="4000" dirty="0"/>
              <a:t>          </a:t>
            </a:r>
            <a:r>
              <a:rPr lang="he-IL" sz="4000" dirty="0"/>
              <a:t>תַּעֲמֹד</a:t>
            </a:r>
            <a:endParaRPr lang="en-US" sz="40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528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505" y="452718"/>
            <a:ext cx="11812386" cy="1400530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.C</a:t>
            </a:r>
            <a:r>
              <a:rPr lang="en-US" dirty="0"/>
              <a:t>.  </a:t>
            </a:r>
            <a:r>
              <a:rPr lang="en-US" dirty="0" smtClean="0"/>
              <a:t>Chant </a:t>
            </a:r>
            <a:r>
              <a:rPr lang="en-US" b="1" dirty="0" smtClean="0"/>
              <a:t>II</a:t>
            </a:r>
            <a:r>
              <a:rPr lang="en-US" dirty="0"/>
              <a:t>. </a:t>
            </a:r>
            <a:r>
              <a:rPr lang="en-US" b="1" dirty="0"/>
              <a:t>‘</a:t>
            </a:r>
            <a:r>
              <a:rPr lang="en-US" b="1" dirty="0" err="1"/>
              <a:t>Ayin</a:t>
            </a:r>
            <a:r>
              <a:rPr lang="en-US" dirty="0"/>
              <a:t> </a:t>
            </a:r>
            <a:r>
              <a:rPr lang="en-US" b="1" dirty="0"/>
              <a:t>position weak </a:t>
            </a:r>
            <a:r>
              <a:rPr lang="en-US" b="1" dirty="0" smtClean="0"/>
              <a:t>guttural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05" y="1521230"/>
            <a:ext cx="12119957" cy="4727170"/>
          </a:xfrm>
        </p:spPr>
        <p:txBody>
          <a:bodyPr>
            <a:normAutofit/>
          </a:bodyPr>
          <a:lstStyle/>
          <a:p>
            <a:r>
              <a:rPr lang="el-GR" sz="3000" dirty="0" smtClean="0"/>
              <a:t>      </a:t>
            </a:r>
            <a:r>
              <a:rPr lang="en-US" sz="3000" dirty="0" smtClean="0"/>
              <a:t>Regular    </a:t>
            </a:r>
            <a:r>
              <a:rPr lang="en-US" sz="3000" dirty="0"/>
              <a:t>‘</a:t>
            </a:r>
            <a:r>
              <a:rPr lang="en-US" sz="3000" dirty="0" err="1"/>
              <a:t>Ayin-Yôd</a:t>
            </a:r>
            <a:r>
              <a:rPr lang="en-US" sz="3000" dirty="0"/>
              <a:t>/</a:t>
            </a:r>
            <a:r>
              <a:rPr lang="en-US" sz="3000" dirty="0" err="1"/>
              <a:t>Vāv</a:t>
            </a:r>
            <a:r>
              <a:rPr lang="en-US" sz="3000" dirty="0"/>
              <a:t>   </a:t>
            </a:r>
            <a:r>
              <a:rPr lang="en-US" sz="3000" dirty="0" smtClean="0"/>
              <a:t>  </a:t>
            </a:r>
            <a:r>
              <a:rPr lang="en-US" sz="3000" dirty="0"/>
              <a:t>‘</a:t>
            </a:r>
            <a:r>
              <a:rPr lang="en-US" sz="3000" dirty="0" err="1"/>
              <a:t>Ayin</a:t>
            </a:r>
            <a:r>
              <a:rPr lang="en-US" sz="3000" dirty="0"/>
              <a:t> guttural </a:t>
            </a:r>
            <a:r>
              <a:rPr lang="en-US" sz="3000" dirty="0" smtClean="0"/>
              <a:t>   </a:t>
            </a:r>
            <a:r>
              <a:rPr lang="en-US" sz="3000" dirty="0"/>
              <a:t>Double ‘</a:t>
            </a:r>
            <a:r>
              <a:rPr lang="en-US" sz="3000" dirty="0" err="1"/>
              <a:t>Ayin</a:t>
            </a:r>
            <a:r>
              <a:rPr lang="he-IL" sz="3000" dirty="0"/>
              <a:t>   </a:t>
            </a:r>
            <a:r>
              <a:rPr lang="he-IL" dirty="0" smtClean="0"/>
              <a:t>     </a:t>
            </a:r>
            <a:endParaRPr lang="en-US" dirty="0"/>
          </a:p>
          <a:p>
            <a:r>
              <a:rPr lang="en-US" sz="4000" dirty="0" smtClean="0"/>
              <a:t>     </a:t>
            </a:r>
            <a:r>
              <a:rPr lang="he-IL" sz="4000" dirty="0" smtClean="0"/>
              <a:t>       תִּשְׁמֹר </a:t>
            </a:r>
            <a:r>
              <a:rPr lang="en-US" sz="4000" dirty="0" smtClean="0"/>
              <a:t>    </a:t>
            </a:r>
            <a:r>
              <a:rPr lang="he-IL" sz="4000" dirty="0"/>
              <a:t>קוּם</a:t>
            </a:r>
            <a:r>
              <a:rPr lang="en-US" sz="4000" dirty="0"/>
              <a:t>         </a:t>
            </a:r>
            <a:r>
              <a:rPr lang="he-IL" sz="4000" dirty="0" smtClean="0"/>
              <a:t>      </a:t>
            </a:r>
            <a:r>
              <a:rPr lang="en-US" sz="4000" dirty="0" smtClean="0"/>
              <a:t>   </a:t>
            </a:r>
            <a:r>
              <a:rPr lang="he-IL" sz="4000" dirty="0"/>
              <a:t>בָּחַר</a:t>
            </a:r>
            <a:r>
              <a:rPr lang="en-US" sz="4000" dirty="0"/>
              <a:t>     </a:t>
            </a:r>
            <a:r>
              <a:rPr lang="he-IL" sz="4000" dirty="0" smtClean="0"/>
              <a:t> </a:t>
            </a:r>
            <a:r>
              <a:rPr lang="en-US" sz="4000" dirty="0" smtClean="0"/>
              <a:t>        </a:t>
            </a:r>
            <a:r>
              <a:rPr lang="he-IL" sz="4000" dirty="0"/>
              <a:t>תָּמַם   </a:t>
            </a:r>
            <a:r>
              <a:rPr lang="en-US" sz="4000" dirty="0"/>
              <a:t>      </a:t>
            </a:r>
          </a:p>
          <a:p>
            <a:r>
              <a:rPr lang="en-US" sz="2400" dirty="0"/>
              <a:t>2MS/3FS</a:t>
            </a:r>
            <a:r>
              <a:rPr lang="en-US" sz="4000" dirty="0"/>
              <a:t>    </a:t>
            </a:r>
            <a:r>
              <a:rPr lang="en-US" sz="4000" dirty="0" smtClean="0"/>
              <a:t> </a:t>
            </a:r>
            <a:r>
              <a:rPr lang="he-IL" sz="4000" dirty="0" smtClean="0"/>
              <a:t>תָּקוּם  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      </a:t>
            </a:r>
            <a:r>
              <a:rPr lang="en-US" sz="4000" dirty="0" smtClean="0"/>
              <a:t> </a:t>
            </a:r>
            <a:r>
              <a:rPr lang="he-IL" sz="4000" dirty="0"/>
              <a:t>תִּבְחַר </a:t>
            </a:r>
            <a:r>
              <a:rPr lang="en-US" sz="4000" dirty="0"/>
              <a:t>      </a:t>
            </a:r>
            <a:r>
              <a:rPr lang="he-IL" sz="4000" dirty="0" smtClean="0"/>
              <a:t>  </a:t>
            </a:r>
            <a:r>
              <a:rPr lang="en-US" sz="4000" dirty="0" smtClean="0"/>
              <a:t>        </a:t>
            </a:r>
            <a:r>
              <a:rPr lang="he-IL" sz="4000" dirty="0"/>
              <a:t>תֵּתַם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11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62" y="452718"/>
            <a:ext cx="11479875" cy="827442"/>
          </a:xfrm>
        </p:spPr>
        <p:txBody>
          <a:bodyPr/>
          <a:lstStyle/>
          <a:p>
            <a:r>
              <a:rPr lang="en-US" dirty="0"/>
              <a:t>10</a:t>
            </a:r>
            <a:r>
              <a:rPr lang="en-US" b="1" dirty="0"/>
              <a:t>.D.</a:t>
            </a:r>
            <a:r>
              <a:rPr lang="en-US" dirty="0"/>
              <a:t>  </a:t>
            </a:r>
            <a:r>
              <a:rPr lang="en-US" dirty="0" smtClean="0"/>
              <a:t>Chant: </a:t>
            </a:r>
            <a:r>
              <a:rPr lang="en-US" b="1" dirty="0" smtClean="0"/>
              <a:t>III</a:t>
            </a:r>
            <a:r>
              <a:rPr lang="en-US" dirty="0"/>
              <a:t>. </a:t>
            </a:r>
            <a:r>
              <a:rPr lang="en-US" b="1" dirty="0" err="1"/>
              <a:t>Lāme</a:t>
            </a:r>
            <a:r>
              <a:rPr lang="en-US" b="1" u="sng" dirty="0" err="1"/>
              <a:t>d</a:t>
            </a:r>
            <a:r>
              <a:rPr lang="en-US" b="1" dirty="0"/>
              <a:t> </a:t>
            </a:r>
            <a:r>
              <a:rPr lang="en-US" b="1" dirty="0" smtClean="0"/>
              <a:t>position</a:t>
            </a:r>
            <a:r>
              <a:rPr lang="en-US" dirty="0" smtClean="0"/>
              <a:t>: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9" y="1280160"/>
            <a:ext cx="11824855" cy="5428211"/>
          </a:xfrm>
        </p:spPr>
        <p:txBody>
          <a:bodyPr>
            <a:normAutofit/>
          </a:bodyPr>
          <a:lstStyle/>
          <a:p>
            <a:r>
              <a:rPr lang="he-IL" sz="2800" dirty="0" smtClean="0"/>
              <a:t>      </a:t>
            </a:r>
            <a:r>
              <a:rPr lang="en-US" sz="2800" dirty="0" smtClean="0"/>
              <a:t>      Regular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 err="1"/>
              <a:t>-Hē</a:t>
            </a:r>
            <a:r>
              <a:rPr lang="en-US" sz="2800" dirty="0"/>
              <a:t>      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-guttural  </a:t>
            </a:r>
            <a:r>
              <a:rPr lang="he-IL" sz="2800" dirty="0"/>
              <a:t>   </a:t>
            </a:r>
            <a:r>
              <a:rPr lang="en-US" sz="2800" dirty="0" err="1"/>
              <a:t>Lāme</a:t>
            </a:r>
            <a:r>
              <a:rPr lang="en-US" sz="2800" u="sng" dirty="0" err="1"/>
              <a:t>d</a:t>
            </a:r>
            <a:r>
              <a:rPr lang="en-US" sz="2800" dirty="0"/>
              <a:t>-’</a:t>
            </a:r>
            <a:r>
              <a:rPr lang="en-US" sz="2800" dirty="0" err="1"/>
              <a:t>Āle</a:t>
            </a:r>
            <a:r>
              <a:rPr lang="en-US" sz="2800" u="sng" dirty="0" err="1"/>
              <a:t>f</a:t>
            </a:r>
            <a:r>
              <a:rPr lang="en-US" sz="2800" dirty="0"/>
              <a:t> </a:t>
            </a:r>
            <a:r>
              <a:rPr lang="el-GR" sz="2800" dirty="0" smtClean="0"/>
              <a:t>  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he-IL" sz="4000" dirty="0" smtClean="0"/>
              <a:t>תִּשְׁמֹר         </a:t>
            </a:r>
            <a:r>
              <a:rPr lang="en-US" sz="4000" dirty="0" smtClean="0"/>
              <a:t>  </a:t>
            </a:r>
            <a:r>
              <a:rPr lang="he-IL" sz="4000" dirty="0" smtClean="0"/>
              <a:t>      </a:t>
            </a:r>
            <a:r>
              <a:rPr lang="en-US" sz="4000" dirty="0" smtClean="0"/>
              <a:t>  </a:t>
            </a:r>
            <a:r>
              <a:rPr lang="he-IL" sz="4000" dirty="0"/>
              <a:t>בָּנָה</a:t>
            </a:r>
            <a:r>
              <a:rPr lang="en-US" sz="4000" dirty="0"/>
              <a:t>        </a:t>
            </a:r>
            <a:r>
              <a:rPr lang="he-IL" sz="4000" dirty="0" smtClean="0"/>
              <a:t>  </a:t>
            </a:r>
            <a:r>
              <a:rPr lang="en-US" sz="4000" dirty="0" smtClean="0"/>
              <a:t>    </a:t>
            </a:r>
            <a:r>
              <a:rPr lang="he-IL" sz="4000" dirty="0"/>
              <a:t>שָׁלַח</a:t>
            </a:r>
            <a:r>
              <a:rPr lang="en-US" sz="4000" dirty="0"/>
              <a:t>       </a:t>
            </a:r>
            <a:r>
              <a:rPr lang="he-IL" sz="4000" dirty="0"/>
              <a:t>מָצָא  </a:t>
            </a:r>
            <a:r>
              <a:rPr lang="he-IL" sz="4000" dirty="0" smtClean="0"/>
              <a:t>         </a:t>
            </a:r>
            <a:r>
              <a:rPr lang="en-US" sz="4000" dirty="0" smtClean="0"/>
              <a:t>      </a:t>
            </a:r>
            <a:endParaRPr lang="en-US" sz="4000" dirty="0"/>
          </a:p>
          <a:p>
            <a:r>
              <a:rPr lang="en-US" sz="2400" dirty="0"/>
              <a:t>2MS/3FS</a:t>
            </a:r>
            <a:r>
              <a:rPr lang="he-IL" sz="2400" dirty="0"/>
              <a:t>                   </a:t>
            </a:r>
            <a:r>
              <a:rPr lang="en-US" sz="4000" dirty="0"/>
              <a:t> </a:t>
            </a:r>
            <a:r>
              <a:rPr lang="he-IL" sz="4000" dirty="0" smtClean="0"/>
              <a:t> </a:t>
            </a:r>
            <a:r>
              <a:rPr lang="en-US" sz="4000" dirty="0" smtClean="0"/>
              <a:t>   </a:t>
            </a:r>
            <a:r>
              <a:rPr lang="he-IL" sz="4000" dirty="0"/>
              <a:t>תִּבְנֶה</a:t>
            </a:r>
            <a:r>
              <a:rPr lang="en-US" sz="4000" dirty="0"/>
              <a:t>     </a:t>
            </a:r>
            <a:r>
              <a:rPr lang="he-IL" sz="4000" dirty="0" smtClean="0"/>
              <a:t>   </a:t>
            </a:r>
            <a:r>
              <a:rPr lang="en-US" sz="4000" dirty="0" smtClean="0"/>
              <a:t>    </a:t>
            </a:r>
            <a:r>
              <a:rPr lang="he-IL" sz="4000" dirty="0"/>
              <a:t>תִּשְׁלַח</a:t>
            </a:r>
            <a:r>
              <a:rPr lang="en-US" sz="4000" dirty="0"/>
              <a:t>      </a:t>
            </a:r>
            <a:r>
              <a:rPr lang="he-IL" sz="4000" dirty="0" smtClean="0"/>
              <a:t>      </a:t>
            </a:r>
            <a:r>
              <a:rPr lang="en-US" sz="4000" dirty="0" smtClean="0"/>
              <a:t>    </a:t>
            </a:r>
            <a:r>
              <a:rPr lang="he-IL" sz="4000" dirty="0"/>
              <a:t>תִּמְצָא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7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11. D. Learn the following chant for </a:t>
            </a:r>
            <a:r>
              <a:rPr lang="he-IL" dirty="0"/>
              <a:t>שָׁמַר</a:t>
            </a:r>
            <a:r>
              <a:rPr lang="en-US" b="1" dirty="0"/>
              <a:t>:  Imperative chant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634" y="2499360"/>
            <a:ext cx="11068595" cy="3749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2ms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4000" dirty="0"/>
              <a:t>שְׁמֹר</a:t>
            </a:r>
            <a:r>
              <a:rPr lang="he-IL" sz="2800" dirty="0"/>
              <a:t>	</a:t>
            </a:r>
            <a:r>
              <a:rPr lang="en-US" sz="2800" dirty="0"/>
              <a:t>[you, </a:t>
            </a:r>
            <a:r>
              <a:rPr lang="en-US" sz="2800" dirty="0" err="1"/>
              <a:t>m.s.</a:t>
            </a:r>
            <a:r>
              <a:rPr lang="en-US" sz="2800" dirty="0"/>
              <a:t>] guard	2mp	</a:t>
            </a:r>
            <a:r>
              <a:rPr lang="he-IL" sz="4000" dirty="0"/>
              <a:t>שִׁמְרוּ</a:t>
            </a:r>
            <a:r>
              <a:rPr lang="he-IL" sz="2800" dirty="0"/>
              <a:t> </a:t>
            </a:r>
            <a:r>
              <a:rPr lang="en-US" sz="2800" dirty="0"/>
              <a:t>   [you </a:t>
            </a:r>
            <a:r>
              <a:rPr lang="en-US" sz="2800" dirty="0" err="1"/>
              <a:t>m.p</a:t>
            </a:r>
            <a:r>
              <a:rPr lang="en-US" sz="2800" dirty="0"/>
              <a:t>.] guard</a:t>
            </a:r>
          </a:p>
          <a:p>
            <a:r>
              <a:rPr lang="en-US" sz="2800" dirty="0"/>
              <a:t> 	2fs</a:t>
            </a:r>
            <a:r>
              <a:rPr lang="he-IL" sz="2800" dirty="0"/>
              <a:t> </a:t>
            </a:r>
            <a:r>
              <a:rPr lang="en-US" sz="2800" dirty="0" smtClean="0"/>
              <a:t>  </a:t>
            </a:r>
            <a:r>
              <a:rPr lang="he-IL" sz="4000" dirty="0" smtClean="0"/>
              <a:t>שִׁמְרִי</a:t>
            </a:r>
            <a:r>
              <a:rPr lang="he-IL" sz="2800" dirty="0" smtClean="0"/>
              <a:t> </a:t>
            </a:r>
            <a:r>
              <a:rPr lang="en-US" sz="2800" dirty="0" smtClean="0"/>
              <a:t> [</a:t>
            </a:r>
            <a:r>
              <a:rPr lang="en-US" sz="2800" dirty="0"/>
              <a:t>you, </a:t>
            </a:r>
            <a:r>
              <a:rPr lang="en-US" sz="2800" dirty="0" err="1"/>
              <a:t>f.s</a:t>
            </a:r>
            <a:r>
              <a:rPr lang="en-US" sz="2800" dirty="0"/>
              <a:t>.] guard 	2fp</a:t>
            </a:r>
            <a:r>
              <a:rPr lang="he-IL" sz="2800" dirty="0"/>
              <a:t>	</a:t>
            </a:r>
            <a:r>
              <a:rPr lang="he-IL" sz="4000" dirty="0"/>
              <a:t>שְׁמֹרְנָה</a:t>
            </a:r>
            <a:r>
              <a:rPr lang="he-IL" sz="2800" dirty="0"/>
              <a:t>  </a:t>
            </a:r>
            <a:r>
              <a:rPr lang="en-US" sz="2800" dirty="0" smtClean="0"/>
              <a:t> [</a:t>
            </a:r>
            <a:r>
              <a:rPr lang="en-US" sz="2800" dirty="0"/>
              <a:t>you </a:t>
            </a:r>
            <a:r>
              <a:rPr lang="en-US" sz="2800" dirty="0" err="1"/>
              <a:t>f.p</a:t>
            </a:r>
            <a:r>
              <a:rPr lang="en-US" sz="2800" dirty="0"/>
              <a:t>.] guard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157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12. A. Introduction to Infinitives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537856"/>
            <a:ext cx="11587941" cy="4710544"/>
          </a:xfrm>
        </p:spPr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Inf</a:t>
            </a:r>
            <a:r>
              <a:rPr lang="en-US" sz="2800" dirty="0"/>
              <a:t>. </a:t>
            </a:r>
            <a:r>
              <a:rPr lang="en-US" sz="2800" dirty="0" smtClean="0"/>
              <a:t>Construct:    </a:t>
            </a:r>
            <a:r>
              <a:rPr lang="he-IL" sz="4000" dirty="0" smtClean="0"/>
              <a:t>שְׂמֹר</a:t>
            </a:r>
            <a:r>
              <a:rPr lang="en-US" sz="2800" dirty="0" smtClean="0"/>
              <a:t>  </a:t>
            </a:r>
            <a:br>
              <a:rPr lang="en-US" sz="2800" dirty="0" smtClean="0"/>
            </a:br>
            <a:r>
              <a:rPr lang="en-US" sz="2800" dirty="0" smtClean="0"/>
              <a:t>                              (</a:t>
            </a:r>
            <a:r>
              <a:rPr lang="en-US" sz="2800" dirty="0"/>
              <a:t>note it is the same as the 2ms Imperative)</a:t>
            </a:r>
          </a:p>
          <a:p>
            <a:r>
              <a:rPr lang="en-US" sz="2800" dirty="0"/>
              <a:t> 		Inf. Absolute: </a:t>
            </a:r>
            <a:r>
              <a:rPr lang="he-IL" sz="4000" dirty="0" smtClean="0"/>
              <a:t>שָׂמוֹר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05145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01" y="1023243"/>
            <a:ext cx="11719035" cy="6180081"/>
          </a:xfrm>
        </p:spPr>
        <p:txBody>
          <a:bodyPr>
            <a:noAutofit/>
          </a:bodyPr>
          <a:lstStyle/>
          <a:p>
            <a:r>
              <a:rPr lang="he-IL" sz="4000" dirty="0"/>
              <a:t>הִנֵּה   מַה־טּוֹב </a:t>
            </a:r>
            <a:r>
              <a:rPr lang="he-IL" sz="4000" dirty="0" smtClean="0"/>
              <a:t>         </a:t>
            </a:r>
            <a:r>
              <a:rPr lang="he-IL" sz="4000" dirty="0"/>
              <a:t>וּמַה־נָּעִים </a:t>
            </a:r>
            <a:r>
              <a:rPr lang="he-IL" sz="4000" dirty="0" smtClean="0"/>
              <a:t>         </a:t>
            </a:r>
            <a:r>
              <a:rPr lang="he-IL" sz="4000" dirty="0"/>
              <a:t>שֶׁבֶת    אַחִים    גַּם־  יָֽחַד׃ </a:t>
            </a:r>
            <a:endParaRPr lang="en-US" sz="4000" dirty="0"/>
          </a:p>
          <a:p>
            <a:r>
              <a:rPr lang="en-US" dirty="0"/>
              <a:t>     as one       </a:t>
            </a:r>
            <a:r>
              <a:rPr lang="en-US" dirty="0" smtClean="0"/>
              <a:t>  </a:t>
            </a:r>
            <a:r>
              <a:rPr lang="he-IL" dirty="0" smtClean="0"/>
              <a:t>    </a:t>
            </a:r>
            <a:r>
              <a:rPr lang="en-US" dirty="0" smtClean="0"/>
              <a:t>  </a:t>
            </a:r>
            <a:r>
              <a:rPr lang="en-US" dirty="0"/>
              <a:t>brothers    </a:t>
            </a:r>
            <a:r>
              <a:rPr lang="he-IL" dirty="0" smtClean="0"/>
              <a:t>  </a:t>
            </a:r>
            <a:r>
              <a:rPr lang="en-US" dirty="0" smtClean="0"/>
              <a:t> </a:t>
            </a:r>
            <a:r>
              <a:rPr lang="en-US" dirty="0"/>
              <a:t>dwell  </a:t>
            </a:r>
            <a:r>
              <a:rPr lang="he-IL" dirty="0" smtClean="0"/>
              <a:t>             </a:t>
            </a:r>
            <a:r>
              <a:rPr lang="en-US" dirty="0" smtClean="0"/>
              <a:t>   </a:t>
            </a:r>
            <a:r>
              <a:rPr lang="en-US" dirty="0"/>
              <a:t>and how pleasant  </a:t>
            </a:r>
            <a:r>
              <a:rPr lang="he-IL" dirty="0" smtClean="0"/>
              <a:t>     </a:t>
            </a:r>
            <a:r>
              <a:rPr lang="en-US" dirty="0" smtClean="0"/>
              <a:t>   </a:t>
            </a:r>
            <a:r>
              <a:rPr lang="en-US" dirty="0"/>
              <a:t>how good  </a:t>
            </a:r>
            <a:r>
              <a:rPr lang="he-IL" dirty="0" smtClean="0"/>
              <a:t>  </a:t>
            </a:r>
            <a:r>
              <a:rPr lang="en-US" dirty="0" smtClean="0"/>
              <a:t>   </a:t>
            </a:r>
            <a:r>
              <a:rPr lang="en-US" dirty="0"/>
              <a:t>behold</a:t>
            </a:r>
          </a:p>
          <a:p>
            <a:r>
              <a:rPr lang="en-US" sz="2800" dirty="0"/>
              <a:t> How good and pleasant it is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</a:t>
            </a:r>
            <a:r>
              <a:rPr lang="en-US" dirty="0" smtClean="0"/>
              <a:t>(repeat)</a:t>
            </a:r>
            <a:endParaRPr lang="en-US" sz="1600" dirty="0"/>
          </a:p>
          <a:p>
            <a:r>
              <a:rPr lang="en-US" sz="2800" dirty="0"/>
              <a:t>Chorus:</a:t>
            </a:r>
          </a:p>
          <a:p>
            <a:r>
              <a:rPr lang="he-IL" sz="3600" dirty="0"/>
              <a:t>הִנֵּה   </a:t>
            </a:r>
            <a:r>
              <a:rPr lang="he-IL" sz="3600" dirty="0" smtClean="0"/>
              <a:t>מַה־טּוֹב               שֶׁבֶת    </a:t>
            </a:r>
            <a:r>
              <a:rPr lang="he-IL" sz="3600" dirty="0"/>
              <a:t>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r>
              <a:rPr lang="he-IL" sz="3600" dirty="0"/>
              <a:t>הִנֵּה   מַה־טּוֹב   </a:t>
            </a:r>
            <a:r>
              <a:rPr lang="he-IL" sz="3600" dirty="0" smtClean="0"/>
              <a:t>            </a:t>
            </a:r>
            <a:r>
              <a:rPr lang="he-IL" sz="3600" dirty="0"/>
              <a:t>שֶׁבֶת    אַחִים    גַּם־  יָֽחַד׃ </a:t>
            </a:r>
            <a:endParaRPr lang="en-US" sz="3600" dirty="0"/>
          </a:p>
          <a:p>
            <a:r>
              <a:rPr lang="en-US" sz="2800" dirty="0"/>
              <a:t>        How good when brothers live together</a:t>
            </a:r>
            <a:r>
              <a:rPr lang="en-US" sz="2800" baseline="30000" dirty="0"/>
              <a:t> </a:t>
            </a:r>
            <a:r>
              <a:rPr lang="en-US" sz="2800" dirty="0"/>
              <a:t>in unity!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4086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Active Participle</a:t>
            </a:r>
            <a:endParaRPr lang="en-US" sz="2800" dirty="0"/>
          </a:p>
          <a:p>
            <a:r>
              <a:rPr lang="en-US" sz="2800" dirty="0"/>
              <a:t>		</a:t>
            </a:r>
            <a:r>
              <a:rPr lang="en-US" sz="2800" dirty="0" smtClean="0"/>
              <a:t>            Singular </a:t>
            </a:r>
            <a:r>
              <a:rPr lang="en-US" sz="2800" dirty="0"/>
              <a:t>	</a:t>
            </a:r>
            <a:r>
              <a:rPr lang="en-US" sz="2800" dirty="0" smtClean="0"/>
              <a:t>                     </a:t>
            </a:r>
            <a:r>
              <a:rPr lang="en-US" sz="2800" dirty="0"/>
              <a:t>	Plural</a:t>
            </a:r>
          </a:p>
          <a:p>
            <a:r>
              <a:rPr lang="en-US" sz="2800" dirty="0"/>
              <a:t>Masculine	</a:t>
            </a:r>
            <a:r>
              <a:rPr lang="he-IL" sz="4000" dirty="0"/>
              <a:t>שֹׁמֵר</a:t>
            </a:r>
            <a:r>
              <a:rPr lang="en-US" sz="4000" dirty="0"/>
              <a:t> 	</a:t>
            </a:r>
            <a:r>
              <a:rPr lang="en-US" sz="4000" dirty="0" smtClean="0"/>
              <a:t>                </a:t>
            </a:r>
            <a:r>
              <a:rPr lang="en-US" sz="4000" dirty="0"/>
              <a:t>	</a:t>
            </a:r>
            <a:r>
              <a:rPr lang="he-IL" sz="4000" dirty="0"/>
              <a:t>שֹׁמְרִים</a:t>
            </a:r>
            <a:r>
              <a:rPr lang="en-US" sz="28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שֹׁמְרָה</a:t>
            </a:r>
            <a:r>
              <a:rPr lang="en-US" sz="4000" dirty="0"/>
              <a:t> /</a:t>
            </a:r>
            <a:r>
              <a:rPr lang="he-IL" sz="4000" dirty="0"/>
              <a:t>שֹׁמְרֶת</a:t>
            </a:r>
            <a:r>
              <a:rPr lang="el-GR" sz="4000" dirty="0"/>
              <a:t> </a:t>
            </a:r>
            <a:r>
              <a:rPr lang="en-US" sz="4000" dirty="0" smtClean="0"/>
              <a:t>     </a:t>
            </a:r>
            <a:r>
              <a:rPr lang="el-GR" sz="4000" dirty="0"/>
              <a:t>	</a:t>
            </a:r>
            <a:r>
              <a:rPr lang="he-IL" sz="4000" dirty="0"/>
              <a:t>שֹׁמְרוֹת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434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13. C. Participle chant: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b="1" dirty="0" smtClean="0"/>
              <a:t>                   </a:t>
            </a:r>
            <a:r>
              <a:rPr lang="en-US" sz="2800" b="1" dirty="0" err="1" smtClean="0"/>
              <a:t>Qal</a:t>
            </a:r>
            <a:r>
              <a:rPr lang="en-US" sz="2800" b="1" dirty="0" smtClean="0"/>
              <a:t> </a:t>
            </a:r>
            <a:r>
              <a:rPr lang="en-US" sz="2800" b="1" dirty="0"/>
              <a:t>Passive Participle</a:t>
            </a:r>
            <a:endParaRPr lang="en-US" sz="2800" dirty="0"/>
          </a:p>
          <a:p>
            <a:r>
              <a:rPr lang="en-US" sz="2800" dirty="0"/>
              <a:t> 		</a:t>
            </a:r>
            <a:r>
              <a:rPr lang="en-US" sz="2800" dirty="0" smtClean="0"/>
              <a:t>               Singular    </a:t>
            </a:r>
            <a:r>
              <a:rPr lang="en-US" sz="2800" dirty="0"/>
              <a:t>	</a:t>
            </a:r>
            <a:r>
              <a:rPr lang="en-US" sz="2800" dirty="0" smtClean="0"/>
              <a:t>Plural</a:t>
            </a:r>
            <a:endParaRPr lang="en-US" sz="2800" dirty="0"/>
          </a:p>
          <a:p>
            <a:r>
              <a:rPr lang="en-US" sz="2800" dirty="0"/>
              <a:t>Masculine	</a:t>
            </a:r>
            <a:r>
              <a:rPr lang="he-IL" sz="4000" dirty="0"/>
              <a:t>שָֽׁמוּר</a:t>
            </a:r>
            <a:r>
              <a:rPr lang="en-US" sz="4000" dirty="0"/>
              <a:t> 	</a:t>
            </a:r>
            <a:r>
              <a:rPr lang="en-US" sz="4000" dirty="0" smtClean="0"/>
              <a:t>    </a:t>
            </a:r>
            <a:r>
              <a:rPr lang="en-US" sz="4000" dirty="0"/>
              <a:t>	</a:t>
            </a:r>
            <a:r>
              <a:rPr lang="he-IL" sz="4000" dirty="0"/>
              <a:t>שְׁמוּרִים</a:t>
            </a:r>
            <a:r>
              <a:rPr lang="en-US" sz="4000" dirty="0"/>
              <a:t>	</a:t>
            </a:r>
          </a:p>
          <a:p>
            <a:r>
              <a:rPr lang="en-US" sz="2800" dirty="0"/>
              <a:t>Feminine</a:t>
            </a:r>
            <a:r>
              <a:rPr lang="he-IL" sz="2800" dirty="0"/>
              <a:t> 	</a:t>
            </a:r>
            <a:r>
              <a:rPr lang="he-IL" sz="4000" dirty="0"/>
              <a:t>שְׁמוּרָה</a:t>
            </a:r>
            <a:r>
              <a:rPr lang="en-US" sz="4000" dirty="0"/>
              <a:t> </a:t>
            </a:r>
            <a:r>
              <a:rPr lang="en-US" sz="4000" dirty="0" smtClean="0"/>
              <a:t>  </a:t>
            </a:r>
            <a:r>
              <a:rPr lang="en-US" sz="4000" dirty="0"/>
              <a:t>	 	</a:t>
            </a:r>
            <a:r>
              <a:rPr lang="he-IL" sz="4000" dirty="0"/>
              <a:t>שְׁמוּרוֹת</a:t>
            </a:r>
            <a:endParaRPr lang="en-US" sz="40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51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84878" cy="1400530"/>
          </a:xfrm>
        </p:spPr>
        <p:txBody>
          <a:bodyPr/>
          <a:lstStyle/>
          <a:p>
            <a:r>
              <a:rPr lang="en-US" b="1" dirty="0"/>
              <a:t>14.  Pronominal suffixes on Perfect/Imperfect Verbs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027430" cy="4605577"/>
          </a:xfrm>
        </p:spPr>
        <p:txBody>
          <a:bodyPr>
            <a:noAutofit/>
          </a:bodyPr>
          <a:lstStyle/>
          <a:p>
            <a:r>
              <a:rPr lang="en-US" sz="2800" b="1" dirty="0"/>
              <a:t>14. A. Introduction:</a:t>
            </a:r>
            <a:r>
              <a:rPr lang="en-US" sz="2800" dirty="0"/>
              <a:t>  Pronominal suffixes can be added directly to verb forms to specify the object of the verb.  While in Chapter 6 we have previously seen pronominal suffixes on nouns and prepositions (e.g. </a:t>
            </a:r>
            <a:r>
              <a:rPr lang="he-IL" sz="4000" dirty="0"/>
              <a:t>עַמְּכֶם</a:t>
            </a:r>
            <a:r>
              <a:rPr lang="en-US" sz="2800" dirty="0"/>
              <a:t>, </a:t>
            </a:r>
            <a:r>
              <a:rPr lang="he-IL" sz="4000" dirty="0"/>
              <a:t>מִמֶּנּוּ</a:t>
            </a:r>
            <a:r>
              <a:rPr lang="en-US" sz="2800" dirty="0"/>
              <a:t>) and even the direct object marker (e.g. </a:t>
            </a:r>
            <a:r>
              <a:rPr lang="he-IL" sz="4000" dirty="0"/>
              <a:t>אֹתָם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Now </a:t>
            </a:r>
            <a:r>
              <a:rPr lang="en-US" sz="2800" dirty="0"/>
              <a:t>we will examine how pronominal suffixes are added onto verbal forms indicating the direct object of the verb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895664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14.  Pronominal suffixes on Perfect/Imperfect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So we are aware of forms like:  verb + object marker (with a pronominal suffix)</a:t>
            </a:r>
          </a:p>
          <a:p>
            <a:r>
              <a:rPr lang="en-US" sz="4000" dirty="0" smtClean="0"/>
              <a:t> </a:t>
            </a:r>
            <a:r>
              <a:rPr lang="he-IL" sz="4000" dirty="0" smtClean="0"/>
              <a:t>שָׁמַרְנוּ </a:t>
            </a:r>
            <a:r>
              <a:rPr lang="he-IL" sz="4000" dirty="0"/>
              <a:t>אֹתָם	</a:t>
            </a:r>
            <a:r>
              <a:rPr lang="en-US" sz="2800" dirty="0"/>
              <a:t>	we guarded them  </a:t>
            </a:r>
          </a:p>
          <a:p>
            <a:r>
              <a:rPr lang="en-US" sz="2800" dirty="0"/>
              <a:t>	</a:t>
            </a:r>
            <a:r>
              <a:rPr lang="he-IL" sz="4000" dirty="0"/>
              <a:t>אֶשְׁמֹר אֹתוֹ 	</a:t>
            </a:r>
            <a:r>
              <a:rPr lang="en-US" sz="4000" dirty="0"/>
              <a:t>	</a:t>
            </a:r>
            <a:r>
              <a:rPr lang="en-US" sz="2800" dirty="0"/>
              <a:t>I will guard him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44754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571" y="452718"/>
            <a:ext cx="11629505" cy="1026947"/>
          </a:xfrm>
        </p:spPr>
        <p:txBody>
          <a:bodyPr/>
          <a:lstStyle/>
          <a:p>
            <a:r>
              <a:rPr lang="en-US" b="1" dirty="0"/>
              <a:t>Chant:  Preposition with Pronominal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2298"/>
            <a:ext cx="10171492" cy="4646102"/>
          </a:xfrm>
        </p:spPr>
        <p:txBody>
          <a:bodyPr/>
          <a:lstStyle/>
          <a:p>
            <a:r>
              <a:rPr lang="en-US" dirty="0" smtClean="0"/>
              <a:t>1 </a:t>
            </a:r>
            <a:r>
              <a:rPr lang="en-US" dirty="0"/>
              <a:t>CS 		</a:t>
            </a:r>
            <a:r>
              <a:rPr lang="he-IL" sz="4400" dirty="0"/>
              <a:t>בִּי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me	</a:t>
            </a:r>
            <a:r>
              <a:rPr lang="en-US" dirty="0" smtClean="0"/>
              <a:t>		</a:t>
            </a:r>
            <a:r>
              <a:rPr lang="en-US" dirty="0"/>
              <a:t>	1 CP</a:t>
            </a:r>
            <a:r>
              <a:rPr lang="he-IL" dirty="0"/>
              <a:t> 		</a:t>
            </a:r>
            <a:r>
              <a:rPr lang="he-IL" sz="4400" dirty="0"/>
              <a:t>בָּנוּ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us</a:t>
            </a:r>
            <a:r>
              <a:rPr lang="he-IL" dirty="0"/>
              <a:t> 		</a:t>
            </a:r>
            <a:r>
              <a:rPr lang="en-US" dirty="0"/>
              <a:t>   	</a:t>
            </a:r>
          </a:p>
          <a:p>
            <a:r>
              <a:rPr lang="en-US" dirty="0"/>
              <a:t>2 MS</a:t>
            </a:r>
            <a:r>
              <a:rPr lang="he-IL" dirty="0"/>
              <a:t> 		</a:t>
            </a:r>
            <a:r>
              <a:rPr lang="he-IL" sz="4400" dirty="0"/>
              <a:t>בְּךָ</a:t>
            </a:r>
            <a:r>
              <a:rPr lang="he-IL" dirty="0"/>
              <a:t> </a:t>
            </a:r>
            <a:r>
              <a:rPr lang="en-US" dirty="0"/>
              <a:t>	in you (m.)</a:t>
            </a:r>
            <a:r>
              <a:rPr lang="he-IL" dirty="0"/>
              <a:t> 	</a:t>
            </a:r>
            <a:r>
              <a:rPr lang="en-US" dirty="0"/>
              <a:t>  </a:t>
            </a:r>
            <a:r>
              <a:rPr lang="en-US" dirty="0" smtClean="0"/>
              <a:t>	 </a:t>
            </a:r>
            <a:r>
              <a:rPr lang="en-US" dirty="0"/>
              <a:t>	2 MP</a:t>
            </a:r>
            <a:r>
              <a:rPr lang="he-IL" dirty="0"/>
              <a:t> 		</a:t>
            </a:r>
            <a:r>
              <a:rPr lang="he-IL" sz="4400" dirty="0"/>
              <a:t>בָּכֶם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(m.)  </a:t>
            </a:r>
          </a:p>
          <a:p>
            <a:r>
              <a:rPr lang="en-US" dirty="0"/>
              <a:t>2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בְּךְ</a:t>
            </a:r>
            <a:r>
              <a:rPr lang="he-IL" dirty="0"/>
              <a:t> </a:t>
            </a:r>
            <a:r>
              <a:rPr lang="en-US" dirty="0"/>
              <a:t>	in you (f.)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/>
              <a:t>	2 FP</a:t>
            </a:r>
            <a:r>
              <a:rPr lang="he-IL" dirty="0"/>
              <a:t> 		</a:t>
            </a:r>
            <a:r>
              <a:rPr lang="he-IL" sz="4400" dirty="0"/>
              <a:t>בָּכֶן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you (f.)</a:t>
            </a:r>
          </a:p>
          <a:p>
            <a:r>
              <a:rPr lang="en-US" dirty="0"/>
              <a:t>3 MS</a:t>
            </a:r>
            <a:r>
              <a:rPr lang="he-IL" dirty="0"/>
              <a:t> 		</a:t>
            </a:r>
            <a:r>
              <a:rPr lang="he-IL" sz="4400" dirty="0"/>
              <a:t>בּוֹ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in </a:t>
            </a:r>
            <a:r>
              <a:rPr lang="en-US" dirty="0"/>
              <a:t>him</a:t>
            </a:r>
            <a:r>
              <a:rPr lang="he-IL" dirty="0"/>
              <a:t> 	</a:t>
            </a: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/>
              <a:t>	3 MP</a:t>
            </a:r>
            <a:r>
              <a:rPr lang="he-IL" dirty="0"/>
              <a:t> 		</a:t>
            </a:r>
            <a:r>
              <a:rPr lang="he-IL" sz="4400" dirty="0"/>
              <a:t>בָּהֶם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(m.)</a:t>
            </a:r>
          </a:p>
          <a:p>
            <a:r>
              <a:rPr lang="en-US" dirty="0"/>
              <a:t>3 FS</a:t>
            </a:r>
            <a:r>
              <a:rPr lang="he-IL" dirty="0"/>
              <a:t> 	</a:t>
            </a:r>
            <a:r>
              <a:rPr lang="en-US" dirty="0" smtClean="0"/>
              <a:t>	</a:t>
            </a:r>
            <a:r>
              <a:rPr lang="he-IL" dirty="0"/>
              <a:t>	</a:t>
            </a:r>
            <a:r>
              <a:rPr lang="he-IL" sz="4400" dirty="0"/>
              <a:t>בָּהּ</a:t>
            </a:r>
            <a:r>
              <a:rPr lang="he-IL" dirty="0"/>
              <a:t>	</a:t>
            </a:r>
            <a:r>
              <a:rPr lang="en-US" dirty="0" smtClean="0"/>
              <a:t>in </a:t>
            </a:r>
            <a:r>
              <a:rPr lang="en-US" dirty="0"/>
              <a:t>her </a:t>
            </a:r>
            <a:r>
              <a:rPr lang="he-IL" dirty="0"/>
              <a:t>	 	</a:t>
            </a:r>
            <a:r>
              <a:rPr lang="en-US" dirty="0" smtClean="0"/>
              <a:t>	</a:t>
            </a:r>
            <a:r>
              <a:rPr lang="he-IL" dirty="0" smtClean="0"/>
              <a:t> </a:t>
            </a:r>
            <a:r>
              <a:rPr lang="en-US" dirty="0" smtClean="0"/>
              <a:t>   </a:t>
            </a:r>
            <a:r>
              <a:rPr lang="en-US" dirty="0"/>
              <a:t>	3 FP</a:t>
            </a:r>
            <a:r>
              <a:rPr lang="he-IL" dirty="0"/>
              <a:t> 		</a:t>
            </a:r>
            <a:r>
              <a:rPr lang="he-IL" sz="4400" dirty="0"/>
              <a:t>בָּהֶן</a:t>
            </a:r>
            <a:r>
              <a:rPr lang="he-IL" dirty="0"/>
              <a:t> </a:t>
            </a:r>
            <a:r>
              <a:rPr lang="en-US" dirty="0"/>
              <a:t>	</a:t>
            </a:r>
            <a:r>
              <a:rPr lang="en-US" dirty="0" smtClean="0"/>
              <a:t>	in </a:t>
            </a:r>
            <a:r>
              <a:rPr lang="en-US" dirty="0"/>
              <a:t>them (f.)</a:t>
            </a:r>
          </a:p>
        </p:txBody>
      </p:sp>
    </p:spTree>
    <p:extLst>
      <p:ext uri="{BB962C8B-B14F-4D97-AF65-F5344CB8AC3E}">
        <p14:creationId xmlns:p14="http://schemas.microsoft.com/office/powerpoint/2010/main" val="253380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14. B. </a:t>
            </a:r>
            <a:r>
              <a:rPr lang="en-US" b="1" dirty="0"/>
              <a:t>Form of the suffixes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243561" cy="474379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              </a:t>
            </a:r>
            <a:r>
              <a:rPr lang="en-US" sz="2800" dirty="0"/>
              <a:t>Verbal Pronominal Endings</a:t>
            </a:r>
          </a:p>
          <a:p>
            <a:r>
              <a:rPr lang="en-US" sz="2800" dirty="0" smtClean="0"/>
              <a:t>             Singular </a:t>
            </a:r>
            <a:r>
              <a:rPr lang="en-US" sz="2800" dirty="0"/>
              <a:t>				 		Plural</a:t>
            </a:r>
          </a:p>
          <a:p>
            <a:r>
              <a:rPr lang="en-US" sz="2800" dirty="0"/>
              <a:t>1 CS 		</a:t>
            </a:r>
            <a:r>
              <a:rPr lang="he-IL" sz="4000" dirty="0"/>
              <a:t>ִי</a:t>
            </a:r>
            <a:r>
              <a:rPr lang="en-US" sz="4000" dirty="0"/>
              <a:t>	</a:t>
            </a:r>
            <a:r>
              <a:rPr lang="en-US" sz="2800" dirty="0"/>
              <a:t>(or </a:t>
            </a:r>
            <a:r>
              <a:rPr lang="he-IL" sz="2800" dirty="0"/>
              <a:t>נִי</a:t>
            </a:r>
            <a:r>
              <a:rPr lang="en-US" sz="2800" dirty="0"/>
              <a:t>) me 			1 CP</a:t>
            </a:r>
            <a:r>
              <a:rPr lang="he-IL" sz="2800" dirty="0"/>
              <a:t> 		</a:t>
            </a:r>
            <a:r>
              <a:rPr lang="he-IL" sz="4300" dirty="0"/>
              <a:t>נוּ</a:t>
            </a:r>
            <a:r>
              <a:rPr lang="en-US" sz="4300" dirty="0"/>
              <a:t>  </a:t>
            </a:r>
            <a:r>
              <a:rPr lang="en-US" sz="2800" dirty="0"/>
              <a:t>   us</a:t>
            </a:r>
          </a:p>
          <a:p>
            <a:r>
              <a:rPr lang="en-US" sz="2800" dirty="0"/>
              <a:t>2 MS</a:t>
            </a:r>
            <a:r>
              <a:rPr lang="he-IL" sz="2800" dirty="0"/>
              <a:t> 		</a:t>
            </a:r>
            <a:r>
              <a:rPr lang="he-IL" sz="4000" dirty="0"/>
              <a:t>ךָ	</a:t>
            </a:r>
            <a:r>
              <a:rPr lang="en-US" sz="2800" dirty="0"/>
              <a:t>	you (m)</a:t>
            </a:r>
            <a:r>
              <a:rPr lang="he-IL" sz="2800" dirty="0"/>
              <a:t>		 </a:t>
            </a:r>
            <a:r>
              <a:rPr lang="en-US" sz="2800" dirty="0"/>
              <a:t>2 MP</a:t>
            </a:r>
            <a:r>
              <a:rPr lang="he-IL" sz="2800" dirty="0"/>
              <a:t> 	</a:t>
            </a:r>
            <a:r>
              <a:rPr lang="he-IL" sz="4300" dirty="0"/>
              <a:t>כֶם	</a:t>
            </a:r>
            <a:r>
              <a:rPr lang="en-US" sz="2800" dirty="0"/>
              <a:t>you (m)</a:t>
            </a:r>
          </a:p>
          <a:p>
            <a:r>
              <a:rPr lang="en-US" sz="2800" dirty="0"/>
              <a:t>2 FS</a:t>
            </a:r>
            <a:r>
              <a:rPr lang="he-IL" sz="2800" dirty="0"/>
              <a:t> 		</a:t>
            </a:r>
            <a:r>
              <a:rPr lang="he-IL" sz="4000" dirty="0"/>
              <a:t>ךְ</a:t>
            </a:r>
            <a:r>
              <a:rPr lang="en-US" sz="4000" dirty="0"/>
              <a:t> 	</a:t>
            </a:r>
            <a:r>
              <a:rPr lang="en-US" sz="2800" dirty="0"/>
              <a:t>	you (f)	 </a:t>
            </a:r>
            <a:r>
              <a:rPr lang="he-IL" sz="2800" dirty="0"/>
              <a:t>		</a:t>
            </a:r>
            <a:r>
              <a:rPr lang="en-US" sz="2800" dirty="0"/>
              <a:t>2 FP</a:t>
            </a:r>
            <a:r>
              <a:rPr lang="he-IL" sz="2800" dirty="0"/>
              <a:t> 		</a:t>
            </a:r>
            <a:r>
              <a:rPr lang="he-IL" sz="4300" dirty="0"/>
              <a:t>כֶן</a:t>
            </a:r>
            <a:r>
              <a:rPr lang="en-US" sz="4300" dirty="0"/>
              <a:t> </a:t>
            </a:r>
            <a:r>
              <a:rPr lang="en-US" sz="2800" dirty="0"/>
              <a:t>	you (f)</a:t>
            </a:r>
          </a:p>
          <a:p>
            <a:r>
              <a:rPr lang="en-US" sz="2800" dirty="0"/>
              <a:t>3 MS</a:t>
            </a:r>
            <a:r>
              <a:rPr lang="he-IL" sz="2800" dirty="0"/>
              <a:t> 		</a:t>
            </a:r>
            <a:r>
              <a:rPr lang="he-IL" sz="4000" dirty="0"/>
              <a:t>וֹ 	</a:t>
            </a:r>
            <a:r>
              <a:rPr lang="en-US" sz="2800" dirty="0"/>
              <a:t>(or </a:t>
            </a:r>
            <a:r>
              <a:rPr lang="he-IL" sz="4000" dirty="0"/>
              <a:t>הוּ</a:t>
            </a:r>
            <a:r>
              <a:rPr lang="en-US" sz="2800" dirty="0"/>
              <a:t>) him</a:t>
            </a:r>
            <a:r>
              <a:rPr lang="he-IL" sz="2800" dirty="0"/>
              <a:t>			</a:t>
            </a:r>
            <a:r>
              <a:rPr lang="en-US" sz="2800" dirty="0"/>
              <a:t>3 MP</a:t>
            </a:r>
            <a:r>
              <a:rPr lang="he-IL" sz="4000" dirty="0"/>
              <a:t> </a:t>
            </a:r>
            <a:r>
              <a:rPr lang="he-IL" sz="4000" dirty="0" smtClean="0"/>
              <a:t>ם/הֶם  </a:t>
            </a:r>
            <a:r>
              <a:rPr lang="en-US" sz="2800" dirty="0"/>
              <a:t>them (m)	</a:t>
            </a:r>
          </a:p>
          <a:p>
            <a:r>
              <a:rPr lang="en-US" sz="2800" dirty="0"/>
              <a:t>3 FS</a:t>
            </a:r>
            <a:r>
              <a:rPr lang="he-IL" sz="2800" dirty="0"/>
              <a:t> 		</a:t>
            </a:r>
            <a:r>
              <a:rPr lang="he-IL" sz="4300" dirty="0"/>
              <a:t>ָהּ 	</a:t>
            </a:r>
            <a:r>
              <a:rPr lang="en-US" sz="2800" dirty="0"/>
              <a:t>(or </a:t>
            </a:r>
            <a:r>
              <a:rPr lang="he-IL" sz="4300" dirty="0"/>
              <a:t>הָ</a:t>
            </a:r>
            <a:r>
              <a:rPr lang="en-US" sz="2800" dirty="0"/>
              <a:t>) her	</a:t>
            </a:r>
            <a:r>
              <a:rPr lang="he-IL" sz="2800" dirty="0"/>
              <a:t>		</a:t>
            </a:r>
            <a:r>
              <a:rPr lang="en-US" sz="2800" dirty="0"/>
              <a:t>3 </a:t>
            </a:r>
            <a:r>
              <a:rPr lang="en-US" sz="2800" dirty="0" smtClean="0"/>
              <a:t>FP  </a:t>
            </a:r>
            <a:r>
              <a:rPr lang="he-IL" sz="2800" dirty="0" smtClean="0"/>
              <a:t> </a:t>
            </a:r>
            <a:r>
              <a:rPr lang="he-IL" sz="2800" dirty="0"/>
              <a:t>	</a:t>
            </a:r>
            <a:r>
              <a:rPr lang="he-IL" sz="4000" dirty="0"/>
              <a:t>הֶן</a:t>
            </a:r>
            <a:r>
              <a:rPr lang="he-IL" sz="4000" dirty="0"/>
              <a:t>	</a:t>
            </a:r>
            <a:r>
              <a:rPr lang="he-IL" sz="4000" dirty="0" smtClean="0"/>
              <a:t> </a:t>
            </a:r>
            <a:r>
              <a:rPr lang="he-IL" sz="4000" dirty="0"/>
              <a:t>ן/</a:t>
            </a:r>
            <a:r>
              <a:rPr lang="en-US" sz="2800" dirty="0"/>
              <a:t>	them (f)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00684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14. B. </a:t>
            </a:r>
            <a:r>
              <a:rPr lang="en-US" b="1" dirty="0"/>
              <a:t>Form of the </a:t>
            </a:r>
            <a:r>
              <a:rPr lang="en-US" b="1" dirty="0" smtClean="0"/>
              <a:t>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821" y="1529542"/>
            <a:ext cx="11213869" cy="4718857"/>
          </a:xfrm>
        </p:spPr>
        <p:txBody>
          <a:bodyPr>
            <a:noAutofit/>
          </a:bodyPr>
          <a:lstStyle/>
          <a:p>
            <a:r>
              <a:rPr lang="en-US" sz="2800" dirty="0"/>
              <a:t>Suffixes added to a 3ms verbal root (ending in a consonant</a:t>
            </a:r>
            <a:r>
              <a:rPr lang="en-US" sz="2800" dirty="0" smtClean="0"/>
              <a:t>)</a:t>
            </a:r>
            <a:r>
              <a:rPr lang="en-US" sz="2800" dirty="0"/>
              <a:t>			 </a:t>
            </a:r>
          </a:p>
          <a:p>
            <a:r>
              <a:rPr lang="he-IL" sz="3600" dirty="0"/>
              <a:t>שְׁמָרַנִי</a:t>
            </a:r>
            <a:r>
              <a:rPr lang="he-IL" sz="2800" dirty="0"/>
              <a:t>	</a:t>
            </a:r>
            <a:r>
              <a:rPr lang="en-US" sz="2800" dirty="0"/>
              <a:t>he guarded </a:t>
            </a:r>
            <a:r>
              <a:rPr lang="en-US" sz="2800" dirty="0" smtClean="0"/>
              <a:t>me      </a:t>
            </a:r>
            <a:r>
              <a:rPr lang="en-US" sz="2800" dirty="0"/>
              <a:t>		</a:t>
            </a:r>
            <a:r>
              <a:rPr lang="he-IL" sz="3600" dirty="0"/>
              <a:t>שְׁמָרָנוּ</a:t>
            </a:r>
            <a:r>
              <a:rPr lang="en-US" sz="2800" dirty="0"/>
              <a:t> 	he guarded us</a:t>
            </a:r>
          </a:p>
          <a:p>
            <a:r>
              <a:rPr lang="he-IL" sz="3600" dirty="0"/>
              <a:t>שְׁמָֽרְךָ</a:t>
            </a:r>
            <a:r>
              <a:rPr lang="he-IL" sz="2800" dirty="0"/>
              <a:t>	</a:t>
            </a:r>
            <a:r>
              <a:rPr lang="en-US" sz="2800" dirty="0"/>
              <a:t>he guarded you (m)</a:t>
            </a:r>
            <a:r>
              <a:rPr lang="he-IL" sz="2800" dirty="0"/>
              <a:t>		</a:t>
            </a:r>
            <a:r>
              <a:rPr lang="he-IL" sz="3600" dirty="0"/>
              <a:t>שְׁמָֽרְכֶם</a:t>
            </a:r>
            <a:r>
              <a:rPr lang="en-US" sz="2800" dirty="0"/>
              <a:t> 	he guarded you (m)</a:t>
            </a:r>
          </a:p>
          <a:p>
            <a:r>
              <a:rPr lang="he-IL" sz="3600" dirty="0"/>
              <a:t>שְׁמָרֵךְ</a:t>
            </a:r>
            <a:r>
              <a:rPr lang="he-IL" sz="2800" dirty="0"/>
              <a:t>	</a:t>
            </a:r>
            <a:r>
              <a:rPr lang="en-US" sz="2800" dirty="0"/>
              <a:t>he guarded you (f)</a:t>
            </a:r>
            <a:r>
              <a:rPr lang="he-IL" sz="2800" dirty="0"/>
              <a:t>		</a:t>
            </a:r>
            <a:r>
              <a:rPr lang="he-IL" sz="3600" dirty="0"/>
              <a:t>שְׁמָֽרְכֶן</a:t>
            </a:r>
            <a:r>
              <a:rPr lang="en-US" sz="2800" dirty="0"/>
              <a:t> 	he guarded you (f)</a:t>
            </a:r>
          </a:p>
          <a:p>
            <a:r>
              <a:rPr lang="he-IL" sz="3600" dirty="0"/>
              <a:t>שְׁמָרוֹ</a:t>
            </a:r>
            <a:r>
              <a:rPr lang="he-IL" sz="2800" dirty="0"/>
              <a:t>	</a:t>
            </a:r>
            <a:r>
              <a:rPr lang="en-US" sz="2800" dirty="0"/>
              <a:t>he guarded him</a:t>
            </a:r>
            <a:r>
              <a:rPr lang="he-IL" sz="2800" dirty="0"/>
              <a:t>	</a:t>
            </a:r>
            <a:r>
              <a:rPr lang="en-US" sz="2800" dirty="0" smtClean="0"/>
              <a:t>     </a:t>
            </a:r>
            <a:r>
              <a:rPr lang="he-IL" sz="2800" dirty="0"/>
              <a:t>	</a:t>
            </a:r>
            <a:r>
              <a:rPr lang="he-IL" sz="3600" dirty="0"/>
              <a:t>שְׁמַרָם</a:t>
            </a:r>
            <a:r>
              <a:rPr lang="en-US" sz="2800" dirty="0"/>
              <a:t> 	he guarded them (m)</a:t>
            </a:r>
          </a:p>
          <a:p>
            <a:r>
              <a:rPr lang="he-IL" sz="3600" dirty="0"/>
              <a:t>שְׁמַרָהּ</a:t>
            </a:r>
            <a:r>
              <a:rPr lang="he-IL" sz="2800" dirty="0"/>
              <a:t> 	</a:t>
            </a:r>
            <a:r>
              <a:rPr lang="en-US" sz="2800" dirty="0"/>
              <a:t>he guarded her</a:t>
            </a:r>
            <a:r>
              <a:rPr lang="he-IL" sz="2800" dirty="0"/>
              <a:t>	</a:t>
            </a:r>
            <a:r>
              <a:rPr lang="en-US" sz="2800" dirty="0" smtClean="0"/>
              <a:t>          </a:t>
            </a:r>
            <a:r>
              <a:rPr lang="he-IL" sz="2800" dirty="0"/>
              <a:t>	</a:t>
            </a:r>
            <a:r>
              <a:rPr lang="he-IL" sz="3600" dirty="0"/>
              <a:t>שְׁמָרָן</a:t>
            </a:r>
            <a:r>
              <a:rPr lang="en-US" sz="2800" dirty="0"/>
              <a:t> 	he guarded them (f)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625352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14. B. </a:t>
            </a:r>
            <a:r>
              <a:rPr lang="en-US" b="1" dirty="0"/>
              <a:t>Form of the suffixes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195" y="1413164"/>
            <a:ext cx="11804073" cy="4835235"/>
          </a:xfrm>
        </p:spPr>
        <p:txBody>
          <a:bodyPr>
            <a:noAutofit/>
          </a:bodyPr>
          <a:lstStyle/>
          <a:p>
            <a:r>
              <a:rPr lang="en-US" sz="2800" dirty="0"/>
              <a:t>Suffixes added to a 3cp verbal root (ending in a vowel</a:t>
            </a:r>
            <a:r>
              <a:rPr lang="en-US" sz="2800" dirty="0" smtClean="0"/>
              <a:t>)</a:t>
            </a:r>
            <a:r>
              <a:rPr lang="en-US" sz="2800" dirty="0"/>
              <a:t>				 </a:t>
            </a:r>
          </a:p>
          <a:p>
            <a:r>
              <a:rPr lang="he-IL" sz="3600" dirty="0"/>
              <a:t>שְׁמָרוּנִי</a:t>
            </a:r>
            <a:r>
              <a:rPr lang="he-IL" sz="2800" dirty="0"/>
              <a:t>	</a:t>
            </a:r>
            <a:r>
              <a:rPr lang="en-US" sz="2800" dirty="0"/>
              <a:t>they guarded me		</a:t>
            </a:r>
            <a:r>
              <a:rPr lang="en-US" sz="2800" dirty="0" smtClean="0"/>
              <a:t>     </a:t>
            </a:r>
            <a:r>
              <a:rPr lang="he-IL" sz="3600" dirty="0" smtClean="0"/>
              <a:t>שְׁמָרוּנוּ</a:t>
            </a:r>
            <a:r>
              <a:rPr lang="en-US" sz="2800" dirty="0" smtClean="0"/>
              <a:t> </a:t>
            </a:r>
            <a:r>
              <a:rPr lang="en-US" sz="2800" dirty="0"/>
              <a:t>	they guarded us</a:t>
            </a:r>
          </a:p>
          <a:p>
            <a:r>
              <a:rPr lang="he-IL" sz="3600" dirty="0"/>
              <a:t>שְׁמָרוּךָ</a:t>
            </a:r>
            <a:r>
              <a:rPr lang="he-IL" sz="2800" dirty="0"/>
              <a:t>	</a:t>
            </a:r>
            <a:r>
              <a:rPr lang="en-US" sz="2800" dirty="0"/>
              <a:t>they guarded you (m)</a:t>
            </a:r>
            <a:r>
              <a:rPr lang="he-IL" sz="2800" dirty="0"/>
              <a:t>	</a:t>
            </a:r>
            <a:r>
              <a:rPr lang="he-IL" sz="3600" dirty="0"/>
              <a:t>שְׁמָֽרוּכֶם</a:t>
            </a:r>
            <a:r>
              <a:rPr lang="en-US" sz="2800" dirty="0"/>
              <a:t> </a:t>
            </a:r>
            <a:r>
              <a:rPr lang="en-US" sz="2800" dirty="0" smtClean="0"/>
              <a:t>they </a:t>
            </a:r>
            <a:r>
              <a:rPr lang="en-US" sz="2800" dirty="0"/>
              <a:t>guarded you (m)</a:t>
            </a:r>
          </a:p>
          <a:p>
            <a:r>
              <a:rPr lang="he-IL" sz="3600" dirty="0"/>
              <a:t>שְׁמָרוּךְ</a:t>
            </a:r>
            <a:r>
              <a:rPr lang="he-IL" sz="2800" dirty="0"/>
              <a:t>	</a:t>
            </a:r>
            <a:r>
              <a:rPr lang="en-US" sz="2800" dirty="0"/>
              <a:t>they guarded you (f)</a:t>
            </a:r>
            <a:r>
              <a:rPr lang="he-IL" sz="2800" dirty="0"/>
              <a:t>		</a:t>
            </a:r>
            <a:r>
              <a:rPr lang="he-IL" sz="3600" dirty="0"/>
              <a:t>שְׁמָֽרוּכֶן</a:t>
            </a:r>
            <a:r>
              <a:rPr lang="en-US" sz="2800" dirty="0"/>
              <a:t> 	they guarded you (f)</a:t>
            </a:r>
          </a:p>
          <a:p>
            <a:r>
              <a:rPr lang="he-IL" sz="3600" dirty="0"/>
              <a:t>שְׁמָרוּהוּ</a:t>
            </a:r>
            <a:r>
              <a:rPr lang="he-IL" sz="2800" dirty="0"/>
              <a:t>	</a:t>
            </a:r>
            <a:r>
              <a:rPr lang="en-US" sz="2800" dirty="0"/>
              <a:t>they guarded him</a:t>
            </a:r>
            <a:r>
              <a:rPr lang="he-IL" sz="2800" dirty="0"/>
              <a:t>		</a:t>
            </a:r>
            <a:r>
              <a:rPr lang="en-US" sz="2800" dirty="0" smtClean="0"/>
              <a:t>     </a:t>
            </a:r>
            <a:r>
              <a:rPr lang="he-IL" sz="3600" dirty="0" smtClean="0"/>
              <a:t>שְׁמַרוּם</a:t>
            </a:r>
            <a:r>
              <a:rPr lang="en-US" sz="2800" dirty="0" smtClean="0"/>
              <a:t> </a:t>
            </a:r>
            <a:r>
              <a:rPr lang="en-US" sz="2800" dirty="0"/>
              <a:t>	they guarded them (m)</a:t>
            </a:r>
          </a:p>
          <a:p>
            <a:r>
              <a:rPr lang="he-IL" sz="3600" dirty="0"/>
              <a:t>שְׁמַרוּהָ</a:t>
            </a:r>
            <a:r>
              <a:rPr lang="he-IL" sz="2800" dirty="0"/>
              <a:t> 	</a:t>
            </a:r>
            <a:r>
              <a:rPr lang="en-US" sz="2800" dirty="0"/>
              <a:t>they guarded her</a:t>
            </a:r>
            <a:r>
              <a:rPr lang="he-IL" sz="2800" dirty="0"/>
              <a:t>		</a:t>
            </a:r>
            <a:r>
              <a:rPr lang="en-US" sz="2800" dirty="0" smtClean="0"/>
              <a:t>      </a:t>
            </a:r>
            <a:r>
              <a:rPr lang="he-IL" sz="3600" dirty="0" smtClean="0"/>
              <a:t>שְׁמָרוּן</a:t>
            </a:r>
            <a:r>
              <a:rPr lang="en-US" sz="2800" dirty="0" smtClean="0"/>
              <a:t> </a:t>
            </a:r>
            <a:r>
              <a:rPr lang="en-US" sz="2800" dirty="0"/>
              <a:t>	they guarded them (f)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234075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variations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dirty="0" smtClean="0"/>
              <a:t>3fs  </a:t>
            </a:r>
            <a:r>
              <a:rPr lang="en-US" sz="2800" dirty="0"/>
              <a:t>the normal</a:t>
            </a:r>
            <a:r>
              <a:rPr lang="en-US" sz="3600" dirty="0"/>
              <a:t> </a:t>
            </a:r>
            <a:r>
              <a:rPr lang="he-IL" sz="3600" dirty="0"/>
              <a:t>ָה</a:t>
            </a:r>
            <a:r>
              <a:rPr lang="el-GR" sz="3600" dirty="0"/>
              <a:t> </a:t>
            </a:r>
            <a:r>
              <a:rPr lang="el-GR" sz="2800" dirty="0"/>
              <a:t> </a:t>
            </a:r>
            <a:r>
              <a:rPr lang="en-US" sz="2800" dirty="0"/>
              <a:t>ending is changed to</a:t>
            </a:r>
            <a:r>
              <a:rPr lang="en-US" sz="3600" dirty="0"/>
              <a:t> </a:t>
            </a:r>
            <a:r>
              <a:rPr lang="he-IL" sz="3600" dirty="0"/>
              <a:t>ַת</a:t>
            </a:r>
            <a:r>
              <a:rPr lang="el-GR" sz="3600" dirty="0"/>
              <a:t>  </a:t>
            </a:r>
            <a:r>
              <a:rPr lang="el-GR" sz="2800" dirty="0"/>
              <a:t> (</a:t>
            </a:r>
            <a:r>
              <a:rPr lang="en-US" sz="2800" dirty="0"/>
              <a:t>e.g. </a:t>
            </a:r>
            <a:r>
              <a:rPr lang="he-IL" sz="4000" dirty="0"/>
              <a:t>שְׁמַרַתְנִי</a:t>
            </a:r>
            <a:r>
              <a:rPr lang="he-IL" sz="2800" dirty="0"/>
              <a:t>, </a:t>
            </a:r>
            <a:r>
              <a:rPr lang="he-IL" sz="4000" dirty="0"/>
              <a:t>שְׁמָרַתְךָ</a:t>
            </a:r>
            <a:r>
              <a:rPr lang="he-IL" sz="2800" dirty="0"/>
              <a:t> ...</a:t>
            </a:r>
            <a:r>
              <a:rPr lang="en-US" sz="2800" dirty="0"/>
              <a:t>)</a:t>
            </a:r>
          </a:p>
          <a:p>
            <a:pPr lvl="0"/>
            <a:r>
              <a:rPr lang="en-US" sz="2800" dirty="0"/>
              <a:t>2fs the normal </a:t>
            </a:r>
            <a:r>
              <a:rPr lang="he-IL" sz="4000" dirty="0"/>
              <a:t>תְּ </a:t>
            </a:r>
            <a:r>
              <a:rPr lang="en-US" sz="4000" dirty="0" smtClean="0"/>
              <a:t>  </a:t>
            </a:r>
            <a:r>
              <a:rPr lang="en-US" sz="2800" dirty="0" smtClean="0"/>
              <a:t>ending </a:t>
            </a:r>
            <a:r>
              <a:rPr lang="en-US" sz="2800" dirty="0"/>
              <a:t>is changed to </a:t>
            </a:r>
            <a:r>
              <a:rPr lang="he-IL" sz="4000" dirty="0"/>
              <a:t>תִּי</a:t>
            </a:r>
            <a:r>
              <a:rPr lang="en-US" sz="4000" dirty="0"/>
              <a:t> </a:t>
            </a:r>
            <a:r>
              <a:rPr lang="en-US" sz="2800" dirty="0"/>
              <a:t>(e.g. </a:t>
            </a:r>
            <a:r>
              <a:rPr lang="he-IL" sz="4000" dirty="0"/>
              <a:t>שְׁמַרְתִּיהָ</a:t>
            </a:r>
            <a:r>
              <a:rPr lang="en-US" sz="2800" dirty="0"/>
              <a:t>). Note that the </a:t>
            </a:r>
            <a:r>
              <a:rPr lang="he-IL" sz="4000" dirty="0"/>
              <a:t>תִּי </a:t>
            </a:r>
            <a:r>
              <a:rPr lang="en-US" sz="4000" dirty="0" smtClean="0"/>
              <a:t> </a:t>
            </a:r>
            <a:r>
              <a:rPr lang="en-US" sz="2800" dirty="0" smtClean="0"/>
              <a:t> ending </a:t>
            </a:r>
            <a:r>
              <a:rPr lang="en-US" sz="2800" dirty="0"/>
              <a:t>is exactly the same as the 1CS ending.  Context will have to be used to distinguish the two.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750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9653357" cy="4727170"/>
          </a:xfrm>
        </p:spPr>
        <p:txBody>
          <a:bodyPr>
            <a:noAutofit/>
          </a:bodyPr>
          <a:lstStyle/>
          <a:p>
            <a:r>
              <a:rPr lang="he-IL" sz="3600" dirty="0" smtClean="0"/>
              <a:t>וְאָמַרְתִּי </a:t>
            </a:r>
            <a:r>
              <a:rPr lang="he-IL" sz="3600" dirty="0"/>
              <a:t>לָהֶם אֱלֹהֵי אֲבוֹתֵיכֶם שְׁלָחַנִי אֲלֵיכֶם </a:t>
            </a:r>
            <a:r>
              <a:rPr lang="en-US" sz="3600" dirty="0"/>
              <a:t>  </a:t>
            </a:r>
            <a:r>
              <a:rPr lang="en-US" sz="2800" dirty="0"/>
              <a:t>   (</a:t>
            </a:r>
            <a:r>
              <a:rPr lang="en-US" sz="2800" dirty="0" err="1"/>
              <a:t>Exod</a:t>
            </a:r>
            <a:r>
              <a:rPr lang="en-US" sz="2800" dirty="0"/>
              <a:t> 3:13)</a:t>
            </a:r>
          </a:p>
          <a:p>
            <a:r>
              <a:rPr lang="en-US" sz="2800" dirty="0"/>
              <a:t>I say to them, 'The God of your fathers has sent me to you, </a:t>
            </a:r>
          </a:p>
          <a:p>
            <a:r>
              <a:rPr lang="he-IL" sz="2800" dirty="0"/>
              <a:t> </a:t>
            </a:r>
            <a:endParaRPr lang="en-US" sz="2800" dirty="0"/>
          </a:p>
          <a:p>
            <a:r>
              <a:rPr lang="he-IL" sz="3600" dirty="0"/>
              <a:t>מֶלֶךְ־אֲרָם שְׁלָחַנִי אֵלֶיךָ לֵאמֹר </a:t>
            </a:r>
            <a:r>
              <a:rPr lang="en-US" sz="3600" dirty="0"/>
              <a:t>    </a:t>
            </a:r>
            <a:r>
              <a:rPr lang="en-US" sz="2800" dirty="0"/>
              <a:t>(2Ki 8:9)</a:t>
            </a:r>
          </a:p>
          <a:p>
            <a:r>
              <a:rPr lang="en-US" sz="2800" dirty="0" smtClean="0"/>
              <a:t> The </a:t>
            </a:r>
            <a:r>
              <a:rPr lang="en-US" sz="2800" dirty="0"/>
              <a:t>King of Aram has sent me to you, saying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0736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4.L.  Sing: Shema lullaby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139454" cy="4195481"/>
          </a:xfrm>
        </p:spPr>
        <p:txBody>
          <a:bodyPr/>
          <a:lstStyle/>
          <a:p>
            <a:r>
              <a:rPr lang="he-IL" sz="4400" dirty="0" smtClean="0"/>
              <a:t>שְׁמַע יִשְׂרָאֵל     </a:t>
            </a:r>
            <a:r>
              <a:rPr lang="he-IL" sz="4400" dirty="0"/>
              <a:t>יְהוָה אֱלֹהֵינוּ </a:t>
            </a:r>
            <a:r>
              <a:rPr lang="he-IL" sz="4400" dirty="0" smtClean="0"/>
              <a:t>   יְהוָה </a:t>
            </a:r>
            <a:r>
              <a:rPr lang="he-IL" sz="4400" dirty="0"/>
              <a:t>אֶחָֽד׃ </a:t>
            </a:r>
            <a:r>
              <a:rPr lang="en-US" sz="4400" dirty="0"/>
              <a:t>    </a:t>
            </a:r>
            <a:r>
              <a:rPr lang="en-US" dirty="0"/>
              <a:t>(Deut. 6:4)</a:t>
            </a:r>
          </a:p>
          <a:p>
            <a:r>
              <a:rPr lang="en-US" b="1" u="sng" dirty="0">
                <a:hlinkClick r:id="rId2"/>
              </a:rPr>
              <a:t>https://www.youtube.com/watch?v=pIOpZ9fQLbU&amp;t=0s&amp;list=PLnNXzYjQerJia_8yTy8OrM2K-BiN5OEup&amp;index=2</a:t>
            </a:r>
            <a:r>
              <a:rPr lang="en-US" b="1" dirty="0"/>
              <a:t>   </a:t>
            </a:r>
            <a:endParaRPr lang="en-US" dirty="0"/>
          </a:p>
          <a:p>
            <a:r>
              <a:rPr lang="en-US" b="1" dirty="0"/>
              <a:t>or search </a:t>
            </a:r>
            <a:r>
              <a:rPr lang="en-US" b="1" dirty="0" err="1"/>
              <a:t>Youtube</a:t>
            </a:r>
            <a:r>
              <a:rPr lang="en-US" b="1" dirty="0"/>
              <a:t> for: “</a:t>
            </a:r>
            <a:r>
              <a:rPr lang="en-US" dirty="0"/>
              <a:t>Shema Lullaby Judy </a:t>
            </a:r>
            <a:r>
              <a:rPr lang="en-US" dirty="0" err="1"/>
              <a:t>Ginsburgh</a:t>
            </a:r>
            <a:r>
              <a:rPr lang="en-US" dirty="0"/>
              <a:t>”</a:t>
            </a:r>
          </a:p>
          <a:p>
            <a:r>
              <a:rPr lang="en-US" dirty="0" smtClean="0"/>
              <a:t>Shabbat Shalom Medley</a:t>
            </a:r>
          </a:p>
          <a:p>
            <a:r>
              <a:rPr lang="en-US" dirty="0">
                <a:hlinkClick r:id="rId3"/>
              </a:rPr>
              <a:t>https://www.youtube.com/watch?v=-</a:t>
            </a:r>
            <a:r>
              <a:rPr lang="en-US" dirty="0" smtClean="0">
                <a:hlinkClick r:id="rId3"/>
              </a:rPr>
              <a:t>MBgACM_LcE&amp;list=RDEMSL0J_ngrs5U8EoQWZITH5w&amp;index=9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50144" cy="1085137"/>
          </a:xfrm>
        </p:spPr>
        <p:txBody>
          <a:bodyPr/>
          <a:lstStyle/>
          <a:p>
            <a:r>
              <a:rPr lang="en-US" b="1" dirty="0"/>
              <a:t>14. C.  Pronominal Suffixes </a:t>
            </a:r>
            <a:r>
              <a:rPr lang="en-US" b="1" dirty="0" smtClean="0"/>
              <a:t>on Imperfects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50" y="1596044"/>
            <a:ext cx="11768050" cy="5261956"/>
          </a:xfrm>
        </p:spPr>
        <p:txBody>
          <a:bodyPr>
            <a:noAutofit/>
          </a:bodyPr>
          <a:lstStyle/>
          <a:p>
            <a:r>
              <a:rPr lang="en-US" sz="2800" dirty="0"/>
              <a:t>Pronominal suffixes added to a vocalic ending </a:t>
            </a:r>
            <a:r>
              <a:rPr lang="el-GR" sz="2800" dirty="0" smtClean="0"/>
              <a:t>(</a:t>
            </a:r>
            <a:r>
              <a:rPr lang="he-IL" sz="3600" dirty="0" smtClean="0"/>
              <a:t>יִשְׁמְרוּ</a:t>
            </a:r>
            <a:r>
              <a:rPr lang="he-IL" sz="2800" dirty="0" smtClean="0"/>
              <a:t> </a:t>
            </a:r>
            <a:r>
              <a:rPr lang="en-US" sz="2800" dirty="0" smtClean="0"/>
              <a:t>  3cp)</a:t>
            </a:r>
            <a:br>
              <a:rPr lang="en-US" sz="2800" dirty="0" smtClean="0"/>
            </a:br>
            <a:endParaRPr lang="en-US" sz="2800" dirty="0"/>
          </a:p>
          <a:p>
            <a:r>
              <a:rPr lang="he-IL" sz="3600" dirty="0"/>
              <a:t>יִשְׁמְרוּנִי</a:t>
            </a:r>
            <a:r>
              <a:rPr lang="he-IL" sz="2800" dirty="0"/>
              <a:t>	</a:t>
            </a:r>
            <a:r>
              <a:rPr lang="en-US" sz="2800" dirty="0"/>
              <a:t>they will guard me	</a:t>
            </a:r>
            <a:r>
              <a:rPr lang="en-US" sz="2800" dirty="0" smtClean="0"/>
              <a:t>      </a:t>
            </a:r>
            <a:r>
              <a:rPr lang="en-US" sz="2800" dirty="0"/>
              <a:t>	</a:t>
            </a:r>
            <a:r>
              <a:rPr lang="he-IL" sz="3600" dirty="0"/>
              <a:t>יִשְׁמְרוּנוּ</a:t>
            </a:r>
            <a:r>
              <a:rPr lang="en-US" sz="2800" dirty="0"/>
              <a:t> 	they will guard us</a:t>
            </a:r>
          </a:p>
          <a:p>
            <a:r>
              <a:rPr lang="he-IL" sz="3600" dirty="0"/>
              <a:t>יִשְׁמְרוּךָ</a:t>
            </a:r>
            <a:r>
              <a:rPr lang="he-IL" sz="2800" dirty="0"/>
              <a:t>	</a:t>
            </a:r>
            <a:r>
              <a:rPr lang="en-US" sz="2800" dirty="0"/>
              <a:t>they will guard you (m)</a:t>
            </a:r>
            <a:r>
              <a:rPr lang="he-IL" sz="2800" dirty="0"/>
              <a:t>	</a:t>
            </a:r>
            <a:r>
              <a:rPr lang="he-IL" sz="3600" dirty="0"/>
              <a:t>יִשְׁמְרוּכֶם</a:t>
            </a:r>
            <a:r>
              <a:rPr lang="en-US" sz="2800" dirty="0"/>
              <a:t> </a:t>
            </a:r>
            <a:r>
              <a:rPr lang="en-US" sz="2800" dirty="0" smtClean="0"/>
              <a:t> they </a:t>
            </a:r>
            <a:r>
              <a:rPr lang="en-US" sz="2800" dirty="0"/>
              <a:t>will guard you (m)</a:t>
            </a:r>
          </a:p>
          <a:p>
            <a:r>
              <a:rPr lang="he-IL" sz="3600" dirty="0"/>
              <a:t>יִשְׁמְרוּךְ</a:t>
            </a:r>
            <a:r>
              <a:rPr lang="he-IL" sz="2800" dirty="0"/>
              <a:t>	</a:t>
            </a:r>
            <a:r>
              <a:rPr lang="en-US" sz="2800" dirty="0"/>
              <a:t>they will guard you (f)</a:t>
            </a:r>
            <a:r>
              <a:rPr lang="he-IL" sz="2800" dirty="0"/>
              <a:t>	</a:t>
            </a:r>
            <a:r>
              <a:rPr lang="he-IL" sz="3600" dirty="0"/>
              <a:t>יִשְׁמְרוּכֶן</a:t>
            </a:r>
            <a:r>
              <a:rPr lang="en-US" sz="2800" dirty="0"/>
              <a:t> 	they will guard you (f)</a:t>
            </a:r>
          </a:p>
          <a:p>
            <a:r>
              <a:rPr lang="he-IL" sz="3600" dirty="0"/>
              <a:t>יִשְׁמְרוּהוּ</a:t>
            </a:r>
            <a:r>
              <a:rPr lang="he-IL" sz="2800" dirty="0"/>
              <a:t>	</a:t>
            </a:r>
            <a:r>
              <a:rPr lang="en-US" sz="2800" dirty="0"/>
              <a:t>they will guard him</a:t>
            </a:r>
            <a:r>
              <a:rPr lang="he-IL" sz="2800" dirty="0"/>
              <a:t>		</a:t>
            </a:r>
            <a:r>
              <a:rPr lang="he-IL" sz="3600" dirty="0"/>
              <a:t>יִשְׁמְרוּם</a:t>
            </a:r>
            <a:r>
              <a:rPr lang="en-US" sz="2800" dirty="0"/>
              <a:t> 	they will guard them (m)</a:t>
            </a:r>
          </a:p>
          <a:p>
            <a:r>
              <a:rPr lang="he-IL" sz="3600" dirty="0"/>
              <a:t>יִשְׁמְרוּהָ</a:t>
            </a:r>
            <a:r>
              <a:rPr lang="he-IL" sz="2800" dirty="0"/>
              <a:t> 	</a:t>
            </a:r>
            <a:r>
              <a:rPr lang="en-US" sz="2800" dirty="0"/>
              <a:t>they will guard her</a:t>
            </a:r>
            <a:r>
              <a:rPr lang="he-IL" sz="2800" dirty="0"/>
              <a:t>	</a:t>
            </a:r>
            <a:r>
              <a:rPr lang="en-US" sz="2800" dirty="0" smtClean="0"/>
              <a:t>     </a:t>
            </a:r>
            <a:r>
              <a:rPr lang="he-IL" sz="2800" dirty="0"/>
              <a:t>	</a:t>
            </a:r>
            <a:r>
              <a:rPr lang="he-IL" sz="3600" dirty="0"/>
              <a:t>יִשְׁמְרוּן</a:t>
            </a:r>
            <a:r>
              <a:rPr lang="en-US" sz="2800" dirty="0"/>
              <a:t> 	they will guard them (f)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816250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25205" cy="1400530"/>
          </a:xfrm>
        </p:spPr>
        <p:txBody>
          <a:bodyPr/>
          <a:lstStyle/>
          <a:p>
            <a:r>
              <a:rPr lang="en-US" b="1" dirty="0"/>
              <a:t>14. C.  Pronominal Suffixes on </a:t>
            </a:r>
            <a:r>
              <a:rPr lang="en-US" b="1" dirty="0" smtClean="0"/>
              <a:t>Imperfects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68" y="1421151"/>
            <a:ext cx="11423968" cy="5012900"/>
          </a:xfrm>
        </p:spPr>
        <p:txBody>
          <a:bodyPr>
            <a:normAutofit/>
          </a:bodyPr>
          <a:lstStyle/>
          <a:p>
            <a:r>
              <a:rPr lang="en-US" sz="2800" dirty="0"/>
              <a:t>Pronominal suffixes added to a consonantal ending imperfect of </a:t>
            </a:r>
            <a:r>
              <a:rPr lang="he-IL" sz="2800" dirty="0"/>
              <a:t>שָׁמַר </a:t>
            </a:r>
            <a:r>
              <a:rPr lang="en-US" sz="2800" dirty="0"/>
              <a:t>(</a:t>
            </a:r>
            <a:r>
              <a:rPr lang="he-IL" sz="2800" dirty="0"/>
              <a:t>יִשְׁמֹר </a:t>
            </a:r>
            <a:r>
              <a:rPr lang="en-US" sz="2800" dirty="0" smtClean="0"/>
              <a:t> 3mp</a:t>
            </a:r>
            <a:r>
              <a:rPr lang="en-US" sz="2800" dirty="0"/>
              <a:t>; he will guard)</a:t>
            </a:r>
            <a:r>
              <a:rPr lang="he-IL" sz="2800" dirty="0"/>
              <a:t>.</a:t>
            </a:r>
            <a:r>
              <a:rPr lang="en-US" sz="2800" dirty="0"/>
              <a:t>  Note that the connecting vowel is either  a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’, </a:t>
            </a:r>
            <a:r>
              <a:rPr lang="en-US" sz="2800" dirty="0" err="1"/>
              <a:t>ṣerê</a:t>
            </a:r>
            <a:r>
              <a:rPr lang="en-US" sz="2800" dirty="0"/>
              <a:t>  or </a:t>
            </a:r>
            <a:r>
              <a:rPr lang="en-US" sz="2800" dirty="0" err="1"/>
              <a:t>seghôl</a:t>
            </a:r>
            <a:r>
              <a:rPr lang="en-US" sz="2800" dirty="0"/>
              <a:t>. For the 2ms, 2mp and 2fp the </a:t>
            </a:r>
            <a:r>
              <a:rPr lang="en-US" sz="2800" dirty="0" err="1"/>
              <a:t>š</a:t>
            </a:r>
            <a:r>
              <a:rPr lang="en-US" sz="2800" baseline="30000" dirty="0" err="1"/>
              <a:t>e</a:t>
            </a:r>
            <a:r>
              <a:rPr lang="en-US" sz="2800" dirty="0" err="1"/>
              <a:t>vā</a:t>
            </a:r>
            <a:r>
              <a:rPr lang="en-US" sz="2800" dirty="0"/>
              <a:t>’ under the second consonant goes to a </a:t>
            </a:r>
            <a:r>
              <a:rPr lang="en-US" sz="2800" dirty="0" err="1"/>
              <a:t>qāmeṣ</a:t>
            </a:r>
            <a:r>
              <a:rPr lang="en-US" sz="2800" dirty="0"/>
              <a:t> </a:t>
            </a:r>
            <a:r>
              <a:rPr lang="en-US" sz="2800" dirty="0" err="1"/>
              <a:t>ḥatûf</a:t>
            </a:r>
            <a:r>
              <a:rPr lang="en-US" sz="2800" dirty="0"/>
              <a:t>.</a:t>
            </a:r>
          </a:p>
          <a:p>
            <a:r>
              <a:rPr lang="he-IL" sz="2800" dirty="0"/>
              <a:t>יִשְׁמְרֵנִי	</a:t>
            </a:r>
            <a:r>
              <a:rPr lang="en-US" sz="2800" dirty="0"/>
              <a:t>he will guard me		</a:t>
            </a:r>
            <a:r>
              <a:rPr lang="he-IL" sz="2800" dirty="0"/>
              <a:t>יִשְׁמְרֵנוּ</a:t>
            </a:r>
            <a:r>
              <a:rPr lang="en-US" sz="2800" dirty="0"/>
              <a:t> 	he will guard us</a:t>
            </a:r>
          </a:p>
          <a:p>
            <a:r>
              <a:rPr lang="he-IL" sz="2800" dirty="0"/>
              <a:t>יִשְׁמָרְךָ	</a:t>
            </a:r>
            <a:r>
              <a:rPr lang="en-US" sz="2800" dirty="0"/>
              <a:t>he will guard you (m)</a:t>
            </a:r>
            <a:r>
              <a:rPr lang="he-IL" sz="2800" dirty="0"/>
              <a:t>	יִשְׁמָרְכֶם</a:t>
            </a:r>
            <a:r>
              <a:rPr lang="en-US" sz="2800" dirty="0"/>
              <a:t> 	he will guard you (m)</a:t>
            </a:r>
          </a:p>
          <a:p>
            <a:r>
              <a:rPr lang="he-IL" sz="2800" dirty="0"/>
              <a:t>יִשְׁמְרֵךְ	</a:t>
            </a:r>
            <a:r>
              <a:rPr lang="en-US" sz="2800" dirty="0"/>
              <a:t>he will guard you (f) </a:t>
            </a:r>
            <a:r>
              <a:rPr lang="he-IL" sz="2800" dirty="0"/>
              <a:t>	יִשְׁמָרְכֶן</a:t>
            </a:r>
            <a:r>
              <a:rPr lang="en-US" sz="2800" dirty="0"/>
              <a:t> 	he will guard you (f)</a:t>
            </a:r>
          </a:p>
          <a:p>
            <a:r>
              <a:rPr lang="he-IL" sz="2800" dirty="0"/>
              <a:t>יִשְׁמְרֵהוּ	</a:t>
            </a:r>
            <a:r>
              <a:rPr lang="en-US" sz="2800" dirty="0"/>
              <a:t>he will guard him</a:t>
            </a:r>
            <a:r>
              <a:rPr lang="he-IL" sz="2800" dirty="0"/>
              <a:t>		יִשְׁמְרֵם</a:t>
            </a:r>
            <a:r>
              <a:rPr lang="en-US" sz="2800" dirty="0"/>
              <a:t> 	he will guard them (m)</a:t>
            </a:r>
          </a:p>
          <a:p>
            <a:r>
              <a:rPr lang="he-IL" sz="2800" dirty="0"/>
              <a:t>יִשְׁמְרֶהָ 	</a:t>
            </a:r>
            <a:r>
              <a:rPr lang="en-US" sz="2800" dirty="0"/>
              <a:t>he will guard her</a:t>
            </a:r>
            <a:r>
              <a:rPr lang="he-IL" sz="2800" dirty="0"/>
              <a:t>		יִשְׁמְרֵן</a:t>
            </a:r>
            <a:r>
              <a:rPr lang="en-US" sz="2800" dirty="0"/>
              <a:t> 	he will guard them (f)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01769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25205" cy="1400530"/>
          </a:xfrm>
        </p:spPr>
        <p:txBody>
          <a:bodyPr/>
          <a:lstStyle/>
          <a:p>
            <a:r>
              <a:rPr lang="en-US" b="1" dirty="0"/>
              <a:t>14. C.  Pronominal Suffixes on </a:t>
            </a:r>
            <a:r>
              <a:rPr lang="en-US" b="1" dirty="0" smtClean="0"/>
              <a:t>Imperfects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68" y="1421151"/>
            <a:ext cx="11423968" cy="5012900"/>
          </a:xfrm>
        </p:spPr>
        <p:txBody>
          <a:bodyPr>
            <a:normAutofit/>
          </a:bodyPr>
          <a:lstStyle/>
          <a:p>
            <a:r>
              <a:rPr lang="he-IL" sz="3600" dirty="0" smtClean="0"/>
              <a:t>יִשְׁמְרֵנִי</a:t>
            </a:r>
            <a:r>
              <a:rPr lang="he-IL" sz="2800" dirty="0"/>
              <a:t>	</a:t>
            </a:r>
            <a:r>
              <a:rPr lang="en-US" sz="2800" dirty="0"/>
              <a:t>he will guard me		</a:t>
            </a:r>
            <a:r>
              <a:rPr lang="he-IL" sz="2800" dirty="0"/>
              <a:t>יִשְׁמְרֵנוּ</a:t>
            </a:r>
            <a:r>
              <a:rPr lang="en-US" sz="2800" dirty="0"/>
              <a:t> 	he will guard us</a:t>
            </a:r>
          </a:p>
          <a:p>
            <a:r>
              <a:rPr lang="he-IL" sz="3600" dirty="0"/>
              <a:t>יִשְׁמָרְךָ</a:t>
            </a:r>
            <a:r>
              <a:rPr lang="he-IL" sz="2800" dirty="0"/>
              <a:t>	</a:t>
            </a:r>
            <a:r>
              <a:rPr lang="en-US" sz="2800" dirty="0"/>
              <a:t>he will guard you (m)</a:t>
            </a:r>
            <a:r>
              <a:rPr lang="he-IL" sz="2800" dirty="0"/>
              <a:t>	יִשְׁמָרְכֶם</a:t>
            </a:r>
            <a:r>
              <a:rPr lang="en-US" sz="2800" dirty="0"/>
              <a:t> 	he will guard you (m)</a:t>
            </a:r>
          </a:p>
          <a:p>
            <a:r>
              <a:rPr lang="he-IL" sz="2800" dirty="0"/>
              <a:t>יִשְׁמְרֵךְ	</a:t>
            </a:r>
            <a:r>
              <a:rPr lang="en-US" sz="2800" dirty="0"/>
              <a:t>he will guard you (f) </a:t>
            </a:r>
            <a:r>
              <a:rPr lang="he-IL" sz="2800" dirty="0"/>
              <a:t>	יִשְׁמָרְכֶן</a:t>
            </a:r>
            <a:r>
              <a:rPr lang="en-US" sz="2800" dirty="0"/>
              <a:t> 	he will guard you (f)</a:t>
            </a:r>
          </a:p>
          <a:p>
            <a:r>
              <a:rPr lang="he-IL" sz="2800" dirty="0"/>
              <a:t>יִשְׁמְרֵהוּ	</a:t>
            </a:r>
            <a:r>
              <a:rPr lang="en-US" sz="2800" dirty="0"/>
              <a:t>he will guard him</a:t>
            </a:r>
            <a:r>
              <a:rPr lang="he-IL" sz="2800" dirty="0"/>
              <a:t>		יִשְׁמְרֵם</a:t>
            </a:r>
            <a:r>
              <a:rPr lang="en-US" sz="2800" dirty="0"/>
              <a:t> 	he will guard them (m)</a:t>
            </a:r>
          </a:p>
          <a:p>
            <a:r>
              <a:rPr lang="he-IL" sz="2800" dirty="0"/>
              <a:t>יִשְׁמְרֶהָ 	</a:t>
            </a:r>
            <a:r>
              <a:rPr lang="en-US" sz="2800" dirty="0"/>
              <a:t>he will guard her</a:t>
            </a:r>
            <a:r>
              <a:rPr lang="he-IL" sz="2800" dirty="0"/>
              <a:t>		יִשְׁמְרֵן</a:t>
            </a:r>
            <a:r>
              <a:rPr lang="en-US" sz="2800" dirty="0"/>
              <a:t> 	he will guard them (f)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6028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כִּי </a:t>
            </a:r>
            <a:r>
              <a:rPr lang="he-IL" sz="3600" dirty="0"/>
              <a:t>עַתָּה יֶאֱהָבַנִי אִישִׁי </a:t>
            </a:r>
            <a:r>
              <a:rPr lang="en-US" sz="3600" dirty="0"/>
              <a:t> </a:t>
            </a:r>
            <a:r>
              <a:rPr lang="en-US" sz="2800" dirty="0"/>
              <a:t>  (Gen 29:32)</a:t>
            </a:r>
          </a:p>
          <a:p>
            <a:r>
              <a:rPr lang="en-US" sz="2800" dirty="0"/>
              <a:t> 	now my husband will love me </a:t>
            </a:r>
          </a:p>
          <a:p>
            <a:r>
              <a:rPr lang="he-IL" sz="3600" dirty="0"/>
              <a:t>מִי־יִתְּנֵנִי כְיַרְחֵי־קֶדֶם כִּימֵי אֱלוֹהַּ יִשְׁמְרֵנִי </a:t>
            </a:r>
            <a:r>
              <a:rPr lang="en-US" sz="3600" dirty="0"/>
              <a:t>  </a:t>
            </a:r>
            <a:r>
              <a:rPr lang="en-US" sz="2800" dirty="0"/>
              <a:t>(Job 29:2)</a:t>
            </a:r>
          </a:p>
          <a:p>
            <a:r>
              <a:rPr lang="en-US" sz="2800" dirty="0" smtClean="0"/>
              <a:t>Oh</a:t>
            </a:r>
            <a:r>
              <a:rPr lang="en-US" sz="2800" dirty="0"/>
              <a:t>, that I were set as in the months of old, as in the days when God watched over me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63232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14. D.  Parsing format: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969241" cy="419548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       </a:t>
            </a:r>
            <a:r>
              <a:rPr lang="he-IL" sz="3600" dirty="0"/>
              <a:t>שְׁלָחָנוּ</a:t>
            </a:r>
            <a:r>
              <a:rPr lang="he-IL" sz="2800" dirty="0"/>
              <a:t> </a:t>
            </a:r>
            <a:r>
              <a:rPr lang="en-US" sz="2800" dirty="0"/>
              <a:t>    </a:t>
            </a:r>
            <a:r>
              <a:rPr lang="en-US" sz="2800" dirty="0" err="1"/>
              <a:t>Qal</a:t>
            </a:r>
            <a:r>
              <a:rPr lang="en-US" sz="2800" dirty="0"/>
              <a:t> Perfect 3ms from </a:t>
            </a:r>
            <a:r>
              <a:rPr lang="he-IL" sz="2800" dirty="0"/>
              <a:t>שָׁלַח</a:t>
            </a:r>
            <a:r>
              <a:rPr lang="en-US" sz="2800" dirty="0"/>
              <a:t>  with 1cp suffix “he sent us”  </a:t>
            </a:r>
          </a:p>
          <a:p>
            <a:r>
              <a:rPr lang="en-US" sz="2800" dirty="0"/>
              <a:t>       </a:t>
            </a:r>
            <a:r>
              <a:rPr lang="he-IL" sz="3600" dirty="0"/>
              <a:t>אֶשְׁלָחֲךָ</a:t>
            </a:r>
            <a:r>
              <a:rPr lang="he-IL" sz="2800" dirty="0"/>
              <a:t> </a:t>
            </a:r>
            <a:r>
              <a:rPr lang="en-US" sz="2800" dirty="0"/>
              <a:t>   </a:t>
            </a:r>
            <a:r>
              <a:rPr lang="en-US" sz="2800" dirty="0" err="1"/>
              <a:t>Qal</a:t>
            </a:r>
            <a:r>
              <a:rPr lang="en-US" sz="2800" dirty="0"/>
              <a:t> Imperfect 1cs from </a:t>
            </a:r>
            <a:r>
              <a:rPr lang="he-IL" sz="2800" dirty="0"/>
              <a:t>שָׁלַח</a:t>
            </a:r>
            <a:r>
              <a:rPr lang="en-US" sz="2800" dirty="0"/>
              <a:t>  with 2ms suffix  “I will send you”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28161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7978"/>
            <a:ext cx="8946541" cy="476042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1)</a:t>
            </a:r>
            <a:r>
              <a:rPr lang="he-IL" sz="3600" dirty="0" smtClean="0"/>
              <a:t>אַף</a:t>
            </a:r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	nose, anger, 2) also 		410</a:t>
            </a:r>
          </a:p>
          <a:p>
            <a:r>
              <a:rPr lang="en-US" sz="2800" dirty="0"/>
              <a:t>2) </a:t>
            </a:r>
            <a:r>
              <a:rPr lang="he-IL" sz="3600" dirty="0"/>
              <a:t>בַּיִן / בֵּין </a:t>
            </a:r>
            <a:r>
              <a:rPr lang="en-US" sz="2800" dirty="0"/>
              <a:t>	between			</a:t>
            </a:r>
            <a:r>
              <a:rPr lang="en-US" sz="2800" dirty="0" smtClean="0"/>
              <a:t>			407</a:t>
            </a:r>
            <a:endParaRPr lang="en-US" sz="2800" dirty="0"/>
          </a:p>
          <a:p>
            <a:r>
              <a:rPr lang="en-US" sz="2800" dirty="0"/>
              <a:t>3) </a:t>
            </a:r>
            <a:r>
              <a:rPr lang="he-IL" sz="3200" dirty="0"/>
              <a:t>נָא</a:t>
            </a:r>
            <a:r>
              <a:rPr lang="en-US" sz="2800" dirty="0"/>
              <a:t> 		</a:t>
            </a:r>
            <a:r>
              <a:rPr lang="en-US" sz="2800" dirty="0" smtClean="0"/>
              <a:t>	please</a:t>
            </a:r>
            <a:r>
              <a:rPr lang="en-US" sz="2800" dirty="0"/>
              <a:t>, now		</a:t>
            </a:r>
            <a:r>
              <a:rPr lang="en-US" sz="2800" dirty="0" smtClean="0"/>
              <a:t>		</a:t>
            </a:r>
            <a:r>
              <a:rPr lang="en-US" sz="2800" dirty="0"/>
              <a:t>	406</a:t>
            </a:r>
          </a:p>
          <a:p>
            <a:r>
              <a:rPr lang="en-US" sz="2800" dirty="0"/>
              <a:t>4) </a:t>
            </a:r>
            <a:r>
              <a:rPr lang="he-IL" sz="3600" dirty="0"/>
              <a:t>מָקוֹם</a:t>
            </a:r>
            <a:r>
              <a:rPr lang="en-US" sz="2800" dirty="0"/>
              <a:t>	 	place 			</a:t>
            </a:r>
            <a:r>
              <a:rPr lang="en-US" sz="2800" dirty="0" smtClean="0"/>
              <a:t>			</a:t>
            </a:r>
            <a:r>
              <a:rPr lang="en-US" sz="2800" dirty="0"/>
              <a:t>	401</a:t>
            </a:r>
          </a:p>
          <a:p>
            <a:r>
              <a:rPr lang="en-US" sz="2800" dirty="0"/>
              <a:t>5) </a:t>
            </a:r>
            <a:r>
              <a:rPr lang="he-IL" sz="3600" dirty="0"/>
              <a:t>זָהָב</a:t>
            </a:r>
            <a:r>
              <a:rPr lang="he-IL" sz="2800" dirty="0"/>
              <a:t> </a:t>
            </a:r>
            <a:r>
              <a:rPr lang="en-US" sz="2800" dirty="0"/>
              <a:t>		gold 		</a:t>
            </a:r>
            <a:r>
              <a:rPr lang="en-US" sz="2800" dirty="0" smtClean="0"/>
              <a:t>				</a:t>
            </a:r>
            <a:r>
              <a:rPr lang="en-US" sz="2800" dirty="0"/>
              <a:t>		389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914833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71106"/>
            <a:ext cx="8946541" cy="4677294"/>
          </a:xfrm>
        </p:spPr>
        <p:txBody>
          <a:bodyPr>
            <a:normAutofit/>
          </a:bodyPr>
          <a:lstStyle/>
          <a:p>
            <a:r>
              <a:rPr lang="en-US" sz="2800" dirty="0"/>
              <a:t>6) </a:t>
            </a:r>
            <a:r>
              <a:rPr lang="he-IL" sz="3600" dirty="0"/>
              <a:t>אֵשׁ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fire </a:t>
            </a:r>
            <a:r>
              <a:rPr lang="en-US" sz="2800" dirty="0"/>
              <a:t>			</a:t>
            </a:r>
            <a:r>
              <a:rPr lang="en-US" sz="2800" dirty="0" smtClean="0"/>
              <a:t>				</a:t>
            </a:r>
            <a:r>
              <a:rPr lang="en-US" sz="2800" dirty="0"/>
              <a:t>	376</a:t>
            </a:r>
          </a:p>
          <a:p>
            <a:r>
              <a:rPr lang="en-US" sz="2800" dirty="0"/>
              <a:t>7) </a:t>
            </a:r>
            <a:r>
              <a:rPr lang="he-IL" sz="3600" dirty="0"/>
              <a:t>נְאֻם</a:t>
            </a:r>
            <a:r>
              <a:rPr lang="he-IL" sz="2800" dirty="0"/>
              <a:t> </a:t>
            </a:r>
            <a:r>
              <a:rPr lang="en-US" sz="2800" dirty="0"/>
              <a:t>		utterance, declaration	376</a:t>
            </a:r>
          </a:p>
          <a:p>
            <a:r>
              <a:rPr lang="en-US" sz="2800" dirty="0"/>
              <a:t>8) </a:t>
            </a:r>
            <a:r>
              <a:rPr lang="he-IL" sz="3600" dirty="0"/>
              <a:t>שַׁעַר</a:t>
            </a:r>
            <a:r>
              <a:rPr lang="he-IL" sz="2800" dirty="0"/>
              <a:t> </a:t>
            </a:r>
            <a:r>
              <a:rPr lang="en-US" sz="2800" dirty="0"/>
              <a:t>	 	gate 			</a:t>
            </a:r>
            <a:r>
              <a:rPr lang="en-US" sz="2800" dirty="0" smtClean="0"/>
              <a:t>			</a:t>
            </a:r>
            <a:r>
              <a:rPr lang="en-US" sz="2800" dirty="0"/>
              <a:t>	373</a:t>
            </a:r>
          </a:p>
          <a:p>
            <a:r>
              <a:rPr lang="en-US" sz="2800" dirty="0"/>
              <a:t>9) </a:t>
            </a:r>
            <a:r>
              <a:rPr lang="he-IL" sz="3600" dirty="0"/>
              <a:t>נָגַד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to </a:t>
            </a:r>
            <a:r>
              <a:rPr lang="en-US" sz="2800" dirty="0"/>
              <a:t>tell, report	</a:t>
            </a:r>
            <a:r>
              <a:rPr lang="en-US" sz="2800" dirty="0" smtClean="0"/>
              <a:t>		</a:t>
            </a:r>
            <a:r>
              <a:rPr lang="en-US" sz="2800" dirty="0"/>
              <a:t>		370</a:t>
            </a:r>
          </a:p>
          <a:p>
            <a:r>
              <a:rPr lang="en-US" sz="2800" dirty="0"/>
              <a:t>10) </a:t>
            </a:r>
            <a:r>
              <a:rPr lang="he-IL" sz="3600" dirty="0"/>
              <a:t>דָּם</a:t>
            </a:r>
            <a:r>
              <a:rPr lang="he-IL" sz="2800" dirty="0"/>
              <a:t> </a:t>
            </a:r>
            <a:r>
              <a:rPr lang="en-US" sz="2800" dirty="0"/>
              <a:t>		blood 	</a:t>
            </a:r>
            <a:r>
              <a:rPr lang="en-US" sz="2800" dirty="0" smtClean="0"/>
              <a:t>			</a:t>
            </a:r>
            <a:r>
              <a:rPr lang="en-US" sz="2800" dirty="0"/>
              <a:t>			355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53602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81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87978"/>
            <a:ext cx="8946541" cy="476042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1)</a:t>
            </a:r>
            <a:r>
              <a:rPr lang="he-IL" sz="3600" dirty="0" smtClean="0"/>
              <a:t>אַף</a:t>
            </a:r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nose</a:t>
            </a:r>
            <a:r>
              <a:rPr lang="en-US" sz="2800" dirty="0"/>
              <a:t>, anger, 2) also 		410</a:t>
            </a:r>
          </a:p>
          <a:p>
            <a:r>
              <a:rPr lang="en-US" sz="2800" dirty="0"/>
              <a:t>2) </a:t>
            </a:r>
            <a:r>
              <a:rPr lang="he-IL" sz="3600" dirty="0"/>
              <a:t>בַּיִן / בֵּין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between</a:t>
            </a:r>
            <a:r>
              <a:rPr lang="en-US" sz="2800" dirty="0"/>
              <a:t>			</a:t>
            </a:r>
            <a:r>
              <a:rPr lang="en-US" sz="2800" dirty="0" smtClean="0"/>
              <a:t>			407</a:t>
            </a:r>
            <a:endParaRPr lang="en-US" sz="2800" dirty="0"/>
          </a:p>
          <a:p>
            <a:r>
              <a:rPr lang="en-US" sz="2800" dirty="0"/>
              <a:t>3) </a:t>
            </a:r>
            <a:r>
              <a:rPr lang="he-IL" sz="3200" dirty="0"/>
              <a:t>נָא</a:t>
            </a:r>
            <a:r>
              <a:rPr lang="en-US" sz="2800" dirty="0"/>
              <a:t> 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please</a:t>
            </a:r>
            <a:r>
              <a:rPr lang="en-US" sz="2800" dirty="0"/>
              <a:t>, now		</a:t>
            </a:r>
            <a:r>
              <a:rPr lang="en-US" sz="2800" dirty="0" smtClean="0"/>
              <a:t>		</a:t>
            </a:r>
            <a:r>
              <a:rPr lang="en-US" sz="2800" dirty="0"/>
              <a:t>	406</a:t>
            </a:r>
          </a:p>
          <a:p>
            <a:r>
              <a:rPr lang="en-US" sz="2800" dirty="0"/>
              <a:t>4) </a:t>
            </a:r>
            <a:r>
              <a:rPr lang="he-IL" sz="3600" dirty="0"/>
              <a:t>מָקוֹם</a:t>
            </a:r>
            <a:r>
              <a:rPr lang="en-US" sz="2800" dirty="0"/>
              <a:t>	 	</a:t>
            </a:r>
            <a:endParaRPr lang="en-US" sz="2800" dirty="0" smtClean="0"/>
          </a:p>
          <a:p>
            <a:r>
              <a:rPr lang="en-US" sz="2800" dirty="0" smtClean="0"/>
              <a:t>place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r>
              <a:rPr lang="en-US" sz="2800" dirty="0"/>
              <a:t>	</a:t>
            </a:r>
            <a:r>
              <a:rPr lang="en-US" sz="2800" dirty="0" smtClean="0"/>
              <a:t>401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14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04851"/>
            <a:ext cx="8946541" cy="5453149"/>
          </a:xfrm>
        </p:spPr>
        <p:txBody>
          <a:bodyPr>
            <a:normAutofit/>
          </a:bodyPr>
          <a:lstStyle/>
          <a:p>
            <a:r>
              <a:rPr lang="en-US" sz="2800" dirty="0"/>
              <a:t>5) </a:t>
            </a:r>
            <a:r>
              <a:rPr lang="he-IL" sz="3600" dirty="0"/>
              <a:t>זָהָב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gold </a:t>
            </a:r>
            <a:r>
              <a:rPr lang="en-US" sz="2800" dirty="0"/>
              <a:t>								</a:t>
            </a:r>
            <a:r>
              <a:rPr lang="en-US" sz="2800" dirty="0" smtClean="0"/>
              <a:t>389</a:t>
            </a:r>
          </a:p>
          <a:p>
            <a:r>
              <a:rPr lang="en-US" sz="2800" dirty="0" smtClean="0"/>
              <a:t>6</a:t>
            </a:r>
            <a:r>
              <a:rPr lang="en-US" sz="2800" dirty="0"/>
              <a:t>) </a:t>
            </a:r>
            <a:r>
              <a:rPr lang="he-IL" sz="3600" dirty="0"/>
              <a:t>אֵשׁ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fire </a:t>
            </a:r>
            <a:r>
              <a:rPr lang="en-US" sz="2800" dirty="0"/>
              <a:t>			</a:t>
            </a:r>
            <a:r>
              <a:rPr lang="en-US" sz="2800" dirty="0" smtClean="0"/>
              <a:t>				</a:t>
            </a:r>
            <a:r>
              <a:rPr lang="en-US" sz="2800" dirty="0"/>
              <a:t>	376</a:t>
            </a:r>
          </a:p>
          <a:p>
            <a:r>
              <a:rPr lang="en-US" sz="2800" dirty="0"/>
              <a:t>7) </a:t>
            </a:r>
            <a:r>
              <a:rPr lang="he-IL" sz="3600" dirty="0"/>
              <a:t>נְאֻם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utterance</a:t>
            </a:r>
            <a:r>
              <a:rPr lang="en-US" sz="2800" dirty="0"/>
              <a:t>, declaration	376</a:t>
            </a:r>
          </a:p>
          <a:p>
            <a:r>
              <a:rPr lang="en-US" sz="2800" dirty="0"/>
              <a:t>8) </a:t>
            </a:r>
            <a:r>
              <a:rPr lang="he-IL" sz="3600" dirty="0"/>
              <a:t>שַׁעַר</a:t>
            </a:r>
            <a:r>
              <a:rPr lang="he-IL" sz="2800" dirty="0"/>
              <a:t> </a:t>
            </a:r>
            <a:r>
              <a:rPr lang="en-US" sz="2800" dirty="0"/>
              <a:t>	 	</a:t>
            </a:r>
            <a:endParaRPr lang="en-US" sz="2800" dirty="0" smtClean="0"/>
          </a:p>
          <a:p>
            <a:r>
              <a:rPr lang="en-US" sz="2800" dirty="0" smtClean="0"/>
              <a:t>gate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r>
              <a:rPr lang="en-US" sz="2800" dirty="0"/>
              <a:t>	</a:t>
            </a:r>
            <a:r>
              <a:rPr lang="en-US" sz="2800" dirty="0" smtClean="0"/>
              <a:t>373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750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85384"/>
          </a:xfrm>
        </p:spPr>
        <p:txBody>
          <a:bodyPr/>
          <a:lstStyle/>
          <a:p>
            <a:r>
              <a:rPr lang="en-US" b="1" dirty="0"/>
              <a:t> 5.I.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b="1" dirty="0" err="1" smtClean="0"/>
              <a:t>Oseh</a:t>
            </a:r>
            <a:r>
              <a:rPr lang="en-US" b="1" dirty="0" smtClean="0"/>
              <a:t> </a:t>
            </a:r>
            <a:r>
              <a:rPr lang="en-US" b="1" dirty="0"/>
              <a:t>Shalom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38102"/>
            <a:ext cx="8946541" cy="5070763"/>
          </a:xfrm>
        </p:spPr>
        <p:txBody>
          <a:bodyPr>
            <a:noAutofit/>
          </a:bodyPr>
          <a:lstStyle/>
          <a:p>
            <a:r>
              <a:rPr lang="he-IL" sz="3600" dirty="0" smtClean="0"/>
              <a:t>עֹשֶׂה </a:t>
            </a:r>
            <a:r>
              <a:rPr lang="he-IL" sz="3600" dirty="0"/>
              <a:t>שָׁלוֹם בִּמְרוֹמָיו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He who makes peace in his high places</a:t>
            </a:r>
          </a:p>
          <a:p>
            <a:r>
              <a:rPr lang="he-IL" sz="3600" dirty="0"/>
              <a:t> הוּא יַעֲשֶׂה שָׁלוֹם עָלֵיֽנוּ</a:t>
            </a:r>
            <a:endParaRPr lang="en-US" sz="3600" dirty="0"/>
          </a:p>
          <a:p>
            <a:r>
              <a:rPr lang="en-US" sz="2800" dirty="0"/>
              <a:t> may he let peace descent on us</a:t>
            </a:r>
          </a:p>
          <a:p>
            <a:r>
              <a:rPr lang="he-IL" sz="3600" dirty="0"/>
              <a:t> וְעַל כָּל יִשְׂרָאֵל </a:t>
            </a:r>
            <a:endParaRPr lang="en-US" sz="3600" dirty="0"/>
          </a:p>
          <a:p>
            <a:r>
              <a:rPr lang="en-US" sz="2800" dirty="0"/>
              <a:t>and on all Israel</a:t>
            </a:r>
          </a:p>
          <a:p>
            <a:r>
              <a:rPr lang="he-IL" sz="3600" dirty="0"/>
              <a:t>אָמֵן </a:t>
            </a:r>
            <a:r>
              <a:rPr lang="en-US" sz="3600" dirty="0"/>
              <a:t>  </a:t>
            </a:r>
            <a:r>
              <a:rPr lang="he-IL" sz="3600" dirty="0"/>
              <a:t>וְאִמְרוּ  אִמְרוּ</a:t>
            </a:r>
            <a:endParaRPr lang="en-US" sz="3600" dirty="0"/>
          </a:p>
          <a:p>
            <a:r>
              <a:rPr lang="en-US" sz="2800" dirty="0"/>
              <a:t>and say, say: </a:t>
            </a:r>
            <a:r>
              <a:rPr lang="en-US" sz="2800" dirty="0" smtClean="0"/>
              <a:t>Amen.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5431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14F.  </a:t>
            </a:r>
            <a:r>
              <a:rPr lang="en-US" b="1" dirty="0"/>
              <a:t>Chapter 14 Vocabulary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9) </a:t>
            </a:r>
            <a:r>
              <a:rPr lang="he-IL" sz="3600" dirty="0"/>
              <a:t>נָגַד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tell, report					370</a:t>
            </a:r>
          </a:p>
          <a:p>
            <a:r>
              <a:rPr lang="en-US" sz="2800" dirty="0"/>
              <a:t>10) </a:t>
            </a:r>
            <a:r>
              <a:rPr lang="he-IL" sz="3600" dirty="0"/>
              <a:t>דָּם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blood </a:t>
            </a:r>
            <a:r>
              <a:rPr lang="en-US" sz="2800" dirty="0"/>
              <a:t>							</a:t>
            </a:r>
            <a:r>
              <a:rPr lang="en-US" sz="2800" dirty="0" smtClean="0"/>
              <a:t>355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87092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675824" cy="1400530"/>
          </a:xfrm>
        </p:spPr>
        <p:txBody>
          <a:bodyPr/>
          <a:lstStyle/>
          <a:p>
            <a:r>
              <a:rPr lang="en-US" b="1" dirty="0"/>
              <a:t>13. F.   Chapter 13 Hebrew Vocabulary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8946541" cy="4727170"/>
          </a:xfrm>
        </p:spPr>
        <p:txBody>
          <a:bodyPr>
            <a:normAutofit lnSpcReduction="10000"/>
          </a:bodyPr>
          <a:lstStyle/>
          <a:p>
            <a:r>
              <a:rPr lang="he-IL" sz="3900" dirty="0" smtClean="0"/>
              <a:t>חֶ֫רֶב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sword</a:t>
            </a:r>
            <a:r>
              <a:rPr lang="en-US" sz="2800" dirty="0"/>
              <a:t>					412 </a:t>
            </a:r>
          </a:p>
          <a:p>
            <a:r>
              <a:rPr lang="he-IL" sz="3600" dirty="0"/>
              <a:t>יָם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</a:p>
          <a:p>
            <a:r>
              <a:rPr lang="en-US" sz="2800" dirty="0" smtClean="0"/>
              <a:t>sea</a:t>
            </a:r>
            <a:r>
              <a:rPr lang="en-US" sz="2800" dirty="0"/>
              <a:t>, lake				396</a:t>
            </a:r>
          </a:p>
          <a:p>
            <a:r>
              <a:rPr lang="he-IL" sz="2800" dirty="0"/>
              <a:t> </a:t>
            </a:r>
            <a:r>
              <a:rPr lang="he-IL" sz="3600" dirty="0"/>
              <a:t>יָרַד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go down 			380 </a:t>
            </a:r>
          </a:p>
          <a:p>
            <a:r>
              <a:rPr lang="he-IL" sz="3600" dirty="0" smtClean="0"/>
              <a:t>כֶּ֫סֶף</a:t>
            </a:r>
            <a:r>
              <a:rPr lang="he-IL" sz="2800" dirty="0" smtClean="0"/>
              <a:t> </a:t>
            </a:r>
            <a:r>
              <a:rPr lang="en-US" sz="2800" dirty="0" smtClean="0"/>
              <a:t>			</a:t>
            </a:r>
          </a:p>
          <a:p>
            <a:r>
              <a:rPr lang="en-US" sz="2800" dirty="0" smtClean="0"/>
              <a:t>silver 					402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474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218624" cy="1400530"/>
          </a:xfrm>
        </p:spPr>
        <p:txBody>
          <a:bodyPr/>
          <a:lstStyle/>
          <a:p>
            <a:r>
              <a:rPr lang="en-US" b="1" dirty="0"/>
              <a:t>13. F.   Chapter 13 Hebrew </a:t>
            </a:r>
            <a:r>
              <a:rPr lang="en-US" b="1" dirty="0" err="1" smtClean="0"/>
              <a:t>Vocabular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6541" cy="4830185"/>
          </a:xfrm>
        </p:spPr>
        <p:txBody>
          <a:bodyPr>
            <a:normAutofit fontScale="92500" lnSpcReduction="10000"/>
          </a:bodyPr>
          <a:lstStyle/>
          <a:p>
            <a:r>
              <a:rPr lang="he-IL" sz="3900" dirty="0"/>
              <a:t>מִזְבֵּחַ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/>
              <a:t>	altar						</a:t>
            </a:r>
            <a:r>
              <a:rPr lang="en-US" sz="3600" dirty="0" smtClean="0"/>
              <a:t>401</a:t>
            </a:r>
          </a:p>
          <a:p>
            <a:r>
              <a:rPr lang="he-IL" sz="3900" dirty="0" smtClean="0"/>
              <a:t>עָנָה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answer 	</a:t>
            </a:r>
            <a:r>
              <a:rPr lang="en-US" sz="2800" dirty="0" smtClean="0"/>
              <a:t>				</a:t>
            </a:r>
            <a:r>
              <a:rPr lang="en-US" sz="2800" dirty="0"/>
              <a:t>			413 </a:t>
            </a:r>
          </a:p>
          <a:p>
            <a:r>
              <a:rPr lang="he-IL" sz="3900" dirty="0"/>
              <a:t>עַתָּה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/>
              <a:t>	now, then 				</a:t>
            </a:r>
            <a:r>
              <a:rPr lang="en-US" sz="2800" dirty="0" smtClean="0"/>
              <a:t>			433</a:t>
            </a:r>
            <a:endParaRPr lang="en-US" sz="2800" dirty="0"/>
          </a:p>
          <a:p>
            <a:r>
              <a:rPr lang="he-IL" sz="3900" dirty="0"/>
              <a:t>צָבָא</a:t>
            </a:r>
            <a:r>
              <a:rPr lang="en-US" sz="2800" dirty="0"/>
              <a:t> 	</a:t>
            </a:r>
            <a:endParaRPr lang="en-US" sz="2800" dirty="0" smtClean="0"/>
          </a:p>
          <a:p>
            <a:r>
              <a:rPr lang="en-US" sz="2800" dirty="0"/>
              <a:t>	troops, military host 	</a:t>
            </a:r>
            <a:r>
              <a:rPr lang="en-US" sz="2800" dirty="0" smtClean="0"/>
              <a:t>		</a:t>
            </a:r>
            <a:r>
              <a:rPr lang="en-US" sz="2800" dirty="0"/>
              <a:t>	485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1167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08580" cy="1400530"/>
          </a:xfrm>
        </p:spPr>
        <p:txBody>
          <a:bodyPr/>
          <a:lstStyle/>
          <a:p>
            <a:r>
              <a:rPr lang="en-US" b="1" dirty="0"/>
              <a:t>13. F.   Chapter 13 Hebrew </a:t>
            </a:r>
            <a:r>
              <a:rPr lang="en-US" b="1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720736"/>
            <a:ext cx="8946541" cy="4527664"/>
          </a:xfrm>
        </p:spPr>
        <p:txBody>
          <a:bodyPr>
            <a:normAutofit/>
          </a:bodyPr>
          <a:lstStyle/>
          <a:p>
            <a:r>
              <a:rPr lang="he-IL" sz="3600" dirty="0"/>
              <a:t>רוּחַ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 smtClean="0"/>
              <a:t>spirit</a:t>
            </a:r>
            <a:r>
              <a:rPr lang="en-US" sz="2800" dirty="0"/>
              <a:t>, wind, breath					378</a:t>
            </a:r>
          </a:p>
          <a:p>
            <a:r>
              <a:rPr lang="he-IL" sz="3600" dirty="0"/>
              <a:t>שַׂר</a:t>
            </a:r>
            <a:r>
              <a:rPr lang="en-US" sz="2800" dirty="0"/>
              <a:t> 		</a:t>
            </a:r>
            <a:endParaRPr lang="en-US" sz="2800" dirty="0" smtClean="0"/>
          </a:p>
          <a:p>
            <a:r>
              <a:rPr lang="en-US" sz="2800" dirty="0" smtClean="0"/>
              <a:t>official</a:t>
            </a:r>
            <a:r>
              <a:rPr lang="en-US" sz="2800" dirty="0"/>
              <a:t>, commander, prince 	421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75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01504" cy="1400530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</a:t>
            </a:r>
            <a:r>
              <a:rPr lang="en-US" b="1" dirty="0" smtClean="0"/>
              <a:t>Infinitive 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87" y="1379587"/>
            <a:ext cx="8946541" cy="5154217"/>
          </a:xfrm>
        </p:spPr>
        <p:txBody>
          <a:bodyPr>
            <a:noAutofit/>
          </a:bodyPr>
          <a:lstStyle/>
          <a:p>
            <a:r>
              <a:rPr lang="he-IL" sz="3600" dirty="0" smtClean="0"/>
              <a:t>אָדוֹן </a:t>
            </a:r>
            <a:r>
              <a:rPr lang="he-IL" sz="3600" dirty="0"/>
              <a:t>/ אֲדֹנָי</a:t>
            </a:r>
            <a:r>
              <a:rPr lang="en-US" sz="36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Lord</a:t>
            </a:r>
            <a:r>
              <a:rPr lang="en-US" sz="2800" dirty="0"/>
              <a:t>, master	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יָלַד</a:t>
            </a:r>
            <a:r>
              <a:rPr lang="en-US" sz="2800" dirty="0"/>
              <a:t> 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</a:t>
            </a:r>
            <a:r>
              <a:rPr lang="en-US" sz="2800" dirty="0"/>
              <a:t>give birth, beget 		495</a:t>
            </a:r>
          </a:p>
          <a:p>
            <a:r>
              <a:rPr lang="he-IL" sz="3600" dirty="0"/>
              <a:t>מִי</a:t>
            </a:r>
            <a:r>
              <a:rPr lang="he-IL" sz="2800" dirty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how?			</a:t>
            </a:r>
            <a:r>
              <a:rPr lang="en-US" sz="2800" dirty="0" smtClean="0"/>
              <a:t>		424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123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817140" cy="993697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3188" y="1446415"/>
            <a:ext cx="8946541" cy="5079076"/>
          </a:xfrm>
        </p:spPr>
        <p:txBody>
          <a:bodyPr>
            <a:normAutofit lnSpcReduction="10000"/>
          </a:bodyPr>
          <a:lstStyle/>
          <a:p>
            <a:r>
              <a:rPr lang="he-IL" sz="4000" dirty="0"/>
              <a:t>מִשְׁפָּט</a:t>
            </a:r>
            <a:r>
              <a:rPr lang="he-IL" dirty="0"/>
              <a:t>	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sz="2800" dirty="0"/>
              <a:t>	justice, judgment			421</a:t>
            </a:r>
          </a:p>
          <a:p>
            <a:r>
              <a:rPr lang="he-IL" sz="4000" dirty="0"/>
              <a:t>נָכָה</a:t>
            </a:r>
            <a:r>
              <a:rPr lang="en-US" dirty="0"/>
              <a:t> 		</a:t>
            </a:r>
            <a:endParaRPr lang="en-US" dirty="0" smtClean="0"/>
          </a:p>
          <a:p>
            <a:r>
              <a:rPr lang="en-US" sz="2800" dirty="0"/>
              <a:t>	to strike, hit 					</a:t>
            </a:r>
            <a:r>
              <a:rPr lang="en-US" sz="2800" dirty="0" smtClean="0"/>
              <a:t>500</a:t>
            </a:r>
          </a:p>
          <a:p>
            <a:r>
              <a:rPr lang="he-IL" sz="4000" dirty="0"/>
              <a:t>פֶּה</a:t>
            </a:r>
            <a:r>
              <a:rPr lang="en-US" dirty="0"/>
              <a:t>  	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sz="2800" dirty="0"/>
              <a:t>mouth, opening 				497</a:t>
            </a:r>
          </a:p>
          <a:p>
            <a:r>
              <a:rPr lang="he-IL" sz="4000" dirty="0"/>
              <a:t>עוֹד</a:t>
            </a:r>
            <a:r>
              <a:rPr lang="he-IL" dirty="0"/>
              <a:t> 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	</a:t>
            </a:r>
            <a:r>
              <a:rPr lang="en-US" sz="2800" dirty="0"/>
              <a:t>again, still, yet 					490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85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492944" cy="1400530"/>
          </a:xfrm>
        </p:spPr>
        <p:txBody>
          <a:bodyPr/>
          <a:lstStyle/>
          <a:p>
            <a:r>
              <a:rPr lang="en-US" b="1" dirty="0"/>
              <a:t>12. D.  Chapter 12 </a:t>
            </a:r>
            <a:r>
              <a:rPr lang="en-US" b="1" dirty="0" err="1"/>
              <a:t>Qal</a:t>
            </a:r>
            <a:r>
              <a:rPr lang="en-US" b="1" dirty="0"/>
              <a:t> Infinitive </a:t>
            </a:r>
            <a:r>
              <a:rPr lang="en-US" b="1" dirty="0" smtClean="0"/>
              <a:t>Vocab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עוֹלָם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	eternity</a:t>
            </a:r>
            <a:r>
              <a:rPr lang="en-US" sz="2800" dirty="0"/>
              <a:t>, forever 		</a:t>
            </a:r>
            <a:r>
              <a:rPr lang="en-US" sz="2800" dirty="0" smtClean="0"/>
              <a:t>		439</a:t>
            </a:r>
            <a:endParaRPr lang="en-US" sz="2800" dirty="0"/>
          </a:p>
          <a:p>
            <a:r>
              <a:rPr lang="he-IL" sz="3600" dirty="0"/>
              <a:t>קֹ֫דֶשׁ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	holy</a:t>
            </a:r>
            <a:r>
              <a:rPr lang="en-US" sz="2800" dirty="0"/>
              <a:t>, set apart, sacred 	</a:t>
            </a:r>
            <a:r>
              <a:rPr lang="en-US" sz="2800" dirty="0" smtClean="0"/>
              <a:t>	491</a:t>
            </a:r>
            <a:endParaRPr lang="en-US" sz="2800" dirty="0"/>
          </a:p>
          <a:p>
            <a:r>
              <a:rPr lang="he-IL" sz="3600" dirty="0"/>
              <a:t>קוֹל</a:t>
            </a:r>
            <a:r>
              <a:rPr lang="he-IL" sz="2800" dirty="0"/>
              <a:t>	</a:t>
            </a:r>
            <a:r>
              <a:rPr lang="en-US" sz="2800" dirty="0"/>
              <a:t>   		</a:t>
            </a:r>
            <a:endParaRPr lang="en-US" sz="2800" dirty="0" smtClean="0"/>
          </a:p>
          <a:p>
            <a:r>
              <a:rPr lang="en-US" sz="2800" dirty="0" smtClean="0"/>
              <a:t> 	voice</a:t>
            </a:r>
            <a:r>
              <a:rPr lang="en-US" sz="2800" dirty="0"/>
              <a:t>, sound 			</a:t>
            </a:r>
            <a:r>
              <a:rPr lang="en-US" sz="2800" dirty="0" smtClean="0"/>
              <a:t>		505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09281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1123" cy="783899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</a:t>
            </a:r>
            <a:r>
              <a:rPr lang="en-US" b="1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37114"/>
            <a:ext cx="8946541" cy="4411286"/>
          </a:xfrm>
        </p:spPr>
        <p:txBody>
          <a:bodyPr>
            <a:normAutofit/>
          </a:bodyPr>
          <a:lstStyle/>
          <a:p>
            <a:r>
              <a:rPr lang="he-IL" sz="4000" dirty="0" smtClean="0"/>
              <a:t>אַיִן </a:t>
            </a:r>
            <a:r>
              <a:rPr lang="he-IL" sz="4000" dirty="0"/>
              <a:t>/ אֵין</a:t>
            </a:r>
            <a:r>
              <a:rPr lang="en-US" sz="4000" dirty="0"/>
              <a:t> </a:t>
            </a:r>
            <a:r>
              <a:rPr lang="en-US" sz="2800" dirty="0"/>
              <a:t>	no, nothing 			</a:t>
            </a:r>
            <a:r>
              <a:rPr lang="en-US" sz="2800" dirty="0" smtClean="0"/>
              <a:t>             847</a:t>
            </a:r>
            <a:endParaRPr lang="en-US" sz="2800" dirty="0"/>
          </a:p>
          <a:p>
            <a:r>
              <a:rPr lang="he-IL" sz="4000" dirty="0"/>
              <a:t>אָכַל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to </a:t>
            </a:r>
            <a:r>
              <a:rPr lang="en-US" sz="2800" dirty="0"/>
              <a:t>eat 				</a:t>
            </a:r>
            <a:r>
              <a:rPr lang="en-US" sz="2800" dirty="0" smtClean="0"/>
              <a:t>                  816</a:t>
            </a:r>
            <a:endParaRPr lang="en-US" sz="2800" dirty="0"/>
          </a:p>
          <a:p>
            <a:r>
              <a:rPr lang="he-IL" sz="4000" dirty="0"/>
              <a:t>גּוֹי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	    people</a:t>
            </a:r>
            <a:r>
              <a:rPr lang="en-US" sz="2800" dirty="0"/>
              <a:t>, nation		</a:t>
            </a:r>
            <a:r>
              <a:rPr lang="en-US" sz="2800" dirty="0" smtClean="0"/>
              <a:t>             552</a:t>
            </a:r>
            <a:endParaRPr lang="en-US" sz="2800" dirty="0"/>
          </a:p>
          <a:p>
            <a:r>
              <a:rPr lang="he-IL" sz="4000" dirty="0"/>
              <a:t>הֲ</a:t>
            </a:r>
            <a:r>
              <a:rPr lang="he-IL" sz="2800" dirty="0"/>
              <a:t>		</a:t>
            </a:r>
            <a:r>
              <a:rPr lang="en-US" sz="2800" dirty="0" smtClean="0"/>
              <a:t>        if</a:t>
            </a:r>
            <a:r>
              <a:rPr lang="en-US" sz="2800" dirty="0"/>
              <a:t>, whether, interrogative 	738</a:t>
            </a:r>
          </a:p>
          <a:p>
            <a:r>
              <a:rPr lang="he-IL" sz="4000" dirty="0"/>
              <a:t>יְהוּדָה</a:t>
            </a:r>
            <a:r>
              <a:rPr lang="en-US" sz="2800" dirty="0"/>
              <a:t> 	</a:t>
            </a:r>
            <a:r>
              <a:rPr lang="en-US" sz="2800" dirty="0" smtClean="0"/>
              <a:t>   Judah </a:t>
            </a:r>
            <a:r>
              <a:rPr lang="en-US" sz="2800" dirty="0"/>
              <a:t>				</a:t>
            </a:r>
            <a:r>
              <a:rPr lang="en-US" sz="2800" dirty="0" smtClean="0"/>
              <a:t>                   819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7785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979832" cy="914528"/>
          </a:xfrm>
        </p:spPr>
        <p:txBody>
          <a:bodyPr/>
          <a:lstStyle/>
          <a:p>
            <a:r>
              <a:rPr lang="en-US" b="1" dirty="0"/>
              <a:t>11F. Chapter 11 </a:t>
            </a:r>
            <a:r>
              <a:rPr lang="en-US" b="1" dirty="0" err="1"/>
              <a:t>Qal</a:t>
            </a:r>
            <a:r>
              <a:rPr lang="en-US" b="1" dirty="0"/>
              <a:t> Imperative, 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4000" dirty="0"/>
              <a:t>יְרוּשָׁלַ֫םִ</a:t>
            </a:r>
            <a:r>
              <a:rPr lang="he-IL" sz="2800" dirty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   Jerusalem </a:t>
            </a:r>
            <a:r>
              <a:rPr lang="en-US" sz="2800" dirty="0"/>
              <a:t>			</a:t>
            </a:r>
            <a:r>
              <a:rPr lang="en-US" sz="2800" dirty="0" smtClean="0"/>
              <a:t>             643</a:t>
            </a:r>
            <a:endParaRPr lang="en-US" sz="2800" dirty="0"/>
          </a:p>
          <a:p>
            <a:r>
              <a:rPr lang="he-IL" sz="4000" dirty="0"/>
              <a:t>כֹּה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thus</a:t>
            </a:r>
            <a:r>
              <a:rPr lang="en-US" sz="2800" dirty="0"/>
              <a:t>, here, now		</a:t>
            </a:r>
            <a:r>
              <a:rPr lang="en-US" sz="2800" dirty="0" smtClean="0"/>
              <a:t>         576</a:t>
            </a:r>
            <a:endParaRPr lang="en-US" sz="2800" dirty="0"/>
          </a:p>
          <a:p>
            <a:r>
              <a:rPr lang="he-IL" sz="4000" dirty="0"/>
              <a:t>נָשָׂא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to </a:t>
            </a:r>
            <a:r>
              <a:rPr lang="en-US" sz="2800" dirty="0"/>
              <a:t>carry, lift, raise 	</a:t>
            </a:r>
            <a:r>
              <a:rPr lang="en-US" sz="2800" dirty="0" smtClean="0"/>
              <a:t>         656</a:t>
            </a:r>
            <a:endParaRPr lang="en-US" sz="2800" dirty="0"/>
          </a:p>
          <a:p>
            <a:r>
              <a:rPr lang="he-IL" sz="4000" dirty="0"/>
              <a:t>עָבַר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pass over, </a:t>
            </a:r>
            <a:r>
              <a:rPr lang="en-US" sz="2800" dirty="0" smtClean="0"/>
              <a:t>transgress</a:t>
            </a:r>
            <a:r>
              <a:rPr lang="en-US" sz="2800" dirty="0"/>
              <a:t>	623</a:t>
            </a:r>
          </a:p>
          <a:p>
            <a:r>
              <a:rPr lang="he-IL" sz="4000" dirty="0"/>
              <a:t>שִׂים</a:t>
            </a:r>
            <a:r>
              <a:rPr lang="en-US" sz="2800" dirty="0"/>
              <a:t> 		</a:t>
            </a:r>
            <a:r>
              <a:rPr lang="en-US" sz="2800" dirty="0" smtClean="0"/>
              <a:t>   to </a:t>
            </a:r>
            <a:r>
              <a:rPr lang="en-US" sz="2800" dirty="0"/>
              <a:t>set, put, lay 	</a:t>
            </a:r>
            <a:r>
              <a:rPr lang="en-US" sz="2800" dirty="0" smtClean="0"/>
              <a:t>               584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4442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600" dirty="0"/>
              <a:t>lad, youth, </a:t>
            </a:r>
            <a:r>
              <a:rPr lang="en-US" sz="3600" dirty="0" smtClean="0"/>
              <a:t>attendan</a:t>
            </a:r>
            <a:r>
              <a:rPr lang="en-US" sz="3600" dirty="0"/>
              <a:t>t</a:t>
            </a:r>
            <a:r>
              <a:rPr lang="he-IL" sz="3600" dirty="0" smtClean="0"/>
              <a:t> </a:t>
            </a:r>
            <a:r>
              <a:rPr lang="en-US" sz="3600" dirty="0" smtClean="0"/>
              <a:t>    </a:t>
            </a:r>
          </a:p>
          <a:p>
            <a:r>
              <a:rPr lang="he-IL" sz="3600" dirty="0" smtClean="0"/>
              <a:t>   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נַ</a:t>
            </a:r>
            <a:r>
              <a:rPr lang="en-US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ע</a:t>
            </a:r>
            <a:r>
              <a:rPr lang="he-IL" sz="3600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ַר</a:t>
            </a:r>
            <a:r>
              <a:rPr lang="he-IL" sz="2800" cap="all" dirty="0" smtClean="0"/>
              <a:t>		</a:t>
            </a:r>
            <a:r>
              <a:rPr lang="en-US" sz="2800" cap="all" dirty="0" smtClean="0"/>
              <a:t>	</a:t>
            </a:r>
            <a:r>
              <a:rPr lang="en-US" sz="2800" dirty="0" smtClean="0"/>
              <a:t>			</a:t>
            </a:r>
            <a:r>
              <a:rPr lang="en-US" sz="2800" cap="all" dirty="0" smtClean="0"/>
              <a:t> </a:t>
            </a:r>
            <a:endParaRPr lang="en-US" sz="2800" dirty="0"/>
          </a:p>
          <a:p>
            <a:r>
              <a:rPr lang="en-US" sz="2800" dirty="0" smtClean="0"/>
              <a:t>to build								</a:t>
            </a:r>
          </a:p>
          <a:p>
            <a:r>
              <a:rPr lang="he-IL" sz="3600" dirty="0" smtClean="0"/>
              <a:t>בָּנָה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 	</a:t>
            </a:r>
          </a:p>
          <a:p>
            <a:r>
              <a:rPr lang="en-US" sz="2800" dirty="0" smtClean="0"/>
              <a:t>to miss, sin, offend					</a:t>
            </a:r>
          </a:p>
          <a:p>
            <a:r>
              <a:rPr lang="he-IL" sz="2800" dirty="0" smtClean="0"/>
              <a:t>       </a:t>
            </a:r>
            <a:r>
              <a:rPr lang="he-IL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חָטָ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א</a:t>
            </a:r>
            <a:r>
              <a:rPr lang="el-G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/>
              <a:t>to die 									</a:t>
            </a:r>
          </a:p>
          <a:p>
            <a:r>
              <a:rPr lang="he-IL" sz="3600" dirty="0" smtClean="0"/>
              <a:t>מוּת</a:t>
            </a:r>
            <a:r>
              <a:rPr lang="he-IL" sz="2800" dirty="0" smtClean="0"/>
              <a:t>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7727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27195"/>
          </a:xfrm>
        </p:spPr>
        <p:txBody>
          <a:bodyPr/>
          <a:lstStyle/>
          <a:p>
            <a:r>
              <a:rPr lang="en-US" b="1" dirty="0"/>
              <a:t>5.I.</a:t>
            </a:r>
            <a:r>
              <a:rPr lang="en-US" dirty="0"/>
              <a:t>  </a:t>
            </a:r>
            <a:r>
              <a:rPr lang="en-US" b="1" dirty="0" err="1"/>
              <a:t>Oseh</a:t>
            </a:r>
            <a:r>
              <a:rPr lang="en-US" b="1" dirty="0"/>
              <a:t> Shalom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79913"/>
            <a:ext cx="8946541" cy="5170516"/>
          </a:xfrm>
        </p:spPr>
        <p:txBody>
          <a:bodyPr>
            <a:noAutofit/>
          </a:bodyPr>
          <a:lstStyle/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peace,</a:t>
            </a:r>
          </a:p>
          <a:p>
            <a:r>
              <a:rPr lang="he-IL" sz="3600" dirty="0"/>
              <a:t>יַעֲשֶׂה שָׁלוֹם</a:t>
            </a:r>
            <a:endParaRPr lang="en-US" sz="3600" dirty="0"/>
          </a:p>
          <a:p>
            <a:r>
              <a:rPr lang="en-US" sz="2800" dirty="0"/>
              <a:t>may he make peace</a:t>
            </a:r>
          </a:p>
          <a:p>
            <a:r>
              <a:rPr lang="he-IL" sz="3600" dirty="0"/>
              <a:t>שָׁלוֹם עָלֵיֽנוּ</a:t>
            </a:r>
            <a:endParaRPr lang="en-US" sz="3600" dirty="0"/>
          </a:p>
          <a:p>
            <a:r>
              <a:rPr lang="en-US" sz="2800" dirty="0"/>
              <a:t>Peace​​ for us</a:t>
            </a:r>
          </a:p>
          <a:p>
            <a:r>
              <a:rPr lang="he-IL" sz="3600" dirty="0"/>
              <a:t>וְעַל כָּל יִשְׂרָאֵל</a:t>
            </a:r>
            <a:endParaRPr lang="en-US" sz="3600" dirty="0"/>
          </a:p>
          <a:p>
            <a:r>
              <a:rPr lang="en-US" sz="2800" dirty="0"/>
              <a:t>and for all Israel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717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e-IL" sz="2800" dirty="0"/>
              <a:t> </a:t>
            </a:r>
            <a:r>
              <a:rPr lang="en-US" sz="2800" dirty="0"/>
              <a:t>to find									</a:t>
            </a:r>
          </a:p>
          <a:p>
            <a:r>
              <a:rPr lang="he-IL" sz="3600" dirty="0"/>
              <a:t>מָצָא </a:t>
            </a:r>
            <a:r>
              <a:rPr lang="en-US" sz="3600" dirty="0"/>
              <a:t>	</a:t>
            </a:r>
            <a:r>
              <a:rPr lang="he-IL" sz="2800" dirty="0"/>
              <a:t> </a:t>
            </a:r>
            <a:endParaRPr lang="en-US" sz="2800" dirty="0" smtClean="0"/>
          </a:p>
          <a:p>
            <a:r>
              <a:rPr lang="en-US" sz="2800" dirty="0" smtClean="0"/>
              <a:t>to fall							</a:t>
            </a:r>
          </a:p>
          <a:p>
            <a:r>
              <a:rPr lang="he-IL" sz="3600" dirty="0" smtClean="0"/>
              <a:t>נָפַל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go up, ascend			</a:t>
            </a:r>
            <a:endParaRPr lang="en-US" dirty="0" smtClean="0"/>
          </a:p>
          <a:p>
            <a:r>
              <a:rPr lang="he-IL" sz="3600" dirty="0" smtClean="0"/>
              <a:t>עָלָה</a:t>
            </a:r>
            <a:r>
              <a:rPr lang="he-IL" dirty="0" smtClean="0"/>
              <a:t> </a:t>
            </a:r>
            <a:r>
              <a:rPr lang="en-US" dirty="0"/>
              <a:t>		</a:t>
            </a:r>
            <a:endParaRPr lang="en-US" dirty="0" smtClean="0"/>
          </a:p>
          <a:p>
            <a:r>
              <a:rPr lang="en-US" sz="2800" dirty="0" smtClean="0"/>
              <a:t>to stand						</a:t>
            </a:r>
          </a:p>
          <a:p>
            <a:r>
              <a:rPr lang="he-IL" sz="3600" dirty="0" smtClean="0"/>
              <a:t>עָמַד</a:t>
            </a:r>
            <a:r>
              <a:rPr lang="he-IL" dirty="0" smtClean="0"/>
              <a:t> </a:t>
            </a:r>
            <a:r>
              <a:rPr lang="en-US" dirty="0" smtClean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10.G.   Chapter 10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rise, arise, stand			</a:t>
            </a:r>
          </a:p>
          <a:p>
            <a:r>
              <a:rPr lang="he-IL" sz="2800" dirty="0"/>
              <a:t>קוּם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r>
              <a:rPr lang="en-US" dirty="0"/>
              <a:t>to send, stretch out, dismiss		</a:t>
            </a:r>
          </a:p>
          <a:p>
            <a:r>
              <a:rPr lang="he-IL" sz="2800" dirty="0"/>
              <a:t>שָׁלַח</a:t>
            </a:r>
            <a:r>
              <a:rPr lang="he-IL" dirty="0"/>
              <a:t> </a:t>
            </a:r>
            <a:r>
              <a:rPr lang="en-US" dirty="0"/>
              <a:t>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6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0953"/>
          </a:xfrm>
        </p:spPr>
        <p:txBody>
          <a:bodyPr/>
          <a:lstStyle/>
          <a:p>
            <a:r>
              <a:rPr lang="en-US" b="1" dirty="0"/>
              <a:t>9.G.   Chapter 9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70212"/>
            <a:ext cx="10492943" cy="519659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to come in, enter, bring in		</a:t>
            </a:r>
          </a:p>
          <a:p>
            <a:r>
              <a:rPr lang="he-IL" sz="3600" dirty="0" smtClean="0"/>
              <a:t>בּוֹא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know 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יָדַע</a:t>
            </a:r>
            <a:r>
              <a:rPr lang="en-US" sz="3600" dirty="0" smtClean="0"/>
              <a:t> </a:t>
            </a:r>
            <a:r>
              <a:rPr lang="en-US" sz="3600" dirty="0"/>
              <a:t>	 	</a:t>
            </a:r>
            <a:endParaRPr lang="en-US" sz="3600" dirty="0" smtClean="0"/>
          </a:p>
          <a:p>
            <a:r>
              <a:rPr lang="en-US" sz="3600" dirty="0" smtClean="0"/>
              <a:t>to go out 										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יָצָא</a:t>
            </a:r>
            <a:r>
              <a:rPr lang="en-US" sz="3600" dirty="0" smtClean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sit, dwell 									</a:t>
            </a:r>
          </a:p>
          <a:p>
            <a:r>
              <a:rPr lang="he-IL" sz="3600" dirty="0" smtClean="0"/>
              <a:t>יָשַׁב </a:t>
            </a:r>
            <a:r>
              <a:rPr lang="en-US" sz="3600" dirty="0" smtClean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612681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0106" cy="4805082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/>
              <a:t>to take 											</a:t>
            </a:r>
          </a:p>
          <a:p>
            <a:r>
              <a:rPr lang="he-IL" sz="4200" dirty="0"/>
              <a:t>לָקַח</a:t>
            </a:r>
            <a:r>
              <a:rPr lang="he-IL" sz="3600" dirty="0"/>
              <a:t> </a:t>
            </a:r>
            <a:r>
              <a:rPr lang="en-US" sz="3600" dirty="0"/>
              <a:t>		</a:t>
            </a:r>
            <a:endParaRPr lang="en-US" sz="3600" dirty="0" smtClean="0"/>
          </a:p>
          <a:p>
            <a:r>
              <a:rPr lang="en-US" sz="3600" dirty="0" smtClean="0"/>
              <a:t>to turn, return, repent	</a:t>
            </a:r>
          </a:p>
          <a:p>
            <a:r>
              <a:rPr lang="he-IL" sz="4200" dirty="0" smtClean="0"/>
              <a:t>שׁוּב</a:t>
            </a:r>
            <a:r>
              <a:rPr lang="he-IL" sz="3600" dirty="0" smtClean="0"/>
              <a:t> </a:t>
            </a:r>
            <a:r>
              <a:rPr lang="en-US" sz="3600" dirty="0"/>
              <a:t>		</a:t>
            </a:r>
          </a:p>
          <a:p>
            <a:r>
              <a:rPr lang="en-US" sz="3600" dirty="0" smtClean="0"/>
              <a:t>to give 								</a:t>
            </a:r>
          </a:p>
          <a:p>
            <a:r>
              <a:rPr lang="he-IL" sz="4200" dirty="0" smtClean="0"/>
              <a:t>נָתַן</a:t>
            </a:r>
            <a:r>
              <a:rPr lang="he-IL" sz="3600" dirty="0" smtClean="0"/>
              <a:t> </a:t>
            </a:r>
            <a:r>
              <a:rPr lang="en-US" sz="3600" dirty="0" smtClean="0"/>
              <a:t>		</a:t>
            </a:r>
          </a:p>
          <a:p>
            <a:r>
              <a:rPr lang="en-US" sz="3600" dirty="0" smtClean="0"/>
              <a:t>to do, make 					 </a:t>
            </a:r>
          </a:p>
          <a:p>
            <a:r>
              <a:rPr lang="he-IL" sz="4100" dirty="0" smtClean="0"/>
              <a:t>עָשָׂה</a:t>
            </a:r>
            <a:r>
              <a:rPr lang="he-IL" sz="3600" dirty="0" smtClean="0"/>
              <a:t> </a:t>
            </a:r>
            <a:r>
              <a:rPr lang="en-US" sz="3600" dirty="0"/>
              <a:t>	</a:t>
            </a:r>
            <a:r>
              <a:rPr lang="en-US" sz="3600" dirty="0" smtClean="0"/>
              <a:t>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20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9.G.   Chapter 9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to call, announce			 </a:t>
            </a:r>
          </a:p>
          <a:p>
            <a:r>
              <a:rPr lang="he-IL" sz="3600" dirty="0"/>
              <a:t>קָרָא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r>
              <a:rPr lang="en-US" sz="2800" dirty="0"/>
              <a:t>to see, understand 		</a:t>
            </a:r>
          </a:p>
          <a:p>
            <a:r>
              <a:rPr lang="he-IL" sz="3600" dirty="0"/>
              <a:t>רָאָה</a:t>
            </a:r>
            <a:r>
              <a:rPr lang="he-IL" sz="2800" dirty="0"/>
              <a:t> </a:t>
            </a:r>
            <a:r>
              <a:rPr lang="en-US" sz="2800" dirty="0"/>
              <a:t>	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03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02257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7057" y="1703783"/>
            <a:ext cx="8946541" cy="496302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after, behind				</a:t>
            </a:r>
          </a:p>
          <a:p>
            <a:r>
              <a:rPr lang="he-IL" sz="4000" dirty="0" smtClean="0"/>
              <a:t>אַחֲרֵי</a:t>
            </a:r>
            <a:r>
              <a:rPr lang="en-US" sz="2800" dirty="0"/>
              <a:t>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no, not, nothing 	</a:t>
            </a:r>
          </a:p>
          <a:p>
            <a:r>
              <a:rPr lang="he-IL" sz="4000" dirty="0" smtClean="0"/>
              <a:t>אַל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to bless, praise		</a:t>
            </a:r>
          </a:p>
          <a:p>
            <a:r>
              <a:rPr lang="he-IL" sz="4000" dirty="0" smtClean="0"/>
              <a:t>בָּרַךְ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David 						</a:t>
            </a:r>
          </a:p>
          <a:p>
            <a:r>
              <a:rPr lang="he-IL" sz="4000" dirty="0" smtClean="0"/>
              <a:t>דָּוִד</a:t>
            </a:r>
            <a:r>
              <a:rPr lang="he-IL" sz="2800" dirty="0" smtClean="0"/>
              <a:t> </a:t>
            </a:r>
            <a:r>
              <a:rPr lang="en-US" sz="2800" dirty="0"/>
              <a:t>				</a:t>
            </a:r>
            <a:r>
              <a:rPr lang="en-US" sz="2800" dirty="0" smtClean="0"/>
              <a:t> 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2998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77071"/>
          </a:xfrm>
        </p:spPr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62546"/>
            <a:ext cx="8946541" cy="51289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also, even, moreover 	</a:t>
            </a:r>
          </a:p>
          <a:p>
            <a:r>
              <a:rPr lang="he-IL" sz="4000" dirty="0" smtClean="0"/>
              <a:t>גָּם</a:t>
            </a:r>
            <a:r>
              <a:rPr lang="he-IL" sz="2800" dirty="0" smtClean="0"/>
              <a:t> </a:t>
            </a:r>
            <a:r>
              <a:rPr lang="he-IL" sz="2800" dirty="0"/>
              <a:t>			</a:t>
            </a:r>
            <a:r>
              <a:rPr lang="en-US" sz="2800" dirty="0" smtClean="0"/>
              <a:t>	</a:t>
            </a:r>
          </a:p>
          <a:p>
            <a:r>
              <a:rPr lang="en-US" sz="2800" dirty="0" smtClean="0"/>
              <a:t>what? how? 			 		</a:t>
            </a:r>
          </a:p>
          <a:p>
            <a:r>
              <a:rPr lang="he-IL" sz="4000" dirty="0" smtClean="0"/>
              <a:t>מָה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rule, be king 				</a:t>
            </a:r>
          </a:p>
          <a:p>
            <a:r>
              <a:rPr lang="he-IL" sz="4000" dirty="0" smtClean="0"/>
              <a:t>מָלַךְ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r>
              <a:rPr lang="en-US" sz="2800" dirty="0" smtClean="0"/>
              <a:t>to visit, number, appoint	</a:t>
            </a:r>
          </a:p>
          <a:p>
            <a:r>
              <a:rPr lang="he-IL" sz="4000" dirty="0" smtClean="0"/>
              <a:t>פָּקַד</a:t>
            </a:r>
            <a:r>
              <a:rPr lang="he-IL" sz="2800" dirty="0" smtClean="0"/>
              <a:t> </a:t>
            </a:r>
            <a:r>
              <a:rPr lang="en-US" sz="2800" dirty="0"/>
              <a:t>			</a:t>
            </a:r>
            <a:endParaRPr lang="en-US" sz="2800" dirty="0" smtClean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24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8.I.   Chapter 8 Vocabulary List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under, below 				</a:t>
            </a:r>
          </a:p>
          <a:p>
            <a:r>
              <a:rPr lang="he-IL" sz="3600" dirty="0"/>
              <a:t>תַּחַת </a:t>
            </a:r>
            <a:endParaRPr lang="en-US" sz="3600" dirty="0" smtClean="0"/>
          </a:p>
          <a:p>
            <a:r>
              <a:rPr lang="en-US" sz="2800" dirty="0" smtClean="0"/>
              <a:t>Moses				</a:t>
            </a:r>
          </a:p>
          <a:p>
            <a:r>
              <a:rPr lang="he-IL" sz="3600" dirty="0" smtClean="0"/>
              <a:t>מֹשֶׁה</a:t>
            </a:r>
            <a:r>
              <a:rPr lang="en-US" dirty="0"/>
              <a:t>		 	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0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537856"/>
            <a:ext cx="8946541" cy="4876798"/>
          </a:xfrm>
        </p:spPr>
        <p:txBody>
          <a:bodyPr>
            <a:normAutofit/>
          </a:bodyPr>
          <a:lstStyle/>
          <a:p>
            <a:r>
              <a:rPr lang="en-US" sz="3200" dirty="0"/>
              <a:t>Moses						</a:t>
            </a:r>
          </a:p>
          <a:p>
            <a:r>
              <a:rPr lang="he-IL" sz="4400" dirty="0"/>
              <a:t>מֹשֶׁה</a:t>
            </a:r>
            <a:r>
              <a:rPr lang="en-US" sz="3200" dirty="0"/>
              <a:t>	</a:t>
            </a:r>
            <a:endParaRPr lang="en-US" sz="3000" dirty="0" smtClean="0"/>
          </a:p>
          <a:p>
            <a:r>
              <a:rPr lang="en-US" sz="3000" dirty="0" smtClean="0"/>
              <a:t>good </a:t>
            </a:r>
          </a:p>
          <a:p>
            <a:r>
              <a:rPr lang="he-IL" sz="3900" dirty="0" smtClean="0"/>
              <a:t>טוֹב</a:t>
            </a:r>
            <a:r>
              <a:rPr lang="en-US" sz="3900" dirty="0"/>
              <a:t>	</a:t>
            </a:r>
            <a:r>
              <a:rPr lang="en-US" sz="2800" dirty="0"/>
              <a:t>		</a:t>
            </a:r>
            <a:r>
              <a:rPr lang="he-IL" sz="2800" dirty="0"/>
              <a:t>		</a:t>
            </a:r>
            <a:r>
              <a:rPr lang="he-IL" sz="2800" dirty="0" smtClean="0"/>
              <a:t>		</a:t>
            </a:r>
            <a:endParaRPr lang="en-US" sz="2800" dirty="0" smtClean="0"/>
          </a:p>
          <a:p>
            <a:r>
              <a:rPr lang="en-US" sz="3000" dirty="0"/>
              <a:t>g</a:t>
            </a:r>
            <a:r>
              <a:rPr lang="en-US" sz="3000" dirty="0" smtClean="0"/>
              <a:t>reat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גָּדוֹל </a:t>
            </a:r>
            <a:r>
              <a:rPr lang="en-US" sz="2800" dirty="0"/>
              <a:t>		</a:t>
            </a:r>
            <a:r>
              <a:rPr lang="he-IL" sz="2800" dirty="0"/>
              <a:t>	</a:t>
            </a:r>
            <a:r>
              <a:rPr lang="he-IL" sz="2800" dirty="0" smtClean="0"/>
              <a:t>				</a:t>
            </a:r>
            <a:r>
              <a:rPr lang="he-IL" sz="2800" dirty="0"/>
              <a:t>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6371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much, many, great</a:t>
            </a:r>
          </a:p>
          <a:p>
            <a:r>
              <a:rPr lang="he-IL" sz="3600" dirty="0"/>
              <a:t>רַב </a:t>
            </a:r>
            <a:r>
              <a:rPr lang="en-US" dirty="0"/>
              <a:t>	</a:t>
            </a:r>
            <a:r>
              <a:rPr lang="en-US" sz="1800" dirty="0"/>
              <a:t>	</a:t>
            </a:r>
            <a:r>
              <a:rPr lang="he-IL" sz="1800" dirty="0"/>
              <a:t>	</a:t>
            </a:r>
            <a:endParaRPr lang="en-US" sz="1800" dirty="0"/>
          </a:p>
          <a:p>
            <a:r>
              <a:rPr lang="en-US" sz="2800" dirty="0"/>
              <a:t>	very (adv.), might (N.)</a:t>
            </a:r>
          </a:p>
          <a:p>
            <a:r>
              <a:rPr lang="he-IL" sz="3600" dirty="0"/>
              <a:t>מְאֹד </a:t>
            </a:r>
            <a:r>
              <a:rPr lang="en-US" sz="3600" dirty="0"/>
              <a:t>	</a:t>
            </a:r>
            <a:r>
              <a:rPr lang="he-IL" sz="1800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55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Alphabet Song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1" y="2052918"/>
            <a:ext cx="11113476" cy="4195481"/>
          </a:xfrm>
        </p:spPr>
        <p:txBody>
          <a:bodyPr/>
          <a:lstStyle/>
          <a:p>
            <a:pPr marL="0" indent="0">
              <a:buNone/>
            </a:pPr>
            <a:r>
              <a:rPr lang="he-IL" sz="8000" dirty="0"/>
              <a:t>א  ב  ג  ד  ה  ו  ז  ח  ט  י  כ  ל  מ  נ  ס  ע  פ  </a:t>
            </a:r>
            <a:r>
              <a:rPr lang="he-IL" sz="8000" dirty="0" smtClean="0"/>
              <a:t>צ  </a:t>
            </a:r>
            <a:r>
              <a:rPr lang="he-IL" sz="8000" dirty="0"/>
              <a:t>ק  ר  שׂ  שׁ  ת</a:t>
            </a:r>
            <a:endParaRPr lang="en-US" sz="8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76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87732"/>
            <a:ext cx="8946541" cy="4660668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this (</a:t>
            </a:r>
            <a:r>
              <a:rPr lang="en-US" sz="3000" dirty="0" err="1"/>
              <a:t>m.s.</a:t>
            </a:r>
            <a:r>
              <a:rPr lang="en-US" sz="3000" dirty="0"/>
              <a:t> / </a:t>
            </a:r>
            <a:r>
              <a:rPr lang="en-US" sz="3000" dirty="0" err="1"/>
              <a:t>f.s</a:t>
            </a:r>
            <a:r>
              <a:rPr lang="en-US" sz="3000" dirty="0"/>
              <a:t>.)</a:t>
            </a:r>
          </a:p>
          <a:p>
            <a:r>
              <a:rPr lang="he-IL" sz="3900" dirty="0"/>
              <a:t>זֹאת / זֶה 	</a:t>
            </a:r>
            <a:endParaRPr lang="en-US" sz="3900" dirty="0" smtClean="0"/>
          </a:p>
          <a:p>
            <a:r>
              <a:rPr lang="en-US" sz="3000" dirty="0" smtClean="0"/>
              <a:t>face</a:t>
            </a:r>
            <a:r>
              <a:rPr lang="en-US" sz="3000" dirty="0"/>
              <a:t>, front </a:t>
            </a:r>
            <a:endParaRPr lang="en-US" sz="3000" dirty="0" smtClean="0"/>
          </a:p>
          <a:p>
            <a:r>
              <a:rPr lang="en-US" sz="3900" dirty="0"/>
              <a:t>	</a:t>
            </a:r>
            <a:r>
              <a:rPr lang="he-IL" sz="3900" dirty="0"/>
              <a:t>פָּנִים </a:t>
            </a:r>
            <a:r>
              <a:rPr lang="en-US" dirty="0"/>
              <a:t>	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r>
              <a:rPr lang="en-US" sz="3000" dirty="0" smtClean="0"/>
              <a:t>year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	</a:t>
            </a:r>
            <a:r>
              <a:rPr lang="he-IL" sz="3900" dirty="0"/>
              <a:t>שָׁנָה </a:t>
            </a:r>
            <a:r>
              <a:rPr lang="el-GR" dirty="0"/>
              <a:t>	</a:t>
            </a:r>
            <a:r>
              <a:rPr lang="en-US" sz="2800" dirty="0"/>
              <a:t>		</a:t>
            </a:r>
            <a:r>
              <a:rPr lang="he-IL" sz="2800" dirty="0" smtClean="0"/>
              <a:t>	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3000" dirty="0"/>
              <a:t>heart, </a:t>
            </a:r>
            <a:r>
              <a:rPr lang="en-US" sz="3000" dirty="0" smtClean="0"/>
              <a:t>mind</a:t>
            </a:r>
          </a:p>
          <a:p>
            <a:r>
              <a:rPr lang="en-US" sz="3900" dirty="0"/>
              <a:t>	</a:t>
            </a:r>
            <a:r>
              <a:rPr lang="he-IL" sz="3900" dirty="0"/>
              <a:t>לֵבָב / לֵב</a:t>
            </a:r>
            <a:r>
              <a:rPr lang="en-US" sz="3900" dirty="0"/>
              <a:t> </a:t>
            </a:r>
            <a:r>
              <a:rPr lang="en-US" sz="2800" dirty="0"/>
              <a:t>	</a:t>
            </a:r>
            <a:r>
              <a:rPr lang="he-IL" sz="2800" dirty="0"/>
              <a:t>	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946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 I.  Chapter 7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	there, thither</a:t>
            </a:r>
          </a:p>
          <a:p>
            <a:r>
              <a:rPr lang="he-IL" sz="3600" dirty="0" smtClean="0"/>
              <a:t>שָׁם </a:t>
            </a:r>
            <a:r>
              <a:rPr lang="en-US" dirty="0"/>
              <a:t>	</a:t>
            </a:r>
          </a:p>
          <a:p>
            <a:r>
              <a:rPr lang="en-US" sz="2800" dirty="0"/>
              <a:t>	thus, so </a:t>
            </a:r>
          </a:p>
          <a:p>
            <a:r>
              <a:rPr lang="en-US" sz="3600" dirty="0"/>
              <a:t>	</a:t>
            </a:r>
            <a:r>
              <a:rPr lang="he-IL" sz="3600" dirty="0"/>
              <a:t>כֵּן </a:t>
            </a:r>
            <a:r>
              <a:rPr lang="en-US" dirty="0"/>
              <a:t>	</a:t>
            </a:r>
            <a:r>
              <a:rPr lang="he-IL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79172"/>
            <a:ext cx="8946541" cy="4569228"/>
          </a:xfrm>
        </p:spPr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spring</a:t>
            </a:r>
            <a:r>
              <a:rPr lang="en-US" sz="3000" dirty="0"/>
              <a:t>, </a:t>
            </a:r>
            <a:r>
              <a:rPr lang="en-US" sz="3000" dirty="0" smtClean="0"/>
              <a:t>eye</a:t>
            </a:r>
          </a:p>
          <a:p>
            <a:r>
              <a:rPr lang="en-US" sz="3000" dirty="0"/>
              <a:t>	</a:t>
            </a:r>
            <a:r>
              <a:rPr lang="he-IL" sz="4200" dirty="0"/>
              <a:t>עַ֫יִן</a:t>
            </a:r>
            <a:r>
              <a:rPr lang="he-IL" sz="3000" dirty="0"/>
              <a:t> </a:t>
            </a:r>
            <a:r>
              <a:rPr lang="en-US" sz="3000" dirty="0"/>
              <a:t>			</a:t>
            </a:r>
          </a:p>
          <a:p>
            <a:r>
              <a:rPr lang="en-US" sz="3000" dirty="0" smtClean="0"/>
              <a:t>servant</a:t>
            </a:r>
            <a:r>
              <a:rPr lang="en-US" sz="3000" dirty="0"/>
              <a:t>, </a:t>
            </a:r>
            <a:r>
              <a:rPr lang="en-US" sz="3000" dirty="0" smtClean="0"/>
              <a:t>slave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4200" dirty="0"/>
              <a:t>עֶ֫בֶד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Priest</a:t>
            </a:r>
          </a:p>
          <a:p>
            <a:r>
              <a:rPr lang="he-IL" sz="4600" dirty="0" smtClean="0"/>
              <a:t>כֹּהֵן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Egypt</a:t>
            </a:r>
          </a:p>
          <a:p>
            <a:r>
              <a:rPr lang="he-IL" sz="4600" dirty="0" smtClean="0"/>
              <a:t>מִצְרַ֫יִם</a:t>
            </a:r>
            <a:r>
              <a:rPr lang="he-IL" sz="3000" dirty="0" smtClean="0"/>
              <a:t> </a:t>
            </a:r>
            <a:r>
              <a:rPr lang="en-US" sz="3000" dirty="0"/>
              <a:t>	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00153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/>
              <a:t>Brother</a:t>
            </a:r>
          </a:p>
          <a:p>
            <a:r>
              <a:rPr lang="he-IL" sz="3600" dirty="0"/>
              <a:t>אָח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who</a:t>
            </a:r>
            <a:r>
              <a:rPr lang="en-US" sz="2800" dirty="0"/>
              <a:t>, which, </a:t>
            </a:r>
            <a:r>
              <a:rPr lang="en-US" sz="2800" dirty="0" smtClean="0"/>
              <a:t>because</a:t>
            </a:r>
          </a:p>
          <a:p>
            <a:r>
              <a:rPr lang="en-US" sz="2800" dirty="0"/>
              <a:t>	</a:t>
            </a:r>
            <a:r>
              <a:rPr lang="he-IL" sz="2800" dirty="0"/>
              <a:t>אֲשֶׂר</a:t>
            </a:r>
            <a:endParaRPr lang="en-US" sz="2800" dirty="0"/>
          </a:p>
          <a:p>
            <a:r>
              <a:rPr lang="en-US" sz="2800" dirty="0" smtClean="0"/>
              <a:t>Head</a:t>
            </a:r>
          </a:p>
          <a:p>
            <a:r>
              <a:rPr lang="en-US" sz="2800" dirty="0"/>
              <a:t>		</a:t>
            </a:r>
            <a:r>
              <a:rPr lang="he-IL" sz="2800" dirty="0"/>
              <a:t>רֹאשׁ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r>
              <a:rPr lang="en-US" sz="2800" dirty="0" smtClean="0"/>
              <a:t>Daughter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2800" dirty="0"/>
              <a:t>בַּת </a:t>
            </a:r>
            <a:r>
              <a:rPr lang="en-US" sz="2800" dirty="0"/>
              <a:t>			</a:t>
            </a:r>
            <a:r>
              <a:rPr lang="en-US" sz="2800" dirty="0" smtClean="0"/>
              <a:t>			</a:t>
            </a:r>
            <a:endParaRPr lang="en-US" sz="2800" dirty="0"/>
          </a:p>
          <a:p>
            <a:r>
              <a:rPr lang="en-US" sz="28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70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6.L.   Chapter 6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Water</a:t>
            </a:r>
          </a:p>
          <a:p>
            <a:r>
              <a:rPr lang="en-US" sz="2800" dirty="0"/>
              <a:t> </a:t>
            </a:r>
            <a:r>
              <a:rPr lang="he-IL" sz="3600" dirty="0"/>
              <a:t>מַ֫יִם</a:t>
            </a:r>
            <a:r>
              <a:rPr lang="he-IL" sz="2800" dirty="0"/>
              <a:t> </a:t>
            </a:r>
            <a:r>
              <a:rPr lang="en-US" sz="2800" dirty="0"/>
              <a:t>								</a:t>
            </a:r>
          </a:p>
          <a:p>
            <a:r>
              <a:rPr lang="en-US" sz="2800" dirty="0"/>
              <a:t>man, mankind, </a:t>
            </a:r>
            <a:r>
              <a:rPr lang="en-US" sz="2800" dirty="0" smtClean="0"/>
              <a:t>Adam</a:t>
            </a:r>
          </a:p>
          <a:p>
            <a:r>
              <a:rPr lang="he-IL" sz="3600" dirty="0" smtClean="0"/>
              <a:t>אָדָם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61649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20982"/>
            <a:ext cx="8946541" cy="484632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 smtClean="0"/>
              <a:t>to</a:t>
            </a:r>
            <a:r>
              <a:rPr lang="en-US" sz="3000" dirty="0"/>
              <a:t>, into, </a:t>
            </a:r>
            <a:r>
              <a:rPr lang="en-US" sz="3000" dirty="0" smtClean="0"/>
              <a:t>towards</a:t>
            </a:r>
          </a:p>
          <a:p>
            <a:r>
              <a:rPr lang="en-US" sz="3900" dirty="0"/>
              <a:t>	</a:t>
            </a:r>
            <a:r>
              <a:rPr lang="he-IL" sz="3900" dirty="0"/>
              <a:t>אֶל</a:t>
            </a:r>
            <a:r>
              <a:rPr lang="en-US" sz="3900" dirty="0"/>
              <a:t>	</a:t>
            </a:r>
            <a:r>
              <a:rPr lang="en-US" sz="3000" dirty="0"/>
              <a:t>		</a:t>
            </a:r>
          </a:p>
          <a:p>
            <a:r>
              <a:rPr lang="en-US" sz="3000" dirty="0" smtClean="0"/>
              <a:t>in</a:t>
            </a:r>
            <a:r>
              <a:rPr lang="en-US" sz="3000" dirty="0"/>
              <a:t>, at, with, among, </a:t>
            </a:r>
            <a:r>
              <a:rPr lang="en-US" sz="3000" dirty="0" smtClean="0"/>
              <a:t>from</a:t>
            </a:r>
          </a:p>
          <a:p>
            <a:r>
              <a:rPr lang="en-US" sz="3900" dirty="0" smtClean="0"/>
              <a:t> </a:t>
            </a:r>
            <a:r>
              <a:rPr lang="he-IL" sz="3900" dirty="0"/>
              <a:t>בְּ </a:t>
            </a:r>
            <a:r>
              <a:rPr lang="en-US" sz="3900" dirty="0"/>
              <a:t>	</a:t>
            </a:r>
            <a:r>
              <a:rPr lang="en-US" sz="3000" dirty="0"/>
              <a:t>	</a:t>
            </a:r>
          </a:p>
          <a:p>
            <a:r>
              <a:rPr lang="en-US" sz="3000" dirty="0" smtClean="0"/>
              <a:t>like</a:t>
            </a:r>
            <a:r>
              <a:rPr lang="en-US" sz="3000" dirty="0"/>
              <a:t>, </a:t>
            </a:r>
            <a:r>
              <a:rPr lang="en-US" sz="3000" dirty="0" smtClean="0"/>
              <a:t>as</a:t>
            </a:r>
          </a:p>
          <a:p>
            <a:r>
              <a:rPr lang="he-IL" sz="3900" dirty="0" smtClean="0"/>
              <a:t>כְּ </a:t>
            </a:r>
            <a:r>
              <a:rPr lang="en-US" sz="3000" dirty="0"/>
              <a:t>	</a:t>
            </a:r>
            <a:r>
              <a:rPr lang="en-US" sz="3000" dirty="0" smtClean="0"/>
              <a:t>				</a:t>
            </a:r>
            <a:endParaRPr lang="en-US" sz="3000" dirty="0"/>
          </a:p>
          <a:p>
            <a:r>
              <a:rPr lang="en-US" sz="3000" dirty="0"/>
              <a:t>	</a:t>
            </a:r>
            <a:r>
              <a:rPr lang="en-US" sz="3000" dirty="0" smtClean="0"/>
              <a:t>because</a:t>
            </a:r>
            <a:r>
              <a:rPr lang="en-US" sz="3000" dirty="0"/>
              <a:t>, that, for, </a:t>
            </a:r>
            <a:r>
              <a:rPr lang="en-US" sz="3000" dirty="0" smtClean="0"/>
              <a:t>when</a:t>
            </a:r>
          </a:p>
          <a:p>
            <a:r>
              <a:rPr lang="en-US" sz="3900" dirty="0"/>
              <a:t>	</a:t>
            </a:r>
            <a:r>
              <a:rPr lang="he-IL" sz="3900" dirty="0"/>
              <a:t>כִּי</a:t>
            </a:r>
            <a:r>
              <a:rPr lang="en-US" sz="3900" dirty="0"/>
              <a:t> </a:t>
            </a:r>
            <a:r>
              <a:rPr lang="en-US" sz="3000" dirty="0" smtClean="0"/>
              <a:t> </a:t>
            </a:r>
            <a:r>
              <a:rPr lang="en-US" sz="300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83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5.G.  Chapter 5 Vocabulary List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2794"/>
            <a:ext cx="8946541" cy="468560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for, to, until, towards</a:t>
            </a:r>
          </a:p>
          <a:p>
            <a:r>
              <a:rPr lang="he-IL" sz="3600" dirty="0" smtClean="0"/>
              <a:t>לְ 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from</a:t>
            </a:r>
            <a:r>
              <a:rPr lang="en-US" sz="2800" dirty="0"/>
              <a:t>, out of, because, </a:t>
            </a:r>
            <a:r>
              <a:rPr lang="en-US" sz="2800" dirty="0" smtClean="0"/>
              <a:t>since</a:t>
            </a:r>
          </a:p>
          <a:p>
            <a:r>
              <a:rPr lang="en-US" sz="3600" dirty="0" smtClean="0"/>
              <a:t> </a:t>
            </a:r>
            <a:r>
              <a:rPr lang="he-IL" sz="3600" dirty="0"/>
              <a:t>מִן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until</a:t>
            </a:r>
            <a:r>
              <a:rPr lang="en-US" sz="2800" dirty="0"/>
              <a:t>, while, </a:t>
            </a:r>
            <a:r>
              <a:rPr lang="en-US" sz="2800" dirty="0" smtClean="0"/>
              <a:t>toward</a:t>
            </a:r>
          </a:p>
          <a:p>
            <a:r>
              <a:rPr lang="he-IL" sz="3600" dirty="0" smtClean="0"/>
              <a:t>עַד </a:t>
            </a:r>
            <a:r>
              <a:rPr lang="en-US" sz="3600" dirty="0"/>
              <a:t>	</a:t>
            </a:r>
          </a:p>
          <a:p>
            <a:r>
              <a:rPr lang="en-US" sz="2800" dirty="0" smtClean="0"/>
              <a:t>town</a:t>
            </a:r>
            <a:r>
              <a:rPr lang="en-US" sz="2800" dirty="0"/>
              <a:t>, </a:t>
            </a:r>
            <a:r>
              <a:rPr lang="en-US" sz="2800" dirty="0" smtClean="0"/>
              <a:t>city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 smtClean="0"/>
              <a:t>עִיר </a:t>
            </a:r>
            <a:r>
              <a:rPr lang="en-US" sz="2800" dirty="0"/>
              <a:t>		</a:t>
            </a:r>
            <a:r>
              <a:rPr lang="en-US" sz="2800" dirty="0" smtClean="0"/>
              <a:t>		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05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r>
              <a:rPr lang="en-US" b="1" dirty="0"/>
              <a:t>5.G.  Chapter 5 Vocabulary </a:t>
            </a:r>
            <a:r>
              <a:rPr lang="en-US" b="1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on</a:t>
            </a:r>
            <a:r>
              <a:rPr lang="en-US" sz="2800" dirty="0"/>
              <a:t>, upon, above, </a:t>
            </a:r>
            <a:r>
              <a:rPr lang="en-US" sz="2800" dirty="0" smtClean="0"/>
              <a:t>over</a:t>
            </a:r>
          </a:p>
          <a:p>
            <a:r>
              <a:rPr lang="en-US" sz="2800" dirty="0"/>
              <a:t>	</a:t>
            </a:r>
            <a:r>
              <a:rPr lang="he-IL" sz="3600" dirty="0"/>
              <a:t>עַל</a:t>
            </a:r>
            <a:r>
              <a:rPr lang="en-US" sz="2800" dirty="0"/>
              <a:t>	</a:t>
            </a:r>
          </a:p>
          <a:p>
            <a:r>
              <a:rPr lang="en-US" sz="2800" dirty="0" smtClean="0"/>
              <a:t>with </a:t>
            </a:r>
          </a:p>
          <a:p>
            <a:r>
              <a:rPr lang="he-IL" sz="2800" dirty="0" smtClean="0"/>
              <a:t>ע</a:t>
            </a:r>
            <a:r>
              <a:rPr lang="he-IL" sz="3600" dirty="0" smtClean="0"/>
              <a:t>ִם 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113067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12344"/>
            <a:ext cx="8946541" cy="4954711"/>
          </a:xfrm>
        </p:spPr>
        <p:txBody>
          <a:bodyPr>
            <a:noAutofit/>
          </a:bodyPr>
          <a:lstStyle/>
          <a:p>
            <a:r>
              <a:rPr lang="en-US" sz="2800" dirty="0" smtClean="0"/>
              <a:t>son</a:t>
            </a:r>
            <a:r>
              <a:rPr lang="en-US" sz="2800" dirty="0"/>
              <a:t>, </a:t>
            </a:r>
            <a:r>
              <a:rPr lang="en-US" sz="2800" dirty="0" smtClean="0"/>
              <a:t>descendant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בֵּן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all</a:t>
            </a:r>
            <a:r>
              <a:rPr lang="en-US" sz="2800" dirty="0"/>
              <a:t>, each, every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כֹּל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way</a:t>
            </a:r>
            <a:r>
              <a:rPr lang="en-US" sz="2800" dirty="0"/>
              <a:t>, road</a:t>
            </a:r>
            <a:r>
              <a:rPr lang="he-IL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דֶּ֫רֶךְ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hand</a:t>
            </a:r>
            <a:r>
              <a:rPr lang="en-US" sz="2800" dirty="0"/>
              <a:t>, </a:t>
            </a:r>
            <a:r>
              <a:rPr lang="en-US" sz="2800" dirty="0" smtClean="0"/>
              <a:t>forearm</a:t>
            </a:r>
          </a:p>
          <a:p>
            <a:r>
              <a:rPr lang="he-IL" sz="3600" dirty="0" smtClean="0"/>
              <a:t>יָד 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0776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76824"/>
          </a:xfrm>
        </p:spPr>
        <p:txBody>
          <a:bodyPr/>
          <a:lstStyle/>
          <a:p>
            <a:r>
              <a:rPr lang="en-US" dirty="0" smtClean="0"/>
              <a:t>Chapter 4 Vocabulary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5201" y="1645594"/>
            <a:ext cx="8946541" cy="50710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sz="2800" dirty="0"/>
              <a:t>name</a:t>
            </a:r>
          </a:p>
          <a:p>
            <a:r>
              <a:rPr lang="en-US" sz="3600" dirty="0"/>
              <a:t>	</a:t>
            </a:r>
            <a:r>
              <a:rPr lang="he-IL" sz="3600" dirty="0"/>
              <a:t>שֵׁם </a:t>
            </a:r>
            <a:r>
              <a:rPr lang="en-US" sz="2800" dirty="0"/>
              <a:t>			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behold</a:t>
            </a:r>
            <a:r>
              <a:rPr lang="en-US" sz="2800" dirty="0"/>
              <a:t>! lo</a:t>
            </a:r>
            <a:r>
              <a:rPr lang="en-US" sz="2800" dirty="0" smtClean="0"/>
              <a:t>!</a:t>
            </a:r>
          </a:p>
          <a:p>
            <a:r>
              <a:rPr lang="en-US" sz="3600" dirty="0" smtClean="0"/>
              <a:t> </a:t>
            </a:r>
            <a:r>
              <a:rPr lang="he-IL" sz="3600" dirty="0" smtClean="0"/>
              <a:t>הִנֵּה</a:t>
            </a:r>
            <a:r>
              <a:rPr lang="en-US" sz="3600" dirty="0"/>
              <a:t>	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soul</a:t>
            </a:r>
            <a:r>
              <a:rPr lang="en-US" sz="2800" dirty="0"/>
              <a:t>, </a:t>
            </a:r>
            <a:r>
              <a:rPr lang="en-US" sz="2800" dirty="0" smtClean="0"/>
              <a:t>life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נֶ֫פֶשׁ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heavens</a:t>
            </a:r>
            <a:r>
              <a:rPr lang="en-US" sz="2800" dirty="0"/>
              <a:t>, </a:t>
            </a:r>
            <a:r>
              <a:rPr lang="en-US" sz="2800" dirty="0" smtClean="0"/>
              <a:t>sky</a:t>
            </a:r>
          </a:p>
          <a:p>
            <a:r>
              <a:rPr lang="en-US" sz="2800" dirty="0" smtClean="0"/>
              <a:t> </a:t>
            </a:r>
            <a:r>
              <a:rPr lang="he-IL" sz="3600" dirty="0" smtClean="0"/>
              <a:t>שָׁמִַ֫יִם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35562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Vanquishing the Vowel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22961" y="1853248"/>
          <a:ext cx="10025148" cy="4789338"/>
        </p:xfrm>
        <a:graphic>
          <a:graphicData uri="http://schemas.openxmlformats.org/drawingml/2006/table">
            <a:tbl>
              <a:tblPr firstRow="1" firstCol="1" bandRow="1">
                <a:tableStyleId>{1E171933-4619-4E11-9A3F-F7608DF75F80}</a:tableStyleId>
              </a:tblPr>
              <a:tblGrid>
                <a:gridCol w="2505751">
                  <a:extLst>
                    <a:ext uri="{9D8B030D-6E8A-4147-A177-3AD203B41FA5}">
                      <a16:colId xmlns:a16="http://schemas.microsoft.com/office/drawing/2014/main" val="629360631"/>
                    </a:ext>
                  </a:extLst>
                </a:gridCol>
                <a:gridCol w="2505751">
                  <a:extLst>
                    <a:ext uri="{9D8B030D-6E8A-4147-A177-3AD203B41FA5}">
                      <a16:colId xmlns:a16="http://schemas.microsoft.com/office/drawing/2014/main" val="206688610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3953036747"/>
                    </a:ext>
                  </a:extLst>
                </a:gridCol>
                <a:gridCol w="2506823">
                  <a:extLst>
                    <a:ext uri="{9D8B030D-6E8A-4147-A177-3AD203B41FA5}">
                      <a16:colId xmlns:a16="http://schemas.microsoft.com/office/drawing/2014/main" val="2042296291"/>
                    </a:ext>
                  </a:extLst>
                </a:gridCol>
              </a:tblGrid>
              <a:tr h="3608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Long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Short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Half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Vowel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8397626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j-cs"/>
                        </a:rPr>
                        <a:t>בָּ(ה)</a:t>
                      </a:r>
                      <a:endParaRPr lang="en-US" sz="29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BAh</a:t>
                      </a:r>
                      <a:r>
                        <a:rPr lang="en-US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-- Q</a:t>
                      </a:r>
                      <a:r>
                        <a:rPr lang="el-GR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ā</a:t>
                      </a:r>
                      <a:r>
                        <a:rPr lang="en-US" sz="9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meṣ</a:t>
                      </a:r>
                      <a:endParaRPr lang="en-US" sz="800" b="0" kern="1200" dirty="0" smtClean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 smtClean="0">
                          <a:effectLst/>
                          <a:cs typeface="+mj-cs"/>
                        </a:rPr>
                        <a:t>בַּ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0" dirty="0" err="1" smtClean="0">
                          <a:effectLst/>
                          <a:cs typeface="+mj-cs"/>
                        </a:rPr>
                        <a:t>bAh</a:t>
                      </a:r>
                      <a:r>
                        <a:rPr lang="en-US" sz="900" b="0" dirty="0" smtClean="0">
                          <a:effectLst/>
                          <a:cs typeface="+mj-cs"/>
                        </a:rPr>
                        <a:t> -- </a:t>
                      </a:r>
                      <a:r>
                        <a:rPr lang="en-US" sz="900" b="0" dirty="0" err="1" smtClean="0">
                          <a:effectLst/>
                          <a:cs typeface="+mj-cs"/>
                        </a:rPr>
                        <a:t>Pataḥ</a:t>
                      </a:r>
                      <a:endParaRPr lang="en-US" sz="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בֲּ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 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Ḥatēf-pa</a:t>
                      </a:r>
                      <a:r>
                        <a:rPr lang="en-US" sz="1100" b="0" u="sng" dirty="0" err="1">
                          <a:effectLst/>
                          <a:cs typeface="+mj-cs"/>
                        </a:rPr>
                        <a:t>t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aḥ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A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0231295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בֵּ(י)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Bay – 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Ṣerê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בֶּ(י)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–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Seghôl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(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Yôd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בֱּ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Beh – Ḥatēf-Seghôl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E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136209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בִּי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Bee -- Ḥîreq Yôd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בִּ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Bi(t)--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Ḥîreq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I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0073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בֹּ(וֹ)</a:t>
                      </a:r>
                      <a:endParaRPr lang="en-US" sz="900" b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Bow– Ḥôlem (Vāv)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בָּ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Ḥatûf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בֳּ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Bow--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Ḥatēf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Qāmeṣ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effectLst/>
                          <a:cs typeface="+mj-cs"/>
                        </a:rPr>
                        <a:t>O - Type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15656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בּוּ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—</a:t>
                      </a:r>
                      <a:r>
                        <a:rPr lang="en-US" sz="1100" b="0" dirty="0" err="1" smtClean="0">
                          <a:effectLst/>
                          <a:cs typeface="+mj-cs"/>
                        </a:rPr>
                        <a:t>Šûreq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 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(rule)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בֻּ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 smtClean="0">
                          <a:effectLst/>
                          <a:cs typeface="+mj-cs"/>
                        </a:rPr>
                        <a:t>Booh</a:t>
                      </a:r>
                      <a:r>
                        <a:rPr lang="en-US" sz="1100" b="0" dirty="0" smtClean="0">
                          <a:effectLst/>
                          <a:cs typeface="+mj-cs"/>
                        </a:rPr>
                        <a:t>-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-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Qibbûṣ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U - Type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6195814"/>
                  </a:ext>
                </a:extLst>
              </a:tr>
              <a:tr h="73241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>
                          <a:effectLst/>
                          <a:cs typeface="+mj-cs"/>
                        </a:rPr>
                        <a:t> </a:t>
                      </a:r>
                      <a:endParaRPr lang="en-US" sz="9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בְּ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 err="1">
                          <a:effectLst/>
                          <a:cs typeface="+mj-cs"/>
                        </a:rPr>
                        <a:t>Beh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—vocal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r>
                        <a:rPr lang="en-US" sz="1100" b="0" dirty="0">
                          <a:effectLst/>
                          <a:cs typeface="+mj-cs"/>
                        </a:rPr>
                        <a:t>’ 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he-IL" sz="2900" b="0" dirty="0">
                          <a:effectLst/>
                          <a:cs typeface="+mj-cs"/>
                        </a:rPr>
                        <a:t>בַּבְ</a:t>
                      </a:r>
                      <a:r>
                        <a:rPr lang="en-US" sz="2900" b="0" dirty="0">
                          <a:effectLst/>
                          <a:cs typeface="+mj-cs"/>
                        </a:rPr>
                        <a:t>-</a:t>
                      </a:r>
                      <a:r>
                        <a:rPr lang="he-IL" sz="2900" b="0" dirty="0">
                          <a:effectLst/>
                          <a:cs typeface="+mj-cs"/>
                        </a:rPr>
                        <a:t> (בְ)</a:t>
                      </a:r>
                      <a:endParaRPr lang="en-US" sz="900" b="0" dirty="0">
                        <a:effectLst/>
                        <a:cs typeface="+mj-cs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Bah-v—silent 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Š</a:t>
                      </a:r>
                      <a:r>
                        <a:rPr lang="en-US" sz="1100" b="0" baseline="30000" dirty="0" err="1">
                          <a:effectLst/>
                          <a:cs typeface="+mj-cs"/>
                        </a:rPr>
                        <a:t>e</a:t>
                      </a:r>
                      <a:r>
                        <a:rPr lang="en-US" sz="1100" b="0" dirty="0" err="1">
                          <a:effectLst/>
                          <a:cs typeface="+mj-cs"/>
                        </a:rPr>
                        <a:t>vā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effectLst/>
                          <a:cs typeface="+mj-cs"/>
                        </a:rPr>
                        <a:t> </a:t>
                      </a:r>
                      <a:endParaRPr lang="en-US" sz="9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55465" marR="55465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1089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084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Vocabulary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</a:t>
            </a:r>
            <a:r>
              <a:rPr lang="en-US" sz="2800" dirty="0"/>
              <a:t>hear, listen, </a:t>
            </a:r>
            <a:r>
              <a:rPr lang="en-US" sz="2800" dirty="0" smtClean="0"/>
              <a:t>obey</a:t>
            </a:r>
          </a:p>
          <a:p>
            <a:r>
              <a:rPr lang="en-US" sz="3600" dirty="0"/>
              <a:t>	</a:t>
            </a:r>
            <a:r>
              <a:rPr lang="he-IL" sz="3600" dirty="0"/>
              <a:t>שָׁמַע 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law</a:t>
            </a:r>
            <a:r>
              <a:rPr lang="en-US" sz="2800" dirty="0"/>
              <a:t>, </a:t>
            </a:r>
            <a:r>
              <a:rPr lang="en-US" sz="2800" dirty="0" smtClean="0"/>
              <a:t>instruction</a:t>
            </a:r>
          </a:p>
          <a:p>
            <a:r>
              <a:rPr lang="en-US" sz="3600" dirty="0"/>
              <a:t>	</a:t>
            </a:r>
            <a:r>
              <a:rPr lang="he-IL" sz="3600" dirty="0"/>
              <a:t>תּוֹרָה </a:t>
            </a:r>
            <a:r>
              <a:rPr lang="en-US" sz="3600" dirty="0"/>
              <a:t>	</a:t>
            </a:r>
            <a:r>
              <a:rPr lang="en-US" sz="2800" dirty="0"/>
              <a:t>		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0895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96292"/>
            <a:ext cx="10142757" cy="4752108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 </a:t>
            </a:r>
            <a:r>
              <a:rPr lang="en-US" sz="2800" dirty="0" smtClean="0"/>
              <a:t>father</a:t>
            </a:r>
            <a:r>
              <a:rPr lang="en-US" sz="2800" dirty="0"/>
              <a:t>, ancestor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אָב </a:t>
            </a:r>
            <a:r>
              <a:rPr lang="en-US" sz="3600" dirty="0"/>
              <a:t>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God</a:t>
            </a:r>
            <a:r>
              <a:rPr lang="en-US" sz="2800" dirty="0"/>
              <a:t>, </a:t>
            </a:r>
            <a:r>
              <a:rPr lang="en-US" sz="2800" dirty="0" smtClean="0"/>
              <a:t>god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אֱלֹהִים </a:t>
            </a:r>
            <a:r>
              <a:rPr lang="en-US" sz="3600" dirty="0"/>
              <a:t>	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to say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אָמַר</a:t>
            </a:r>
            <a:r>
              <a:rPr lang="en-US" sz="2800" dirty="0"/>
              <a:t>			</a:t>
            </a:r>
            <a:r>
              <a:rPr lang="en-US" sz="2800" dirty="0" smtClean="0"/>
              <a:t>		 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 house</a:t>
            </a:r>
            <a:r>
              <a:rPr lang="en-US" sz="2800" dirty="0"/>
              <a:t>, palace, </a:t>
            </a:r>
            <a:r>
              <a:rPr lang="en-US" sz="2800" dirty="0" smtClean="0"/>
              <a:t>dynasty</a:t>
            </a:r>
          </a:p>
          <a:p>
            <a:r>
              <a:rPr lang="en-US" sz="2800" dirty="0"/>
              <a:t>	</a:t>
            </a:r>
            <a:r>
              <a:rPr lang="he-IL" sz="3600" dirty="0"/>
              <a:t>בַּ֫יִת</a:t>
            </a:r>
            <a:r>
              <a:rPr lang="en-US" sz="3600" dirty="0"/>
              <a:t>	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8991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8512"/>
          </a:xfrm>
        </p:spPr>
        <p:txBody>
          <a:bodyPr/>
          <a:lstStyle/>
          <a:p>
            <a:r>
              <a:rPr lang="en-US" dirty="0" smtClean="0"/>
              <a:t>Chapter 3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21230"/>
            <a:ext cx="10121736" cy="472717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be, become, </a:t>
            </a:r>
            <a:r>
              <a:rPr lang="en-US" sz="2800" dirty="0" smtClean="0"/>
              <a:t>happen</a:t>
            </a:r>
          </a:p>
          <a:p>
            <a:r>
              <a:rPr lang="en-US" sz="3600" dirty="0"/>
              <a:t>	</a:t>
            </a:r>
            <a:r>
              <a:rPr lang="he-IL" sz="3600" dirty="0"/>
              <a:t>הָיָה </a:t>
            </a:r>
            <a:r>
              <a:rPr lang="en-US" sz="2800" dirty="0"/>
              <a:t>	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remember, </a:t>
            </a:r>
            <a:r>
              <a:rPr lang="en-US" sz="2800" dirty="0" smtClean="0"/>
              <a:t>mention</a:t>
            </a:r>
          </a:p>
          <a:p>
            <a:r>
              <a:rPr lang="en-US" sz="3600" dirty="0"/>
              <a:t>	</a:t>
            </a:r>
            <a:r>
              <a:rPr lang="he-IL" sz="3600" dirty="0" smtClean="0"/>
              <a:t>זָכַר </a:t>
            </a: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write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en-US" sz="2800" dirty="0" smtClean="0"/>
              <a:t> </a:t>
            </a:r>
            <a:r>
              <a:rPr lang="he-IL" sz="3600" dirty="0" smtClean="0"/>
              <a:t>כָּתַב</a:t>
            </a:r>
            <a:r>
              <a:rPr lang="en-US" sz="3600" dirty="0"/>
              <a:t>		</a:t>
            </a:r>
            <a:r>
              <a:rPr lang="en-US" sz="3600" dirty="0" smtClean="0"/>
              <a:t>				</a:t>
            </a:r>
            <a:endParaRPr lang="en-US" sz="3600" dirty="0"/>
          </a:p>
          <a:p>
            <a:r>
              <a:rPr lang="en-US" sz="2800" dirty="0"/>
              <a:t>	</a:t>
            </a:r>
            <a:r>
              <a:rPr lang="en-US" sz="2800" dirty="0" smtClean="0"/>
              <a:t>people</a:t>
            </a:r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3600" dirty="0"/>
              <a:t>	</a:t>
            </a:r>
            <a:r>
              <a:rPr lang="he-IL" sz="3600" dirty="0"/>
              <a:t>עַם </a:t>
            </a:r>
            <a:r>
              <a:rPr lang="en-US" sz="3600" dirty="0"/>
              <a:t>	</a:t>
            </a:r>
            <a:r>
              <a:rPr lang="en-US" sz="2800" dirty="0"/>
              <a:t>		</a:t>
            </a:r>
            <a:r>
              <a:rPr lang="en-US" sz="2800" dirty="0" smtClean="0"/>
              <a:t>					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31132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3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slay, </a:t>
            </a:r>
            <a:r>
              <a:rPr lang="en-US" sz="2800" dirty="0" smtClean="0"/>
              <a:t>kill</a:t>
            </a:r>
          </a:p>
          <a:p>
            <a:r>
              <a:rPr lang="he-IL" sz="3600" dirty="0" smtClean="0"/>
              <a:t>קָטַל</a:t>
            </a:r>
            <a:r>
              <a:rPr lang="he-IL" sz="2800" dirty="0" smtClean="0"/>
              <a:t> </a:t>
            </a:r>
            <a:r>
              <a:rPr lang="en-US" sz="2800" dirty="0"/>
              <a:t>		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to </a:t>
            </a:r>
            <a:r>
              <a:rPr lang="en-US" sz="2800" dirty="0"/>
              <a:t>keep, watch over, </a:t>
            </a:r>
            <a:r>
              <a:rPr lang="en-US" sz="2800" dirty="0" smtClean="0"/>
              <a:t>guard</a:t>
            </a:r>
          </a:p>
          <a:p>
            <a:r>
              <a:rPr lang="en-US" sz="2800" dirty="0"/>
              <a:t>	</a:t>
            </a:r>
            <a:r>
              <a:rPr lang="he-IL" sz="3600" dirty="0"/>
              <a:t>שָׁמַר</a:t>
            </a:r>
            <a:r>
              <a:rPr lang="he-IL" sz="2800" dirty="0"/>
              <a:t> </a:t>
            </a:r>
            <a:r>
              <a:rPr lang="en-US" sz="2800" dirty="0" smtClean="0"/>
              <a:t>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9751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04604"/>
            <a:ext cx="10045334" cy="5079076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	</a:t>
            </a:r>
            <a:r>
              <a:rPr lang="en-US" sz="2800" dirty="0" smtClean="0"/>
              <a:t> land</a:t>
            </a:r>
            <a:r>
              <a:rPr lang="en-US" sz="2800" dirty="0"/>
              <a:t>, earth, </a:t>
            </a:r>
            <a:r>
              <a:rPr lang="en-US" sz="2800" dirty="0" smtClean="0"/>
              <a:t>ground</a:t>
            </a:r>
          </a:p>
          <a:p>
            <a:r>
              <a:rPr lang="en-US" sz="2800" dirty="0"/>
              <a:t>	</a:t>
            </a:r>
            <a:r>
              <a:rPr lang="he-IL" sz="3600" dirty="0"/>
              <a:t>אֶ֫רֶץ</a:t>
            </a:r>
            <a:r>
              <a:rPr lang="en-US" sz="2800" dirty="0"/>
              <a:t>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man</a:t>
            </a:r>
            <a:r>
              <a:rPr lang="en-US" sz="2800" dirty="0"/>
              <a:t>, </a:t>
            </a:r>
            <a:r>
              <a:rPr lang="en-US" sz="2800" dirty="0" smtClean="0"/>
              <a:t>human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	</a:t>
            </a:r>
            <a:r>
              <a:rPr lang="he-IL" sz="3600" dirty="0"/>
              <a:t>אִישׁ</a:t>
            </a:r>
            <a:r>
              <a:rPr lang="en-US" sz="2800" dirty="0"/>
              <a:t>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 woman</a:t>
            </a:r>
            <a:r>
              <a:rPr lang="en-US" sz="2800" dirty="0"/>
              <a:t>, </a:t>
            </a:r>
            <a:r>
              <a:rPr lang="en-US" sz="2800" dirty="0" smtClean="0"/>
              <a:t>wife</a:t>
            </a:r>
          </a:p>
          <a:p>
            <a:r>
              <a:rPr lang="en-US" sz="2800" dirty="0"/>
              <a:t>	</a:t>
            </a:r>
            <a:r>
              <a:rPr lang="he-IL" sz="3600" dirty="0" smtClean="0"/>
              <a:t>אִשָּׁה</a:t>
            </a:r>
            <a:r>
              <a:rPr lang="en-US" sz="2800" dirty="0"/>
              <a:t>		</a:t>
            </a:r>
          </a:p>
          <a:p>
            <a:r>
              <a:rPr lang="en-US" sz="2800" dirty="0"/>
              <a:t>	word, matter, thing 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 smtClean="0"/>
              <a:t>דָּבָר</a:t>
            </a:r>
            <a:r>
              <a:rPr lang="he-IL" sz="2800" dirty="0" smtClean="0"/>
              <a:t> </a:t>
            </a:r>
            <a:r>
              <a:rPr lang="en-US" sz="2800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145521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0559" y="1463040"/>
            <a:ext cx="10089296" cy="5079075"/>
          </a:xfrm>
        </p:spPr>
        <p:txBody>
          <a:bodyPr>
            <a:normAutofit/>
          </a:bodyPr>
          <a:lstStyle/>
          <a:p>
            <a:r>
              <a:rPr lang="en-US" sz="3000" dirty="0" smtClean="0"/>
              <a:t> to </a:t>
            </a:r>
            <a:r>
              <a:rPr lang="en-US" sz="3000" dirty="0"/>
              <a:t>go, </a:t>
            </a:r>
            <a:r>
              <a:rPr lang="en-US" sz="3000" dirty="0" smtClean="0"/>
              <a:t>walk</a:t>
            </a:r>
          </a:p>
          <a:p>
            <a:r>
              <a:rPr lang="en-US" sz="3000" dirty="0" smtClean="0"/>
              <a:t> </a:t>
            </a:r>
            <a:r>
              <a:rPr lang="en-US" sz="3000" dirty="0"/>
              <a:t>	</a:t>
            </a:r>
            <a:r>
              <a:rPr lang="he-IL" sz="3600" dirty="0"/>
              <a:t>הָלַךְ</a:t>
            </a:r>
            <a:r>
              <a:rPr lang="he-IL" sz="3000" dirty="0"/>
              <a:t> </a:t>
            </a:r>
            <a:r>
              <a:rPr lang="en-US" sz="3000" dirty="0"/>
              <a:t>				</a:t>
            </a:r>
            <a:endParaRPr lang="en-US" sz="3000" dirty="0" smtClean="0"/>
          </a:p>
          <a:p>
            <a:r>
              <a:rPr lang="he-IL" sz="3000" dirty="0"/>
              <a:t>	</a:t>
            </a:r>
            <a:r>
              <a:rPr lang="en-US" sz="3000" dirty="0" smtClean="0"/>
              <a:t>Yahweh</a:t>
            </a:r>
            <a:r>
              <a:rPr lang="en-US" sz="3000" dirty="0"/>
              <a:t>, Jehovah, </a:t>
            </a:r>
            <a:r>
              <a:rPr lang="en-US" sz="3000" dirty="0" smtClean="0"/>
              <a:t>LORD</a:t>
            </a:r>
          </a:p>
          <a:p>
            <a:r>
              <a:rPr lang="en-US" sz="3000" dirty="0" smtClean="0"/>
              <a:t> </a:t>
            </a:r>
            <a:r>
              <a:rPr lang="he-IL" sz="3600" dirty="0"/>
              <a:t>יְהוָה</a:t>
            </a:r>
            <a:r>
              <a:rPr lang="en-US" sz="3000" dirty="0"/>
              <a:t> 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day</a:t>
            </a:r>
            <a:r>
              <a:rPr lang="en-US" sz="3000" dirty="0"/>
              <a:t>, daylight, </a:t>
            </a:r>
            <a:r>
              <a:rPr lang="en-US" sz="3000" dirty="0" smtClean="0"/>
              <a:t>time</a:t>
            </a:r>
          </a:p>
          <a:p>
            <a:r>
              <a:rPr lang="en-US" sz="3000" dirty="0"/>
              <a:t>	</a:t>
            </a:r>
            <a:r>
              <a:rPr lang="he-IL" sz="3600" dirty="0"/>
              <a:t>יוֺם</a:t>
            </a:r>
            <a:r>
              <a:rPr lang="he-IL" sz="3000" dirty="0"/>
              <a:t> </a:t>
            </a:r>
            <a:r>
              <a:rPr lang="en-US" sz="3000" dirty="0"/>
              <a:t>		</a:t>
            </a:r>
          </a:p>
          <a:p>
            <a:r>
              <a:rPr lang="en-US" sz="3000" dirty="0"/>
              <a:t>	</a:t>
            </a:r>
            <a:r>
              <a:rPr lang="en-US" sz="3000" dirty="0" smtClean="0"/>
              <a:t>Israel</a:t>
            </a:r>
          </a:p>
          <a:p>
            <a:r>
              <a:rPr lang="en-US" sz="3000" dirty="0"/>
              <a:t>	</a:t>
            </a:r>
            <a:r>
              <a:rPr lang="he-IL" sz="3600" dirty="0" smtClean="0"/>
              <a:t>יִשְׂרָאֵל</a:t>
            </a:r>
            <a:r>
              <a:rPr lang="he-IL" sz="3000" dirty="0" smtClean="0"/>
              <a:t> </a:t>
            </a:r>
            <a:r>
              <a:rPr lang="en-US" sz="3000" dirty="0"/>
              <a:t>				</a:t>
            </a:r>
            <a:r>
              <a:rPr lang="en-US" sz="3000" dirty="0" smtClean="0"/>
              <a:t>	</a:t>
            </a:r>
            <a:endParaRPr lang="en-US" sz="30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786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2 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87484"/>
            <a:ext cx="8946541" cy="4560915"/>
          </a:xfrm>
        </p:spPr>
        <p:txBody>
          <a:bodyPr/>
          <a:lstStyle/>
          <a:p>
            <a:r>
              <a:rPr lang="en-US" sz="4000" dirty="0"/>
              <a:t>	</a:t>
            </a:r>
            <a:r>
              <a:rPr lang="en-US" sz="2800" dirty="0" smtClean="0"/>
              <a:t>no</a:t>
            </a:r>
            <a:r>
              <a:rPr lang="en-US" sz="2800" dirty="0"/>
              <a:t>, not	</a:t>
            </a:r>
            <a:endParaRPr lang="en-US" sz="2800" dirty="0" smtClean="0"/>
          </a:p>
          <a:p>
            <a:r>
              <a:rPr lang="en-US" sz="2800" dirty="0"/>
              <a:t>	</a:t>
            </a:r>
            <a:r>
              <a:rPr lang="he-IL" sz="3600" dirty="0"/>
              <a:t>לֹא</a:t>
            </a:r>
            <a:r>
              <a:rPr lang="he-IL" sz="2800" dirty="0"/>
              <a:t> </a:t>
            </a:r>
            <a:r>
              <a:rPr lang="en-US" sz="2800" dirty="0"/>
              <a:t>					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king</a:t>
            </a:r>
            <a:r>
              <a:rPr lang="en-US" sz="2800" dirty="0"/>
              <a:t>, ruler, </a:t>
            </a:r>
            <a:r>
              <a:rPr lang="en-US" sz="2800" dirty="0" smtClean="0"/>
              <a:t>prince</a:t>
            </a:r>
          </a:p>
          <a:p>
            <a:r>
              <a:rPr lang="en-US" sz="2800" dirty="0"/>
              <a:t>	</a:t>
            </a:r>
            <a:r>
              <a:rPr lang="he-IL" sz="3600" dirty="0"/>
              <a:t>מֶ֫לֶךְ</a:t>
            </a:r>
            <a:r>
              <a:rPr lang="he-IL" sz="2800" dirty="0"/>
              <a:t> </a:t>
            </a:r>
            <a:r>
              <a:rPr lang="en-US" sz="2800" dirty="0"/>
              <a:t>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009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Qal</a:t>
            </a:r>
            <a:r>
              <a:rPr lang="en-US" dirty="0" smtClean="0"/>
              <a:t> Perfect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2052918"/>
            <a:ext cx="11417417" cy="4195481"/>
          </a:xfrm>
        </p:spPr>
        <p:txBody>
          <a:bodyPr/>
          <a:lstStyle/>
          <a:p>
            <a:r>
              <a:rPr lang="en-US" dirty="0"/>
              <a:t>1CS		</a:t>
            </a:r>
            <a:r>
              <a:rPr lang="he-IL" sz="4400" dirty="0" smtClean="0"/>
              <a:t>שָׁמַרְתִּי</a:t>
            </a:r>
            <a:r>
              <a:rPr lang="en-US" dirty="0" smtClean="0"/>
              <a:t>    </a:t>
            </a:r>
            <a:r>
              <a:rPr lang="en-US" dirty="0"/>
              <a:t>I guarded		</a:t>
            </a:r>
            <a:r>
              <a:rPr lang="en-US" dirty="0" smtClean="0"/>
              <a:t> 		1 </a:t>
            </a:r>
            <a:r>
              <a:rPr lang="en-US" dirty="0"/>
              <a:t>CP     </a:t>
            </a:r>
            <a:r>
              <a:rPr lang="he-IL" sz="4400" dirty="0"/>
              <a:t>שָׁמַרְנוּ</a:t>
            </a:r>
            <a:r>
              <a:rPr lang="en-US" dirty="0"/>
              <a:t>   we guarded    </a:t>
            </a:r>
          </a:p>
          <a:p>
            <a:r>
              <a:rPr lang="en-US" dirty="0"/>
              <a:t>2 MS        </a:t>
            </a:r>
            <a:r>
              <a:rPr lang="he-IL" sz="4400" dirty="0"/>
              <a:t>שָׁמַרְתָּ</a:t>
            </a:r>
            <a:r>
              <a:rPr lang="he-IL" dirty="0"/>
              <a:t>  </a:t>
            </a:r>
            <a:r>
              <a:rPr lang="en-US" dirty="0"/>
              <a:t>     you (m.) guarded	</a:t>
            </a:r>
            <a:r>
              <a:rPr lang="en-US" dirty="0" smtClean="0"/>
              <a:t>	2 </a:t>
            </a:r>
            <a:r>
              <a:rPr lang="en-US" dirty="0"/>
              <a:t>MP   </a:t>
            </a:r>
            <a:r>
              <a:rPr lang="he-IL" sz="4800" dirty="0"/>
              <a:t>שְׁמַרְתֶּם</a:t>
            </a:r>
            <a:r>
              <a:rPr lang="en-US" dirty="0"/>
              <a:t>  you (m.) guarded  </a:t>
            </a:r>
          </a:p>
          <a:p>
            <a:r>
              <a:rPr lang="en-US" dirty="0"/>
              <a:t>2 FS              </a:t>
            </a:r>
            <a:r>
              <a:rPr lang="he-IL" sz="4400" dirty="0"/>
              <a:t>שָׁמַרְתְּ</a:t>
            </a:r>
            <a:r>
              <a:rPr lang="en-US" dirty="0"/>
              <a:t>     you (f.) guarded 	</a:t>
            </a:r>
            <a:r>
              <a:rPr lang="en-US" dirty="0" smtClean="0"/>
              <a:t>	2 </a:t>
            </a:r>
            <a:r>
              <a:rPr lang="en-US" dirty="0"/>
              <a:t>FP     </a:t>
            </a:r>
            <a:r>
              <a:rPr lang="he-IL" sz="4400" dirty="0"/>
              <a:t>שְׁמַרְתֶּן</a:t>
            </a:r>
            <a:r>
              <a:rPr lang="en-US" dirty="0"/>
              <a:t>   you (f.) guarded     </a:t>
            </a:r>
          </a:p>
          <a:p>
            <a:r>
              <a:rPr lang="en-US" dirty="0"/>
              <a:t>3 MS            </a:t>
            </a:r>
            <a:r>
              <a:rPr lang="he-IL" sz="4400" dirty="0"/>
              <a:t>שָׁמַר</a:t>
            </a:r>
            <a:r>
              <a:rPr lang="en-US" dirty="0"/>
              <a:t>      he guarded  		</a:t>
            </a:r>
            <a:r>
              <a:rPr lang="en-US" dirty="0" smtClean="0"/>
              <a:t>	3 </a:t>
            </a:r>
            <a:r>
              <a:rPr lang="en-US" dirty="0"/>
              <a:t>CP       </a:t>
            </a:r>
            <a:r>
              <a:rPr lang="he-IL" sz="4400" dirty="0"/>
              <a:t>שָֽׁמְרוּ</a:t>
            </a:r>
            <a:r>
              <a:rPr lang="en-US" dirty="0"/>
              <a:t>   they guarded   </a:t>
            </a:r>
          </a:p>
          <a:p>
            <a:r>
              <a:rPr lang="en-US" dirty="0"/>
              <a:t>3 FS            </a:t>
            </a:r>
            <a:r>
              <a:rPr lang="he-IL" sz="4400" dirty="0"/>
              <a:t>שָֽׁמְרָה</a:t>
            </a:r>
            <a:r>
              <a:rPr lang="en-US" dirty="0"/>
              <a:t>     she guarded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4671" y="219961"/>
            <a:ext cx="9404723" cy="777566"/>
          </a:xfrm>
        </p:spPr>
        <p:txBody>
          <a:bodyPr/>
          <a:lstStyle/>
          <a:p>
            <a:r>
              <a:rPr lang="en-US" dirty="0" smtClean="0"/>
              <a:t>Noun Chant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258" y="1371599"/>
            <a:ext cx="11130742" cy="5112327"/>
          </a:xfrm>
        </p:spPr>
        <p:txBody>
          <a:bodyPr>
            <a:noAutofit/>
          </a:bodyPr>
          <a:lstStyle/>
          <a:p>
            <a:r>
              <a:rPr lang="en-US" sz="2800" b="1" dirty="0"/>
              <a:t>Masculine 					       </a:t>
            </a:r>
            <a:endParaRPr lang="en-US" sz="2800" dirty="0"/>
          </a:p>
          <a:p>
            <a:r>
              <a:rPr lang="he-IL" sz="4800" dirty="0" smtClean="0"/>
              <a:t>דָּבָר</a:t>
            </a:r>
            <a:r>
              <a:rPr lang="he-IL" sz="4400" dirty="0" smtClean="0"/>
              <a:t> </a:t>
            </a:r>
            <a:r>
              <a:rPr lang="en-US" sz="4400" dirty="0" smtClean="0"/>
              <a:t>  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en-US" sz="4400" dirty="0"/>
              <a:t>  </a:t>
            </a:r>
            <a:r>
              <a:rPr lang="he-IL" sz="4400" dirty="0"/>
              <a:t>  </a:t>
            </a:r>
            <a:r>
              <a:rPr lang="he-IL" sz="4800" dirty="0"/>
              <a:t>דְּבַר</a:t>
            </a:r>
            <a:r>
              <a:rPr lang="en-US" sz="4400" dirty="0"/>
              <a:t> 	     </a:t>
            </a:r>
            <a:r>
              <a:rPr lang="he-IL" sz="4400" dirty="0"/>
              <a:t>  </a:t>
            </a:r>
            <a:r>
              <a:rPr lang="he-IL" sz="4400" dirty="0" smtClean="0"/>
              <a:t>   </a:t>
            </a:r>
            <a:r>
              <a:rPr lang="en-US" sz="4400" dirty="0" smtClean="0"/>
              <a:t> </a:t>
            </a:r>
            <a:r>
              <a:rPr lang="he-IL" sz="4400" dirty="0" smtClean="0"/>
              <a:t> </a:t>
            </a:r>
            <a:r>
              <a:rPr lang="en-US" sz="4400" dirty="0" smtClean="0"/>
              <a:t> </a:t>
            </a:r>
            <a:r>
              <a:rPr lang="en-US" sz="4400" dirty="0"/>
              <a:t>	</a:t>
            </a:r>
            <a:r>
              <a:rPr lang="he-IL" sz="4800" dirty="0"/>
              <a:t>דְּבָרִים</a:t>
            </a:r>
            <a:r>
              <a:rPr lang="he-IL" sz="4400" dirty="0"/>
              <a:t> </a:t>
            </a:r>
            <a:r>
              <a:rPr lang="en-US" sz="4400" dirty="0" smtClean="0"/>
              <a:t>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en-US" sz="4400" dirty="0" smtClean="0"/>
              <a:t> </a:t>
            </a:r>
            <a:r>
              <a:rPr lang="he-IL" sz="4800" dirty="0"/>
              <a:t>דִּבְרֵי</a:t>
            </a:r>
            <a:r>
              <a:rPr lang="he-IL" sz="4400" dirty="0"/>
              <a:t>	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en-US" sz="2800" b="1" dirty="0" smtClean="0"/>
              <a:t>Feminine</a:t>
            </a:r>
            <a:endParaRPr lang="en-US" sz="2800" dirty="0"/>
          </a:p>
          <a:p>
            <a:r>
              <a:rPr lang="he-IL" sz="2800" dirty="0" smtClean="0"/>
              <a:t>  </a:t>
            </a:r>
            <a:r>
              <a:rPr lang="en-US" sz="2800" dirty="0"/>
              <a:t>	</a:t>
            </a:r>
            <a:r>
              <a:rPr lang="he-IL" sz="4800" dirty="0"/>
              <a:t>תּוֹרָה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 </a:t>
            </a:r>
            <a:r>
              <a:rPr lang="he-IL" sz="4800" dirty="0"/>
              <a:t>תּוֹרַת</a:t>
            </a:r>
            <a:r>
              <a:rPr lang="he-IL" sz="2800" dirty="0"/>
              <a:t> </a:t>
            </a:r>
            <a:r>
              <a:rPr lang="en-US" sz="2800" dirty="0"/>
              <a:t>		</a:t>
            </a:r>
            <a:r>
              <a:rPr lang="en-US" sz="2800" dirty="0" smtClean="0"/>
              <a:t>                       </a:t>
            </a:r>
            <a:r>
              <a:rPr lang="en-US" sz="2800" dirty="0"/>
              <a:t>	</a:t>
            </a:r>
            <a:r>
              <a:rPr lang="he-IL" sz="4800" dirty="0"/>
              <a:t>תּוֹרוֺת</a:t>
            </a:r>
            <a:r>
              <a:rPr lang="en-US" sz="2800" dirty="0"/>
              <a:t>  </a:t>
            </a:r>
            <a:r>
              <a:rPr lang="en-US" sz="2800" dirty="0">
                <a:sym typeface="Wingdings" panose="05000000000000000000" pitchFamily="2" charset="2"/>
              </a:rPr>
              <a:t></a:t>
            </a:r>
            <a:r>
              <a:rPr lang="en-US" sz="2800" dirty="0"/>
              <a:t> </a:t>
            </a:r>
            <a:r>
              <a:rPr lang="he-IL" sz="4800" dirty="0"/>
              <a:t>תּוֹרוֹת</a:t>
            </a:r>
            <a:r>
              <a:rPr lang="he-IL" sz="2800" dirty="0"/>
              <a:t> </a:t>
            </a:r>
            <a:endParaRPr lang="en-US" sz="2800" dirty="0"/>
          </a:p>
          <a:p>
            <a:r>
              <a:rPr lang="he-IL" sz="2800" dirty="0"/>
              <a:t> </a:t>
            </a:r>
            <a:r>
              <a:rPr lang="en-US" sz="2800" b="1" dirty="0" smtClean="0"/>
              <a:t>Dual</a:t>
            </a:r>
            <a:r>
              <a:rPr lang="en-US" sz="4400" b="1" dirty="0"/>
              <a:t>:   </a:t>
            </a:r>
            <a:r>
              <a:rPr lang="en-US" sz="4400" dirty="0"/>
              <a:t> </a:t>
            </a:r>
            <a:r>
              <a:rPr lang="he-IL" sz="4800" dirty="0"/>
              <a:t>יָד</a:t>
            </a:r>
            <a:r>
              <a:rPr lang="en-US" sz="4400" dirty="0"/>
              <a:t>   </a:t>
            </a:r>
            <a:r>
              <a:rPr lang="en-US" sz="4400" dirty="0">
                <a:sym typeface="Wingdings" panose="05000000000000000000" pitchFamily="2" charset="2"/>
              </a:rPr>
              <a:t></a:t>
            </a:r>
            <a:r>
              <a:rPr lang="he-IL" sz="4400" dirty="0"/>
              <a:t> </a:t>
            </a:r>
            <a:r>
              <a:rPr lang="he-IL" sz="4800" dirty="0" smtClean="0"/>
              <a:t>יָדַיִם</a:t>
            </a:r>
            <a:r>
              <a:rPr lang="he-IL" sz="4400" dirty="0" smtClean="0"/>
              <a:t>                    </a:t>
            </a:r>
            <a:r>
              <a:rPr lang="he-IL" sz="4800" dirty="0"/>
              <a:t>יַד</a:t>
            </a:r>
            <a:r>
              <a:rPr lang="he-IL" sz="4400" dirty="0" smtClean="0"/>
              <a:t>    </a:t>
            </a:r>
            <a:r>
              <a:rPr lang="en-US" sz="4400" dirty="0" smtClean="0">
                <a:sym typeface="Wingdings" panose="05000000000000000000" pitchFamily="2" charset="2"/>
              </a:rPr>
              <a:t></a:t>
            </a:r>
            <a:r>
              <a:rPr lang="he-IL" sz="4400" dirty="0" smtClean="0"/>
              <a:t> </a:t>
            </a:r>
            <a:r>
              <a:rPr lang="he-IL" sz="4800" dirty="0"/>
              <a:t>יְדֵי</a:t>
            </a:r>
            <a:r>
              <a:rPr lang="he-IL" sz="4400" dirty="0"/>
              <a:t> 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6420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110</TotalTime>
  <Words>1155</Words>
  <Application>Microsoft Office PowerPoint</Application>
  <PresentationFormat>Widescreen</PresentationFormat>
  <Paragraphs>526</Paragraphs>
  <Slides>76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83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Chapter 14:  Verbal Pronominal Suffixes</vt:lpstr>
      <vt:lpstr>PowerPoint Presentation</vt:lpstr>
      <vt:lpstr>4.L.  Sing: Shema lullaby </vt:lpstr>
      <vt:lpstr> 5.I.  Oseh Shalom  </vt:lpstr>
      <vt:lpstr>5.I.  Oseh Shalom</vt:lpstr>
      <vt:lpstr>Alphabet Song</vt:lpstr>
      <vt:lpstr>Vanquishing the Vowel </vt:lpstr>
      <vt:lpstr>Qal Perfect Chant </vt:lpstr>
      <vt:lpstr>Noun Chant </vt:lpstr>
      <vt:lpstr>Chant Personal Pronouns</vt:lpstr>
      <vt:lpstr>Chant:  Preposition with Pronominal Suffixes </vt:lpstr>
      <vt:lpstr>Demonstrative Pronouns:  this and that </vt:lpstr>
      <vt:lpstr>Qal Imperfect Chant</vt:lpstr>
      <vt:lpstr>9. F.  Chant:  Qal Perfect Weak Verb</vt:lpstr>
      <vt:lpstr>10.B.   Chant:  Ι. Pē position--weak guttural  </vt:lpstr>
      <vt:lpstr>10.C.  Chant II. ‘Ayin position weak guttural: </vt:lpstr>
      <vt:lpstr>10.D.  Chant: III. Lāmed position:   </vt:lpstr>
      <vt:lpstr>11. D. Learn the following chant for שָׁמַר:  Imperative chant </vt:lpstr>
      <vt:lpstr>12. A. Introduction to Infinitives</vt:lpstr>
      <vt:lpstr>13. C. Participle chant: </vt:lpstr>
      <vt:lpstr>13. C. Participle chant: </vt:lpstr>
      <vt:lpstr>14.  Pronominal suffixes on Perfect/Imperfect Verbs  </vt:lpstr>
      <vt:lpstr>14.  Pronominal suffixes on Perfect/Imperfect Verbs</vt:lpstr>
      <vt:lpstr>Chant:  Preposition with Pronominal Suffixes </vt:lpstr>
      <vt:lpstr> 14. B. Form of the suffixes </vt:lpstr>
      <vt:lpstr> 14. B. Form of the suffixes</vt:lpstr>
      <vt:lpstr> 14. B. Form of the suffixes</vt:lpstr>
      <vt:lpstr>Notable variations</vt:lpstr>
      <vt:lpstr>Examples:  </vt:lpstr>
      <vt:lpstr>14. C.  Pronominal Suffixes on Imperfects </vt:lpstr>
      <vt:lpstr>14. C.  Pronominal Suffixes on Imperfects</vt:lpstr>
      <vt:lpstr>14. C.  Pronominal Suffixes on Imperfects</vt:lpstr>
      <vt:lpstr>Examples:  </vt:lpstr>
      <vt:lpstr>14. D.  Parsing format:</vt:lpstr>
      <vt:lpstr>14F.  Chapter 14 Vocabulary </vt:lpstr>
      <vt:lpstr>14F.  Chapter 14 Vocabulary </vt:lpstr>
      <vt:lpstr>Vocabulary Review</vt:lpstr>
      <vt:lpstr>14F.  Chapter 14 Vocabulary </vt:lpstr>
      <vt:lpstr>14F.  Chapter 14 Vocabulary </vt:lpstr>
      <vt:lpstr>14F.  Chapter 14 Vocabulary </vt:lpstr>
      <vt:lpstr>13. F.   Chapter 13 Hebrew Vocabulary </vt:lpstr>
      <vt:lpstr>13. F.   Chapter 13 Hebrew Vocabular</vt:lpstr>
      <vt:lpstr>13. F.   Chapter 13 Hebrew Vocabulary</vt:lpstr>
      <vt:lpstr>12. D.  Chapter 12 Qal Infinitive Vocab </vt:lpstr>
      <vt:lpstr>12. D.  Chapter 12 Qal Infinitive Vocab </vt:lpstr>
      <vt:lpstr>12. D.  Chapter 12 Qal Infinitive Vocab </vt:lpstr>
      <vt:lpstr>11F. Chapter 11 Qal Imperative, Vocab</vt:lpstr>
      <vt:lpstr>11F. Chapter 11 Qal Imperative, Vocab</vt:lpstr>
      <vt:lpstr>10.G.   Chapter 10 Vocabulary List</vt:lpstr>
      <vt:lpstr>10.G.   Chapter 10 Vocabulary List</vt:lpstr>
      <vt:lpstr>10.G.   Chapter 10 Vocabulary List</vt:lpstr>
      <vt:lpstr>9.G.   Chapter 9 Vocabulary List</vt:lpstr>
      <vt:lpstr>9.G.   Chapter 9 Vocabulary List</vt:lpstr>
      <vt:lpstr>9.G.   Chapter 9 Vocabulary List</vt:lpstr>
      <vt:lpstr>8.I.   Chapter 8 Vocabulary List </vt:lpstr>
      <vt:lpstr>8.I.   Chapter 8 Vocabulary List </vt:lpstr>
      <vt:lpstr>8.I.   Chapter 8 Vocabulary List </vt:lpstr>
      <vt:lpstr>7. I.  Chapter 7 Vocabulary List </vt:lpstr>
      <vt:lpstr>7. I.  Chapter 7 Vocabulary List </vt:lpstr>
      <vt:lpstr>7. I.  Chapter 7 Vocabulary List</vt:lpstr>
      <vt:lpstr>7. I.  Chapter 7 Vocabulary List</vt:lpstr>
      <vt:lpstr>6.L.   Chapter 6 Vocabulary List  </vt:lpstr>
      <vt:lpstr>6.L.   Chapter 6 Vocabulary List</vt:lpstr>
      <vt:lpstr>6.L.   Chapter 6 Vocabulary List</vt:lpstr>
      <vt:lpstr>5.G.  Chapter 5 Vocabulary List </vt:lpstr>
      <vt:lpstr>5.G.  Chapter 5 Vocabulary List </vt:lpstr>
      <vt:lpstr>5.G.  Chapter 5 Vocabulary List</vt:lpstr>
      <vt:lpstr>Chapter 4 Vocabulary List</vt:lpstr>
      <vt:lpstr>Chapter 4 Vocabulary List</vt:lpstr>
      <vt:lpstr>Chapter 4 Vocabulary List</vt:lpstr>
      <vt:lpstr>Chapter 3 Vocabulary</vt:lpstr>
      <vt:lpstr>Chapter 3 Vocabulary</vt:lpstr>
      <vt:lpstr>Chapter 3 Vocabulary</vt:lpstr>
      <vt:lpstr>Chapter 2 Vocabulary </vt:lpstr>
      <vt:lpstr>Chapter 2 Vocabulary</vt:lpstr>
      <vt:lpstr>Chapter 2 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14:  Verbal Pronominal Suffixes</dc:title>
  <dc:creator>Ted Hildebrandt</dc:creator>
  <cp:lastModifiedBy>Ted Hildebrandt</cp:lastModifiedBy>
  <cp:revision>8</cp:revision>
  <dcterms:created xsi:type="dcterms:W3CDTF">2018-11-09T13:34:25Z</dcterms:created>
  <dcterms:modified xsi:type="dcterms:W3CDTF">2018-11-09T15:25:21Z</dcterms:modified>
</cp:coreProperties>
</file>