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2" r:id="rId3"/>
    <p:sldId id="283"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35" r:id="rId21"/>
    <p:sldId id="336" r:id="rId22"/>
    <p:sldId id="333" r:id="rId23"/>
    <p:sldId id="334" r:id="rId24"/>
    <p:sldId id="259" r:id="rId25"/>
    <p:sldId id="260" r:id="rId26"/>
    <p:sldId id="275" r:id="rId27"/>
    <p:sldId id="261" r:id="rId28"/>
    <p:sldId id="262" r:id="rId29"/>
    <p:sldId id="263" r:id="rId30"/>
    <p:sldId id="264" r:id="rId31"/>
    <p:sldId id="276" r:id="rId32"/>
    <p:sldId id="277" r:id="rId33"/>
    <p:sldId id="265" r:id="rId34"/>
    <p:sldId id="278" r:id="rId35"/>
    <p:sldId id="266" r:id="rId36"/>
    <p:sldId id="279" r:id="rId37"/>
    <p:sldId id="267" r:id="rId38"/>
    <p:sldId id="280" r:id="rId39"/>
    <p:sldId id="268" r:id="rId40"/>
    <p:sldId id="269" r:id="rId41"/>
    <p:sldId id="270" r:id="rId42"/>
    <p:sldId id="281" r:id="rId43"/>
    <p:sldId id="271" r:id="rId44"/>
    <p:sldId id="272" r:id="rId45"/>
    <p:sldId id="341" r:id="rId46"/>
    <p:sldId id="338" r:id="rId47"/>
    <p:sldId id="339" r:id="rId48"/>
    <p:sldId id="340" r:id="rId49"/>
    <p:sldId id="330" r:id="rId50"/>
    <p:sldId id="332" r:id="rId51"/>
    <p:sldId id="331"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7" r:id="rId70"/>
    <p:sldId id="318" r:id="rId71"/>
    <p:sldId id="319" r:id="rId72"/>
    <p:sldId id="320" r:id="rId73"/>
    <p:sldId id="321" r:id="rId74"/>
    <p:sldId id="322" r:id="rId75"/>
    <p:sldId id="323" r:id="rId76"/>
    <p:sldId id="324" r:id="rId77"/>
    <p:sldId id="325" r:id="rId78"/>
    <p:sldId id="326" r:id="rId79"/>
    <p:sldId id="327" r:id="rId80"/>
    <p:sldId id="328" r:id="rId81"/>
    <p:sldId id="329" r:id="rId8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11/9/2018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11/9/2018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MBgACM_LcE&amp;list=RDEMSL0J_ngrs5U8EoQWZITH5w&amp;index=9" TargetMode="External"/><Relationship Id="rId2" Type="http://schemas.openxmlformats.org/officeDocument/2006/relationships/hyperlink" Target="https://www.youtube.com/watch?v=pIOpZ9fQLbU&amp;t=0s&amp;list=PLnNXzYjQerJia_8yTy8OrM2K-BiN5OEup&amp;index=2"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10258420" cy="3329581"/>
          </a:xfrm>
        </p:spPr>
        <p:txBody>
          <a:bodyPr/>
          <a:lstStyle/>
          <a:p>
            <a:r>
              <a:rPr lang="en-US" dirty="0" smtClean="0"/>
              <a:t>Ch. 13 </a:t>
            </a:r>
            <a:r>
              <a:rPr lang="en-US" dirty="0" err="1" smtClean="0"/>
              <a:t>Qal</a:t>
            </a:r>
            <a:r>
              <a:rPr lang="en-US" dirty="0" smtClean="0"/>
              <a:t> </a:t>
            </a:r>
            <a:r>
              <a:rPr lang="en-US" dirty="0" err="1" smtClean="0"/>
              <a:t>Pariticples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626840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Chant Personal Pronouns</a:t>
            </a:r>
            <a:endParaRPr lang="en-US" dirty="0"/>
          </a:p>
        </p:txBody>
      </p:sp>
      <p:sp>
        <p:nvSpPr>
          <p:cNvPr id="3" name="Content Placeholder 2"/>
          <p:cNvSpPr>
            <a:spLocks noGrp="1"/>
          </p:cNvSpPr>
          <p:nvPr>
            <p:ph idx="1"/>
          </p:nvPr>
        </p:nvSpPr>
        <p:spPr>
          <a:xfrm>
            <a:off x="646111" y="2052918"/>
            <a:ext cx="10609321" cy="4195481"/>
          </a:xfrm>
        </p:spPr>
        <p:txBody>
          <a:bodyPr/>
          <a:lstStyle/>
          <a:p>
            <a:r>
              <a:rPr lang="en-US" dirty="0"/>
              <a:t>1</a:t>
            </a:r>
            <a:r>
              <a:rPr lang="en-US" baseline="30000" dirty="0"/>
              <a:t>st</a:t>
            </a:r>
            <a:r>
              <a:rPr lang="en-US" dirty="0"/>
              <a:t> common 	</a:t>
            </a:r>
            <a:r>
              <a:rPr lang="en-US" dirty="0" smtClean="0"/>
              <a:t> </a:t>
            </a:r>
            <a:r>
              <a:rPr lang="he-IL" sz="4400" dirty="0"/>
              <a:t>אֲנִי</a:t>
            </a:r>
            <a:r>
              <a:rPr lang="en-US" dirty="0"/>
              <a:t> 		 I 		</a:t>
            </a:r>
            <a:r>
              <a:rPr lang="en-US" dirty="0" smtClean="0"/>
              <a:t>		</a:t>
            </a:r>
            <a:r>
              <a:rPr lang="he-IL" sz="4400" dirty="0" smtClean="0"/>
              <a:t>אֲנַחְנוּ</a:t>
            </a:r>
            <a:r>
              <a:rPr lang="en-US" dirty="0" smtClean="0"/>
              <a:t>   </a:t>
            </a:r>
            <a:r>
              <a:rPr lang="en-US" dirty="0"/>
              <a:t>	we </a:t>
            </a:r>
          </a:p>
          <a:p>
            <a:r>
              <a:rPr lang="en-US" dirty="0"/>
              <a:t>2</a:t>
            </a:r>
            <a:r>
              <a:rPr lang="en-US" baseline="30000" dirty="0"/>
              <a:t>nd</a:t>
            </a:r>
            <a:r>
              <a:rPr lang="en-US" dirty="0"/>
              <a:t> masc. 		</a:t>
            </a:r>
            <a:r>
              <a:rPr lang="he-IL" sz="4400" dirty="0"/>
              <a:t>אַתָּה</a:t>
            </a:r>
            <a:r>
              <a:rPr lang="he-IL" dirty="0"/>
              <a:t> </a:t>
            </a:r>
            <a:r>
              <a:rPr lang="en-US" dirty="0"/>
              <a:t>		you (m</a:t>
            </a:r>
            <a:r>
              <a:rPr lang="en-US" dirty="0" smtClean="0"/>
              <a:t>.)	</a:t>
            </a:r>
            <a:r>
              <a:rPr lang="en-US" dirty="0"/>
              <a:t>	</a:t>
            </a:r>
            <a:r>
              <a:rPr lang="he-IL" sz="4400" dirty="0"/>
              <a:t>אַתֶּם</a:t>
            </a:r>
            <a:r>
              <a:rPr lang="he-IL" dirty="0"/>
              <a:t> </a:t>
            </a:r>
            <a:r>
              <a:rPr lang="en-US" dirty="0"/>
              <a:t>		you /ye / you all (m.)</a:t>
            </a:r>
          </a:p>
          <a:p>
            <a:r>
              <a:rPr lang="en-US" dirty="0"/>
              <a:t>2</a:t>
            </a:r>
            <a:r>
              <a:rPr lang="en-US" baseline="30000" dirty="0"/>
              <a:t>nd</a:t>
            </a:r>
            <a:r>
              <a:rPr lang="en-US" dirty="0"/>
              <a:t> fem. 		</a:t>
            </a:r>
            <a:r>
              <a:rPr lang="he-IL" sz="4400" dirty="0"/>
              <a:t>אַתְּ</a:t>
            </a:r>
            <a:r>
              <a:rPr lang="en-US" dirty="0"/>
              <a:t>  		you (f</a:t>
            </a:r>
            <a:r>
              <a:rPr lang="en-US" dirty="0" smtClean="0"/>
              <a:t>.)		</a:t>
            </a:r>
            <a:r>
              <a:rPr lang="en-US" dirty="0"/>
              <a:t>	</a:t>
            </a:r>
            <a:r>
              <a:rPr lang="he-IL" sz="4400" dirty="0"/>
              <a:t>אַתֶּן</a:t>
            </a:r>
            <a:r>
              <a:rPr lang="he-IL" dirty="0"/>
              <a:t> </a:t>
            </a:r>
            <a:r>
              <a:rPr lang="en-US" dirty="0" smtClean="0"/>
              <a:t>	</a:t>
            </a:r>
            <a:r>
              <a:rPr lang="en-US" dirty="0"/>
              <a:t>	</a:t>
            </a:r>
            <a:r>
              <a:rPr lang="en-US" dirty="0" smtClean="0"/>
              <a:t>you </a:t>
            </a:r>
            <a:r>
              <a:rPr lang="en-US" dirty="0"/>
              <a:t>/ ye / you all (f.)</a:t>
            </a:r>
          </a:p>
          <a:p>
            <a:r>
              <a:rPr lang="en-US" dirty="0"/>
              <a:t>3</a:t>
            </a:r>
            <a:r>
              <a:rPr lang="en-US" baseline="30000" dirty="0"/>
              <a:t>rd</a:t>
            </a:r>
            <a:r>
              <a:rPr lang="en-US" dirty="0"/>
              <a:t> masc. 		</a:t>
            </a:r>
            <a:r>
              <a:rPr lang="he-IL" sz="4400" dirty="0"/>
              <a:t>הוּא</a:t>
            </a:r>
            <a:r>
              <a:rPr lang="he-IL" dirty="0"/>
              <a:t> </a:t>
            </a:r>
            <a:r>
              <a:rPr lang="en-US" dirty="0"/>
              <a:t>		he / </a:t>
            </a:r>
            <a:r>
              <a:rPr lang="en-US" dirty="0" smtClean="0"/>
              <a:t>it	</a:t>
            </a:r>
            <a:r>
              <a:rPr lang="en-US" dirty="0"/>
              <a:t>		</a:t>
            </a:r>
            <a:r>
              <a:rPr lang="he-IL" sz="4400" dirty="0"/>
              <a:t>הֵם</a:t>
            </a:r>
            <a:r>
              <a:rPr lang="he-IL" dirty="0"/>
              <a:t> </a:t>
            </a:r>
            <a:r>
              <a:rPr lang="en-US" dirty="0"/>
              <a:t>	</a:t>
            </a:r>
            <a:r>
              <a:rPr lang="he-IL" dirty="0"/>
              <a:t>	</a:t>
            </a:r>
            <a:r>
              <a:rPr lang="en-US" dirty="0"/>
              <a:t>they (m.)</a:t>
            </a:r>
          </a:p>
          <a:p>
            <a:r>
              <a:rPr lang="en-US" dirty="0"/>
              <a:t>3</a:t>
            </a:r>
            <a:r>
              <a:rPr lang="en-US" baseline="30000" dirty="0"/>
              <a:t>rd</a:t>
            </a:r>
            <a:r>
              <a:rPr lang="en-US" dirty="0"/>
              <a:t> fem. 	</a:t>
            </a:r>
            <a:r>
              <a:rPr lang="en-US" dirty="0" smtClean="0"/>
              <a:t>        </a:t>
            </a:r>
            <a:r>
              <a:rPr lang="en-US" dirty="0"/>
              <a:t>	</a:t>
            </a:r>
            <a:r>
              <a:rPr lang="he-IL" sz="4400" dirty="0"/>
              <a:t>הִיא</a:t>
            </a:r>
            <a:r>
              <a:rPr lang="he-IL" dirty="0"/>
              <a:t> </a:t>
            </a:r>
            <a:r>
              <a:rPr lang="en-US" dirty="0"/>
              <a:t>	</a:t>
            </a:r>
            <a:r>
              <a:rPr lang="en-US" dirty="0" smtClean="0"/>
              <a:t>	she </a:t>
            </a:r>
            <a:r>
              <a:rPr lang="en-US" dirty="0"/>
              <a:t>/ </a:t>
            </a:r>
            <a:r>
              <a:rPr lang="en-US" dirty="0" smtClean="0"/>
              <a:t>it		 </a:t>
            </a:r>
            <a:r>
              <a:rPr lang="en-US" dirty="0"/>
              <a:t>	</a:t>
            </a:r>
            <a:r>
              <a:rPr lang="he-IL" sz="4400" dirty="0"/>
              <a:t>הֵן</a:t>
            </a:r>
            <a:r>
              <a:rPr lang="he-IL" dirty="0"/>
              <a:t> </a:t>
            </a:r>
            <a:r>
              <a:rPr lang="en-US" dirty="0"/>
              <a:t>	</a:t>
            </a:r>
            <a:r>
              <a:rPr lang="he-IL" dirty="0"/>
              <a:t>	</a:t>
            </a:r>
            <a:r>
              <a:rPr lang="en-US" dirty="0" smtClean="0"/>
              <a:t>	they </a:t>
            </a:r>
            <a:r>
              <a:rPr lang="en-US" dirty="0"/>
              <a:t>(f.)</a:t>
            </a:r>
          </a:p>
          <a:p>
            <a:endParaRPr lang="en-US" dirty="0"/>
          </a:p>
        </p:txBody>
      </p:sp>
    </p:spTree>
    <p:extLst>
      <p:ext uri="{BB962C8B-B14F-4D97-AF65-F5344CB8AC3E}">
        <p14:creationId xmlns:p14="http://schemas.microsoft.com/office/powerpoint/2010/main" val="3322668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571" y="452718"/>
            <a:ext cx="11629505" cy="1026947"/>
          </a:xfrm>
        </p:spPr>
        <p:txBody>
          <a:bodyPr/>
          <a:lstStyle/>
          <a:p>
            <a:r>
              <a:rPr lang="en-US" b="1" dirty="0"/>
              <a:t>Chant:  Preposition with Pronominal Suffixes</a:t>
            </a:r>
            <a:r>
              <a:rPr lang="en-US" dirty="0"/>
              <a:t/>
            </a:r>
            <a:br>
              <a:rPr lang="en-US" dirty="0"/>
            </a:br>
            <a:endParaRPr lang="en-US" dirty="0"/>
          </a:p>
        </p:txBody>
      </p:sp>
      <p:sp>
        <p:nvSpPr>
          <p:cNvPr id="3" name="Content Placeholder 2"/>
          <p:cNvSpPr>
            <a:spLocks noGrp="1"/>
          </p:cNvSpPr>
          <p:nvPr>
            <p:ph idx="1"/>
          </p:nvPr>
        </p:nvSpPr>
        <p:spPr>
          <a:xfrm>
            <a:off x="1103312" y="1602298"/>
            <a:ext cx="10171492" cy="4646102"/>
          </a:xfrm>
        </p:spPr>
        <p:txBody>
          <a:bodyPr/>
          <a:lstStyle/>
          <a:p>
            <a:r>
              <a:rPr lang="en-US" dirty="0" smtClean="0"/>
              <a:t>1 </a:t>
            </a:r>
            <a:r>
              <a:rPr lang="en-US" dirty="0"/>
              <a:t>CS 		</a:t>
            </a:r>
            <a:r>
              <a:rPr lang="he-IL" sz="4400" dirty="0"/>
              <a:t>בִּי</a:t>
            </a:r>
            <a:r>
              <a:rPr lang="en-US" dirty="0"/>
              <a:t>	</a:t>
            </a:r>
            <a:r>
              <a:rPr lang="en-US" dirty="0" smtClean="0"/>
              <a:t>	in </a:t>
            </a:r>
            <a:r>
              <a:rPr lang="en-US" dirty="0"/>
              <a:t>me	</a:t>
            </a:r>
            <a:r>
              <a:rPr lang="en-US" dirty="0" smtClean="0"/>
              <a:t>		</a:t>
            </a:r>
            <a:r>
              <a:rPr lang="en-US" dirty="0"/>
              <a:t>	1 CP</a:t>
            </a:r>
            <a:r>
              <a:rPr lang="he-IL" dirty="0"/>
              <a:t> 		</a:t>
            </a:r>
            <a:r>
              <a:rPr lang="he-IL" sz="4400" dirty="0"/>
              <a:t>בָּנוּ</a:t>
            </a:r>
            <a:r>
              <a:rPr lang="he-IL" dirty="0"/>
              <a:t> </a:t>
            </a:r>
            <a:r>
              <a:rPr lang="en-US" dirty="0"/>
              <a:t>	</a:t>
            </a:r>
            <a:r>
              <a:rPr lang="en-US" dirty="0" smtClean="0"/>
              <a:t>	in </a:t>
            </a:r>
            <a:r>
              <a:rPr lang="en-US" dirty="0"/>
              <a:t>us</a:t>
            </a:r>
            <a:r>
              <a:rPr lang="he-IL" dirty="0"/>
              <a:t> 		</a:t>
            </a:r>
            <a:r>
              <a:rPr lang="en-US" dirty="0"/>
              <a:t>   	</a:t>
            </a:r>
          </a:p>
          <a:p>
            <a:r>
              <a:rPr lang="en-US" dirty="0"/>
              <a:t>2 MS</a:t>
            </a:r>
            <a:r>
              <a:rPr lang="he-IL" dirty="0"/>
              <a:t> 		</a:t>
            </a:r>
            <a:r>
              <a:rPr lang="he-IL" sz="4400" dirty="0"/>
              <a:t>בְּךָ</a:t>
            </a:r>
            <a:r>
              <a:rPr lang="he-IL" dirty="0"/>
              <a:t> </a:t>
            </a:r>
            <a:r>
              <a:rPr lang="en-US" dirty="0"/>
              <a:t>	in you (m.)</a:t>
            </a:r>
            <a:r>
              <a:rPr lang="he-IL" dirty="0"/>
              <a:t> 	</a:t>
            </a:r>
            <a:r>
              <a:rPr lang="en-US" dirty="0"/>
              <a:t>  </a:t>
            </a:r>
            <a:r>
              <a:rPr lang="en-US" dirty="0" smtClean="0"/>
              <a:t>	 </a:t>
            </a:r>
            <a:r>
              <a:rPr lang="en-US" dirty="0"/>
              <a:t>	2 MP</a:t>
            </a:r>
            <a:r>
              <a:rPr lang="he-IL" dirty="0"/>
              <a:t> 		</a:t>
            </a:r>
            <a:r>
              <a:rPr lang="he-IL" sz="4400" dirty="0"/>
              <a:t>בָּכֶם</a:t>
            </a:r>
            <a:r>
              <a:rPr lang="he-IL" dirty="0"/>
              <a:t> </a:t>
            </a:r>
            <a:r>
              <a:rPr lang="en-US" dirty="0"/>
              <a:t>	</a:t>
            </a:r>
            <a:r>
              <a:rPr lang="en-US" dirty="0" smtClean="0"/>
              <a:t>	in </a:t>
            </a:r>
            <a:r>
              <a:rPr lang="en-US" dirty="0"/>
              <a:t>you (m.)  </a:t>
            </a:r>
          </a:p>
          <a:p>
            <a:r>
              <a:rPr lang="en-US" dirty="0"/>
              <a:t>2 FS</a:t>
            </a:r>
            <a:r>
              <a:rPr lang="he-IL" dirty="0"/>
              <a:t> 	</a:t>
            </a:r>
            <a:r>
              <a:rPr lang="en-US" dirty="0" smtClean="0"/>
              <a:t>	</a:t>
            </a:r>
            <a:r>
              <a:rPr lang="he-IL" dirty="0"/>
              <a:t>	</a:t>
            </a:r>
            <a:r>
              <a:rPr lang="he-IL" sz="4400" dirty="0"/>
              <a:t>בְּךְ</a:t>
            </a:r>
            <a:r>
              <a:rPr lang="he-IL" dirty="0"/>
              <a:t> </a:t>
            </a:r>
            <a:r>
              <a:rPr lang="en-US" dirty="0"/>
              <a:t>	in you (f.)</a:t>
            </a:r>
            <a:r>
              <a:rPr lang="he-IL" dirty="0"/>
              <a:t> 	</a:t>
            </a:r>
            <a:r>
              <a:rPr lang="en-US" dirty="0"/>
              <a:t>   </a:t>
            </a:r>
            <a:r>
              <a:rPr lang="en-US" dirty="0" smtClean="0"/>
              <a:t>	</a:t>
            </a:r>
            <a:r>
              <a:rPr lang="en-US" dirty="0"/>
              <a:t>	2 FP</a:t>
            </a:r>
            <a:r>
              <a:rPr lang="he-IL" dirty="0"/>
              <a:t> 		</a:t>
            </a:r>
            <a:r>
              <a:rPr lang="he-IL" sz="4400" dirty="0"/>
              <a:t>בָּכֶן</a:t>
            </a:r>
            <a:r>
              <a:rPr lang="he-IL" dirty="0"/>
              <a:t> </a:t>
            </a:r>
            <a:r>
              <a:rPr lang="en-US" dirty="0"/>
              <a:t>	</a:t>
            </a:r>
            <a:r>
              <a:rPr lang="en-US" dirty="0" smtClean="0"/>
              <a:t>	in </a:t>
            </a:r>
            <a:r>
              <a:rPr lang="en-US" dirty="0"/>
              <a:t>you (f.)</a:t>
            </a:r>
          </a:p>
          <a:p>
            <a:r>
              <a:rPr lang="en-US" dirty="0"/>
              <a:t>3 MS</a:t>
            </a:r>
            <a:r>
              <a:rPr lang="he-IL" dirty="0"/>
              <a:t> 		</a:t>
            </a:r>
            <a:r>
              <a:rPr lang="he-IL" sz="4400" dirty="0"/>
              <a:t>בּוֹ</a:t>
            </a:r>
            <a:r>
              <a:rPr lang="he-IL" dirty="0"/>
              <a:t> </a:t>
            </a:r>
            <a:r>
              <a:rPr lang="en-US" dirty="0"/>
              <a:t>	</a:t>
            </a:r>
            <a:r>
              <a:rPr lang="en-US" dirty="0" smtClean="0"/>
              <a:t>in </a:t>
            </a:r>
            <a:r>
              <a:rPr lang="en-US" dirty="0"/>
              <a:t>him</a:t>
            </a:r>
            <a:r>
              <a:rPr lang="he-IL" dirty="0"/>
              <a:t> 	</a:t>
            </a:r>
            <a:r>
              <a:rPr lang="en-US" dirty="0"/>
              <a:t>   </a:t>
            </a:r>
            <a:r>
              <a:rPr lang="en-US" dirty="0" smtClean="0"/>
              <a:t>		</a:t>
            </a:r>
            <a:r>
              <a:rPr lang="en-US" dirty="0"/>
              <a:t>	3 MP</a:t>
            </a:r>
            <a:r>
              <a:rPr lang="he-IL" dirty="0"/>
              <a:t> 		</a:t>
            </a:r>
            <a:r>
              <a:rPr lang="he-IL" sz="4400" dirty="0"/>
              <a:t>בָּהֶם</a:t>
            </a:r>
            <a:r>
              <a:rPr lang="he-IL" dirty="0"/>
              <a:t> </a:t>
            </a:r>
            <a:r>
              <a:rPr lang="en-US" dirty="0"/>
              <a:t>	</a:t>
            </a:r>
            <a:r>
              <a:rPr lang="en-US" dirty="0" smtClean="0"/>
              <a:t>	in </a:t>
            </a:r>
            <a:r>
              <a:rPr lang="en-US" dirty="0"/>
              <a:t>them (m.)</a:t>
            </a:r>
          </a:p>
          <a:p>
            <a:r>
              <a:rPr lang="en-US" dirty="0"/>
              <a:t>3 FS</a:t>
            </a:r>
            <a:r>
              <a:rPr lang="he-IL" dirty="0"/>
              <a:t> 	</a:t>
            </a:r>
            <a:r>
              <a:rPr lang="en-US" dirty="0" smtClean="0"/>
              <a:t>	</a:t>
            </a:r>
            <a:r>
              <a:rPr lang="he-IL" dirty="0"/>
              <a:t>	</a:t>
            </a:r>
            <a:r>
              <a:rPr lang="he-IL" sz="4400" dirty="0"/>
              <a:t>בָּהּ</a:t>
            </a:r>
            <a:r>
              <a:rPr lang="he-IL" dirty="0"/>
              <a:t>	</a:t>
            </a:r>
            <a:r>
              <a:rPr lang="en-US" dirty="0" smtClean="0"/>
              <a:t>in </a:t>
            </a:r>
            <a:r>
              <a:rPr lang="en-US" dirty="0"/>
              <a:t>her </a:t>
            </a:r>
            <a:r>
              <a:rPr lang="he-IL" dirty="0"/>
              <a:t>	 	</a:t>
            </a:r>
            <a:r>
              <a:rPr lang="en-US" dirty="0" smtClean="0"/>
              <a:t>	</a:t>
            </a:r>
            <a:r>
              <a:rPr lang="he-IL" dirty="0" smtClean="0"/>
              <a:t> </a:t>
            </a:r>
            <a:r>
              <a:rPr lang="en-US" dirty="0" smtClean="0"/>
              <a:t>   </a:t>
            </a:r>
            <a:r>
              <a:rPr lang="en-US" dirty="0"/>
              <a:t>	3 FP</a:t>
            </a:r>
            <a:r>
              <a:rPr lang="he-IL" dirty="0"/>
              <a:t> 		</a:t>
            </a:r>
            <a:r>
              <a:rPr lang="he-IL" sz="4400" dirty="0"/>
              <a:t>בָּהֶן</a:t>
            </a:r>
            <a:r>
              <a:rPr lang="he-IL" dirty="0"/>
              <a:t> </a:t>
            </a:r>
            <a:r>
              <a:rPr lang="en-US" dirty="0"/>
              <a:t>	</a:t>
            </a:r>
            <a:r>
              <a:rPr lang="en-US" dirty="0" smtClean="0"/>
              <a:t>	in </a:t>
            </a:r>
            <a:r>
              <a:rPr lang="en-US" dirty="0"/>
              <a:t>them (f.)</a:t>
            </a:r>
          </a:p>
        </p:txBody>
      </p:sp>
    </p:spTree>
    <p:extLst>
      <p:ext uri="{BB962C8B-B14F-4D97-AF65-F5344CB8AC3E}">
        <p14:creationId xmlns:p14="http://schemas.microsoft.com/office/powerpoint/2010/main" val="429488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487" y="389965"/>
            <a:ext cx="11097654" cy="1400530"/>
          </a:xfrm>
        </p:spPr>
        <p:txBody>
          <a:bodyPr/>
          <a:lstStyle/>
          <a:p>
            <a:r>
              <a:rPr lang="en-US" b="1" dirty="0"/>
              <a:t>Demonstrative Pronouns:  this and that </a:t>
            </a:r>
            <a:endParaRPr lang="en-US" dirty="0"/>
          </a:p>
        </p:txBody>
      </p:sp>
      <p:sp>
        <p:nvSpPr>
          <p:cNvPr id="3" name="Content Placeholder 2"/>
          <p:cNvSpPr>
            <a:spLocks noGrp="1"/>
          </p:cNvSpPr>
          <p:nvPr>
            <p:ph idx="1"/>
          </p:nvPr>
        </p:nvSpPr>
        <p:spPr>
          <a:xfrm>
            <a:off x="519953" y="1452282"/>
            <a:ext cx="11483788" cy="2587703"/>
          </a:xfrm>
        </p:spPr>
        <p:txBody>
          <a:bodyPr>
            <a:normAutofit/>
          </a:bodyPr>
          <a:lstStyle/>
          <a:p>
            <a:r>
              <a:rPr lang="en-US" sz="2800" b="1" dirty="0" smtClean="0"/>
              <a:t>This / these                     that /  those                       who, which </a:t>
            </a:r>
            <a:endParaRPr lang="en-US" sz="2800" dirty="0"/>
          </a:p>
          <a:p>
            <a:r>
              <a:rPr lang="en-US" sz="2800" dirty="0"/>
              <a:t>	</a:t>
            </a:r>
            <a:r>
              <a:rPr lang="he-IL" sz="3600" dirty="0"/>
              <a:t>זֶה</a:t>
            </a:r>
            <a:r>
              <a:rPr lang="he-IL" sz="2800" dirty="0"/>
              <a:t> </a:t>
            </a:r>
            <a:r>
              <a:rPr lang="en-US" sz="3600" dirty="0"/>
              <a:t>	</a:t>
            </a:r>
            <a:r>
              <a:rPr lang="en-US" sz="3600" dirty="0" smtClean="0"/>
              <a:t> </a:t>
            </a:r>
            <a:r>
              <a:rPr lang="en-US" sz="3600" dirty="0"/>
              <a:t>	</a:t>
            </a:r>
            <a:r>
              <a:rPr lang="he-IL" sz="3600" dirty="0"/>
              <a:t> 	</a:t>
            </a:r>
            <a:r>
              <a:rPr lang="he-IL" sz="3600" dirty="0" smtClean="0"/>
              <a:t>א</a:t>
            </a:r>
            <a:r>
              <a:rPr lang="he-IL" sz="3600" dirty="0"/>
              <a:t>ֵ</a:t>
            </a:r>
            <a:r>
              <a:rPr lang="he-IL" sz="3600" dirty="0" smtClean="0"/>
              <a:t>לֶּה </a:t>
            </a:r>
            <a:r>
              <a:rPr lang="en-US" sz="3600" dirty="0"/>
              <a:t>		</a:t>
            </a:r>
            <a:r>
              <a:rPr lang="he-IL" sz="3600" dirty="0" smtClean="0"/>
              <a:t>הוּא         </a:t>
            </a:r>
            <a:r>
              <a:rPr lang="en-US" sz="3600" dirty="0" smtClean="0"/>
              <a:t>      </a:t>
            </a:r>
            <a:r>
              <a:rPr lang="he-IL" sz="3600" dirty="0"/>
              <a:t>הֵמָה / הֵ</a:t>
            </a:r>
            <a:r>
              <a:rPr lang="en-US" sz="3600" dirty="0">
                <a:latin typeface="Times New Roman" panose="02020603050405020304" pitchFamily="18" charset="0"/>
              </a:rPr>
              <a:t>ם</a:t>
            </a:r>
            <a:r>
              <a:rPr lang="he-IL" sz="3600" dirty="0"/>
              <a:t> </a:t>
            </a:r>
            <a:r>
              <a:rPr lang="en-US" sz="3600" dirty="0" smtClean="0"/>
              <a:t>              </a:t>
            </a:r>
            <a:r>
              <a:rPr lang="he-IL" sz="3600" dirty="0" smtClean="0"/>
              <a:t> </a:t>
            </a:r>
            <a:r>
              <a:rPr lang="en-US" sz="3600" dirty="0" smtClean="0"/>
              <a:t>א</a:t>
            </a:r>
            <a:r>
              <a:rPr lang="he-IL" sz="3600" dirty="0" smtClean="0"/>
              <a:t>ֲשֶׁר</a:t>
            </a:r>
          </a:p>
          <a:p>
            <a:r>
              <a:rPr lang="he-IL" sz="3600" dirty="0" smtClean="0"/>
              <a:t>זֹאת </a:t>
            </a:r>
            <a:r>
              <a:rPr lang="en-US" sz="3600" dirty="0"/>
              <a:t>		</a:t>
            </a:r>
            <a:r>
              <a:rPr lang="he-IL" sz="3600" dirty="0"/>
              <a:t>אֵלֶּה </a:t>
            </a:r>
            <a:r>
              <a:rPr lang="en-US" sz="3600" dirty="0"/>
              <a:t>	</a:t>
            </a:r>
            <a:r>
              <a:rPr lang="en-US" sz="3600" dirty="0" smtClean="0"/>
              <a:t>	</a:t>
            </a:r>
            <a:r>
              <a:rPr lang="he-IL" sz="3600" dirty="0" smtClean="0"/>
              <a:t>     </a:t>
            </a:r>
            <a:r>
              <a:rPr lang="en-US" sz="3600" dirty="0"/>
              <a:t>	</a:t>
            </a:r>
            <a:r>
              <a:rPr lang="he-IL" sz="3600" dirty="0" smtClean="0"/>
              <a:t>הִיא </a:t>
            </a:r>
            <a:r>
              <a:rPr lang="en-US" sz="3600" dirty="0" smtClean="0"/>
              <a:t>	     </a:t>
            </a:r>
            <a:r>
              <a:rPr lang="he-IL" sz="3600" dirty="0" smtClean="0"/>
              <a:t>הֵנָּה </a:t>
            </a:r>
            <a:r>
              <a:rPr lang="he-IL" sz="3600" dirty="0"/>
              <a:t>/ הֵ</a:t>
            </a:r>
            <a:r>
              <a:rPr lang="en-US" sz="3600" dirty="0">
                <a:latin typeface="Times New Roman" panose="02020603050405020304" pitchFamily="18" charset="0"/>
                <a:cs typeface="Times New Roman" panose="02020603050405020304" pitchFamily="18" charset="0"/>
              </a:rPr>
              <a:t>ן</a:t>
            </a:r>
            <a:r>
              <a:rPr lang="el-GR" sz="3600" dirty="0"/>
              <a:t>	</a:t>
            </a:r>
            <a:endParaRPr lang="en-US" sz="3600" dirty="0"/>
          </a:p>
          <a:p>
            <a:pPr marL="0" indent="0">
              <a:buNone/>
            </a:pPr>
            <a:endParaRPr lang="en-US" sz="2800" dirty="0"/>
          </a:p>
        </p:txBody>
      </p:sp>
    </p:spTree>
    <p:extLst>
      <p:ext uri="{BB962C8B-B14F-4D97-AF65-F5344CB8AC3E}">
        <p14:creationId xmlns:p14="http://schemas.microsoft.com/office/powerpoint/2010/main" val="219162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Qal</a:t>
            </a:r>
            <a:r>
              <a:rPr lang="en-US" dirty="0" smtClean="0"/>
              <a:t> Imperfect Chant</a:t>
            </a:r>
            <a:endParaRPr lang="en-US" dirty="0"/>
          </a:p>
        </p:txBody>
      </p:sp>
      <p:sp>
        <p:nvSpPr>
          <p:cNvPr id="3" name="Content Placeholder 2"/>
          <p:cNvSpPr>
            <a:spLocks noGrp="1"/>
          </p:cNvSpPr>
          <p:nvPr>
            <p:ph idx="1"/>
          </p:nvPr>
        </p:nvSpPr>
        <p:spPr>
          <a:xfrm>
            <a:off x="889464" y="1853248"/>
            <a:ext cx="8670174" cy="4195481"/>
          </a:xfrm>
        </p:spPr>
        <p:txBody>
          <a:bodyPr>
            <a:noAutofit/>
          </a:bodyPr>
          <a:lstStyle/>
          <a:p>
            <a:r>
              <a:rPr lang="en-US" sz="2800" dirty="0"/>
              <a:t>1CS	</a:t>
            </a:r>
            <a:r>
              <a:rPr lang="he-IL" sz="3600" dirty="0"/>
              <a:t>אֶשְׁמֹר</a:t>
            </a:r>
            <a:r>
              <a:rPr lang="en-US" sz="2800" dirty="0"/>
              <a:t>			</a:t>
            </a:r>
            <a:r>
              <a:rPr lang="en-US" sz="2800" dirty="0" smtClean="0"/>
              <a:t> 		1CP</a:t>
            </a:r>
            <a:r>
              <a:rPr lang="en-US" sz="2800" dirty="0"/>
              <a:t>	</a:t>
            </a:r>
            <a:r>
              <a:rPr lang="he-IL" sz="3600" dirty="0" smtClean="0"/>
              <a:t>נִשְׁמֹר</a:t>
            </a:r>
            <a:r>
              <a:rPr lang="he-IL" sz="2800" dirty="0"/>
              <a:t>	</a:t>
            </a:r>
            <a:r>
              <a:rPr lang="en-US" sz="2800" dirty="0" smtClean="0"/>
              <a:t>    </a:t>
            </a:r>
            <a:endParaRPr lang="en-US" sz="2800" dirty="0"/>
          </a:p>
          <a:p>
            <a:r>
              <a:rPr lang="en-US" sz="2800" dirty="0"/>
              <a:t>2MS	</a:t>
            </a:r>
            <a:r>
              <a:rPr lang="he-IL" sz="3600" dirty="0"/>
              <a:t>תִּשְׁמֹר</a:t>
            </a:r>
            <a:r>
              <a:rPr lang="en-US" sz="2800" dirty="0"/>
              <a:t>	</a:t>
            </a:r>
            <a:r>
              <a:rPr lang="en-US" sz="2800" dirty="0" smtClean="0"/>
              <a:t>				2MP</a:t>
            </a:r>
            <a:r>
              <a:rPr lang="he-IL" sz="2800" dirty="0" smtClean="0"/>
              <a:t> </a:t>
            </a:r>
            <a:r>
              <a:rPr lang="he-IL" sz="2800" dirty="0"/>
              <a:t>	</a:t>
            </a:r>
            <a:r>
              <a:rPr lang="he-IL" sz="3600" dirty="0" smtClean="0"/>
              <a:t>תִּשְׁמְרוּ</a:t>
            </a:r>
            <a:r>
              <a:rPr lang="he-IL" sz="2800" dirty="0" smtClean="0"/>
              <a:t> </a:t>
            </a:r>
            <a:r>
              <a:rPr lang="en-US" sz="2800" dirty="0" smtClean="0"/>
              <a:t>	</a:t>
            </a:r>
            <a:endParaRPr lang="en-US" sz="2800" dirty="0"/>
          </a:p>
          <a:p>
            <a:r>
              <a:rPr lang="en-US" sz="2800" dirty="0"/>
              <a:t>2FS 	</a:t>
            </a:r>
            <a:r>
              <a:rPr lang="he-IL" sz="3600" dirty="0"/>
              <a:t>תִּשְׁמְרִי</a:t>
            </a:r>
            <a:r>
              <a:rPr lang="en-US" sz="2800" dirty="0"/>
              <a:t>	</a:t>
            </a:r>
            <a:r>
              <a:rPr lang="en-US" sz="2800" dirty="0" smtClean="0"/>
              <a:t>				2FP</a:t>
            </a:r>
            <a:r>
              <a:rPr lang="he-IL" sz="2800" dirty="0" smtClean="0"/>
              <a:t> </a:t>
            </a:r>
            <a:r>
              <a:rPr lang="he-IL" sz="2800" dirty="0"/>
              <a:t>	</a:t>
            </a:r>
            <a:r>
              <a:rPr lang="he-IL" sz="3600" dirty="0"/>
              <a:t>תִּשְׁמֹרְנָה</a:t>
            </a:r>
            <a:r>
              <a:rPr lang="he-IL" sz="2800" dirty="0"/>
              <a:t> </a:t>
            </a:r>
            <a:r>
              <a:rPr lang="en-US" sz="2800" dirty="0"/>
              <a:t> </a:t>
            </a:r>
            <a:endParaRPr lang="en-US" dirty="0"/>
          </a:p>
          <a:p>
            <a:r>
              <a:rPr lang="en-US" sz="2800" dirty="0"/>
              <a:t>3MS 	</a:t>
            </a:r>
            <a:r>
              <a:rPr lang="he-IL" sz="3600" dirty="0"/>
              <a:t>יִשְׁמֹר</a:t>
            </a:r>
            <a:r>
              <a:rPr lang="en-US" sz="2800" dirty="0"/>
              <a:t>	</a:t>
            </a:r>
            <a:r>
              <a:rPr lang="en-US" sz="2800" dirty="0" smtClean="0"/>
              <a:t>   </a:t>
            </a:r>
            <a:r>
              <a:rPr lang="en-US" sz="2800" dirty="0"/>
              <a:t>	</a:t>
            </a:r>
            <a:r>
              <a:rPr lang="en-US" sz="2800" dirty="0" smtClean="0"/>
              <a:t> 				3MP</a:t>
            </a:r>
            <a:r>
              <a:rPr lang="he-IL" sz="2800" dirty="0" smtClean="0"/>
              <a:t> </a:t>
            </a:r>
            <a:r>
              <a:rPr lang="he-IL" sz="2800" dirty="0"/>
              <a:t>	</a:t>
            </a:r>
            <a:r>
              <a:rPr lang="he-IL" sz="3600" dirty="0"/>
              <a:t>יִשְׁמְרוּ</a:t>
            </a:r>
            <a:r>
              <a:rPr lang="he-IL" sz="2800" dirty="0"/>
              <a:t> </a:t>
            </a:r>
            <a:r>
              <a:rPr lang="en-US" sz="2800" dirty="0"/>
              <a:t>	</a:t>
            </a:r>
          </a:p>
          <a:p>
            <a:r>
              <a:rPr lang="en-US" sz="2800" dirty="0"/>
              <a:t>3FS 	</a:t>
            </a:r>
            <a:r>
              <a:rPr lang="he-IL" sz="3600" dirty="0"/>
              <a:t>תִּשְׁמֹר</a:t>
            </a:r>
            <a:r>
              <a:rPr lang="en-US" sz="2800" dirty="0"/>
              <a:t>		</a:t>
            </a:r>
            <a:r>
              <a:rPr lang="en-US" sz="2800" dirty="0" smtClean="0"/>
              <a:t> 			3FP</a:t>
            </a:r>
            <a:r>
              <a:rPr lang="he-IL" sz="2800" dirty="0" smtClean="0"/>
              <a:t> </a:t>
            </a:r>
            <a:r>
              <a:rPr lang="he-IL" sz="2800" dirty="0"/>
              <a:t>	</a:t>
            </a:r>
            <a:r>
              <a:rPr lang="he-IL" sz="3600" dirty="0"/>
              <a:t>תִּשְׁמֹרְנָה</a:t>
            </a:r>
            <a:r>
              <a:rPr lang="he-IL" sz="2800" dirty="0"/>
              <a:t> </a:t>
            </a:r>
            <a:r>
              <a:rPr lang="en-US" sz="2800" dirty="0"/>
              <a:t>	</a:t>
            </a:r>
          </a:p>
          <a:p>
            <a:endParaRPr lang="en-US" sz="2800" dirty="0"/>
          </a:p>
        </p:txBody>
      </p:sp>
    </p:spTree>
    <p:extLst>
      <p:ext uri="{BB962C8B-B14F-4D97-AF65-F5344CB8AC3E}">
        <p14:creationId xmlns:p14="http://schemas.microsoft.com/office/powerpoint/2010/main" val="3046071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85384"/>
          </a:xfrm>
        </p:spPr>
        <p:txBody>
          <a:bodyPr/>
          <a:lstStyle/>
          <a:p>
            <a:r>
              <a:rPr lang="en-US" b="1" dirty="0"/>
              <a:t>9. F.  Chant:  </a:t>
            </a:r>
            <a:r>
              <a:rPr lang="en-US" b="1" dirty="0" err="1"/>
              <a:t>Qal</a:t>
            </a:r>
            <a:r>
              <a:rPr lang="en-US" b="1" dirty="0"/>
              <a:t> Perfect Weak </a:t>
            </a:r>
            <a:r>
              <a:rPr lang="en-US" b="1" dirty="0" smtClean="0"/>
              <a:t>Verb</a:t>
            </a:r>
            <a:endParaRPr lang="en-US" dirty="0"/>
          </a:p>
        </p:txBody>
      </p:sp>
      <p:sp>
        <p:nvSpPr>
          <p:cNvPr id="3" name="Content Placeholder 2"/>
          <p:cNvSpPr>
            <a:spLocks noGrp="1"/>
          </p:cNvSpPr>
          <p:nvPr>
            <p:ph idx="1"/>
          </p:nvPr>
        </p:nvSpPr>
        <p:spPr>
          <a:xfrm>
            <a:off x="1103312" y="1296786"/>
            <a:ext cx="10642572" cy="5303520"/>
          </a:xfrm>
        </p:spPr>
        <p:txBody>
          <a:bodyPr>
            <a:normAutofit/>
          </a:bodyPr>
          <a:lstStyle/>
          <a:p>
            <a:r>
              <a:rPr lang="ar-SA" dirty="0" smtClean="0"/>
              <a:t> </a:t>
            </a:r>
            <a:r>
              <a:rPr lang="en-US" sz="3300" dirty="0" smtClean="0"/>
              <a:t>  </a:t>
            </a:r>
            <a:r>
              <a:rPr lang="he-IL" sz="3300" dirty="0" smtClean="0"/>
              <a:t>  </a:t>
            </a:r>
            <a:r>
              <a:rPr lang="en-US" sz="3300" dirty="0"/>
              <a:t>‘</a:t>
            </a:r>
            <a:r>
              <a:rPr lang="en-US" sz="3300" dirty="0" err="1"/>
              <a:t>Ayin-Yôd</a:t>
            </a:r>
            <a:r>
              <a:rPr lang="en-US" sz="3300" dirty="0"/>
              <a:t>/</a:t>
            </a:r>
            <a:r>
              <a:rPr lang="en-US" sz="3300" dirty="0" err="1"/>
              <a:t>Vāv</a:t>
            </a:r>
            <a:r>
              <a:rPr lang="en-US" sz="3300" dirty="0"/>
              <a:t>    </a:t>
            </a:r>
            <a:r>
              <a:rPr lang="en-US" sz="3300" dirty="0" smtClean="0"/>
              <a:t>  </a:t>
            </a:r>
            <a:r>
              <a:rPr lang="en-US" sz="3300" dirty="0" err="1"/>
              <a:t>Lāme</a:t>
            </a:r>
            <a:r>
              <a:rPr lang="en-US" sz="3300" u="sng" dirty="0" err="1"/>
              <a:t>d</a:t>
            </a:r>
            <a:r>
              <a:rPr lang="en-US" sz="3300" dirty="0" err="1"/>
              <a:t>-Hē</a:t>
            </a:r>
            <a:r>
              <a:rPr lang="en-US" sz="3300" dirty="0"/>
              <a:t>         </a:t>
            </a:r>
          </a:p>
          <a:p>
            <a:r>
              <a:rPr lang="en-US" sz="3900" dirty="0" smtClean="0"/>
              <a:t>           </a:t>
            </a:r>
            <a:r>
              <a:rPr lang="he-IL" sz="3900" dirty="0" smtClean="0"/>
              <a:t>קוּם</a:t>
            </a:r>
            <a:r>
              <a:rPr lang="en-US" sz="3900" dirty="0" smtClean="0"/>
              <a:t>                   </a:t>
            </a:r>
            <a:r>
              <a:rPr lang="he-IL" sz="3900" dirty="0"/>
              <a:t>בָּנָה</a:t>
            </a:r>
            <a:r>
              <a:rPr lang="en-US" sz="3900" dirty="0"/>
              <a:t>      </a:t>
            </a:r>
            <a:r>
              <a:rPr lang="en-US" sz="3900" dirty="0" smtClean="0"/>
              <a:t>           </a:t>
            </a:r>
            <a:r>
              <a:rPr lang="he-IL" sz="3900" dirty="0"/>
              <a:t>נָתַן</a:t>
            </a:r>
            <a:endParaRPr lang="en-US" sz="3900" dirty="0"/>
          </a:p>
          <a:p>
            <a:r>
              <a:rPr lang="en-US" sz="3900" dirty="0"/>
              <a:t>    </a:t>
            </a:r>
            <a:r>
              <a:rPr lang="en-US" sz="3900" dirty="0" smtClean="0"/>
              <a:t>        </a:t>
            </a:r>
            <a:r>
              <a:rPr lang="en-US" sz="1800" dirty="0" smtClean="0"/>
              <a:t>to </a:t>
            </a:r>
            <a:r>
              <a:rPr lang="en-US" sz="1800" dirty="0"/>
              <a:t>rise         </a:t>
            </a:r>
            <a:r>
              <a:rPr lang="en-US" sz="1800" dirty="0" smtClean="0"/>
              <a:t>                           </a:t>
            </a:r>
            <a:r>
              <a:rPr lang="en-US" sz="1800" dirty="0"/>
              <a:t>to build           </a:t>
            </a:r>
            <a:r>
              <a:rPr lang="en-US" sz="1800" dirty="0" smtClean="0"/>
              <a:t>                        </a:t>
            </a:r>
            <a:r>
              <a:rPr lang="en-US" sz="1800" dirty="0"/>
              <a:t>to give                      </a:t>
            </a:r>
            <a:endParaRPr lang="en-US" sz="3900" dirty="0"/>
          </a:p>
          <a:p>
            <a:r>
              <a:rPr lang="en-US" sz="2800" dirty="0" smtClean="0"/>
              <a:t>1CS</a:t>
            </a:r>
            <a:r>
              <a:rPr lang="en-US" sz="3900" dirty="0" smtClean="0"/>
              <a:t>     </a:t>
            </a:r>
            <a:r>
              <a:rPr lang="he-IL" sz="3900" dirty="0" smtClean="0"/>
              <a:t>קַמְתִּי</a:t>
            </a:r>
            <a:r>
              <a:rPr lang="en-US" sz="3900" dirty="0" smtClean="0"/>
              <a:t>                </a:t>
            </a:r>
            <a:r>
              <a:rPr lang="he-IL" sz="3900" dirty="0"/>
              <a:t>בָּנִיתִי</a:t>
            </a:r>
            <a:r>
              <a:rPr lang="en-US" sz="3900" dirty="0"/>
              <a:t>      </a:t>
            </a:r>
            <a:r>
              <a:rPr lang="en-US" sz="3900" dirty="0" smtClean="0"/>
              <a:t>          </a:t>
            </a:r>
            <a:r>
              <a:rPr lang="he-IL" sz="3900" dirty="0" smtClean="0"/>
              <a:t>נָתַתִּי</a:t>
            </a:r>
            <a:endParaRPr lang="en-US" sz="3900" dirty="0"/>
          </a:p>
          <a:p>
            <a:r>
              <a:rPr lang="en-US" sz="2800" dirty="0" smtClean="0"/>
              <a:t>2MP </a:t>
            </a:r>
            <a:r>
              <a:rPr lang="el-GR" sz="3900" dirty="0" smtClean="0"/>
              <a:t>  </a:t>
            </a:r>
            <a:r>
              <a:rPr lang="he-IL" sz="3900" dirty="0"/>
              <a:t>קַמְתֶּם </a:t>
            </a:r>
            <a:r>
              <a:rPr lang="el-GR" sz="3900" dirty="0" smtClean="0"/>
              <a:t>  </a:t>
            </a:r>
            <a:r>
              <a:rPr lang="en-US" sz="3900" dirty="0" smtClean="0"/>
              <a:t>          </a:t>
            </a:r>
            <a:r>
              <a:rPr lang="el-GR" sz="3900" dirty="0" smtClean="0"/>
              <a:t> </a:t>
            </a:r>
            <a:r>
              <a:rPr lang="he-IL" sz="3900" dirty="0" smtClean="0"/>
              <a:t>בְּנִיתֶם  </a:t>
            </a:r>
            <a:r>
              <a:rPr lang="en-US" sz="3900" dirty="0" smtClean="0"/>
              <a:t> </a:t>
            </a:r>
            <a:r>
              <a:rPr lang="he-IL" sz="3900" dirty="0" smtClean="0"/>
              <a:t>    </a:t>
            </a:r>
            <a:r>
              <a:rPr lang="en-US" sz="3900" dirty="0" smtClean="0"/>
              <a:t>           </a:t>
            </a:r>
            <a:r>
              <a:rPr lang="he-IL" sz="3900" dirty="0" smtClean="0"/>
              <a:t>נְתַתֶּם</a:t>
            </a:r>
            <a:endParaRPr lang="en-US" sz="3900" dirty="0"/>
          </a:p>
          <a:p>
            <a:r>
              <a:rPr lang="en-US" sz="2800" dirty="0" smtClean="0"/>
              <a:t>3CP </a:t>
            </a:r>
            <a:r>
              <a:rPr lang="el-GR" sz="3900" dirty="0" smtClean="0"/>
              <a:t>    </a:t>
            </a:r>
            <a:r>
              <a:rPr lang="he-IL" sz="3900" dirty="0" smtClean="0"/>
              <a:t>  </a:t>
            </a:r>
            <a:r>
              <a:rPr lang="he-IL" sz="3900" dirty="0"/>
              <a:t>קָמוּ </a:t>
            </a:r>
            <a:r>
              <a:rPr lang="he-IL" sz="3900" dirty="0" smtClean="0"/>
              <a:t> </a:t>
            </a:r>
            <a:r>
              <a:rPr lang="en-US" sz="3900" dirty="0" smtClean="0"/>
              <a:t>                 </a:t>
            </a:r>
            <a:r>
              <a:rPr lang="he-IL" sz="3900" dirty="0"/>
              <a:t>בָּנוּ</a:t>
            </a:r>
            <a:r>
              <a:rPr lang="en-US" sz="3900" dirty="0"/>
              <a:t>   </a:t>
            </a:r>
            <a:r>
              <a:rPr lang="en-US" sz="3900" dirty="0" smtClean="0"/>
              <a:t>              </a:t>
            </a:r>
            <a:r>
              <a:rPr lang="he-IL" sz="3900" dirty="0" smtClean="0"/>
              <a:t>נָתְנוּ</a:t>
            </a:r>
            <a:endParaRPr lang="en-US" sz="3900" dirty="0" smtClean="0"/>
          </a:p>
          <a:p>
            <a:r>
              <a:rPr lang="en-US" sz="4000" dirty="0" smtClean="0"/>
              <a:t>                               </a:t>
            </a:r>
            <a:r>
              <a:rPr lang="he-IL" sz="4000" dirty="0" smtClean="0"/>
              <a:t>בָּנְתָה</a:t>
            </a:r>
            <a:r>
              <a:rPr lang="en-US" sz="4000" dirty="0" smtClean="0"/>
              <a:t> </a:t>
            </a:r>
            <a:r>
              <a:rPr lang="en-US" sz="2400" dirty="0" smtClean="0"/>
              <a:t>(3fs)</a:t>
            </a:r>
            <a:endParaRPr lang="en-US" sz="2400" dirty="0"/>
          </a:p>
          <a:p>
            <a:endParaRPr lang="en-US" dirty="0"/>
          </a:p>
        </p:txBody>
      </p:sp>
    </p:spTree>
    <p:extLst>
      <p:ext uri="{BB962C8B-B14F-4D97-AF65-F5344CB8AC3E}">
        <p14:creationId xmlns:p14="http://schemas.microsoft.com/office/powerpoint/2010/main" val="12057964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536" y="303089"/>
            <a:ext cx="11789729" cy="1400530"/>
          </a:xfrm>
        </p:spPr>
        <p:txBody>
          <a:bodyPr/>
          <a:lstStyle/>
          <a:p>
            <a:r>
              <a:rPr lang="en-US" b="1" dirty="0"/>
              <a:t>10.B.   Chant:  </a:t>
            </a:r>
            <a:r>
              <a:rPr lang="el-GR" b="1" dirty="0"/>
              <a:t>Ι</a:t>
            </a:r>
            <a:r>
              <a:rPr lang="en-US" b="1" dirty="0"/>
              <a:t>. </a:t>
            </a:r>
            <a:r>
              <a:rPr lang="en-US" b="1" dirty="0" err="1"/>
              <a:t>Pē</a:t>
            </a:r>
            <a:r>
              <a:rPr lang="en-US" b="1" dirty="0"/>
              <a:t> position--weak </a:t>
            </a:r>
            <a:r>
              <a:rPr lang="en-US" b="1" dirty="0" smtClean="0"/>
              <a:t>guttural </a:t>
            </a:r>
            <a:r>
              <a:rPr lang="en-US" dirty="0"/>
              <a:t/>
            </a:r>
            <a:br>
              <a:rPr lang="en-US" dirty="0"/>
            </a:br>
            <a:endParaRPr lang="en-US" dirty="0"/>
          </a:p>
        </p:txBody>
      </p:sp>
      <p:sp>
        <p:nvSpPr>
          <p:cNvPr id="3" name="Content Placeholder 2"/>
          <p:cNvSpPr>
            <a:spLocks noGrp="1"/>
          </p:cNvSpPr>
          <p:nvPr>
            <p:ph idx="1"/>
          </p:nvPr>
        </p:nvSpPr>
        <p:spPr>
          <a:xfrm>
            <a:off x="1103311" y="1338350"/>
            <a:ext cx="11008333" cy="4910050"/>
          </a:xfrm>
        </p:spPr>
        <p:txBody>
          <a:bodyPr>
            <a:normAutofit/>
          </a:bodyPr>
          <a:lstStyle/>
          <a:p>
            <a:r>
              <a:rPr lang="he-IL" sz="2800" dirty="0" smtClean="0"/>
              <a:t>     </a:t>
            </a:r>
            <a:r>
              <a:rPr lang="en-US" sz="2800" dirty="0" smtClean="0"/>
              <a:t>Regular    </a:t>
            </a:r>
            <a:r>
              <a:rPr lang="en-US" sz="2800" dirty="0" err="1"/>
              <a:t>Pē-Nûn</a:t>
            </a:r>
            <a:r>
              <a:rPr lang="en-US" sz="2800" dirty="0"/>
              <a:t>, </a:t>
            </a:r>
            <a:r>
              <a:rPr lang="he-IL" sz="2800" dirty="0"/>
              <a:t> 	</a:t>
            </a:r>
            <a:r>
              <a:rPr lang="en-US" sz="2800" dirty="0" err="1"/>
              <a:t>Pē-Yôd</a:t>
            </a:r>
            <a:r>
              <a:rPr lang="en-US" sz="2800" dirty="0"/>
              <a:t>,   </a:t>
            </a:r>
            <a:r>
              <a:rPr lang="he-IL" sz="2800" dirty="0"/>
              <a:t>  </a:t>
            </a:r>
            <a:r>
              <a:rPr lang="en-US" sz="2800" dirty="0"/>
              <a:t>   </a:t>
            </a:r>
            <a:r>
              <a:rPr lang="en-US" sz="2800" dirty="0" err="1"/>
              <a:t>Pē</a:t>
            </a:r>
            <a:r>
              <a:rPr lang="en-US" sz="2800" dirty="0"/>
              <a:t>-’</a:t>
            </a:r>
            <a:r>
              <a:rPr lang="en-US" sz="2800" dirty="0" err="1"/>
              <a:t>Āle</a:t>
            </a:r>
            <a:r>
              <a:rPr lang="en-US" sz="2800" u="sng" dirty="0" err="1"/>
              <a:t>f</a:t>
            </a:r>
            <a:r>
              <a:rPr lang="he-IL" sz="2800" dirty="0"/>
              <a:t>  </a:t>
            </a:r>
            <a:r>
              <a:rPr lang="en-US" sz="2800" dirty="0" smtClean="0"/>
              <a:t> </a:t>
            </a:r>
            <a:r>
              <a:rPr lang="he-IL" sz="2800" dirty="0" smtClean="0"/>
              <a:t>      </a:t>
            </a:r>
            <a:r>
              <a:rPr lang="en-US" sz="2800" dirty="0" err="1" smtClean="0"/>
              <a:t>Pē</a:t>
            </a:r>
            <a:r>
              <a:rPr lang="en-US" sz="2800" dirty="0" smtClean="0"/>
              <a:t>-Guttural  </a:t>
            </a:r>
            <a:endParaRPr lang="en-US" sz="2800" dirty="0"/>
          </a:p>
          <a:p>
            <a:r>
              <a:rPr lang="he-IL" sz="4000" dirty="0" smtClean="0"/>
              <a:t>תִּשְׁמֹר     </a:t>
            </a:r>
            <a:r>
              <a:rPr lang="en-US" sz="4000" dirty="0" smtClean="0"/>
              <a:t> </a:t>
            </a:r>
            <a:r>
              <a:rPr lang="he-IL" sz="4000" dirty="0" smtClean="0"/>
              <a:t> </a:t>
            </a:r>
            <a:r>
              <a:rPr lang="en-US" sz="4000" dirty="0" smtClean="0"/>
              <a:t> </a:t>
            </a:r>
            <a:r>
              <a:rPr lang="he-IL" sz="4000" dirty="0" smtClean="0"/>
              <a:t>   </a:t>
            </a:r>
            <a:r>
              <a:rPr lang="en-US" sz="4000" dirty="0" smtClean="0"/>
              <a:t> </a:t>
            </a:r>
            <a:r>
              <a:rPr lang="he-IL" sz="4000" dirty="0"/>
              <a:t>נָפַל</a:t>
            </a:r>
            <a:r>
              <a:rPr lang="en-US" sz="4000" dirty="0"/>
              <a:t>        </a:t>
            </a:r>
            <a:r>
              <a:rPr lang="he-IL" sz="4000" dirty="0"/>
              <a:t>יָשַׁב</a:t>
            </a:r>
            <a:r>
              <a:rPr lang="en-US" sz="4000" dirty="0"/>
              <a:t>   </a:t>
            </a:r>
            <a:r>
              <a:rPr lang="he-IL" sz="4000" dirty="0" smtClean="0"/>
              <a:t>    </a:t>
            </a:r>
            <a:r>
              <a:rPr lang="en-US" sz="4000" dirty="0" smtClean="0"/>
              <a:t>  </a:t>
            </a:r>
            <a:r>
              <a:rPr lang="he-IL" sz="4000" dirty="0" smtClean="0"/>
              <a:t>   </a:t>
            </a:r>
            <a:r>
              <a:rPr lang="he-IL" sz="4000" dirty="0"/>
              <a:t>אָמַר</a:t>
            </a:r>
            <a:r>
              <a:rPr lang="en-US" sz="4000" dirty="0"/>
              <a:t>      </a:t>
            </a:r>
            <a:r>
              <a:rPr lang="en-US" sz="4000" dirty="0" smtClean="0"/>
              <a:t>   </a:t>
            </a:r>
            <a:r>
              <a:rPr lang="he-IL" sz="4000" dirty="0"/>
              <a:t>עָמַד</a:t>
            </a:r>
            <a:endParaRPr lang="en-US" sz="4000" dirty="0"/>
          </a:p>
          <a:p>
            <a:r>
              <a:rPr lang="en-US" sz="2400" dirty="0"/>
              <a:t>2MS</a:t>
            </a:r>
            <a:r>
              <a:rPr lang="he-IL" sz="2400" dirty="0"/>
              <a:t>/</a:t>
            </a:r>
            <a:r>
              <a:rPr lang="en-US" sz="2400" dirty="0"/>
              <a:t>3FS </a:t>
            </a:r>
            <a:r>
              <a:rPr lang="he-IL" sz="2400" dirty="0"/>
              <a:t>      </a:t>
            </a:r>
            <a:r>
              <a:rPr lang="en-US" sz="2400" dirty="0"/>
              <a:t>  </a:t>
            </a:r>
            <a:r>
              <a:rPr lang="he-IL" sz="4000" dirty="0" smtClean="0"/>
              <a:t>תִּפֹּל      </a:t>
            </a:r>
            <a:r>
              <a:rPr lang="en-US" sz="4000" dirty="0" smtClean="0"/>
              <a:t> </a:t>
            </a:r>
            <a:r>
              <a:rPr lang="he-IL" sz="4000" dirty="0" smtClean="0"/>
              <a:t>     </a:t>
            </a:r>
            <a:r>
              <a:rPr lang="en-US" sz="4000" dirty="0" smtClean="0"/>
              <a:t> </a:t>
            </a:r>
            <a:r>
              <a:rPr lang="he-IL" sz="4000" dirty="0"/>
              <a:t>תֵּשֵׁב</a:t>
            </a:r>
            <a:r>
              <a:rPr lang="en-US" sz="4000" dirty="0"/>
              <a:t>    </a:t>
            </a:r>
            <a:r>
              <a:rPr lang="he-IL" sz="4000" dirty="0" smtClean="0"/>
              <a:t> </a:t>
            </a:r>
            <a:r>
              <a:rPr lang="en-US" sz="4000" dirty="0" smtClean="0"/>
              <a:t>  </a:t>
            </a:r>
            <a:r>
              <a:rPr lang="he-IL" sz="4000" dirty="0"/>
              <a:t>תֹּאמַר</a:t>
            </a:r>
            <a:r>
              <a:rPr lang="en-US" sz="4000" dirty="0"/>
              <a:t>          </a:t>
            </a:r>
            <a:r>
              <a:rPr lang="he-IL" sz="4000" dirty="0"/>
              <a:t>תַּעֲמֹד</a:t>
            </a:r>
            <a:endParaRPr lang="en-US" sz="4000" dirty="0"/>
          </a:p>
          <a:p>
            <a:endParaRPr lang="en-US" sz="2800" dirty="0"/>
          </a:p>
          <a:p>
            <a:endParaRPr lang="en-US" sz="2800" dirty="0"/>
          </a:p>
        </p:txBody>
      </p:sp>
    </p:spTree>
    <p:extLst>
      <p:ext uri="{BB962C8B-B14F-4D97-AF65-F5344CB8AC3E}">
        <p14:creationId xmlns:p14="http://schemas.microsoft.com/office/powerpoint/2010/main" val="20626493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05" y="452718"/>
            <a:ext cx="11812386" cy="1400530"/>
          </a:xfrm>
        </p:spPr>
        <p:txBody>
          <a:bodyPr/>
          <a:lstStyle/>
          <a:p>
            <a:r>
              <a:rPr lang="en-US" dirty="0"/>
              <a:t>10</a:t>
            </a:r>
            <a:r>
              <a:rPr lang="en-US" b="1" dirty="0"/>
              <a:t>.C</a:t>
            </a:r>
            <a:r>
              <a:rPr lang="en-US" dirty="0"/>
              <a:t>.  </a:t>
            </a:r>
            <a:r>
              <a:rPr lang="en-US" dirty="0" smtClean="0"/>
              <a:t>Chant </a:t>
            </a:r>
            <a:r>
              <a:rPr lang="en-US" b="1" dirty="0" smtClean="0"/>
              <a:t>II</a:t>
            </a:r>
            <a:r>
              <a:rPr lang="en-US" dirty="0"/>
              <a:t>. </a:t>
            </a:r>
            <a:r>
              <a:rPr lang="en-US" b="1" dirty="0"/>
              <a:t>‘</a:t>
            </a:r>
            <a:r>
              <a:rPr lang="en-US" b="1" dirty="0" err="1"/>
              <a:t>Ayin</a:t>
            </a:r>
            <a:r>
              <a:rPr lang="en-US" dirty="0"/>
              <a:t> </a:t>
            </a:r>
            <a:r>
              <a:rPr lang="en-US" b="1" dirty="0"/>
              <a:t>position weak </a:t>
            </a:r>
            <a:r>
              <a:rPr lang="en-US" b="1" dirty="0" smtClean="0"/>
              <a:t>guttural</a:t>
            </a:r>
            <a:r>
              <a:rPr lang="en-US" dirty="0" smtClean="0"/>
              <a:t>:</a:t>
            </a:r>
            <a:r>
              <a:rPr lang="en-US" dirty="0"/>
              <a:t/>
            </a:r>
            <a:br>
              <a:rPr lang="en-US" dirty="0"/>
            </a:br>
            <a:endParaRPr lang="en-US" dirty="0"/>
          </a:p>
        </p:txBody>
      </p:sp>
      <p:sp>
        <p:nvSpPr>
          <p:cNvPr id="3" name="Content Placeholder 2"/>
          <p:cNvSpPr>
            <a:spLocks noGrp="1"/>
          </p:cNvSpPr>
          <p:nvPr>
            <p:ph idx="1"/>
          </p:nvPr>
        </p:nvSpPr>
        <p:spPr>
          <a:xfrm>
            <a:off x="199505" y="1521230"/>
            <a:ext cx="12119957" cy="4727170"/>
          </a:xfrm>
        </p:spPr>
        <p:txBody>
          <a:bodyPr>
            <a:normAutofit/>
          </a:bodyPr>
          <a:lstStyle/>
          <a:p>
            <a:r>
              <a:rPr lang="el-GR" sz="3000" dirty="0" smtClean="0"/>
              <a:t>      </a:t>
            </a:r>
            <a:r>
              <a:rPr lang="en-US" sz="3000" dirty="0" smtClean="0"/>
              <a:t>Regular    </a:t>
            </a:r>
            <a:r>
              <a:rPr lang="en-US" sz="3000" dirty="0"/>
              <a:t>‘</a:t>
            </a:r>
            <a:r>
              <a:rPr lang="en-US" sz="3000" dirty="0" err="1"/>
              <a:t>Ayin-Yôd</a:t>
            </a:r>
            <a:r>
              <a:rPr lang="en-US" sz="3000" dirty="0"/>
              <a:t>/</a:t>
            </a:r>
            <a:r>
              <a:rPr lang="en-US" sz="3000" dirty="0" err="1"/>
              <a:t>Vāv</a:t>
            </a:r>
            <a:r>
              <a:rPr lang="en-US" sz="3000" dirty="0"/>
              <a:t>   </a:t>
            </a:r>
            <a:r>
              <a:rPr lang="en-US" sz="3000" dirty="0" smtClean="0"/>
              <a:t>  </a:t>
            </a:r>
            <a:r>
              <a:rPr lang="en-US" sz="3000" dirty="0"/>
              <a:t>‘</a:t>
            </a:r>
            <a:r>
              <a:rPr lang="en-US" sz="3000" dirty="0" err="1"/>
              <a:t>Ayin</a:t>
            </a:r>
            <a:r>
              <a:rPr lang="en-US" sz="3000" dirty="0"/>
              <a:t> guttural </a:t>
            </a:r>
            <a:r>
              <a:rPr lang="en-US" sz="3000" dirty="0" smtClean="0"/>
              <a:t>   </a:t>
            </a:r>
            <a:r>
              <a:rPr lang="en-US" sz="3000" dirty="0"/>
              <a:t>Double ‘</a:t>
            </a:r>
            <a:r>
              <a:rPr lang="en-US" sz="3000" dirty="0" err="1"/>
              <a:t>Ayin</a:t>
            </a:r>
            <a:r>
              <a:rPr lang="he-IL" sz="3000" dirty="0"/>
              <a:t>   </a:t>
            </a:r>
            <a:r>
              <a:rPr lang="he-IL" dirty="0" smtClean="0"/>
              <a:t>     </a:t>
            </a:r>
            <a:endParaRPr lang="en-US" dirty="0"/>
          </a:p>
          <a:p>
            <a:r>
              <a:rPr lang="en-US" sz="4000" dirty="0" smtClean="0"/>
              <a:t>     </a:t>
            </a:r>
            <a:r>
              <a:rPr lang="he-IL" sz="4000" dirty="0" smtClean="0"/>
              <a:t>       תִּשְׁמֹר </a:t>
            </a:r>
            <a:r>
              <a:rPr lang="en-US" sz="4000" dirty="0" smtClean="0"/>
              <a:t>    </a:t>
            </a:r>
            <a:r>
              <a:rPr lang="he-IL" sz="4000" dirty="0"/>
              <a:t>קוּם</a:t>
            </a:r>
            <a:r>
              <a:rPr lang="en-US" sz="4000" dirty="0"/>
              <a:t>         </a:t>
            </a:r>
            <a:r>
              <a:rPr lang="he-IL" sz="4000" dirty="0" smtClean="0"/>
              <a:t>      </a:t>
            </a:r>
            <a:r>
              <a:rPr lang="en-US" sz="4000" dirty="0" smtClean="0"/>
              <a:t>   </a:t>
            </a:r>
            <a:r>
              <a:rPr lang="he-IL" sz="4000" dirty="0"/>
              <a:t>בָּחַר</a:t>
            </a:r>
            <a:r>
              <a:rPr lang="en-US" sz="4000" dirty="0"/>
              <a:t>     </a:t>
            </a:r>
            <a:r>
              <a:rPr lang="he-IL" sz="4000" dirty="0" smtClean="0"/>
              <a:t> </a:t>
            </a:r>
            <a:r>
              <a:rPr lang="en-US" sz="4000" dirty="0" smtClean="0"/>
              <a:t>        </a:t>
            </a:r>
            <a:r>
              <a:rPr lang="he-IL" sz="4000" dirty="0"/>
              <a:t>תָּמַם   </a:t>
            </a:r>
            <a:r>
              <a:rPr lang="en-US" sz="4000" dirty="0"/>
              <a:t>      </a:t>
            </a:r>
          </a:p>
          <a:p>
            <a:r>
              <a:rPr lang="en-US" sz="2400" dirty="0"/>
              <a:t>2MS/3FS</a:t>
            </a:r>
            <a:r>
              <a:rPr lang="en-US" sz="4000" dirty="0"/>
              <a:t>    </a:t>
            </a:r>
            <a:r>
              <a:rPr lang="en-US" sz="4000" dirty="0" smtClean="0"/>
              <a:t> </a:t>
            </a:r>
            <a:r>
              <a:rPr lang="he-IL" sz="4000" dirty="0" smtClean="0"/>
              <a:t>תָּקוּם           </a:t>
            </a:r>
            <a:r>
              <a:rPr lang="en-US" sz="4000" dirty="0" smtClean="0"/>
              <a:t>  </a:t>
            </a:r>
            <a:r>
              <a:rPr lang="he-IL" sz="4000" dirty="0" smtClean="0"/>
              <a:t>            </a:t>
            </a:r>
            <a:r>
              <a:rPr lang="en-US" sz="4000" dirty="0" smtClean="0"/>
              <a:t> </a:t>
            </a:r>
            <a:r>
              <a:rPr lang="he-IL" sz="4000" dirty="0"/>
              <a:t>תִּבְחַר </a:t>
            </a:r>
            <a:r>
              <a:rPr lang="en-US" sz="4000" dirty="0"/>
              <a:t>      </a:t>
            </a:r>
            <a:r>
              <a:rPr lang="he-IL" sz="4000" dirty="0" smtClean="0"/>
              <a:t>  </a:t>
            </a:r>
            <a:r>
              <a:rPr lang="en-US" sz="4000" dirty="0" smtClean="0"/>
              <a:t>        </a:t>
            </a:r>
            <a:r>
              <a:rPr lang="he-IL" sz="4000" dirty="0"/>
              <a:t>תֵּתַם</a:t>
            </a:r>
            <a:endParaRPr lang="en-US" sz="4000" dirty="0"/>
          </a:p>
          <a:p>
            <a:endParaRPr lang="en-US" dirty="0"/>
          </a:p>
        </p:txBody>
      </p:sp>
    </p:spTree>
    <p:extLst>
      <p:ext uri="{BB962C8B-B14F-4D97-AF65-F5344CB8AC3E}">
        <p14:creationId xmlns:p14="http://schemas.microsoft.com/office/powerpoint/2010/main" val="16363907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262" y="452718"/>
            <a:ext cx="11479875" cy="827442"/>
          </a:xfrm>
        </p:spPr>
        <p:txBody>
          <a:bodyPr/>
          <a:lstStyle/>
          <a:p>
            <a:r>
              <a:rPr lang="en-US" dirty="0"/>
              <a:t>10</a:t>
            </a:r>
            <a:r>
              <a:rPr lang="en-US" b="1" dirty="0"/>
              <a:t>.D.</a:t>
            </a:r>
            <a:r>
              <a:rPr lang="en-US" dirty="0"/>
              <a:t>  </a:t>
            </a:r>
            <a:r>
              <a:rPr lang="en-US" dirty="0" smtClean="0"/>
              <a:t>Chant: </a:t>
            </a:r>
            <a:r>
              <a:rPr lang="en-US" b="1" dirty="0" smtClean="0"/>
              <a:t>III</a:t>
            </a:r>
            <a:r>
              <a:rPr lang="en-US" dirty="0"/>
              <a:t>. </a:t>
            </a:r>
            <a:r>
              <a:rPr lang="en-US" b="1" dirty="0" err="1"/>
              <a:t>Lāme</a:t>
            </a:r>
            <a:r>
              <a:rPr lang="en-US" b="1" u="sng" dirty="0" err="1"/>
              <a:t>d</a:t>
            </a:r>
            <a:r>
              <a:rPr lang="en-US" b="1" dirty="0"/>
              <a:t> </a:t>
            </a:r>
            <a:r>
              <a:rPr lang="en-US" b="1" dirty="0" smtClean="0"/>
              <a:t>position</a:t>
            </a:r>
            <a:r>
              <a:rPr lang="en-US" dirty="0" smtClean="0"/>
              <a:t>:  </a:t>
            </a:r>
            <a:r>
              <a:rPr lang="en-US" dirty="0"/>
              <a:t/>
            </a:r>
            <a:br>
              <a:rPr lang="en-US" dirty="0"/>
            </a:br>
            <a:endParaRPr lang="en-US" dirty="0"/>
          </a:p>
        </p:txBody>
      </p:sp>
      <p:sp>
        <p:nvSpPr>
          <p:cNvPr id="3" name="Content Placeholder 2"/>
          <p:cNvSpPr>
            <a:spLocks noGrp="1"/>
          </p:cNvSpPr>
          <p:nvPr>
            <p:ph idx="1"/>
          </p:nvPr>
        </p:nvSpPr>
        <p:spPr>
          <a:xfrm>
            <a:off x="228599" y="1280160"/>
            <a:ext cx="11824855" cy="5428211"/>
          </a:xfrm>
        </p:spPr>
        <p:txBody>
          <a:bodyPr>
            <a:normAutofit/>
          </a:bodyPr>
          <a:lstStyle/>
          <a:p>
            <a:r>
              <a:rPr lang="he-IL" sz="2800" dirty="0" smtClean="0"/>
              <a:t>      </a:t>
            </a:r>
            <a:r>
              <a:rPr lang="en-US" sz="2800" dirty="0" smtClean="0"/>
              <a:t>      Regular     </a:t>
            </a:r>
            <a:r>
              <a:rPr lang="en-US" sz="2800" dirty="0" err="1"/>
              <a:t>Lāme</a:t>
            </a:r>
            <a:r>
              <a:rPr lang="en-US" sz="2800" u="sng" dirty="0" err="1"/>
              <a:t>d</a:t>
            </a:r>
            <a:r>
              <a:rPr lang="en-US" sz="2800" dirty="0" err="1"/>
              <a:t>-Hē</a:t>
            </a:r>
            <a:r>
              <a:rPr lang="en-US" sz="2800" dirty="0"/>
              <a:t>         </a:t>
            </a:r>
            <a:r>
              <a:rPr lang="en-US" sz="2800" dirty="0" err="1"/>
              <a:t>Lāme</a:t>
            </a:r>
            <a:r>
              <a:rPr lang="en-US" sz="2800" u="sng" dirty="0" err="1"/>
              <a:t>d</a:t>
            </a:r>
            <a:r>
              <a:rPr lang="en-US" sz="2800" dirty="0"/>
              <a:t>-guttural  </a:t>
            </a:r>
            <a:r>
              <a:rPr lang="he-IL" sz="2800" dirty="0"/>
              <a:t>   </a:t>
            </a:r>
            <a:r>
              <a:rPr lang="en-US" sz="2800" dirty="0" err="1"/>
              <a:t>Lāme</a:t>
            </a:r>
            <a:r>
              <a:rPr lang="en-US" sz="2800" u="sng" dirty="0" err="1"/>
              <a:t>d</a:t>
            </a:r>
            <a:r>
              <a:rPr lang="en-US" sz="2800" dirty="0"/>
              <a:t>-’</a:t>
            </a:r>
            <a:r>
              <a:rPr lang="en-US" sz="2800" dirty="0" err="1"/>
              <a:t>Āle</a:t>
            </a:r>
            <a:r>
              <a:rPr lang="en-US" sz="2800" u="sng" dirty="0" err="1"/>
              <a:t>f</a:t>
            </a:r>
            <a:r>
              <a:rPr lang="en-US" sz="2800" dirty="0"/>
              <a:t> </a:t>
            </a:r>
            <a:r>
              <a:rPr lang="el-GR" sz="2800" dirty="0" smtClean="0"/>
              <a:t>  </a:t>
            </a:r>
            <a:r>
              <a:rPr lang="en-US" sz="2800" dirty="0" smtClean="0"/>
              <a:t>  </a:t>
            </a:r>
            <a:br>
              <a:rPr lang="en-US" sz="2800" dirty="0" smtClean="0"/>
            </a:br>
            <a:r>
              <a:rPr lang="he-IL" sz="4000" dirty="0" smtClean="0"/>
              <a:t>תִּשְׁמֹר         </a:t>
            </a:r>
            <a:r>
              <a:rPr lang="en-US" sz="4000" dirty="0" smtClean="0"/>
              <a:t>  </a:t>
            </a:r>
            <a:r>
              <a:rPr lang="he-IL" sz="4000" dirty="0" smtClean="0"/>
              <a:t>      </a:t>
            </a:r>
            <a:r>
              <a:rPr lang="en-US" sz="4000" dirty="0" smtClean="0"/>
              <a:t>  </a:t>
            </a:r>
            <a:r>
              <a:rPr lang="he-IL" sz="4000" dirty="0"/>
              <a:t>בָּנָה</a:t>
            </a:r>
            <a:r>
              <a:rPr lang="en-US" sz="4000" dirty="0"/>
              <a:t>        </a:t>
            </a:r>
            <a:r>
              <a:rPr lang="he-IL" sz="4000" dirty="0" smtClean="0"/>
              <a:t>  </a:t>
            </a:r>
            <a:r>
              <a:rPr lang="en-US" sz="4000" dirty="0" smtClean="0"/>
              <a:t>    </a:t>
            </a:r>
            <a:r>
              <a:rPr lang="he-IL" sz="4000" dirty="0"/>
              <a:t>שָׁלַח</a:t>
            </a:r>
            <a:r>
              <a:rPr lang="en-US" sz="4000" dirty="0"/>
              <a:t>       </a:t>
            </a:r>
            <a:r>
              <a:rPr lang="he-IL" sz="4000" dirty="0"/>
              <a:t>מָצָא  </a:t>
            </a:r>
            <a:r>
              <a:rPr lang="he-IL" sz="4000" dirty="0" smtClean="0"/>
              <a:t>         </a:t>
            </a:r>
            <a:r>
              <a:rPr lang="en-US" sz="4000" dirty="0" smtClean="0"/>
              <a:t>      </a:t>
            </a:r>
            <a:endParaRPr lang="en-US" sz="4000" dirty="0"/>
          </a:p>
          <a:p>
            <a:r>
              <a:rPr lang="en-US" sz="2400" dirty="0"/>
              <a:t>2MS/3FS</a:t>
            </a:r>
            <a:r>
              <a:rPr lang="he-IL" sz="2400" dirty="0"/>
              <a:t>                   </a:t>
            </a:r>
            <a:r>
              <a:rPr lang="en-US" sz="4000" dirty="0"/>
              <a:t> </a:t>
            </a:r>
            <a:r>
              <a:rPr lang="he-IL" sz="4000" dirty="0" smtClean="0"/>
              <a:t> </a:t>
            </a:r>
            <a:r>
              <a:rPr lang="en-US" sz="4000" dirty="0" smtClean="0"/>
              <a:t>   </a:t>
            </a:r>
            <a:r>
              <a:rPr lang="he-IL" sz="4000" dirty="0"/>
              <a:t>תִּבְנֶה</a:t>
            </a:r>
            <a:r>
              <a:rPr lang="en-US" sz="4000" dirty="0"/>
              <a:t>     </a:t>
            </a:r>
            <a:r>
              <a:rPr lang="he-IL" sz="4000" dirty="0" smtClean="0"/>
              <a:t>   </a:t>
            </a:r>
            <a:r>
              <a:rPr lang="en-US" sz="4000" dirty="0" smtClean="0"/>
              <a:t>    </a:t>
            </a:r>
            <a:r>
              <a:rPr lang="he-IL" sz="4000" dirty="0"/>
              <a:t>תִּשְׁלַח</a:t>
            </a:r>
            <a:r>
              <a:rPr lang="en-US" sz="4000" dirty="0"/>
              <a:t>      </a:t>
            </a:r>
            <a:r>
              <a:rPr lang="he-IL" sz="4000" dirty="0" smtClean="0"/>
              <a:t>      </a:t>
            </a:r>
            <a:r>
              <a:rPr lang="en-US" sz="4000" dirty="0" smtClean="0"/>
              <a:t>    </a:t>
            </a:r>
            <a:r>
              <a:rPr lang="he-IL" sz="4000" dirty="0"/>
              <a:t>תִּמְצָא</a:t>
            </a:r>
            <a:endParaRPr lang="en-US" sz="4000" dirty="0"/>
          </a:p>
          <a:p>
            <a:endParaRPr lang="en-US" dirty="0"/>
          </a:p>
        </p:txBody>
      </p:sp>
    </p:spTree>
    <p:extLst>
      <p:ext uri="{BB962C8B-B14F-4D97-AF65-F5344CB8AC3E}">
        <p14:creationId xmlns:p14="http://schemas.microsoft.com/office/powerpoint/2010/main" val="13280571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 D. Learn the following chant for </a:t>
            </a:r>
            <a:r>
              <a:rPr lang="he-IL" dirty="0"/>
              <a:t>שָׁמַר</a:t>
            </a:r>
            <a:r>
              <a:rPr lang="en-US" b="1" dirty="0"/>
              <a:t>:  Imperative chant</a:t>
            </a:r>
            <a:r>
              <a:rPr lang="en-US" dirty="0"/>
              <a:t/>
            </a:r>
            <a:br>
              <a:rPr lang="en-US" dirty="0"/>
            </a:br>
            <a:endParaRPr lang="en-US" dirty="0"/>
          </a:p>
        </p:txBody>
      </p:sp>
      <p:sp>
        <p:nvSpPr>
          <p:cNvPr id="3" name="Content Placeholder 2"/>
          <p:cNvSpPr>
            <a:spLocks noGrp="1"/>
          </p:cNvSpPr>
          <p:nvPr>
            <p:ph idx="1"/>
          </p:nvPr>
        </p:nvSpPr>
        <p:spPr>
          <a:xfrm>
            <a:off x="339634" y="2499360"/>
            <a:ext cx="11068595" cy="3749039"/>
          </a:xfrm>
        </p:spPr>
        <p:txBody>
          <a:bodyPr>
            <a:normAutofit/>
          </a:bodyPr>
          <a:lstStyle/>
          <a:p>
            <a:r>
              <a:rPr lang="en-US" sz="2800" dirty="0" smtClean="0"/>
              <a:t>2ms</a:t>
            </a:r>
            <a:r>
              <a:rPr lang="he-IL" sz="2800" dirty="0" smtClean="0"/>
              <a:t> </a:t>
            </a:r>
            <a:r>
              <a:rPr lang="he-IL" sz="2800" dirty="0"/>
              <a:t>	</a:t>
            </a:r>
            <a:r>
              <a:rPr lang="he-IL" sz="4000" dirty="0"/>
              <a:t>שְׁמֹר</a:t>
            </a:r>
            <a:r>
              <a:rPr lang="he-IL" sz="2800" dirty="0"/>
              <a:t>	</a:t>
            </a:r>
            <a:r>
              <a:rPr lang="en-US" sz="2800" dirty="0"/>
              <a:t>[you, </a:t>
            </a:r>
            <a:r>
              <a:rPr lang="en-US" sz="2800" dirty="0" err="1"/>
              <a:t>m.s.</a:t>
            </a:r>
            <a:r>
              <a:rPr lang="en-US" sz="2800" dirty="0"/>
              <a:t>] guard	2mp	</a:t>
            </a:r>
            <a:r>
              <a:rPr lang="he-IL" sz="4000" dirty="0"/>
              <a:t>שִׁמְרוּ</a:t>
            </a:r>
            <a:r>
              <a:rPr lang="he-IL" sz="2800" dirty="0"/>
              <a:t> </a:t>
            </a:r>
            <a:r>
              <a:rPr lang="en-US" sz="2800" dirty="0"/>
              <a:t>   [you </a:t>
            </a:r>
            <a:r>
              <a:rPr lang="en-US" sz="2800" dirty="0" err="1"/>
              <a:t>m.p</a:t>
            </a:r>
            <a:r>
              <a:rPr lang="en-US" sz="2800" dirty="0"/>
              <a:t>.] guard</a:t>
            </a:r>
          </a:p>
          <a:p>
            <a:r>
              <a:rPr lang="en-US" sz="2800" dirty="0"/>
              <a:t> 	2fs</a:t>
            </a:r>
            <a:r>
              <a:rPr lang="he-IL" sz="2800" dirty="0"/>
              <a:t> </a:t>
            </a:r>
            <a:r>
              <a:rPr lang="en-US" sz="2800" dirty="0" smtClean="0"/>
              <a:t>  </a:t>
            </a:r>
            <a:r>
              <a:rPr lang="he-IL" sz="4000" dirty="0" smtClean="0"/>
              <a:t>שִׁמְרִי</a:t>
            </a:r>
            <a:r>
              <a:rPr lang="he-IL" sz="2800" dirty="0" smtClean="0"/>
              <a:t> </a:t>
            </a:r>
            <a:r>
              <a:rPr lang="en-US" sz="2800" dirty="0" smtClean="0"/>
              <a:t> [</a:t>
            </a:r>
            <a:r>
              <a:rPr lang="en-US" sz="2800" dirty="0"/>
              <a:t>you, </a:t>
            </a:r>
            <a:r>
              <a:rPr lang="en-US" sz="2800" dirty="0" err="1"/>
              <a:t>f.s</a:t>
            </a:r>
            <a:r>
              <a:rPr lang="en-US" sz="2800" dirty="0"/>
              <a:t>.] guard 	2fp</a:t>
            </a:r>
            <a:r>
              <a:rPr lang="he-IL" sz="2800" dirty="0"/>
              <a:t>	</a:t>
            </a:r>
            <a:r>
              <a:rPr lang="he-IL" sz="4000" dirty="0"/>
              <a:t>שְׁמֹרְנָה</a:t>
            </a:r>
            <a:r>
              <a:rPr lang="he-IL" sz="2800" dirty="0"/>
              <a:t>  </a:t>
            </a:r>
            <a:r>
              <a:rPr lang="en-US" sz="2800" dirty="0" smtClean="0"/>
              <a:t> [</a:t>
            </a:r>
            <a:r>
              <a:rPr lang="en-US" sz="2800" dirty="0"/>
              <a:t>you </a:t>
            </a:r>
            <a:r>
              <a:rPr lang="en-US" sz="2800" dirty="0" err="1"/>
              <a:t>f.p</a:t>
            </a:r>
            <a:r>
              <a:rPr lang="en-US" sz="2800" dirty="0"/>
              <a:t>.] guard</a:t>
            </a:r>
          </a:p>
          <a:p>
            <a:endParaRPr lang="en-US" sz="2800" dirty="0"/>
          </a:p>
        </p:txBody>
      </p:sp>
    </p:spTree>
    <p:extLst>
      <p:ext uri="{BB962C8B-B14F-4D97-AF65-F5344CB8AC3E}">
        <p14:creationId xmlns:p14="http://schemas.microsoft.com/office/powerpoint/2010/main" val="112478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12. A. Introduction to Infinitives</a:t>
            </a:r>
            <a:endParaRPr lang="en-US" dirty="0"/>
          </a:p>
        </p:txBody>
      </p:sp>
      <p:sp>
        <p:nvSpPr>
          <p:cNvPr id="3" name="Content Placeholder 2"/>
          <p:cNvSpPr>
            <a:spLocks noGrp="1"/>
          </p:cNvSpPr>
          <p:nvPr>
            <p:ph idx="1"/>
          </p:nvPr>
        </p:nvSpPr>
        <p:spPr>
          <a:xfrm>
            <a:off x="473825" y="1537856"/>
            <a:ext cx="11587941" cy="4710544"/>
          </a:xfrm>
        </p:spPr>
        <p:txBody>
          <a:bodyPr>
            <a:normAutofit/>
          </a:bodyPr>
          <a:lstStyle/>
          <a:p>
            <a:r>
              <a:rPr lang="en-US" sz="2800" dirty="0"/>
              <a:t>	</a:t>
            </a:r>
            <a:r>
              <a:rPr lang="en-US" sz="2800" dirty="0" smtClean="0"/>
              <a:t>Inf</a:t>
            </a:r>
            <a:r>
              <a:rPr lang="en-US" sz="2800" dirty="0"/>
              <a:t>. </a:t>
            </a:r>
            <a:r>
              <a:rPr lang="en-US" sz="2800" dirty="0" smtClean="0"/>
              <a:t>Construct:    </a:t>
            </a:r>
            <a:r>
              <a:rPr lang="he-IL" sz="4000" dirty="0" smtClean="0"/>
              <a:t>שְׂמֹר</a:t>
            </a:r>
            <a:r>
              <a:rPr lang="en-US" sz="2800" dirty="0" smtClean="0"/>
              <a:t>  </a:t>
            </a:r>
            <a:br>
              <a:rPr lang="en-US" sz="2800" dirty="0" smtClean="0"/>
            </a:br>
            <a:r>
              <a:rPr lang="en-US" sz="2800" dirty="0" smtClean="0"/>
              <a:t>                              (</a:t>
            </a:r>
            <a:r>
              <a:rPr lang="en-US" sz="2800" dirty="0"/>
              <a:t>note it is the same as the 2ms Imperative)</a:t>
            </a:r>
          </a:p>
          <a:p>
            <a:r>
              <a:rPr lang="en-US" sz="2800" dirty="0"/>
              <a:t> 		Inf. Absolute: </a:t>
            </a:r>
            <a:r>
              <a:rPr lang="he-IL" sz="4000" dirty="0" smtClean="0"/>
              <a:t>שָׂמוֹר</a:t>
            </a:r>
            <a:endParaRPr lang="en-US" sz="4000" dirty="0"/>
          </a:p>
          <a:p>
            <a:endParaRPr lang="en-US" sz="2800" dirty="0"/>
          </a:p>
        </p:txBody>
      </p:sp>
    </p:spTree>
    <p:extLst>
      <p:ext uri="{BB962C8B-B14F-4D97-AF65-F5344CB8AC3E}">
        <p14:creationId xmlns:p14="http://schemas.microsoft.com/office/powerpoint/2010/main" val="397916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501" y="1023243"/>
            <a:ext cx="11719035" cy="6180081"/>
          </a:xfrm>
        </p:spPr>
        <p:txBody>
          <a:bodyPr>
            <a:noAutofit/>
          </a:bodyPr>
          <a:lstStyle/>
          <a:p>
            <a:r>
              <a:rPr lang="he-IL" sz="4000" dirty="0"/>
              <a:t>הִנֵּה   מַה־טּוֹב </a:t>
            </a:r>
            <a:r>
              <a:rPr lang="he-IL" sz="4000" dirty="0" smtClean="0"/>
              <a:t>         </a:t>
            </a:r>
            <a:r>
              <a:rPr lang="he-IL" sz="4000" dirty="0"/>
              <a:t>וּמַה־נָּעִים </a:t>
            </a:r>
            <a:r>
              <a:rPr lang="he-IL" sz="4000" dirty="0" smtClean="0"/>
              <a:t>         </a:t>
            </a:r>
            <a:r>
              <a:rPr lang="he-IL" sz="4000" dirty="0"/>
              <a:t>שֶׁבֶת    אַחִים    גַּם־  יָֽחַד׃ </a:t>
            </a:r>
            <a:endParaRPr lang="en-US" sz="4000" dirty="0"/>
          </a:p>
          <a:p>
            <a:r>
              <a:rPr lang="en-US" dirty="0"/>
              <a:t>     as one       </a:t>
            </a:r>
            <a:r>
              <a:rPr lang="en-US" dirty="0" smtClean="0"/>
              <a:t>  </a:t>
            </a:r>
            <a:r>
              <a:rPr lang="he-IL" dirty="0" smtClean="0"/>
              <a:t>    </a:t>
            </a:r>
            <a:r>
              <a:rPr lang="en-US" dirty="0" smtClean="0"/>
              <a:t>  </a:t>
            </a:r>
            <a:r>
              <a:rPr lang="en-US" dirty="0"/>
              <a:t>brothers    </a:t>
            </a:r>
            <a:r>
              <a:rPr lang="he-IL" dirty="0" smtClean="0"/>
              <a:t>  </a:t>
            </a:r>
            <a:r>
              <a:rPr lang="en-US" dirty="0" smtClean="0"/>
              <a:t> </a:t>
            </a:r>
            <a:r>
              <a:rPr lang="en-US" dirty="0"/>
              <a:t>dwell  </a:t>
            </a:r>
            <a:r>
              <a:rPr lang="he-IL" dirty="0" smtClean="0"/>
              <a:t>             </a:t>
            </a:r>
            <a:r>
              <a:rPr lang="en-US" dirty="0" smtClean="0"/>
              <a:t>   </a:t>
            </a:r>
            <a:r>
              <a:rPr lang="en-US" dirty="0"/>
              <a:t>and how pleasant  </a:t>
            </a:r>
            <a:r>
              <a:rPr lang="he-IL" dirty="0" smtClean="0"/>
              <a:t>     </a:t>
            </a:r>
            <a:r>
              <a:rPr lang="en-US" dirty="0" smtClean="0"/>
              <a:t>   </a:t>
            </a:r>
            <a:r>
              <a:rPr lang="en-US" dirty="0"/>
              <a:t>how good  </a:t>
            </a:r>
            <a:r>
              <a:rPr lang="he-IL" dirty="0" smtClean="0"/>
              <a:t>  </a:t>
            </a:r>
            <a:r>
              <a:rPr lang="en-US" dirty="0" smtClean="0"/>
              <a:t>   </a:t>
            </a:r>
            <a:r>
              <a:rPr lang="en-US" dirty="0"/>
              <a:t>behold</a:t>
            </a:r>
          </a:p>
          <a:p>
            <a:r>
              <a:rPr lang="en-US" sz="2800" dirty="0"/>
              <a:t> How good and pleasant it is when brothers live together</a:t>
            </a:r>
            <a:r>
              <a:rPr lang="en-US" sz="2800" baseline="30000" dirty="0"/>
              <a:t> </a:t>
            </a:r>
            <a:r>
              <a:rPr lang="en-US" sz="2800" dirty="0"/>
              <a:t>in unity! </a:t>
            </a:r>
          </a:p>
          <a:p>
            <a:pPr marL="0" indent="0">
              <a:buNone/>
            </a:pPr>
            <a:r>
              <a:rPr lang="en-US" sz="3600" dirty="0"/>
              <a:t> </a:t>
            </a:r>
            <a:r>
              <a:rPr lang="en-US" sz="3600" dirty="0" smtClean="0"/>
              <a:t>                    </a:t>
            </a:r>
            <a:r>
              <a:rPr lang="en-US" dirty="0" smtClean="0"/>
              <a:t>(repeat)</a:t>
            </a:r>
            <a:endParaRPr lang="en-US" sz="1600" dirty="0"/>
          </a:p>
          <a:p>
            <a:r>
              <a:rPr lang="en-US" sz="2800" dirty="0"/>
              <a:t>Chorus:</a:t>
            </a:r>
          </a:p>
          <a:p>
            <a:r>
              <a:rPr lang="he-IL" sz="3600" dirty="0"/>
              <a:t>הִנֵּה   </a:t>
            </a:r>
            <a:r>
              <a:rPr lang="he-IL" sz="3600" dirty="0" smtClean="0"/>
              <a:t>מַה־טּוֹב               שֶׁבֶת    </a:t>
            </a:r>
            <a:r>
              <a:rPr lang="he-IL" sz="3600" dirty="0"/>
              <a:t>אַחִים    גַּם־  יָֽחַד׃ </a:t>
            </a:r>
            <a:endParaRPr lang="en-US" sz="3600" dirty="0"/>
          </a:p>
          <a:p>
            <a:r>
              <a:rPr lang="en-US" sz="2800" dirty="0"/>
              <a:t>        How good when brothers live together</a:t>
            </a:r>
            <a:r>
              <a:rPr lang="en-US" sz="2800" baseline="30000" dirty="0"/>
              <a:t> </a:t>
            </a:r>
            <a:r>
              <a:rPr lang="en-US" sz="2800" dirty="0"/>
              <a:t>in unity!</a:t>
            </a:r>
          </a:p>
          <a:p>
            <a:r>
              <a:rPr lang="he-IL" sz="3600" dirty="0"/>
              <a:t>הִנֵּה   מַה־טּוֹב   </a:t>
            </a:r>
            <a:r>
              <a:rPr lang="he-IL" sz="3600" dirty="0" smtClean="0"/>
              <a:t>            </a:t>
            </a:r>
            <a:r>
              <a:rPr lang="he-IL" sz="3600" dirty="0"/>
              <a:t>שֶׁבֶת    אַחִים    גַּם־  יָֽחַד׃ </a:t>
            </a:r>
            <a:endParaRPr lang="en-US" sz="3600" dirty="0"/>
          </a:p>
          <a:p>
            <a:r>
              <a:rPr lang="en-US" sz="2800" dirty="0"/>
              <a:t>        How good when brothers live together</a:t>
            </a:r>
            <a:r>
              <a:rPr lang="en-US" sz="2800" baseline="30000" dirty="0"/>
              <a:t> </a:t>
            </a:r>
            <a:r>
              <a:rPr lang="en-US" sz="2800" dirty="0"/>
              <a:t>in unity!</a:t>
            </a:r>
          </a:p>
          <a:p>
            <a:endParaRPr lang="en-US" sz="2800" dirty="0"/>
          </a:p>
        </p:txBody>
      </p:sp>
    </p:spTree>
    <p:extLst>
      <p:ext uri="{BB962C8B-B14F-4D97-AF65-F5344CB8AC3E}">
        <p14:creationId xmlns:p14="http://schemas.microsoft.com/office/powerpoint/2010/main" val="948754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C. Participle chant: </a:t>
            </a:r>
            <a:endParaRPr lang="en-US" dirty="0"/>
          </a:p>
        </p:txBody>
      </p:sp>
      <p:sp>
        <p:nvSpPr>
          <p:cNvPr id="3" name="Content Placeholder 2"/>
          <p:cNvSpPr>
            <a:spLocks noGrp="1"/>
          </p:cNvSpPr>
          <p:nvPr>
            <p:ph idx="1"/>
          </p:nvPr>
        </p:nvSpPr>
        <p:spPr/>
        <p:txBody>
          <a:bodyPr>
            <a:normAutofit/>
          </a:bodyPr>
          <a:lstStyle/>
          <a:p>
            <a:r>
              <a:rPr lang="el-GR" sz="2800" b="1" dirty="0" smtClean="0"/>
              <a:t>                         </a:t>
            </a:r>
            <a:r>
              <a:rPr lang="en-US" sz="2800" b="1" dirty="0" err="1" smtClean="0"/>
              <a:t>Qal</a:t>
            </a:r>
            <a:r>
              <a:rPr lang="en-US" sz="2800" b="1" dirty="0" smtClean="0"/>
              <a:t> </a:t>
            </a:r>
            <a:r>
              <a:rPr lang="en-US" sz="2800" b="1" dirty="0"/>
              <a:t>Active Participle</a:t>
            </a:r>
            <a:endParaRPr lang="en-US" sz="2800" dirty="0"/>
          </a:p>
          <a:p>
            <a:r>
              <a:rPr lang="en-US" sz="2800" dirty="0"/>
              <a:t>		</a:t>
            </a:r>
            <a:r>
              <a:rPr lang="en-US" sz="2800" dirty="0" smtClean="0"/>
              <a:t>            Singular </a:t>
            </a:r>
            <a:r>
              <a:rPr lang="en-US" sz="2800" dirty="0"/>
              <a:t>	</a:t>
            </a:r>
            <a:r>
              <a:rPr lang="en-US" sz="2800" dirty="0" smtClean="0"/>
              <a:t>                     </a:t>
            </a:r>
            <a:r>
              <a:rPr lang="en-US" sz="2800" dirty="0"/>
              <a:t>	Plural</a:t>
            </a:r>
          </a:p>
          <a:p>
            <a:r>
              <a:rPr lang="en-US" sz="2800" dirty="0"/>
              <a:t>Masculine	</a:t>
            </a:r>
            <a:r>
              <a:rPr lang="he-IL" sz="4000" dirty="0"/>
              <a:t>שֹׁמֵר</a:t>
            </a:r>
            <a:r>
              <a:rPr lang="en-US" sz="4000" dirty="0"/>
              <a:t> 	</a:t>
            </a:r>
            <a:r>
              <a:rPr lang="en-US" sz="4000" dirty="0" smtClean="0"/>
              <a:t>                </a:t>
            </a:r>
            <a:r>
              <a:rPr lang="en-US" sz="4000" dirty="0"/>
              <a:t>	</a:t>
            </a:r>
            <a:r>
              <a:rPr lang="he-IL" sz="4000" dirty="0"/>
              <a:t>שֹׁמְרִים</a:t>
            </a:r>
            <a:r>
              <a:rPr lang="en-US" sz="2800" dirty="0"/>
              <a:t>	</a:t>
            </a:r>
          </a:p>
          <a:p>
            <a:r>
              <a:rPr lang="en-US" sz="2800" dirty="0"/>
              <a:t>Feminine</a:t>
            </a:r>
            <a:r>
              <a:rPr lang="he-IL" sz="2800" dirty="0"/>
              <a:t> 	</a:t>
            </a:r>
            <a:r>
              <a:rPr lang="he-IL" sz="4000" dirty="0"/>
              <a:t>שֹׁמְרָה</a:t>
            </a:r>
            <a:r>
              <a:rPr lang="en-US" sz="4000" dirty="0"/>
              <a:t> /</a:t>
            </a:r>
            <a:r>
              <a:rPr lang="he-IL" sz="4000" dirty="0"/>
              <a:t>שֹׁמְרֶת</a:t>
            </a:r>
            <a:r>
              <a:rPr lang="el-GR" sz="4000" dirty="0"/>
              <a:t> </a:t>
            </a:r>
            <a:r>
              <a:rPr lang="en-US" sz="4000" dirty="0" smtClean="0"/>
              <a:t>     </a:t>
            </a:r>
            <a:r>
              <a:rPr lang="el-GR" sz="4000" dirty="0"/>
              <a:t>	</a:t>
            </a:r>
            <a:r>
              <a:rPr lang="he-IL" sz="4000" dirty="0"/>
              <a:t>שֹׁמְרוֹת</a:t>
            </a:r>
            <a:endParaRPr lang="en-US" sz="4000" dirty="0"/>
          </a:p>
          <a:p>
            <a:endParaRPr lang="en-US" sz="2800" dirty="0"/>
          </a:p>
        </p:txBody>
      </p:sp>
    </p:spTree>
    <p:extLst>
      <p:ext uri="{BB962C8B-B14F-4D97-AF65-F5344CB8AC3E}">
        <p14:creationId xmlns:p14="http://schemas.microsoft.com/office/powerpoint/2010/main" val="42140565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C. Participle chant: </a:t>
            </a:r>
            <a:endParaRPr lang="en-US" dirty="0"/>
          </a:p>
        </p:txBody>
      </p:sp>
      <p:sp>
        <p:nvSpPr>
          <p:cNvPr id="3" name="Content Placeholder 2"/>
          <p:cNvSpPr>
            <a:spLocks noGrp="1"/>
          </p:cNvSpPr>
          <p:nvPr>
            <p:ph idx="1"/>
          </p:nvPr>
        </p:nvSpPr>
        <p:spPr/>
        <p:txBody>
          <a:bodyPr>
            <a:normAutofit/>
          </a:bodyPr>
          <a:lstStyle/>
          <a:p>
            <a:r>
              <a:rPr lang="el-GR" sz="2800" b="1" dirty="0" smtClean="0"/>
              <a:t>                   </a:t>
            </a:r>
            <a:r>
              <a:rPr lang="en-US" sz="2800" b="1" dirty="0" err="1" smtClean="0"/>
              <a:t>Qal</a:t>
            </a:r>
            <a:r>
              <a:rPr lang="en-US" sz="2800" b="1" dirty="0" smtClean="0"/>
              <a:t> </a:t>
            </a:r>
            <a:r>
              <a:rPr lang="en-US" sz="2800" b="1" dirty="0"/>
              <a:t>Passive Participle</a:t>
            </a:r>
            <a:endParaRPr lang="en-US" sz="2800" dirty="0"/>
          </a:p>
          <a:p>
            <a:r>
              <a:rPr lang="en-US" sz="2800" dirty="0"/>
              <a:t> 		</a:t>
            </a:r>
            <a:r>
              <a:rPr lang="en-US" sz="2800" dirty="0" smtClean="0"/>
              <a:t>               Singular    </a:t>
            </a:r>
            <a:r>
              <a:rPr lang="en-US" sz="2800" dirty="0"/>
              <a:t>	</a:t>
            </a:r>
            <a:r>
              <a:rPr lang="en-US" sz="2800" dirty="0" smtClean="0"/>
              <a:t>Plural</a:t>
            </a:r>
            <a:endParaRPr lang="en-US" sz="2800" dirty="0"/>
          </a:p>
          <a:p>
            <a:r>
              <a:rPr lang="en-US" sz="2800" dirty="0"/>
              <a:t>Masculine	</a:t>
            </a:r>
            <a:r>
              <a:rPr lang="he-IL" sz="4000" dirty="0"/>
              <a:t>שָֽׁמוּר</a:t>
            </a:r>
            <a:r>
              <a:rPr lang="en-US" sz="4000" dirty="0"/>
              <a:t> 	</a:t>
            </a:r>
            <a:r>
              <a:rPr lang="en-US" sz="4000" dirty="0" smtClean="0"/>
              <a:t>    </a:t>
            </a:r>
            <a:r>
              <a:rPr lang="en-US" sz="4000" dirty="0"/>
              <a:t>	</a:t>
            </a:r>
            <a:r>
              <a:rPr lang="he-IL" sz="4000" dirty="0"/>
              <a:t>שְׁמוּרִים</a:t>
            </a:r>
            <a:r>
              <a:rPr lang="en-US" sz="4000" dirty="0"/>
              <a:t>	</a:t>
            </a:r>
          </a:p>
          <a:p>
            <a:r>
              <a:rPr lang="en-US" sz="2800" dirty="0"/>
              <a:t>Feminine</a:t>
            </a:r>
            <a:r>
              <a:rPr lang="he-IL" sz="2800" dirty="0"/>
              <a:t> 	</a:t>
            </a:r>
            <a:r>
              <a:rPr lang="he-IL" sz="4000" dirty="0"/>
              <a:t>שְׁמוּרָה</a:t>
            </a:r>
            <a:r>
              <a:rPr lang="en-US" sz="4000" dirty="0"/>
              <a:t> </a:t>
            </a:r>
            <a:r>
              <a:rPr lang="en-US" sz="4000" dirty="0" smtClean="0"/>
              <a:t>  </a:t>
            </a:r>
            <a:r>
              <a:rPr lang="en-US" sz="4000" dirty="0"/>
              <a:t>	 	</a:t>
            </a:r>
            <a:r>
              <a:rPr lang="he-IL" sz="4000" dirty="0"/>
              <a:t>שְׁמוּרוֹת</a:t>
            </a:r>
            <a:endParaRPr lang="en-US" sz="4000" dirty="0"/>
          </a:p>
          <a:p>
            <a:endParaRPr lang="en-US" sz="2800" dirty="0"/>
          </a:p>
        </p:txBody>
      </p:sp>
    </p:spTree>
    <p:extLst>
      <p:ext uri="{BB962C8B-B14F-4D97-AF65-F5344CB8AC3E}">
        <p14:creationId xmlns:p14="http://schemas.microsoft.com/office/powerpoint/2010/main" val="35231222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27195"/>
          </a:xfrm>
        </p:spPr>
        <p:txBody>
          <a:bodyPr/>
          <a:lstStyle/>
          <a:p>
            <a:r>
              <a:rPr lang="en-US" b="1" dirty="0"/>
              <a:t>13. A. Introduction to Participle:</a:t>
            </a:r>
            <a:endParaRPr lang="en-US" dirty="0"/>
          </a:p>
        </p:txBody>
      </p:sp>
      <p:sp>
        <p:nvSpPr>
          <p:cNvPr id="3" name="Content Placeholder 2"/>
          <p:cNvSpPr>
            <a:spLocks noGrp="1"/>
          </p:cNvSpPr>
          <p:nvPr>
            <p:ph idx="1"/>
          </p:nvPr>
        </p:nvSpPr>
        <p:spPr>
          <a:xfrm>
            <a:off x="581891" y="1953490"/>
            <a:ext cx="11080865" cy="4294909"/>
          </a:xfrm>
        </p:spPr>
        <p:txBody>
          <a:bodyPr>
            <a:noAutofit/>
          </a:bodyPr>
          <a:lstStyle/>
          <a:p>
            <a:r>
              <a:rPr lang="en-US" sz="2800" dirty="0" smtClean="0"/>
              <a:t>Participles </a:t>
            </a:r>
            <a:r>
              <a:rPr lang="en-US" sz="2800" dirty="0"/>
              <a:t>are verbal adjectives. </a:t>
            </a:r>
            <a:endParaRPr lang="en-US" sz="2800" dirty="0" smtClean="0"/>
          </a:p>
          <a:p>
            <a:r>
              <a:rPr lang="en-US" sz="2800" dirty="0" smtClean="0"/>
              <a:t>In </a:t>
            </a:r>
            <a:r>
              <a:rPr lang="en-US" sz="2800" dirty="0"/>
              <a:t>English we turn a verb into a participle by adding a –</a:t>
            </a:r>
            <a:r>
              <a:rPr lang="en-US" sz="2800" dirty="0" err="1"/>
              <a:t>ing</a:t>
            </a:r>
            <a:r>
              <a:rPr lang="en-US" sz="2800" dirty="0"/>
              <a:t> to the verb (e.g. sitting, running, jumping, lifting).   </a:t>
            </a:r>
            <a:endParaRPr lang="en-US" sz="2800" dirty="0" smtClean="0"/>
          </a:p>
        </p:txBody>
      </p:sp>
    </p:spTree>
    <p:extLst>
      <p:ext uri="{BB962C8B-B14F-4D97-AF65-F5344CB8AC3E}">
        <p14:creationId xmlns:p14="http://schemas.microsoft.com/office/powerpoint/2010/main" val="20748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Usages of Participle</a:t>
            </a:r>
            <a:r>
              <a:rPr lang="en-US" dirty="0" smtClean="0"/>
              <a:t>:</a:t>
            </a:r>
            <a:endParaRPr lang="en-US" dirty="0"/>
          </a:p>
        </p:txBody>
      </p:sp>
      <p:sp>
        <p:nvSpPr>
          <p:cNvPr id="3" name="Content Placeholder 2"/>
          <p:cNvSpPr>
            <a:spLocks noGrp="1"/>
          </p:cNvSpPr>
          <p:nvPr>
            <p:ph idx="1"/>
          </p:nvPr>
        </p:nvSpPr>
        <p:spPr>
          <a:xfrm>
            <a:off x="1103312" y="2052918"/>
            <a:ext cx="10077306" cy="4195481"/>
          </a:xfrm>
        </p:spPr>
        <p:txBody>
          <a:bodyPr>
            <a:normAutofit/>
          </a:bodyPr>
          <a:lstStyle/>
          <a:p>
            <a:r>
              <a:rPr lang="en-US" sz="2800" dirty="0" smtClean="0"/>
              <a:t>We </a:t>
            </a:r>
            <a:r>
              <a:rPr lang="en-US" sz="2800" dirty="0"/>
              <a:t>have </a:t>
            </a:r>
            <a:r>
              <a:rPr lang="en-US" sz="2800" dirty="0">
                <a:solidFill>
                  <a:srgbClr val="FFFF00"/>
                </a:solidFill>
              </a:rPr>
              <a:t>attributive use </a:t>
            </a:r>
            <a:r>
              <a:rPr lang="en-US" sz="2800" dirty="0"/>
              <a:t>participles which as adjectives modify the noun that they come with (e.g. the sitting student or the running student).  </a:t>
            </a:r>
          </a:p>
          <a:p>
            <a:r>
              <a:rPr lang="en-US" sz="2800" dirty="0"/>
              <a:t>The </a:t>
            </a:r>
            <a:r>
              <a:rPr lang="en-US" sz="2800" dirty="0">
                <a:solidFill>
                  <a:srgbClr val="FFFF00"/>
                </a:solidFill>
              </a:rPr>
              <a:t>predicate use </a:t>
            </a:r>
            <a:r>
              <a:rPr lang="en-US" sz="2800" dirty="0"/>
              <a:t>is formed by adding the helping verb “is” (e.g. the student is sitting or the student is running). </a:t>
            </a:r>
          </a:p>
          <a:p>
            <a:r>
              <a:rPr lang="en-US" sz="2800" dirty="0"/>
              <a:t>Finally, in English when we use a verb plus –</a:t>
            </a:r>
            <a:r>
              <a:rPr lang="en-US" sz="2800" dirty="0" err="1"/>
              <a:t>ing</a:t>
            </a:r>
            <a:r>
              <a:rPr lang="en-US" sz="2800" dirty="0"/>
              <a:t> ending for a noun it is called a </a:t>
            </a:r>
            <a:r>
              <a:rPr lang="en-US" sz="2800" dirty="0" smtClean="0">
                <a:solidFill>
                  <a:srgbClr val="FFFF00"/>
                </a:solidFill>
              </a:rPr>
              <a:t>gerund or substantive</a:t>
            </a:r>
            <a:r>
              <a:rPr lang="en-US" sz="2800" dirty="0" smtClean="0"/>
              <a:t> </a:t>
            </a:r>
            <a:r>
              <a:rPr lang="en-US" sz="2800" dirty="0"/>
              <a:t>(e.g. Sitting is the new smoking or Running is easy).</a:t>
            </a:r>
          </a:p>
          <a:p>
            <a:endParaRPr lang="en-US" sz="2800" dirty="0"/>
          </a:p>
        </p:txBody>
      </p:sp>
    </p:spTree>
    <p:extLst>
      <p:ext uri="{BB962C8B-B14F-4D97-AF65-F5344CB8AC3E}">
        <p14:creationId xmlns:p14="http://schemas.microsoft.com/office/powerpoint/2010/main" val="281230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Qal</a:t>
            </a:r>
            <a:r>
              <a:rPr lang="en-US" dirty="0" smtClean="0"/>
              <a:t> Active / </a:t>
            </a:r>
            <a:r>
              <a:rPr lang="en-US" dirty="0" err="1" smtClean="0"/>
              <a:t>Qal</a:t>
            </a:r>
            <a:r>
              <a:rPr lang="en-US" dirty="0" smtClean="0"/>
              <a:t> </a:t>
            </a:r>
            <a:r>
              <a:rPr lang="en-US" dirty="0" err="1" smtClean="0"/>
              <a:t>Pasive</a:t>
            </a:r>
            <a:r>
              <a:rPr lang="en-US" dirty="0" smtClean="0"/>
              <a:t> Participles</a:t>
            </a:r>
            <a:endParaRPr lang="en-US" dirty="0"/>
          </a:p>
        </p:txBody>
      </p:sp>
      <p:sp>
        <p:nvSpPr>
          <p:cNvPr id="3" name="Content Placeholder 2"/>
          <p:cNvSpPr>
            <a:spLocks noGrp="1"/>
          </p:cNvSpPr>
          <p:nvPr>
            <p:ph idx="1"/>
          </p:nvPr>
        </p:nvSpPr>
        <p:spPr/>
        <p:txBody>
          <a:bodyPr>
            <a:normAutofit/>
          </a:bodyPr>
          <a:lstStyle/>
          <a:p>
            <a:r>
              <a:rPr lang="en-US" sz="2800" dirty="0"/>
              <a:t>In </a:t>
            </a:r>
            <a:r>
              <a:rPr lang="en-US" sz="2800" dirty="0" smtClean="0"/>
              <a:t>Hebrew the </a:t>
            </a:r>
            <a:r>
              <a:rPr lang="en-US" sz="2800" dirty="0"/>
              <a:t>participle matches its noun in gender and </a:t>
            </a:r>
            <a:r>
              <a:rPr lang="en-US" sz="2800" dirty="0" smtClean="0"/>
              <a:t>number</a:t>
            </a:r>
          </a:p>
          <a:p>
            <a:r>
              <a:rPr lang="en-US" sz="2800" dirty="0"/>
              <a:t>There are </a:t>
            </a:r>
            <a:r>
              <a:rPr lang="en-US" sz="2800" dirty="0" err="1">
                <a:solidFill>
                  <a:srgbClr val="FFFF00"/>
                </a:solidFill>
              </a:rPr>
              <a:t>Qal</a:t>
            </a:r>
            <a:r>
              <a:rPr lang="en-US" sz="2800" dirty="0">
                <a:solidFill>
                  <a:srgbClr val="FFFF00"/>
                </a:solidFill>
              </a:rPr>
              <a:t> Active </a:t>
            </a:r>
            <a:r>
              <a:rPr lang="en-US" sz="2800" dirty="0"/>
              <a:t>participles (e.g. Rebekah </a:t>
            </a:r>
            <a:r>
              <a:rPr lang="en-US" sz="2800" b="1" dirty="0"/>
              <a:t>was seeking</a:t>
            </a:r>
            <a:r>
              <a:rPr lang="en-US" sz="2800" dirty="0"/>
              <a:t> Madame Wisdom). </a:t>
            </a:r>
            <a:endParaRPr lang="en-US" sz="2800" dirty="0" smtClean="0"/>
          </a:p>
          <a:p>
            <a:r>
              <a:rPr lang="en-US" sz="2800" dirty="0" smtClean="0"/>
              <a:t>There </a:t>
            </a:r>
            <a:r>
              <a:rPr lang="en-US" sz="2800" dirty="0"/>
              <a:t>is also a </a:t>
            </a:r>
            <a:r>
              <a:rPr lang="en-US" sz="2800" dirty="0" err="1">
                <a:solidFill>
                  <a:srgbClr val="FFFF00"/>
                </a:solidFill>
              </a:rPr>
              <a:t>Qal</a:t>
            </a:r>
            <a:r>
              <a:rPr lang="en-US" sz="2800" dirty="0">
                <a:solidFill>
                  <a:srgbClr val="FFFF00"/>
                </a:solidFill>
              </a:rPr>
              <a:t> Passive </a:t>
            </a:r>
            <a:r>
              <a:rPr lang="en-US" sz="2800" dirty="0"/>
              <a:t>participle (e.g. Rebekah </a:t>
            </a:r>
            <a:r>
              <a:rPr lang="en-US" sz="2800" b="1" dirty="0"/>
              <a:t>was being sought</a:t>
            </a:r>
            <a:r>
              <a:rPr lang="en-US" sz="2800" dirty="0"/>
              <a:t> by Madame Wisdom). </a:t>
            </a:r>
          </a:p>
        </p:txBody>
      </p:sp>
    </p:spTree>
    <p:extLst>
      <p:ext uri="{BB962C8B-B14F-4D97-AF65-F5344CB8AC3E}">
        <p14:creationId xmlns:p14="http://schemas.microsoft.com/office/powerpoint/2010/main" val="208312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1191213" cy="1400530"/>
          </a:xfrm>
        </p:spPr>
        <p:txBody>
          <a:bodyPr/>
          <a:lstStyle/>
          <a:p>
            <a:r>
              <a:rPr lang="en-US" b="1" dirty="0"/>
              <a:t>13. B. Formation of the </a:t>
            </a:r>
            <a:r>
              <a:rPr lang="en-US" b="1" dirty="0" err="1"/>
              <a:t>Qal</a:t>
            </a:r>
            <a:r>
              <a:rPr lang="en-US" b="1" dirty="0"/>
              <a:t> Active and </a:t>
            </a:r>
            <a:r>
              <a:rPr lang="en-US" b="1" dirty="0" err="1"/>
              <a:t>Qal</a:t>
            </a:r>
            <a:r>
              <a:rPr lang="en-US" b="1" dirty="0"/>
              <a:t> Passive </a:t>
            </a:r>
            <a:r>
              <a:rPr lang="en-US" b="1" dirty="0" smtClean="0"/>
              <a:t>Participles for Strong Verbs</a:t>
            </a:r>
            <a:r>
              <a:rPr lang="en-US" dirty="0" smtClean="0"/>
              <a:t/>
            </a:r>
            <a:br>
              <a:rPr lang="en-US" dirty="0" smtClean="0"/>
            </a:br>
            <a:endParaRPr lang="en-US" dirty="0"/>
          </a:p>
        </p:txBody>
      </p:sp>
      <p:sp>
        <p:nvSpPr>
          <p:cNvPr id="3" name="Content Placeholder 2"/>
          <p:cNvSpPr>
            <a:spLocks noGrp="1"/>
          </p:cNvSpPr>
          <p:nvPr>
            <p:ph idx="1"/>
          </p:nvPr>
        </p:nvSpPr>
        <p:spPr>
          <a:xfrm>
            <a:off x="1103312" y="2052918"/>
            <a:ext cx="10185372" cy="4195481"/>
          </a:xfrm>
        </p:spPr>
        <p:txBody>
          <a:bodyPr>
            <a:noAutofit/>
          </a:bodyPr>
          <a:lstStyle/>
          <a:p>
            <a:r>
              <a:rPr lang="en-US" sz="2800" dirty="0" err="1"/>
              <a:t>Qal</a:t>
            </a:r>
            <a:r>
              <a:rPr lang="en-US" sz="2800" dirty="0"/>
              <a:t> Active is generally formed with a </a:t>
            </a:r>
            <a:r>
              <a:rPr lang="en-US" sz="2800" dirty="0" err="1"/>
              <a:t>ḥôlem</a:t>
            </a:r>
            <a:r>
              <a:rPr lang="en-US" sz="2800" dirty="0"/>
              <a:t> after the first consonant and a </a:t>
            </a:r>
            <a:r>
              <a:rPr lang="en-US" sz="2800" dirty="0" err="1"/>
              <a:t>ṣerê</a:t>
            </a:r>
            <a:r>
              <a:rPr lang="en-US" sz="2800" dirty="0"/>
              <a:t> after the second consonant (e.g. </a:t>
            </a:r>
            <a:r>
              <a:rPr lang="he-IL" sz="4000" dirty="0"/>
              <a:t>שֹׁמֵר</a:t>
            </a:r>
            <a:r>
              <a:rPr lang="he-IL" sz="2800" dirty="0"/>
              <a:t> </a:t>
            </a:r>
            <a:r>
              <a:rPr lang="el-GR" sz="2800" dirty="0" smtClean="0"/>
              <a:t> </a:t>
            </a:r>
            <a:r>
              <a:rPr lang="en-US" sz="2800" dirty="0" smtClean="0"/>
              <a:t>meaning </a:t>
            </a:r>
            <a:r>
              <a:rPr lang="en-US" sz="2800" dirty="0"/>
              <a:t>keeping/guarding; simply say oh-</a:t>
            </a:r>
            <a:r>
              <a:rPr lang="en-US" sz="2800" dirty="0" err="1"/>
              <a:t>ey</a:t>
            </a:r>
            <a:r>
              <a:rPr lang="en-US" sz="2800" dirty="0"/>
              <a:t>). </a:t>
            </a:r>
            <a:endParaRPr lang="en-US" sz="2800" dirty="0" smtClean="0"/>
          </a:p>
          <a:p>
            <a:r>
              <a:rPr lang="en-US" sz="2800" dirty="0"/>
              <a:t>The </a:t>
            </a:r>
            <a:r>
              <a:rPr lang="en-US" sz="2800" dirty="0" err="1"/>
              <a:t>Qal</a:t>
            </a:r>
            <a:r>
              <a:rPr lang="en-US" sz="2800" dirty="0"/>
              <a:t> Passive is generally formed with a </a:t>
            </a:r>
            <a:r>
              <a:rPr lang="en-US" sz="2800" dirty="0" err="1"/>
              <a:t>qāmeṣ</a:t>
            </a:r>
            <a:r>
              <a:rPr lang="en-US" sz="2800" dirty="0"/>
              <a:t> under the first consonant and a </a:t>
            </a:r>
            <a:r>
              <a:rPr lang="en-US" sz="2800" dirty="0" err="1"/>
              <a:t>šûreq</a:t>
            </a:r>
            <a:r>
              <a:rPr lang="en-US" sz="2800" dirty="0"/>
              <a:t> following the second consonant (e.g. </a:t>
            </a:r>
            <a:r>
              <a:rPr lang="el-GR" sz="2800" dirty="0" smtClean="0"/>
              <a:t> </a:t>
            </a:r>
            <a:r>
              <a:rPr lang="he-IL" sz="4000" dirty="0" smtClean="0"/>
              <a:t>שָׁמוּר</a:t>
            </a:r>
            <a:r>
              <a:rPr lang="he-IL" sz="2800" dirty="0" smtClean="0"/>
              <a:t> </a:t>
            </a:r>
            <a:r>
              <a:rPr lang="el-GR" sz="2800" dirty="0" smtClean="0"/>
              <a:t> </a:t>
            </a:r>
            <a:r>
              <a:rPr lang="en-US" sz="2800" dirty="0" smtClean="0"/>
              <a:t>meaning </a:t>
            </a:r>
            <a:r>
              <a:rPr lang="en-US" sz="2800" dirty="0"/>
              <a:t>being kept/guarded; simply say ah-</a:t>
            </a:r>
            <a:r>
              <a:rPr lang="en-US" sz="2800" dirty="0" err="1"/>
              <a:t>ou</a:t>
            </a:r>
            <a:r>
              <a:rPr lang="en-US" sz="2800" dirty="0"/>
              <a:t>). </a:t>
            </a:r>
            <a:endParaRPr lang="en-US" sz="2800" dirty="0" smtClean="0"/>
          </a:p>
          <a:p>
            <a:endParaRPr lang="en-US" sz="2800" dirty="0"/>
          </a:p>
        </p:txBody>
      </p:sp>
    </p:spTree>
    <p:extLst>
      <p:ext uri="{BB962C8B-B14F-4D97-AF65-F5344CB8AC3E}">
        <p14:creationId xmlns:p14="http://schemas.microsoft.com/office/powerpoint/2010/main" val="197713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Participle Endings: </a:t>
            </a:r>
            <a:endParaRPr lang="en-US" dirty="0"/>
          </a:p>
        </p:txBody>
      </p:sp>
      <p:sp>
        <p:nvSpPr>
          <p:cNvPr id="3" name="Content Placeholder 2"/>
          <p:cNvSpPr>
            <a:spLocks noGrp="1"/>
          </p:cNvSpPr>
          <p:nvPr>
            <p:ph idx="1"/>
          </p:nvPr>
        </p:nvSpPr>
        <p:spPr>
          <a:xfrm>
            <a:off x="1103312" y="2052918"/>
            <a:ext cx="9894426" cy="4195481"/>
          </a:xfrm>
        </p:spPr>
        <p:txBody>
          <a:bodyPr>
            <a:normAutofit/>
          </a:bodyPr>
          <a:lstStyle/>
          <a:p>
            <a:r>
              <a:rPr lang="en-US" sz="2800" dirty="0"/>
              <a:t>The masculine plural is formed by simply adding the normal masculine plural </a:t>
            </a:r>
            <a:r>
              <a:rPr lang="he-IL" sz="4000" dirty="0"/>
              <a:t>ִים</a:t>
            </a:r>
            <a:r>
              <a:rPr lang="en-US" sz="4000" dirty="0"/>
              <a:t> </a:t>
            </a:r>
            <a:r>
              <a:rPr lang="en-US" sz="3600" dirty="0"/>
              <a:t> </a:t>
            </a:r>
            <a:r>
              <a:rPr lang="en-US" sz="2800" dirty="0"/>
              <a:t>ending. </a:t>
            </a:r>
          </a:p>
          <a:p>
            <a:r>
              <a:rPr lang="en-US" sz="2800" dirty="0"/>
              <a:t>The feminine singular is formed in two ways.  Sometimes the normal </a:t>
            </a:r>
            <a:r>
              <a:rPr lang="he-IL" sz="4000" dirty="0"/>
              <a:t>ָה  </a:t>
            </a:r>
            <a:r>
              <a:rPr lang="el-GR" sz="4000" dirty="0" smtClean="0"/>
              <a:t>  </a:t>
            </a:r>
            <a:r>
              <a:rPr lang="el-GR" sz="2800" dirty="0" smtClean="0"/>
              <a:t> </a:t>
            </a:r>
            <a:r>
              <a:rPr lang="en-US" sz="2800" dirty="0" smtClean="0"/>
              <a:t>ending </a:t>
            </a:r>
            <a:r>
              <a:rPr lang="en-US" sz="2800" dirty="0"/>
              <a:t>is added but a </a:t>
            </a:r>
            <a:r>
              <a:rPr lang="he-IL" sz="3600" dirty="0"/>
              <a:t>ֶ</a:t>
            </a:r>
            <a:r>
              <a:rPr lang="he-IL" sz="4000" dirty="0"/>
              <a:t>ת </a:t>
            </a:r>
            <a:r>
              <a:rPr lang="en-US" sz="4000" dirty="0"/>
              <a:t>  </a:t>
            </a:r>
            <a:r>
              <a:rPr lang="en-US" sz="2800" dirty="0"/>
              <a:t>can also signal a feminine singular. </a:t>
            </a:r>
          </a:p>
          <a:p>
            <a:r>
              <a:rPr lang="en-US" sz="2800" dirty="0"/>
              <a:t>The feminine plural uses the normal </a:t>
            </a:r>
            <a:r>
              <a:rPr lang="en-US" sz="2800" dirty="0" smtClean="0"/>
              <a:t> </a:t>
            </a:r>
            <a:r>
              <a:rPr lang="he-IL" sz="4000" dirty="0" smtClean="0"/>
              <a:t>וֹת </a:t>
            </a:r>
            <a:r>
              <a:rPr lang="en-US" sz="4000" dirty="0" smtClean="0"/>
              <a:t> </a:t>
            </a:r>
            <a:r>
              <a:rPr lang="en-US" sz="2800" dirty="0" smtClean="0"/>
              <a:t>suffix</a:t>
            </a:r>
            <a:r>
              <a:rPr lang="en-US" sz="2800" dirty="0"/>
              <a:t>.</a:t>
            </a:r>
          </a:p>
        </p:txBody>
      </p:sp>
    </p:spTree>
    <p:extLst>
      <p:ext uri="{BB962C8B-B14F-4D97-AF65-F5344CB8AC3E}">
        <p14:creationId xmlns:p14="http://schemas.microsoft.com/office/powerpoint/2010/main" val="18940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C. Participle chant: </a:t>
            </a:r>
            <a:endParaRPr lang="en-US" dirty="0"/>
          </a:p>
        </p:txBody>
      </p:sp>
      <p:sp>
        <p:nvSpPr>
          <p:cNvPr id="3" name="Content Placeholder 2"/>
          <p:cNvSpPr>
            <a:spLocks noGrp="1"/>
          </p:cNvSpPr>
          <p:nvPr>
            <p:ph idx="1"/>
          </p:nvPr>
        </p:nvSpPr>
        <p:spPr/>
        <p:txBody>
          <a:bodyPr>
            <a:normAutofit/>
          </a:bodyPr>
          <a:lstStyle/>
          <a:p>
            <a:r>
              <a:rPr lang="el-GR" sz="2800" b="1" dirty="0" smtClean="0"/>
              <a:t>                         </a:t>
            </a:r>
            <a:r>
              <a:rPr lang="en-US" sz="2800" b="1" dirty="0" err="1" smtClean="0"/>
              <a:t>Qal</a:t>
            </a:r>
            <a:r>
              <a:rPr lang="en-US" sz="2800" b="1" dirty="0" smtClean="0"/>
              <a:t> </a:t>
            </a:r>
            <a:r>
              <a:rPr lang="en-US" sz="2800" b="1" dirty="0"/>
              <a:t>Active Participle</a:t>
            </a:r>
            <a:endParaRPr lang="en-US" sz="2800" dirty="0"/>
          </a:p>
          <a:p>
            <a:r>
              <a:rPr lang="en-US" sz="2800" dirty="0"/>
              <a:t>		</a:t>
            </a:r>
            <a:r>
              <a:rPr lang="en-US" sz="2800" dirty="0" smtClean="0"/>
              <a:t>            Singular </a:t>
            </a:r>
            <a:r>
              <a:rPr lang="en-US" sz="2800" dirty="0"/>
              <a:t>	</a:t>
            </a:r>
            <a:r>
              <a:rPr lang="en-US" sz="2800" dirty="0" smtClean="0"/>
              <a:t>                     </a:t>
            </a:r>
            <a:r>
              <a:rPr lang="en-US" sz="2800" dirty="0"/>
              <a:t>	Plural</a:t>
            </a:r>
          </a:p>
          <a:p>
            <a:r>
              <a:rPr lang="en-US" sz="2800" dirty="0"/>
              <a:t>Masculine	</a:t>
            </a:r>
            <a:r>
              <a:rPr lang="he-IL" sz="4000" dirty="0"/>
              <a:t>שֹׁמֵר</a:t>
            </a:r>
            <a:r>
              <a:rPr lang="en-US" sz="4000" dirty="0"/>
              <a:t> 	</a:t>
            </a:r>
            <a:r>
              <a:rPr lang="en-US" sz="4000" dirty="0" smtClean="0"/>
              <a:t>                </a:t>
            </a:r>
            <a:r>
              <a:rPr lang="en-US" sz="4000" dirty="0"/>
              <a:t>	</a:t>
            </a:r>
            <a:r>
              <a:rPr lang="he-IL" sz="4000" dirty="0"/>
              <a:t>שֹׁמְרִים</a:t>
            </a:r>
            <a:r>
              <a:rPr lang="en-US" sz="2800" dirty="0"/>
              <a:t>	</a:t>
            </a:r>
          </a:p>
          <a:p>
            <a:r>
              <a:rPr lang="en-US" sz="2800" dirty="0"/>
              <a:t>Feminine</a:t>
            </a:r>
            <a:r>
              <a:rPr lang="he-IL" sz="2800" dirty="0"/>
              <a:t> 	</a:t>
            </a:r>
            <a:r>
              <a:rPr lang="he-IL" sz="4000" dirty="0"/>
              <a:t>שֹׁמְרָה</a:t>
            </a:r>
            <a:r>
              <a:rPr lang="en-US" sz="4000" dirty="0"/>
              <a:t> /</a:t>
            </a:r>
            <a:r>
              <a:rPr lang="he-IL" sz="4000" dirty="0"/>
              <a:t>שֹׁמְרֶת</a:t>
            </a:r>
            <a:r>
              <a:rPr lang="el-GR" sz="4000" dirty="0"/>
              <a:t> </a:t>
            </a:r>
            <a:r>
              <a:rPr lang="en-US" sz="4000" dirty="0" smtClean="0"/>
              <a:t>     </a:t>
            </a:r>
            <a:r>
              <a:rPr lang="el-GR" sz="4000" dirty="0"/>
              <a:t>	</a:t>
            </a:r>
            <a:r>
              <a:rPr lang="he-IL" sz="4000" dirty="0"/>
              <a:t>שֹׁמְרוֹת</a:t>
            </a:r>
            <a:endParaRPr lang="en-US" sz="4000" dirty="0"/>
          </a:p>
          <a:p>
            <a:endParaRPr lang="en-US" sz="2800" dirty="0"/>
          </a:p>
        </p:txBody>
      </p:sp>
    </p:spTree>
    <p:extLst>
      <p:ext uri="{BB962C8B-B14F-4D97-AF65-F5344CB8AC3E}">
        <p14:creationId xmlns:p14="http://schemas.microsoft.com/office/powerpoint/2010/main" val="35717614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C. Participle chant: </a:t>
            </a:r>
            <a:endParaRPr lang="en-US" dirty="0"/>
          </a:p>
        </p:txBody>
      </p:sp>
      <p:sp>
        <p:nvSpPr>
          <p:cNvPr id="3" name="Content Placeholder 2"/>
          <p:cNvSpPr>
            <a:spLocks noGrp="1"/>
          </p:cNvSpPr>
          <p:nvPr>
            <p:ph idx="1"/>
          </p:nvPr>
        </p:nvSpPr>
        <p:spPr/>
        <p:txBody>
          <a:bodyPr>
            <a:normAutofit/>
          </a:bodyPr>
          <a:lstStyle/>
          <a:p>
            <a:r>
              <a:rPr lang="el-GR" sz="2800" b="1" dirty="0" smtClean="0"/>
              <a:t>                   </a:t>
            </a:r>
            <a:r>
              <a:rPr lang="en-US" sz="2800" b="1" dirty="0" err="1" smtClean="0"/>
              <a:t>Qal</a:t>
            </a:r>
            <a:r>
              <a:rPr lang="en-US" sz="2800" b="1" dirty="0" smtClean="0"/>
              <a:t> </a:t>
            </a:r>
            <a:r>
              <a:rPr lang="en-US" sz="2800" b="1" dirty="0"/>
              <a:t>Passive Participle</a:t>
            </a:r>
            <a:endParaRPr lang="en-US" sz="2800" dirty="0"/>
          </a:p>
          <a:p>
            <a:r>
              <a:rPr lang="en-US" sz="2800" dirty="0"/>
              <a:t> 		</a:t>
            </a:r>
            <a:r>
              <a:rPr lang="en-US" sz="2800" dirty="0" smtClean="0"/>
              <a:t>               Singular    </a:t>
            </a:r>
            <a:r>
              <a:rPr lang="en-US" sz="2800" dirty="0"/>
              <a:t>	</a:t>
            </a:r>
            <a:r>
              <a:rPr lang="en-US" sz="2800" dirty="0" smtClean="0"/>
              <a:t>Plural</a:t>
            </a:r>
            <a:endParaRPr lang="en-US" sz="2800" dirty="0"/>
          </a:p>
          <a:p>
            <a:r>
              <a:rPr lang="en-US" sz="2800" dirty="0"/>
              <a:t>Masculine	</a:t>
            </a:r>
            <a:r>
              <a:rPr lang="he-IL" sz="4000" dirty="0"/>
              <a:t>שָֽׁמוּר</a:t>
            </a:r>
            <a:r>
              <a:rPr lang="en-US" sz="4000" dirty="0"/>
              <a:t> 	</a:t>
            </a:r>
            <a:r>
              <a:rPr lang="en-US" sz="4000" dirty="0" smtClean="0"/>
              <a:t>    </a:t>
            </a:r>
            <a:r>
              <a:rPr lang="en-US" sz="4000" dirty="0"/>
              <a:t>	</a:t>
            </a:r>
            <a:r>
              <a:rPr lang="he-IL" sz="4000" dirty="0"/>
              <a:t>שְׁמוּרִים</a:t>
            </a:r>
            <a:r>
              <a:rPr lang="en-US" sz="4000" dirty="0"/>
              <a:t>	</a:t>
            </a:r>
          </a:p>
          <a:p>
            <a:r>
              <a:rPr lang="en-US" sz="2800" dirty="0"/>
              <a:t>Feminine</a:t>
            </a:r>
            <a:r>
              <a:rPr lang="he-IL" sz="2800" dirty="0"/>
              <a:t> 	</a:t>
            </a:r>
            <a:r>
              <a:rPr lang="he-IL" sz="4000" dirty="0"/>
              <a:t>שְׁמוּרָה</a:t>
            </a:r>
            <a:r>
              <a:rPr lang="en-US" sz="4000" dirty="0"/>
              <a:t> </a:t>
            </a:r>
            <a:r>
              <a:rPr lang="en-US" sz="4000" dirty="0" smtClean="0"/>
              <a:t>  </a:t>
            </a:r>
            <a:r>
              <a:rPr lang="en-US" sz="4000" dirty="0"/>
              <a:t>	 	</a:t>
            </a:r>
            <a:r>
              <a:rPr lang="he-IL" sz="4000" dirty="0"/>
              <a:t>שְׁמוּרוֹת</a:t>
            </a:r>
            <a:endParaRPr lang="en-US" sz="4000" dirty="0"/>
          </a:p>
          <a:p>
            <a:endParaRPr lang="en-US" sz="2800" dirty="0"/>
          </a:p>
        </p:txBody>
      </p:sp>
    </p:spTree>
    <p:extLst>
      <p:ext uri="{BB962C8B-B14F-4D97-AF65-F5344CB8AC3E}">
        <p14:creationId xmlns:p14="http://schemas.microsoft.com/office/powerpoint/2010/main" val="18073293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Parsing format: </a:t>
            </a:r>
            <a:r>
              <a:rPr lang="en-US" dirty="0"/>
              <a:t/>
            </a:r>
            <a:br>
              <a:rPr lang="en-US" dirty="0"/>
            </a:br>
            <a:endParaRPr lang="en-US" dirty="0"/>
          </a:p>
        </p:txBody>
      </p:sp>
      <p:sp>
        <p:nvSpPr>
          <p:cNvPr id="3" name="Content Placeholder 2"/>
          <p:cNvSpPr>
            <a:spLocks noGrp="1"/>
          </p:cNvSpPr>
          <p:nvPr>
            <p:ph idx="1"/>
          </p:nvPr>
        </p:nvSpPr>
        <p:spPr>
          <a:xfrm>
            <a:off x="1103312" y="2052918"/>
            <a:ext cx="9694921" cy="4195481"/>
          </a:xfrm>
        </p:spPr>
        <p:txBody>
          <a:bodyPr>
            <a:normAutofit/>
          </a:bodyPr>
          <a:lstStyle/>
          <a:p>
            <a:r>
              <a:rPr lang="he-IL" sz="4000" dirty="0" smtClean="0"/>
              <a:t>שֹׁמֵר</a:t>
            </a:r>
            <a:r>
              <a:rPr lang="en-US" sz="2800" dirty="0" smtClean="0"/>
              <a:t>  </a:t>
            </a:r>
            <a:r>
              <a:rPr lang="en-US" sz="2800" dirty="0"/>
              <a:t>	</a:t>
            </a:r>
            <a:r>
              <a:rPr lang="en-US" sz="2800" dirty="0" err="1"/>
              <a:t>Qal</a:t>
            </a:r>
            <a:r>
              <a:rPr lang="en-US" sz="2800" dirty="0"/>
              <a:t> Active </a:t>
            </a:r>
            <a:r>
              <a:rPr lang="en-US" sz="2800" dirty="0" err="1"/>
              <a:t>Ptc</a:t>
            </a:r>
            <a:r>
              <a:rPr lang="en-US" sz="2800" dirty="0"/>
              <a:t>. </a:t>
            </a:r>
            <a:r>
              <a:rPr lang="en-US" sz="2800" dirty="0" err="1"/>
              <a:t>m.s.</a:t>
            </a:r>
            <a:r>
              <a:rPr lang="en-US" sz="2800" dirty="0"/>
              <a:t> from </a:t>
            </a:r>
            <a:r>
              <a:rPr lang="he-IL" sz="3600" dirty="0"/>
              <a:t>שָׁמַר</a:t>
            </a:r>
            <a:r>
              <a:rPr lang="he-IL" sz="2800" dirty="0"/>
              <a:t> </a:t>
            </a:r>
            <a:r>
              <a:rPr lang="en-US" sz="2800" dirty="0" smtClean="0"/>
              <a:t> meaning “keeping”</a:t>
            </a:r>
            <a:endParaRPr lang="en-US" sz="2800" dirty="0"/>
          </a:p>
          <a:p>
            <a:r>
              <a:rPr lang="he-IL" sz="4000" dirty="0"/>
              <a:t>שָֽׁמוּר</a:t>
            </a:r>
            <a:r>
              <a:rPr lang="en-US" sz="2800" b="1" dirty="0"/>
              <a:t>  	</a:t>
            </a:r>
            <a:r>
              <a:rPr lang="en-US" sz="2800" dirty="0" err="1"/>
              <a:t>Qal</a:t>
            </a:r>
            <a:r>
              <a:rPr lang="en-US" sz="2800" dirty="0"/>
              <a:t> Passive </a:t>
            </a:r>
            <a:r>
              <a:rPr lang="en-US" sz="2800" dirty="0" err="1"/>
              <a:t>Ptc</a:t>
            </a:r>
            <a:r>
              <a:rPr lang="en-US" sz="2800" dirty="0"/>
              <a:t>. </a:t>
            </a:r>
            <a:r>
              <a:rPr lang="en-US" sz="2800" dirty="0" err="1"/>
              <a:t>m.s.</a:t>
            </a:r>
            <a:r>
              <a:rPr lang="en-US" sz="2800" dirty="0"/>
              <a:t> from</a:t>
            </a:r>
            <a:r>
              <a:rPr lang="en-US" sz="2800" b="1" dirty="0"/>
              <a:t> </a:t>
            </a:r>
            <a:r>
              <a:rPr lang="he-IL" sz="3600" dirty="0"/>
              <a:t>שָׁמַר</a:t>
            </a:r>
            <a:r>
              <a:rPr lang="he-IL" sz="2800" dirty="0"/>
              <a:t> </a:t>
            </a:r>
            <a:r>
              <a:rPr lang="en-US" sz="2800" dirty="0" smtClean="0"/>
              <a:t> “was being kept”</a:t>
            </a:r>
            <a:endParaRPr lang="en-US" sz="2800" dirty="0"/>
          </a:p>
        </p:txBody>
      </p:sp>
    </p:spTree>
    <p:extLst>
      <p:ext uri="{BB962C8B-B14F-4D97-AF65-F5344CB8AC3E}">
        <p14:creationId xmlns:p14="http://schemas.microsoft.com/office/powerpoint/2010/main" val="3885590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4.L.  Sing: Shema lullaby </a:t>
            </a:r>
            <a:endParaRPr lang="en-US" dirty="0"/>
          </a:p>
        </p:txBody>
      </p:sp>
      <p:sp>
        <p:nvSpPr>
          <p:cNvPr id="3" name="Content Placeholder 2"/>
          <p:cNvSpPr>
            <a:spLocks noGrp="1"/>
          </p:cNvSpPr>
          <p:nvPr>
            <p:ph idx="1"/>
          </p:nvPr>
        </p:nvSpPr>
        <p:spPr>
          <a:xfrm>
            <a:off x="1103312" y="2052918"/>
            <a:ext cx="10139454" cy="4195481"/>
          </a:xfrm>
        </p:spPr>
        <p:txBody>
          <a:bodyPr/>
          <a:lstStyle/>
          <a:p>
            <a:r>
              <a:rPr lang="he-IL" sz="4400" dirty="0" smtClean="0"/>
              <a:t>שְׁמַע יִשְׂרָאֵל     </a:t>
            </a:r>
            <a:r>
              <a:rPr lang="he-IL" sz="4400" dirty="0"/>
              <a:t>יְהוָה אֱלֹהֵינוּ </a:t>
            </a:r>
            <a:r>
              <a:rPr lang="he-IL" sz="4400" dirty="0" smtClean="0"/>
              <a:t>   יְהוָה </a:t>
            </a:r>
            <a:r>
              <a:rPr lang="he-IL" sz="4400" dirty="0"/>
              <a:t>אֶחָֽד׃ </a:t>
            </a:r>
            <a:r>
              <a:rPr lang="en-US" sz="4400" dirty="0"/>
              <a:t>    </a:t>
            </a:r>
            <a:r>
              <a:rPr lang="en-US" dirty="0"/>
              <a:t>(Deut. 6:4)</a:t>
            </a:r>
          </a:p>
          <a:p>
            <a:r>
              <a:rPr lang="en-US" b="1" u="sng" dirty="0">
                <a:hlinkClick r:id="rId2"/>
              </a:rPr>
              <a:t>https://www.youtube.com/watch?v=pIOpZ9fQLbU&amp;t=0s&amp;list=PLnNXzYjQerJia_8yTy8OrM2K-BiN5OEup&amp;index=2</a:t>
            </a:r>
            <a:r>
              <a:rPr lang="en-US" b="1" dirty="0"/>
              <a:t>   </a:t>
            </a:r>
            <a:endParaRPr lang="en-US" dirty="0"/>
          </a:p>
          <a:p>
            <a:r>
              <a:rPr lang="en-US" b="1" dirty="0"/>
              <a:t>or search </a:t>
            </a:r>
            <a:r>
              <a:rPr lang="en-US" b="1" dirty="0" err="1"/>
              <a:t>Youtube</a:t>
            </a:r>
            <a:r>
              <a:rPr lang="en-US" b="1" dirty="0"/>
              <a:t> for: “</a:t>
            </a:r>
            <a:r>
              <a:rPr lang="en-US" dirty="0"/>
              <a:t>Shema Lullaby Judy </a:t>
            </a:r>
            <a:r>
              <a:rPr lang="en-US" dirty="0" err="1"/>
              <a:t>Ginsburgh</a:t>
            </a:r>
            <a:r>
              <a:rPr lang="en-US" dirty="0"/>
              <a:t>”</a:t>
            </a:r>
          </a:p>
          <a:p>
            <a:r>
              <a:rPr lang="en-US" dirty="0" smtClean="0"/>
              <a:t>Shabbat Shalom Medley</a:t>
            </a:r>
          </a:p>
          <a:p>
            <a:r>
              <a:rPr lang="en-US" dirty="0">
                <a:hlinkClick r:id="rId3"/>
              </a:rPr>
              <a:t>https://www.youtube.com/watch?v=-</a:t>
            </a:r>
            <a:r>
              <a:rPr lang="en-US" dirty="0" smtClean="0">
                <a:hlinkClick r:id="rId3"/>
              </a:rPr>
              <a:t>MBgACM_LcE&amp;list=RDEMSL0J_ngrs5U8EoQWZITH5w&amp;index=9</a:t>
            </a:r>
            <a:r>
              <a:rPr lang="en-US" dirty="0" smtClean="0"/>
              <a:t> </a:t>
            </a:r>
            <a:endParaRPr lang="en-US" dirty="0"/>
          </a:p>
        </p:txBody>
      </p:sp>
    </p:spTree>
    <p:extLst>
      <p:ext uri="{BB962C8B-B14F-4D97-AF65-F5344CB8AC3E}">
        <p14:creationId xmlns:p14="http://schemas.microsoft.com/office/powerpoint/2010/main" val="42095998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D. Formation of the </a:t>
            </a:r>
            <a:r>
              <a:rPr lang="en-US" b="1" dirty="0" err="1"/>
              <a:t>Qal</a:t>
            </a:r>
            <a:r>
              <a:rPr lang="en-US" b="1" dirty="0"/>
              <a:t> Active Participles for Verbs</a:t>
            </a:r>
            <a:r>
              <a:rPr lang="en-US" dirty="0"/>
              <a:t/>
            </a:r>
            <a:br>
              <a:rPr lang="en-US" dirty="0"/>
            </a:br>
            <a:endParaRPr lang="en-US" dirty="0"/>
          </a:p>
        </p:txBody>
      </p:sp>
      <p:sp>
        <p:nvSpPr>
          <p:cNvPr id="3" name="Content Placeholder 2"/>
          <p:cNvSpPr>
            <a:spLocks noGrp="1"/>
          </p:cNvSpPr>
          <p:nvPr>
            <p:ph idx="1"/>
          </p:nvPr>
        </p:nvSpPr>
        <p:spPr>
          <a:xfrm>
            <a:off x="1103312" y="2052918"/>
            <a:ext cx="10551132" cy="4195481"/>
          </a:xfrm>
        </p:spPr>
        <p:txBody>
          <a:bodyPr>
            <a:noAutofit/>
          </a:bodyPr>
          <a:lstStyle/>
          <a:p>
            <a:r>
              <a:rPr lang="en-US" sz="2800" b="1" dirty="0" smtClean="0"/>
              <a:t>QAL </a:t>
            </a:r>
            <a:r>
              <a:rPr lang="en-US" sz="2800" b="1" dirty="0"/>
              <a:t>ACTIVE PARTICIPLE FORMS</a:t>
            </a:r>
            <a:endParaRPr lang="en-US" sz="2800" dirty="0"/>
          </a:p>
          <a:p>
            <a:r>
              <a:rPr lang="en-US" sz="2800" dirty="0"/>
              <a:t>Verb 		Masc. Sg. 	Masc. Pl. 		Fem. Sg. 		Fem. Pl.</a:t>
            </a:r>
          </a:p>
          <a:p>
            <a:r>
              <a:rPr lang="he-IL" sz="4000" dirty="0"/>
              <a:t>בּוֹא</a:t>
            </a:r>
            <a:r>
              <a:rPr lang="el-GR" sz="4000" dirty="0"/>
              <a:t> 		</a:t>
            </a:r>
            <a:r>
              <a:rPr lang="en-US" sz="4000" dirty="0" smtClean="0"/>
              <a:t>    </a:t>
            </a:r>
            <a:r>
              <a:rPr lang="he-IL" sz="4000" dirty="0" smtClean="0"/>
              <a:t>בָּא</a:t>
            </a:r>
            <a:r>
              <a:rPr lang="el-GR" sz="4000" dirty="0" smtClean="0"/>
              <a:t> </a:t>
            </a:r>
            <a:r>
              <a:rPr lang="el-GR" sz="4000" dirty="0"/>
              <a:t>	</a:t>
            </a:r>
            <a:r>
              <a:rPr lang="en-US" sz="4000" dirty="0" smtClean="0"/>
              <a:t>    </a:t>
            </a:r>
            <a:r>
              <a:rPr lang="he-IL" sz="4000" dirty="0" smtClean="0"/>
              <a:t>בָּאִים</a:t>
            </a:r>
            <a:r>
              <a:rPr lang="he-IL" sz="4000" dirty="0"/>
              <a:t>		</a:t>
            </a:r>
            <a:r>
              <a:rPr lang="en-US" sz="4000" dirty="0" smtClean="0"/>
              <a:t>    </a:t>
            </a:r>
            <a:r>
              <a:rPr lang="he-IL" sz="4000" dirty="0" smtClean="0"/>
              <a:t>בָּאָה</a:t>
            </a:r>
            <a:r>
              <a:rPr lang="en-US" sz="4000" dirty="0" smtClean="0"/>
              <a:t> </a:t>
            </a:r>
            <a:r>
              <a:rPr lang="en-US" sz="4000" dirty="0"/>
              <a:t>	</a:t>
            </a:r>
            <a:r>
              <a:rPr lang="en-US" sz="4000" dirty="0" smtClean="0"/>
              <a:t> </a:t>
            </a:r>
            <a:r>
              <a:rPr lang="en-US" sz="4000" dirty="0"/>
              <a:t>	</a:t>
            </a:r>
            <a:r>
              <a:rPr lang="en-US" sz="4000" dirty="0" smtClean="0"/>
              <a:t>     </a:t>
            </a:r>
            <a:r>
              <a:rPr lang="he-IL" sz="4000" dirty="0" smtClean="0"/>
              <a:t>בּ</a:t>
            </a:r>
            <a:r>
              <a:rPr lang="he-IL" sz="4000" dirty="0"/>
              <a:t>ָ</a:t>
            </a:r>
            <a:r>
              <a:rPr lang="he-IL" sz="4000" dirty="0" smtClean="0"/>
              <a:t>אוֹת</a:t>
            </a:r>
            <a:endParaRPr lang="en-US" sz="4000" dirty="0"/>
          </a:p>
          <a:p>
            <a:r>
              <a:rPr lang="he-IL" sz="4000" dirty="0"/>
              <a:t>בָּנָה			בֹּנֶה 		בֹּנִים 		</a:t>
            </a:r>
            <a:r>
              <a:rPr lang="en-US" sz="4000" dirty="0" smtClean="0"/>
              <a:t>    </a:t>
            </a:r>
            <a:r>
              <a:rPr lang="en-US" sz="4000" dirty="0"/>
              <a:t>	</a:t>
            </a:r>
            <a:r>
              <a:rPr lang="he-IL" sz="4000" dirty="0"/>
              <a:t>בֹּנָה 	</a:t>
            </a:r>
            <a:r>
              <a:rPr lang="en-US" sz="4000" dirty="0" smtClean="0"/>
              <a:t>    </a:t>
            </a:r>
            <a:r>
              <a:rPr lang="he-IL" sz="4000" dirty="0"/>
              <a:t>		</a:t>
            </a:r>
            <a:r>
              <a:rPr lang="en-US" sz="4000" dirty="0" smtClean="0"/>
              <a:t> </a:t>
            </a:r>
            <a:r>
              <a:rPr lang="he-IL" sz="4000" dirty="0" smtClean="0"/>
              <a:t>בֹּנוֹת</a:t>
            </a:r>
            <a:endParaRPr lang="en-US" sz="4000" dirty="0"/>
          </a:p>
          <a:p>
            <a:r>
              <a:rPr lang="he-IL" sz="4000" dirty="0"/>
              <a:t>יָדַע</a:t>
            </a:r>
            <a:r>
              <a:rPr lang="el-GR" sz="4000" dirty="0"/>
              <a:t> 			</a:t>
            </a:r>
            <a:r>
              <a:rPr lang="he-IL" sz="4000" dirty="0"/>
              <a:t>יוֹדֵעַ 		יוֹדְעִים 	</a:t>
            </a:r>
            <a:r>
              <a:rPr lang="en-US" sz="4000" dirty="0" smtClean="0"/>
              <a:t>    </a:t>
            </a:r>
            <a:r>
              <a:rPr lang="en-US" sz="4000" dirty="0"/>
              <a:t>	</a:t>
            </a:r>
            <a:r>
              <a:rPr lang="he-IL" sz="4000" dirty="0"/>
              <a:t>יוֹדַעַת </a:t>
            </a:r>
            <a:r>
              <a:rPr lang="en-US" sz="4000" dirty="0" smtClean="0"/>
              <a:t>  </a:t>
            </a:r>
            <a:r>
              <a:rPr lang="he-IL" sz="4000" dirty="0"/>
              <a:t>		יוֹדְעוֹת</a:t>
            </a:r>
            <a:endParaRPr lang="en-US" sz="4000" dirty="0"/>
          </a:p>
          <a:p>
            <a:r>
              <a:rPr lang="he-IL" sz="4000" dirty="0"/>
              <a:t>יָשַׂב			יֹשֵׁב 		יֹשְׁבִים 	</a:t>
            </a:r>
            <a:r>
              <a:rPr lang="en-US" sz="4000" dirty="0" smtClean="0"/>
              <a:t>    </a:t>
            </a:r>
            <a:r>
              <a:rPr lang="en-US" sz="4000" dirty="0"/>
              <a:t>	</a:t>
            </a:r>
            <a:r>
              <a:rPr lang="he-IL" sz="4000" dirty="0"/>
              <a:t>יֹשֶׁ֫בֶת 	</a:t>
            </a:r>
            <a:r>
              <a:rPr lang="en-US" sz="4000" dirty="0" smtClean="0"/>
              <a:t>    </a:t>
            </a:r>
            <a:r>
              <a:rPr lang="he-IL" sz="4000" dirty="0"/>
              <a:t>	</a:t>
            </a:r>
            <a:r>
              <a:rPr lang="he-IL" sz="4000" dirty="0" smtClean="0"/>
              <a:t>יֹשְׁבוֹת</a:t>
            </a:r>
            <a:endParaRPr lang="en-US" sz="4000" dirty="0"/>
          </a:p>
        </p:txBody>
      </p:sp>
    </p:spTree>
    <p:extLst>
      <p:ext uri="{BB962C8B-B14F-4D97-AF65-F5344CB8AC3E}">
        <p14:creationId xmlns:p14="http://schemas.microsoft.com/office/powerpoint/2010/main" val="845301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D. Formation of the </a:t>
            </a:r>
            <a:r>
              <a:rPr lang="en-US" b="1" dirty="0" err="1"/>
              <a:t>Qal</a:t>
            </a:r>
            <a:r>
              <a:rPr lang="en-US" b="1" dirty="0"/>
              <a:t> Active Participles for Verbs</a:t>
            </a:r>
            <a:endParaRPr lang="en-US" dirty="0"/>
          </a:p>
        </p:txBody>
      </p:sp>
      <p:sp>
        <p:nvSpPr>
          <p:cNvPr id="3" name="Content Placeholder 2"/>
          <p:cNvSpPr>
            <a:spLocks noGrp="1"/>
          </p:cNvSpPr>
          <p:nvPr>
            <p:ph idx="1"/>
          </p:nvPr>
        </p:nvSpPr>
        <p:spPr>
          <a:xfrm>
            <a:off x="1103311" y="2052918"/>
            <a:ext cx="10110557" cy="4195481"/>
          </a:xfrm>
        </p:spPr>
        <p:txBody>
          <a:bodyPr>
            <a:noAutofit/>
          </a:bodyPr>
          <a:lstStyle/>
          <a:p>
            <a:r>
              <a:rPr lang="en-US" sz="2800" dirty="0"/>
              <a:t>Verb 		Masc. Sg. 	Masc. Pl. 		Fem. Sg. 		Fem. Pl</a:t>
            </a:r>
            <a:r>
              <a:rPr lang="en-US" sz="2800" dirty="0" smtClean="0"/>
              <a:t>.</a:t>
            </a:r>
          </a:p>
          <a:p>
            <a:r>
              <a:rPr lang="he-IL" sz="3600" dirty="0" smtClean="0"/>
              <a:t>יָצָא</a:t>
            </a:r>
            <a:r>
              <a:rPr lang="he-IL" sz="3600" dirty="0"/>
              <a:t>		</a:t>
            </a:r>
            <a:r>
              <a:rPr lang="en-US" sz="3600" dirty="0" smtClean="0"/>
              <a:t>       </a:t>
            </a:r>
            <a:r>
              <a:rPr lang="he-IL" sz="3600" dirty="0" smtClean="0"/>
              <a:t>יוֹצֵא </a:t>
            </a:r>
            <a:r>
              <a:rPr lang="he-IL" sz="3600" dirty="0"/>
              <a:t>		יוֹצְאִים </a:t>
            </a:r>
            <a:r>
              <a:rPr lang="en-US" sz="3600" dirty="0"/>
              <a:t>	</a:t>
            </a:r>
            <a:r>
              <a:rPr lang="he-IL" sz="3600" dirty="0"/>
              <a:t>	</a:t>
            </a:r>
            <a:r>
              <a:rPr lang="en-US" sz="3600" dirty="0" smtClean="0"/>
              <a:t>    </a:t>
            </a:r>
            <a:r>
              <a:rPr lang="he-IL" sz="3600" dirty="0" smtClean="0"/>
              <a:t>יוֹעֵאת </a:t>
            </a:r>
            <a:r>
              <a:rPr lang="he-IL" sz="3600" dirty="0"/>
              <a:t>		</a:t>
            </a:r>
            <a:r>
              <a:rPr lang="en-US" sz="3600" dirty="0" smtClean="0"/>
              <a:t>    </a:t>
            </a:r>
            <a:r>
              <a:rPr lang="he-IL" sz="3600" dirty="0" smtClean="0"/>
              <a:t>יוֹצְאוֹת</a:t>
            </a:r>
            <a:endParaRPr lang="en-US" sz="3600" dirty="0"/>
          </a:p>
          <a:p>
            <a:r>
              <a:rPr lang="he-IL" sz="3600" dirty="0"/>
              <a:t>נָתַן			</a:t>
            </a:r>
            <a:r>
              <a:rPr lang="en-US" sz="3600" dirty="0" smtClean="0"/>
              <a:t>    </a:t>
            </a:r>
            <a:r>
              <a:rPr lang="he-IL" sz="3600" dirty="0" smtClean="0"/>
              <a:t>נֹתֵן </a:t>
            </a:r>
            <a:r>
              <a:rPr lang="he-IL" sz="3600" dirty="0"/>
              <a:t>		</a:t>
            </a:r>
            <a:r>
              <a:rPr lang="en-US" sz="3600" dirty="0" smtClean="0"/>
              <a:t>  </a:t>
            </a:r>
            <a:r>
              <a:rPr lang="he-IL" sz="3600" dirty="0" smtClean="0"/>
              <a:t>נֹתְנִים</a:t>
            </a:r>
            <a:r>
              <a:rPr lang="en-US" sz="3600" dirty="0"/>
              <a:t>	</a:t>
            </a:r>
            <a:r>
              <a:rPr lang="he-IL" sz="3600" dirty="0"/>
              <a:t>	</a:t>
            </a:r>
            <a:r>
              <a:rPr lang="en-US" sz="3600" dirty="0" smtClean="0"/>
              <a:t>      </a:t>
            </a:r>
            <a:r>
              <a:rPr lang="he-IL" sz="3600" dirty="0" smtClean="0"/>
              <a:t>נֹתֶ֫נֶת</a:t>
            </a:r>
            <a:r>
              <a:rPr lang="he-IL" sz="3600" dirty="0"/>
              <a:t>		</a:t>
            </a:r>
            <a:r>
              <a:rPr lang="en-US" sz="3600" dirty="0" smtClean="0"/>
              <a:t>     </a:t>
            </a:r>
            <a:r>
              <a:rPr lang="he-IL" sz="3600" dirty="0" smtClean="0"/>
              <a:t>נֹתְנוֹת</a:t>
            </a:r>
            <a:endParaRPr lang="en-US" sz="3600" dirty="0"/>
          </a:p>
          <a:p>
            <a:r>
              <a:rPr lang="he-IL" sz="3600" dirty="0"/>
              <a:t>סָבַב</a:t>
            </a:r>
            <a:r>
              <a:rPr lang="el-GR" sz="3600" dirty="0"/>
              <a:t> 			</a:t>
            </a:r>
            <a:r>
              <a:rPr lang="he-IL" sz="3600" dirty="0"/>
              <a:t>סֹבֵב 		סֹבְבִים </a:t>
            </a:r>
            <a:r>
              <a:rPr lang="el-GR" sz="3600" dirty="0"/>
              <a:t>	</a:t>
            </a:r>
            <a:r>
              <a:rPr lang="en-US" sz="3600" dirty="0" smtClean="0"/>
              <a:t>     </a:t>
            </a:r>
            <a:r>
              <a:rPr lang="el-GR" sz="3600" dirty="0"/>
              <a:t>	</a:t>
            </a:r>
            <a:r>
              <a:rPr lang="he-IL" sz="3600" dirty="0"/>
              <a:t>סֹבֶ֫בֶת </a:t>
            </a:r>
            <a:r>
              <a:rPr lang="en-US" sz="3600" dirty="0" smtClean="0"/>
              <a:t>      </a:t>
            </a:r>
            <a:r>
              <a:rPr lang="he-IL" sz="3600" dirty="0"/>
              <a:t>		</a:t>
            </a:r>
            <a:r>
              <a:rPr lang="en-US" sz="3600" dirty="0" smtClean="0"/>
              <a:t> </a:t>
            </a:r>
            <a:r>
              <a:rPr lang="he-IL" sz="3600" dirty="0" smtClean="0"/>
              <a:t>סֹבְבוֹת</a:t>
            </a:r>
            <a:endParaRPr lang="en-US" sz="3600" dirty="0"/>
          </a:p>
          <a:p>
            <a:r>
              <a:rPr lang="he-IL" sz="3600" dirty="0"/>
              <a:t>קוּם			קָם 		קָמִים </a:t>
            </a:r>
            <a:r>
              <a:rPr lang="en-US" sz="3600" dirty="0"/>
              <a:t>	</a:t>
            </a:r>
            <a:r>
              <a:rPr lang="en-US" sz="3600" dirty="0" smtClean="0"/>
              <a:t>            </a:t>
            </a:r>
            <a:r>
              <a:rPr lang="he-IL" sz="3600" dirty="0"/>
              <a:t>	</a:t>
            </a:r>
            <a:r>
              <a:rPr lang="he-IL" sz="3600" dirty="0" smtClean="0"/>
              <a:t>קָמָה</a:t>
            </a:r>
            <a:r>
              <a:rPr lang="en-US" sz="3600" dirty="0" smtClean="0"/>
              <a:t>  </a:t>
            </a:r>
            <a:r>
              <a:rPr lang="he-IL" sz="3600" dirty="0" smtClean="0"/>
              <a:t> </a:t>
            </a:r>
            <a:r>
              <a:rPr lang="en-US" sz="3600" dirty="0" smtClean="0"/>
              <a:t>  </a:t>
            </a:r>
            <a:r>
              <a:rPr lang="he-IL" sz="3600" dirty="0"/>
              <a:t>		</a:t>
            </a:r>
            <a:r>
              <a:rPr lang="en-US" sz="3600" dirty="0" smtClean="0"/>
              <a:t>  </a:t>
            </a:r>
            <a:r>
              <a:rPr lang="he-IL" sz="3600" dirty="0" smtClean="0"/>
              <a:t>קָמוֹת</a:t>
            </a:r>
            <a:endParaRPr lang="en-US" sz="3600" dirty="0"/>
          </a:p>
        </p:txBody>
      </p:sp>
    </p:spTree>
    <p:extLst>
      <p:ext uri="{BB962C8B-B14F-4D97-AF65-F5344CB8AC3E}">
        <p14:creationId xmlns:p14="http://schemas.microsoft.com/office/powerpoint/2010/main" val="2098084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D. Formation of the </a:t>
            </a:r>
            <a:r>
              <a:rPr lang="en-US" b="1" dirty="0" err="1"/>
              <a:t>Qal</a:t>
            </a:r>
            <a:r>
              <a:rPr lang="en-US" b="1" dirty="0"/>
              <a:t> Active Participles for Verbs</a:t>
            </a:r>
            <a:endParaRPr lang="en-US" dirty="0"/>
          </a:p>
        </p:txBody>
      </p:sp>
      <p:sp>
        <p:nvSpPr>
          <p:cNvPr id="3" name="Content Placeholder 2"/>
          <p:cNvSpPr>
            <a:spLocks noGrp="1"/>
          </p:cNvSpPr>
          <p:nvPr>
            <p:ph idx="1"/>
          </p:nvPr>
        </p:nvSpPr>
        <p:spPr>
          <a:xfrm>
            <a:off x="1103312" y="2052918"/>
            <a:ext cx="10235248" cy="4195481"/>
          </a:xfrm>
        </p:spPr>
        <p:txBody>
          <a:bodyPr/>
          <a:lstStyle/>
          <a:p>
            <a:r>
              <a:rPr lang="en-US" sz="2800" dirty="0"/>
              <a:t>Verb 		Masc. Sg. 	Masc. Pl. 		Fem. Sg. 		Fem. Pl</a:t>
            </a:r>
            <a:r>
              <a:rPr lang="en-US" sz="2800" dirty="0" smtClean="0"/>
              <a:t>.</a:t>
            </a:r>
          </a:p>
          <a:p>
            <a:r>
              <a:rPr lang="he-IL" sz="3600" dirty="0" smtClean="0"/>
              <a:t>	רָאָה	</a:t>
            </a:r>
            <a:r>
              <a:rPr lang="en-US" sz="3600" dirty="0" smtClean="0"/>
              <a:t>    </a:t>
            </a:r>
            <a:r>
              <a:rPr lang="he-IL" sz="3600" dirty="0" smtClean="0"/>
              <a:t>	רֹאֶה </a:t>
            </a:r>
            <a:r>
              <a:rPr lang="en-US" sz="3600" dirty="0" smtClean="0"/>
              <a:t>      </a:t>
            </a:r>
            <a:r>
              <a:rPr lang="he-IL" sz="3600" dirty="0" smtClean="0"/>
              <a:t>רֹאִים </a:t>
            </a:r>
            <a:r>
              <a:rPr lang="en-US" sz="3600" dirty="0" smtClean="0"/>
              <a:t>	</a:t>
            </a:r>
            <a:r>
              <a:rPr lang="he-IL" sz="3600" dirty="0" smtClean="0"/>
              <a:t>	</a:t>
            </a:r>
            <a:r>
              <a:rPr lang="en-US" sz="3600" dirty="0" smtClean="0"/>
              <a:t>     </a:t>
            </a:r>
            <a:r>
              <a:rPr lang="he-IL" sz="3600" dirty="0" smtClean="0"/>
              <a:t>רֹאָה 		</a:t>
            </a:r>
            <a:r>
              <a:rPr lang="en-US" sz="3600" dirty="0" smtClean="0"/>
              <a:t> </a:t>
            </a:r>
            <a:r>
              <a:rPr lang="he-IL" sz="3600" dirty="0" smtClean="0"/>
              <a:t>	</a:t>
            </a:r>
            <a:r>
              <a:rPr lang="en-US" sz="3600" dirty="0" smtClean="0"/>
              <a:t>  </a:t>
            </a:r>
            <a:r>
              <a:rPr lang="he-IL" sz="3600" dirty="0" smtClean="0"/>
              <a:t>רֹאוֹת</a:t>
            </a:r>
            <a:endParaRPr lang="en-US" sz="3600" dirty="0" smtClean="0"/>
          </a:p>
          <a:p>
            <a:r>
              <a:rPr lang="he-IL" sz="3600" dirty="0" smtClean="0"/>
              <a:t>שָׁלַח</a:t>
            </a:r>
            <a:r>
              <a:rPr lang="he-IL" sz="3600" dirty="0"/>
              <a:t>			שֹׁלֵחַ 		שֹׁלְחִים </a:t>
            </a:r>
            <a:r>
              <a:rPr lang="en-US" sz="3600" dirty="0"/>
              <a:t>	</a:t>
            </a:r>
            <a:r>
              <a:rPr lang="he-IL" sz="3600" dirty="0"/>
              <a:t>	</a:t>
            </a:r>
            <a:r>
              <a:rPr lang="en-US" sz="3600" dirty="0" smtClean="0"/>
              <a:t>    </a:t>
            </a:r>
            <a:r>
              <a:rPr lang="he-IL" sz="3600" dirty="0" smtClean="0"/>
              <a:t>שֹׁלְ֫חַת </a:t>
            </a:r>
            <a:r>
              <a:rPr lang="he-IL" sz="3600" dirty="0"/>
              <a:t>		</a:t>
            </a:r>
            <a:r>
              <a:rPr lang="en-US" sz="3600" dirty="0" smtClean="0"/>
              <a:t>    </a:t>
            </a:r>
            <a:r>
              <a:rPr lang="he-IL" sz="3600" dirty="0" smtClean="0"/>
              <a:t>שֹׁלְחוֹת</a:t>
            </a:r>
            <a:endParaRPr lang="en-US" sz="3600" dirty="0"/>
          </a:p>
          <a:p>
            <a:r>
              <a:rPr lang="he-IL" sz="3600" dirty="0"/>
              <a:t>שָׁמַע			שֹׁמֵעַ 		שֹׁמְעִים 	</a:t>
            </a:r>
            <a:r>
              <a:rPr lang="en-US" sz="3600" dirty="0" smtClean="0"/>
              <a:t>    </a:t>
            </a:r>
            <a:r>
              <a:rPr lang="en-US" sz="3600" dirty="0"/>
              <a:t>	</a:t>
            </a:r>
            <a:r>
              <a:rPr lang="he-IL" sz="3600" dirty="0" smtClean="0"/>
              <a:t>שֹׁמַעַת</a:t>
            </a:r>
            <a:r>
              <a:rPr lang="en-US" sz="3600" dirty="0" smtClean="0"/>
              <a:t>  </a:t>
            </a:r>
            <a:r>
              <a:rPr lang="he-IL" sz="3600" dirty="0" smtClean="0"/>
              <a:t> </a:t>
            </a:r>
            <a:r>
              <a:rPr lang="he-IL" sz="3600" dirty="0"/>
              <a:t>		</a:t>
            </a:r>
            <a:r>
              <a:rPr lang="en-US" sz="3600" dirty="0" smtClean="0"/>
              <a:t>    </a:t>
            </a:r>
            <a:r>
              <a:rPr lang="he-IL" sz="3600" dirty="0" smtClean="0"/>
              <a:t>שֹׁמְעוֹת</a:t>
            </a:r>
            <a:endParaRPr lang="en-US" sz="3600" dirty="0"/>
          </a:p>
        </p:txBody>
      </p:sp>
    </p:spTree>
    <p:extLst>
      <p:ext uri="{BB962C8B-B14F-4D97-AF65-F5344CB8AC3E}">
        <p14:creationId xmlns:p14="http://schemas.microsoft.com/office/powerpoint/2010/main" val="2567960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D. Formation of the </a:t>
            </a:r>
            <a:r>
              <a:rPr lang="en-US" b="1" dirty="0" err="1"/>
              <a:t>Qal</a:t>
            </a:r>
            <a:r>
              <a:rPr lang="en-US" b="1" dirty="0"/>
              <a:t> Passive Participles for Verbs</a:t>
            </a:r>
            <a:r>
              <a:rPr lang="en-US" dirty="0"/>
              <a:t/>
            </a:r>
            <a:br>
              <a:rPr lang="en-US" dirty="0"/>
            </a:br>
            <a:endParaRPr lang="en-US" dirty="0"/>
          </a:p>
        </p:txBody>
      </p:sp>
      <p:sp>
        <p:nvSpPr>
          <p:cNvPr id="3" name="Content Placeholder 2"/>
          <p:cNvSpPr>
            <a:spLocks noGrp="1"/>
          </p:cNvSpPr>
          <p:nvPr>
            <p:ph idx="1"/>
          </p:nvPr>
        </p:nvSpPr>
        <p:spPr>
          <a:xfrm>
            <a:off x="1103312" y="2052918"/>
            <a:ext cx="10243561" cy="4195481"/>
          </a:xfrm>
        </p:spPr>
        <p:txBody>
          <a:bodyPr>
            <a:noAutofit/>
          </a:bodyPr>
          <a:lstStyle/>
          <a:p>
            <a:r>
              <a:rPr lang="en-US" sz="2800" b="1" dirty="0" smtClean="0"/>
              <a:t>QAL </a:t>
            </a:r>
            <a:r>
              <a:rPr lang="en-US" sz="2800" b="1" dirty="0"/>
              <a:t>PASSIVE PARTICIPLE FORMS</a:t>
            </a:r>
            <a:endParaRPr lang="en-US" sz="2800" dirty="0"/>
          </a:p>
          <a:p>
            <a:r>
              <a:rPr lang="en-US" sz="2800" dirty="0"/>
              <a:t>Verb 			Masc. Sg. 	Masc. Pl. 		Fem. Sg. 	</a:t>
            </a:r>
            <a:r>
              <a:rPr lang="en-US" sz="2800" dirty="0" smtClean="0"/>
              <a:t>Fem</a:t>
            </a:r>
            <a:r>
              <a:rPr lang="en-US" sz="2800" dirty="0"/>
              <a:t>. Pl.</a:t>
            </a:r>
          </a:p>
          <a:p>
            <a:r>
              <a:rPr lang="he-IL" sz="2800" dirty="0"/>
              <a:t>אָמַר</a:t>
            </a:r>
            <a:r>
              <a:rPr lang="he-IL" sz="3600" dirty="0"/>
              <a:t>		</a:t>
            </a:r>
            <a:r>
              <a:rPr lang="en-US" sz="3600" dirty="0" smtClean="0"/>
              <a:t>    </a:t>
            </a:r>
            <a:r>
              <a:rPr lang="he-IL" sz="3600" dirty="0"/>
              <a:t>	אָמוּר		</a:t>
            </a:r>
            <a:r>
              <a:rPr lang="en-US" sz="3600" dirty="0" smtClean="0"/>
              <a:t>    </a:t>
            </a:r>
            <a:r>
              <a:rPr lang="he-IL" sz="3600" dirty="0" smtClean="0"/>
              <a:t>אֲמוּרִים</a:t>
            </a:r>
            <a:r>
              <a:rPr lang="he-IL" sz="3600" dirty="0"/>
              <a:t>		</a:t>
            </a:r>
            <a:r>
              <a:rPr lang="en-US" sz="3600" dirty="0" smtClean="0"/>
              <a:t>    </a:t>
            </a:r>
            <a:r>
              <a:rPr lang="he-IL" sz="3600" dirty="0" smtClean="0"/>
              <a:t>אֲמוּרָה</a:t>
            </a:r>
            <a:r>
              <a:rPr lang="he-IL" sz="3600" dirty="0"/>
              <a:t>		אֲמוּרוֹת</a:t>
            </a:r>
            <a:endParaRPr lang="en-US" sz="3600" dirty="0"/>
          </a:p>
          <a:p>
            <a:r>
              <a:rPr lang="he-IL" sz="3600" dirty="0"/>
              <a:t>בָּנָה			</a:t>
            </a:r>
            <a:r>
              <a:rPr lang="en-US" sz="3600" dirty="0" smtClean="0"/>
              <a:t>    </a:t>
            </a:r>
            <a:r>
              <a:rPr lang="he-IL" sz="3600" dirty="0" smtClean="0"/>
              <a:t>בָּנוּי </a:t>
            </a:r>
            <a:r>
              <a:rPr lang="he-IL" sz="3600" dirty="0"/>
              <a:t>		</a:t>
            </a:r>
            <a:r>
              <a:rPr lang="en-US" sz="3600" dirty="0" smtClean="0"/>
              <a:t>     </a:t>
            </a:r>
            <a:r>
              <a:rPr lang="he-IL" sz="3600" dirty="0" smtClean="0"/>
              <a:t>בְּנוּיִים </a:t>
            </a:r>
            <a:r>
              <a:rPr lang="he-IL" sz="3600" dirty="0"/>
              <a:t>	</a:t>
            </a:r>
            <a:r>
              <a:rPr lang="en-US" sz="3600" dirty="0"/>
              <a:t>	</a:t>
            </a:r>
            <a:r>
              <a:rPr lang="en-US" sz="3600" dirty="0" smtClean="0"/>
              <a:t>    </a:t>
            </a:r>
            <a:r>
              <a:rPr lang="he-IL" sz="3600" dirty="0" smtClean="0"/>
              <a:t>בְּנוּיָה </a:t>
            </a:r>
            <a:r>
              <a:rPr lang="he-IL" sz="3600" dirty="0"/>
              <a:t>		בְּנוּיוֹת</a:t>
            </a:r>
            <a:endParaRPr lang="en-US" sz="3600" dirty="0"/>
          </a:p>
          <a:p>
            <a:r>
              <a:rPr lang="he-IL" sz="3600" dirty="0"/>
              <a:t>מָצָא</a:t>
            </a:r>
            <a:r>
              <a:rPr lang="el-GR" sz="3600" dirty="0"/>
              <a:t> 	</a:t>
            </a:r>
            <a:r>
              <a:rPr lang="he-IL" sz="3600" dirty="0"/>
              <a:t>	</a:t>
            </a:r>
            <a:r>
              <a:rPr lang="el-GR" sz="3600" dirty="0"/>
              <a:t>	</a:t>
            </a:r>
            <a:r>
              <a:rPr lang="he-IL" sz="3600" dirty="0"/>
              <a:t>מָצוּא	</a:t>
            </a:r>
            <a:r>
              <a:rPr lang="en-US" sz="3600" dirty="0" smtClean="0"/>
              <a:t>     </a:t>
            </a:r>
            <a:r>
              <a:rPr lang="he-IL" sz="3600" dirty="0"/>
              <a:t>	מְצוּאִים </a:t>
            </a:r>
            <a:r>
              <a:rPr lang="en-US" sz="3600" dirty="0" smtClean="0"/>
              <a:t>   </a:t>
            </a:r>
            <a:r>
              <a:rPr lang="he-IL" sz="3600" dirty="0"/>
              <a:t>		מְצוּאָה 		מְצוּאוֹת</a:t>
            </a:r>
            <a:endParaRPr lang="en-US" sz="3600" dirty="0"/>
          </a:p>
          <a:p>
            <a:endParaRPr lang="en-US" sz="2800" dirty="0"/>
          </a:p>
        </p:txBody>
      </p:sp>
    </p:spTree>
    <p:extLst>
      <p:ext uri="{BB962C8B-B14F-4D97-AF65-F5344CB8AC3E}">
        <p14:creationId xmlns:p14="http://schemas.microsoft.com/office/powerpoint/2010/main" val="3586705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D. Formation of the </a:t>
            </a:r>
            <a:r>
              <a:rPr lang="en-US" b="1" dirty="0" err="1"/>
              <a:t>Qal</a:t>
            </a:r>
            <a:r>
              <a:rPr lang="en-US" b="1" dirty="0"/>
              <a:t> Passive Participles for Verbs</a:t>
            </a:r>
            <a:endParaRPr lang="en-US" dirty="0"/>
          </a:p>
        </p:txBody>
      </p:sp>
      <p:sp>
        <p:nvSpPr>
          <p:cNvPr id="3" name="Content Placeholder 2"/>
          <p:cNvSpPr>
            <a:spLocks noGrp="1"/>
          </p:cNvSpPr>
          <p:nvPr>
            <p:ph idx="1"/>
          </p:nvPr>
        </p:nvSpPr>
        <p:spPr>
          <a:xfrm>
            <a:off x="1103312" y="2052918"/>
            <a:ext cx="10750637" cy="4195481"/>
          </a:xfrm>
        </p:spPr>
        <p:txBody>
          <a:bodyPr>
            <a:normAutofit/>
          </a:bodyPr>
          <a:lstStyle/>
          <a:p>
            <a:r>
              <a:rPr lang="en-US" sz="2800" dirty="0"/>
              <a:t>Verb 		Masc. Sg. 	Masc. Pl. 		Fem. Sg. 		Fem. Pl</a:t>
            </a:r>
            <a:r>
              <a:rPr lang="en-US" sz="2800" dirty="0" smtClean="0"/>
              <a:t>.</a:t>
            </a:r>
          </a:p>
          <a:p>
            <a:r>
              <a:rPr lang="he-IL" sz="3600" dirty="0" smtClean="0"/>
              <a:t>נָתַן</a:t>
            </a:r>
            <a:r>
              <a:rPr lang="he-IL" sz="3600" dirty="0"/>
              <a:t>			נָתוּן 		</a:t>
            </a:r>
            <a:r>
              <a:rPr lang="en-US" sz="3600" dirty="0" smtClean="0"/>
              <a:t>      </a:t>
            </a:r>
            <a:r>
              <a:rPr lang="he-IL" sz="3600" dirty="0" smtClean="0"/>
              <a:t>נְתוּנִים</a:t>
            </a:r>
            <a:r>
              <a:rPr lang="he-IL" sz="3600" dirty="0"/>
              <a:t>	</a:t>
            </a:r>
            <a:r>
              <a:rPr lang="en-US" sz="3600" dirty="0" smtClean="0"/>
              <a:t>     </a:t>
            </a:r>
            <a:r>
              <a:rPr lang="en-US" sz="3600" dirty="0"/>
              <a:t>	</a:t>
            </a:r>
            <a:r>
              <a:rPr lang="he-IL" sz="3600" dirty="0"/>
              <a:t>נְתוּנָה	</a:t>
            </a:r>
            <a:r>
              <a:rPr lang="en-US" sz="3600" dirty="0" smtClean="0"/>
              <a:t>         </a:t>
            </a:r>
            <a:r>
              <a:rPr lang="he-IL" sz="3600" dirty="0"/>
              <a:t>	נְתוּנוֹת</a:t>
            </a:r>
            <a:endParaRPr lang="en-US" sz="3600" dirty="0"/>
          </a:p>
          <a:p>
            <a:r>
              <a:rPr lang="he-IL" sz="3600" dirty="0"/>
              <a:t>סָבַב</a:t>
            </a:r>
            <a:r>
              <a:rPr lang="el-GR" sz="3600" dirty="0"/>
              <a:t> 	</a:t>
            </a:r>
            <a:r>
              <a:rPr lang="he-IL" sz="3600" dirty="0"/>
              <a:t>	</a:t>
            </a:r>
            <a:r>
              <a:rPr lang="en-US" sz="3600" dirty="0" smtClean="0"/>
              <a:t> </a:t>
            </a:r>
            <a:r>
              <a:rPr lang="he-IL" sz="3600" dirty="0" smtClean="0"/>
              <a:t>סָבוּב </a:t>
            </a:r>
            <a:r>
              <a:rPr lang="en-US" sz="3600" dirty="0" smtClean="0"/>
              <a:t>       </a:t>
            </a:r>
            <a:r>
              <a:rPr lang="he-IL" sz="3600" dirty="0"/>
              <a:t>	</a:t>
            </a:r>
            <a:r>
              <a:rPr lang="he-IL" sz="3600" dirty="0" smtClean="0"/>
              <a:t>סְבוּבִים</a:t>
            </a:r>
            <a:r>
              <a:rPr lang="en-US" sz="3600" dirty="0" smtClean="0"/>
              <a:t>  </a:t>
            </a:r>
            <a:r>
              <a:rPr lang="he-IL" sz="3600" dirty="0" smtClean="0"/>
              <a:t> </a:t>
            </a:r>
            <a:r>
              <a:rPr lang="el-GR" sz="3600" dirty="0"/>
              <a:t>	</a:t>
            </a:r>
            <a:r>
              <a:rPr lang="he-IL" sz="3600" dirty="0" smtClean="0"/>
              <a:t>סְבוּבָה </a:t>
            </a:r>
            <a:r>
              <a:rPr lang="he-IL" sz="3600" dirty="0"/>
              <a:t>	</a:t>
            </a:r>
            <a:r>
              <a:rPr lang="en-US" sz="3600" dirty="0" smtClean="0"/>
              <a:t>    </a:t>
            </a:r>
            <a:r>
              <a:rPr lang="he-IL" sz="3600" dirty="0"/>
              <a:t>	סְבוּבוֹת</a:t>
            </a:r>
            <a:endParaRPr lang="en-US" sz="3600" dirty="0"/>
          </a:p>
          <a:p>
            <a:r>
              <a:rPr lang="he-IL" sz="3600" dirty="0"/>
              <a:t>שָׁלַח			שָׁלוּחַ 	</a:t>
            </a:r>
            <a:r>
              <a:rPr lang="en-US" sz="3600" dirty="0" smtClean="0"/>
              <a:t>  </a:t>
            </a:r>
            <a:r>
              <a:rPr lang="he-IL" sz="3600" dirty="0" smtClean="0"/>
              <a:t>שְׁלוּחִים </a:t>
            </a:r>
            <a:r>
              <a:rPr lang="en-US" sz="3600" dirty="0"/>
              <a:t>	</a:t>
            </a:r>
            <a:r>
              <a:rPr lang="he-IL" sz="3600" dirty="0"/>
              <a:t>	שְׁלוּחָה 	</a:t>
            </a:r>
            <a:r>
              <a:rPr lang="en-US" sz="3600" dirty="0" smtClean="0"/>
              <a:t>    </a:t>
            </a:r>
            <a:r>
              <a:rPr lang="he-IL" sz="3600" dirty="0"/>
              <a:t>	שְׁלוּחוֹת</a:t>
            </a:r>
            <a:endParaRPr lang="en-US" sz="3600" dirty="0"/>
          </a:p>
          <a:p>
            <a:endParaRPr lang="en-US" sz="2800" dirty="0"/>
          </a:p>
        </p:txBody>
      </p:sp>
    </p:spTree>
    <p:extLst>
      <p:ext uri="{BB962C8B-B14F-4D97-AF65-F5344CB8AC3E}">
        <p14:creationId xmlns:p14="http://schemas.microsoft.com/office/powerpoint/2010/main" val="351736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Attributive Usage</a:t>
            </a:r>
            <a:r>
              <a:rPr lang="en-US" b="1" dirty="0" smtClean="0"/>
              <a:t>:</a:t>
            </a:r>
            <a:endParaRPr lang="en-US" dirty="0"/>
          </a:p>
        </p:txBody>
      </p:sp>
      <p:sp>
        <p:nvSpPr>
          <p:cNvPr id="3" name="Content Placeholder 2"/>
          <p:cNvSpPr>
            <a:spLocks noGrp="1"/>
          </p:cNvSpPr>
          <p:nvPr>
            <p:ph idx="1"/>
          </p:nvPr>
        </p:nvSpPr>
        <p:spPr>
          <a:xfrm>
            <a:off x="1103312" y="1454728"/>
            <a:ext cx="10168746" cy="4793672"/>
          </a:xfrm>
        </p:spPr>
        <p:txBody>
          <a:bodyPr>
            <a:noAutofit/>
          </a:bodyPr>
          <a:lstStyle/>
          <a:p>
            <a:r>
              <a:rPr lang="en-US" sz="2800" dirty="0" smtClean="0"/>
              <a:t>When </a:t>
            </a:r>
            <a:r>
              <a:rPr lang="en-US" sz="2800" dirty="0"/>
              <a:t>a participle is used as an attributive adjective it often follows the noun matching the noun it modifies in number, gender and definiteness.  You can add the pronominal indicators “who” or “which” or “that” as well (e.g. the child who ran). </a:t>
            </a:r>
          </a:p>
        </p:txBody>
      </p:sp>
    </p:spTree>
    <p:extLst>
      <p:ext uri="{BB962C8B-B14F-4D97-AF65-F5344CB8AC3E}">
        <p14:creationId xmlns:p14="http://schemas.microsoft.com/office/powerpoint/2010/main" val="16493817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Attributive Examples</a:t>
            </a:r>
            <a:endParaRPr lang="en-US" dirty="0"/>
          </a:p>
        </p:txBody>
      </p:sp>
      <p:sp>
        <p:nvSpPr>
          <p:cNvPr id="3" name="Content Placeholder 2"/>
          <p:cNvSpPr>
            <a:spLocks noGrp="1"/>
          </p:cNvSpPr>
          <p:nvPr>
            <p:ph idx="1"/>
          </p:nvPr>
        </p:nvSpPr>
        <p:spPr/>
        <p:txBody>
          <a:bodyPr>
            <a:normAutofit/>
          </a:bodyPr>
          <a:lstStyle/>
          <a:p>
            <a:r>
              <a:rPr lang="he-IL" sz="3600" dirty="0" smtClean="0"/>
              <a:t>כִּי </a:t>
            </a:r>
            <a:r>
              <a:rPr lang="he-IL" sz="3600" dirty="0"/>
              <a:t>יְהוָה אֱלֹהֶיךָ אֵשׁ אֹכְלָה ה֑וּא </a:t>
            </a:r>
            <a:r>
              <a:rPr lang="en-US" sz="3600" dirty="0"/>
              <a:t>    </a:t>
            </a:r>
            <a:r>
              <a:rPr lang="en-US" sz="2800" dirty="0"/>
              <a:t>(</a:t>
            </a:r>
            <a:r>
              <a:rPr lang="en-US" sz="2800" dirty="0" err="1"/>
              <a:t>Deut</a:t>
            </a:r>
            <a:r>
              <a:rPr lang="en-US" sz="2800" dirty="0"/>
              <a:t> 4:24)</a:t>
            </a:r>
          </a:p>
          <a:p>
            <a:r>
              <a:rPr lang="en-US" sz="2800" dirty="0"/>
              <a:t> 	For the LORD your God is a devouring fire</a:t>
            </a:r>
          </a:p>
          <a:p>
            <a:r>
              <a:rPr lang="he-IL" sz="3600" dirty="0"/>
              <a:t>וַתִּקְרָא שֵׁם־יְהוָה הַדֹּבֵר אֵלֶיהָ </a:t>
            </a:r>
            <a:r>
              <a:rPr lang="en-US" sz="3600" dirty="0"/>
              <a:t>  </a:t>
            </a:r>
            <a:r>
              <a:rPr lang="en-US" sz="2800" dirty="0"/>
              <a:t>(Gen 16:13)</a:t>
            </a:r>
          </a:p>
          <a:p>
            <a:r>
              <a:rPr lang="en-US" sz="2800" dirty="0"/>
              <a:t> 	She gave this name to the LORD who spoke to her </a:t>
            </a:r>
          </a:p>
          <a:p>
            <a:endParaRPr lang="en-US" sz="2800" dirty="0"/>
          </a:p>
        </p:txBody>
      </p:sp>
    </p:spTree>
    <p:extLst>
      <p:ext uri="{BB962C8B-B14F-4D97-AF65-F5344CB8AC3E}">
        <p14:creationId xmlns:p14="http://schemas.microsoft.com/office/powerpoint/2010/main" val="3488623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t>
            </a:r>
            <a:r>
              <a:rPr lang="en-US" b="1" dirty="0"/>
              <a:t>Predicate Usage</a:t>
            </a:r>
            <a:r>
              <a:rPr lang="en-US" dirty="0"/>
              <a:t>:</a:t>
            </a:r>
            <a:br>
              <a:rPr lang="en-US" dirty="0"/>
            </a:br>
            <a:endParaRPr lang="en-US" dirty="0"/>
          </a:p>
        </p:txBody>
      </p:sp>
      <p:sp>
        <p:nvSpPr>
          <p:cNvPr id="3" name="Content Placeholder 2"/>
          <p:cNvSpPr>
            <a:spLocks noGrp="1"/>
          </p:cNvSpPr>
          <p:nvPr>
            <p:ph idx="1"/>
          </p:nvPr>
        </p:nvSpPr>
        <p:spPr/>
        <p:txBody>
          <a:bodyPr>
            <a:normAutofit/>
          </a:bodyPr>
          <a:lstStyle/>
          <a:p>
            <a:r>
              <a:rPr lang="en-US" sz="2800" dirty="0"/>
              <a:t> 	</a:t>
            </a:r>
            <a:r>
              <a:rPr lang="en-US" sz="2800" dirty="0" smtClean="0"/>
              <a:t>The </a:t>
            </a:r>
            <a:r>
              <a:rPr lang="en-US" sz="2800" dirty="0"/>
              <a:t>predicate use of the participle predicates something to the noun and while it matches in gender and number, it never takes the definite article.  It may come before or after the noun that it is predicating something to (e.g. the child is running).  </a:t>
            </a:r>
          </a:p>
          <a:p>
            <a:endParaRPr lang="en-US" sz="2800" dirty="0"/>
          </a:p>
        </p:txBody>
      </p:sp>
    </p:spTree>
    <p:extLst>
      <p:ext uri="{BB962C8B-B14F-4D97-AF65-F5344CB8AC3E}">
        <p14:creationId xmlns:p14="http://schemas.microsoft.com/office/powerpoint/2010/main" val="16955163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Predicate Examples</a:t>
            </a:r>
            <a:endParaRPr lang="en-US" dirty="0"/>
          </a:p>
        </p:txBody>
      </p:sp>
      <p:sp>
        <p:nvSpPr>
          <p:cNvPr id="3" name="Content Placeholder 2"/>
          <p:cNvSpPr>
            <a:spLocks noGrp="1"/>
          </p:cNvSpPr>
          <p:nvPr>
            <p:ph idx="1"/>
          </p:nvPr>
        </p:nvSpPr>
        <p:spPr/>
        <p:txBody>
          <a:bodyPr>
            <a:normAutofit/>
          </a:bodyPr>
          <a:lstStyle/>
          <a:p>
            <a:r>
              <a:rPr lang="he-IL" sz="3600" dirty="0" smtClean="0"/>
              <a:t>וְלוֹט </a:t>
            </a:r>
            <a:r>
              <a:rPr lang="he-IL" sz="3600" dirty="0"/>
              <a:t>יֹשֵׁב בְּשַׁעַר־סְדֹם </a:t>
            </a:r>
            <a:r>
              <a:rPr lang="en-US" sz="3600" dirty="0"/>
              <a:t>    </a:t>
            </a:r>
            <a:r>
              <a:rPr lang="en-US" sz="2800" dirty="0"/>
              <a:t>(Gen 19:1)</a:t>
            </a:r>
          </a:p>
          <a:p>
            <a:r>
              <a:rPr lang="en-US" sz="2800" dirty="0"/>
              <a:t> 	Lot was sitting in the gate of Sodom </a:t>
            </a:r>
          </a:p>
          <a:p>
            <a:r>
              <a:rPr lang="en-US" sz="2800" baseline="30000" dirty="0"/>
              <a:t>  </a:t>
            </a:r>
            <a:r>
              <a:rPr lang="he-IL" sz="3600" dirty="0"/>
              <a:t>וְהָאֲנָשִׁים רֹעֵי צֹאן  </a:t>
            </a:r>
            <a:r>
              <a:rPr lang="en-US" sz="3600" dirty="0"/>
              <a:t>    </a:t>
            </a:r>
            <a:r>
              <a:rPr lang="en-US" sz="2800" dirty="0"/>
              <a:t>(Gen 46:32)</a:t>
            </a:r>
          </a:p>
          <a:p>
            <a:r>
              <a:rPr lang="en-US" sz="2800" dirty="0"/>
              <a:t> 	The men are shepherds of livestock </a:t>
            </a:r>
          </a:p>
          <a:p>
            <a:endParaRPr lang="en-US" sz="2800" dirty="0"/>
          </a:p>
        </p:txBody>
      </p:sp>
    </p:spTree>
    <p:extLst>
      <p:ext uri="{BB962C8B-B14F-4D97-AF65-F5344CB8AC3E}">
        <p14:creationId xmlns:p14="http://schemas.microsoft.com/office/powerpoint/2010/main" val="551146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t>
            </a:r>
            <a:r>
              <a:rPr lang="en-US" b="1" dirty="0"/>
              <a:t>Substantive Usage:</a:t>
            </a:r>
            <a:r>
              <a:rPr lang="en-US" dirty="0"/>
              <a:t/>
            </a:r>
            <a:br>
              <a:rPr lang="en-US" dirty="0"/>
            </a:br>
            <a:endParaRPr lang="en-US" dirty="0"/>
          </a:p>
        </p:txBody>
      </p:sp>
      <p:sp>
        <p:nvSpPr>
          <p:cNvPr id="3" name="Content Placeholder 2"/>
          <p:cNvSpPr>
            <a:spLocks noGrp="1"/>
          </p:cNvSpPr>
          <p:nvPr>
            <p:ph idx="1"/>
          </p:nvPr>
        </p:nvSpPr>
        <p:spPr>
          <a:xfrm>
            <a:off x="1104293" y="2003042"/>
            <a:ext cx="9818631" cy="4195481"/>
          </a:xfrm>
        </p:spPr>
        <p:txBody>
          <a:bodyPr>
            <a:normAutofit lnSpcReduction="10000"/>
          </a:bodyPr>
          <a:lstStyle/>
          <a:p>
            <a:r>
              <a:rPr lang="en-US" sz="2800" dirty="0" smtClean="0"/>
              <a:t>When </a:t>
            </a:r>
            <a:r>
              <a:rPr lang="en-US" sz="2800" dirty="0"/>
              <a:t>the participle is taken as a substantive or noun it does not modify or match a noun. Because it is acting like a noun it can be the subject or object of the verb.  It also can take prepositional prefixes and pronominal </a:t>
            </a:r>
            <a:r>
              <a:rPr lang="en-US" sz="2800" dirty="0" smtClean="0"/>
              <a:t>suffixes</a:t>
            </a:r>
          </a:p>
          <a:p>
            <a:r>
              <a:rPr lang="en-US" sz="2800" dirty="0"/>
              <a:t>Kelly notes that vocational nouns are often verbal nouns (e.g. </a:t>
            </a:r>
            <a:r>
              <a:rPr lang="he-IL" sz="3600" dirty="0"/>
              <a:t>כֹּהֵן</a:t>
            </a:r>
            <a:r>
              <a:rPr lang="he-IL" sz="2800" dirty="0"/>
              <a:t> </a:t>
            </a:r>
            <a:r>
              <a:rPr lang="el-GR" sz="2800" dirty="0" smtClean="0"/>
              <a:t> </a:t>
            </a:r>
            <a:r>
              <a:rPr lang="en-US" sz="2800" dirty="0" smtClean="0"/>
              <a:t>[</a:t>
            </a:r>
            <a:r>
              <a:rPr lang="en-US" sz="2800" dirty="0"/>
              <a:t>priest],  </a:t>
            </a:r>
            <a:r>
              <a:rPr lang="he-IL" sz="3600" dirty="0"/>
              <a:t>שֹׁפֵט</a:t>
            </a:r>
            <a:r>
              <a:rPr lang="he-IL" sz="2800" dirty="0"/>
              <a:t> </a:t>
            </a:r>
            <a:r>
              <a:rPr lang="el-GR" sz="2800" dirty="0" smtClean="0"/>
              <a:t> </a:t>
            </a:r>
            <a:r>
              <a:rPr lang="en-US" sz="2800" dirty="0" smtClean="0"/>
              <a:t>[</a:t>
            </a:r>
            <a:r>
              <a:rPr lang="en-US" sz="2800" dirty="0"/>
              <a:t>judge], </a:t>
            </a:r>
            <a:r>
              <a:rPr lang="he-IL" sz="3600" dirty="0"/>
              <a:t>סֹפֵר</a:t>
            </a:r>
            <a:r>
              <a:rPr lang="he-IL" sz="2800" dirty="0"/>
              <a:t> </a:t>
            </a:r>
            <a:r>
              <a:rPr lang="el-GR" sz="2800" dirty="0" smtClean="0"/>
              <a:t> </a:t>
            </a:r>
            <a:r>
              <a:rPr lang="en-US" sz="2800" dirty="0" smtClean="0"/>
              <a:t>[</a:t>
            </a:r>
            <a:r>
              <a:rPr lang="en-US" sz="2800" dirty="0"/>
              <a:t>scribe], </a:t>
            </a:r>
            <a:r>
              <a:rPr lang="he-IL" sz="3600" dirty="0"/>
              <a:t>רֹאֶה</a:t>
            </a:r>
            <a:r>
              <a:rPr lang="he-IL" sz="2800" dirty="0"/>
              <a:t> </a:t>
            </a:r>
            <a:r>
              <a:rPr lang="el-GR" sz="2800" dirty="0" smtClean="0"/>
              <a:t> </a:t>
            </a:r>
            <a:r>
              <a:rPr lang="en-US" sz="2800" dirty="0" smtClean="0"/>
              <a:t>[</a:t>
            </a:r>
            <a:r>
              <a:rPr lang="en-US" sz="2800" dirty="0"/>
              <a:t>seer], </a:t>
            </a:r>
            <a:r>
              <a:rPr lang="he-IL" sz="3600" dirty="0"/>
              <a:t>שׁוֹעֵר</a:t>
            </a:r>
            <a:r>
              <a:rPr lang="he-IL" sz="2800" dirty="0"/>
              <a:t>  </a:t>
            </a:r>
            <a:r>
              <a:rPr lang="el-GR" sz="2800" dirty="0" smtClean="0"/>
              <a:t> </a:t>
            </a:r>
            <a:r>
              <a:rPr lang="en-US" sz="2800" dirty="0" smtClean="0"/>
              <a:t>[</a:t>
            </a:r>
            <a:r>
              <a:rPr lang="en-US" sz="2800" dirty="0"/>
              <a:t>gatekeeper], </a:t>
            </a:r>
            <a:r>
              <a:rPr lang="he-IL" sz="2800" dirty="0"/>
              <a:t> </a:t>
            </a:r>
            <a:r>
              <a:rPr lang="he-IL" sz="3600" dirty="0"/>
              <a:t>רֹפֵא</a:t>
            </a:r>
            <a:r>
              <a:rPr lang="en-US" sz="2800" dirty="0"/>
              <a:t>[healer/doctor] and </a:t>
            </a:r>
            <a:r>
              <a:rPr lang="he-IL" sz="3600" dirty="0"/>
              <a:t>גֹּאֵל</a:t>
            </a:r>
            <a:r>
              <a:rPr lang="he-IL" sz="2800" dirty="0"/>
              <a:t> </a:t>
            </a:r>
            <a:r>
              <a:rPr lang="el-GR" sz="2800" dirty="0" smtClean="0"/>
              <a:t> </a:t>
            </a:r>
            <a:r>
              <a:rPr lang="en-US" sz="2800" dirty="0" smtClean="0"/>
              <a:t>[</a:t>
            </a:r>
            <a:r>
              <a:rPr lang="en-US" sz="2800" dirty="0"/>
              <a:t>redeemer]). </a:t>
            </a:r>
          </a:p>
        </p:txBody>
      </p:sp>
    </p:spTree>
    <p:extLst>
      <p:ext uri="{BB962C8B-B14F-4D97-AF65-F5344CB8AC3E}">
        <p14:creationId xmlns:p14="http://schemas.microsoft.com/office/powerpoint/2010/main" val="396663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85384"/>
          </a:xfrm>
        </p:spPr>
        <p:txBody>
          <a:bodyPr/>
          <a:lstStyle/>
          <a:p>
            <a:r>
              <a:rPr lang="en-US" b="1" dirty="0"/>
              <a:t> 5.I.</a:t>
            </a:r>
            <a:r>
              <a:rPr lang="en-US" dirty="0"/>
              <a:t> </a:t>
            </a:r>
            <a:r>
              <a:rPr lang="en-US" dirty="0" smtClean="0"/>
              <a:t> </a:t>
            </a:r>
            <a:r>
              <a:rPr lang="en-US" b="1" dirty="0" err="1" smtClean="0"/>
              <a:t>Oseh</a:t>
            </a:r>
            <a:r>
              <a:rPr lang="en-US" b="1" dirty="0" smtClean="0"/>
              <a:t> </a:t>
            </a:r>
            <a:r>
              <a:rPr lang="en-US" b="1" dirty="0"/>
              <a:t>Shalom </a:t>
            </a:r>
            <a:r>
              <a:rPr lang="en-US" dirty="0"/>
              <a:t/>
            </a:r>
            <a:br>
              <a:rPr lang="en-US" dirty="0"/>
            </a:br>
            <a:endParaRPr lang="en-US" dirty="0"/>
          </a:p>
        </p:txBody>
      </p:sp>
      <p:sp>
        <p:nvSpPr>
          <p:cNvPr id="3" name="Content Placeholder 2"/>
          <p:cNvSpPr>
            <a:spLocks noGrp="1"/>
          </p:cNvSpPr>
          <p:nvPr>
            <p:ph idx="1"/>
          </p:nvPr>
        </p:nvSpPr>
        <p:spPr>
          <a:xfrm>
            <a:off x="1104293" y="1438102"/>
            <a:ext cx="8946541" cy="5070763"/>
          </a:xfrm>
        </p:spPr>
        <p:txBody>
          <a:bodyPr>
            <a:noAutofit/>
          </a:bodyPr>
          <a:lstStyle/>
          <a:p>
            <a:r>
              <a:rPr lang="he-IL" sz="3600" dirty="0" smtClean="0"/>
              <a:t>עֹשֶׂה </a:t>
            </a:r>
            <a:r>
              <a:rPr lang="he-IL" sz="3600" dirty="0"/>
              <a:t>שָׁלוֹם בִּמְרוֹמָיו</a:t>
            </a:r>
            <a:r>
              <a:rPr lang="en-US" sz="2800" dirty="0"/>
              <a:t/>
            </a:r>
            <a:br>
              <a:rPr lang="en-US" sz="2800" dirty="0"/>
            </a:br>
            <a:r>
              <a:rPr lang="en-US" sz="2800" dirty="0"/>
              <a:t>He who makes peace in his high places</a:t>
            </a:r>
          </a:p>
          <a:p>
            <a:r>
              <a:rPr lang="he-IL" sz="3600" dirty="0"/>
              <a:t> הוּא יַעֲשֶׂה שָׁלוֹם עָלֵיֽנוּ</a:t>
            </a:r>
            <a:endParaRPr lang="en-US" sz="3600" dirty="0"/>
          </a:p>
          <a:p>
            <a:r>
              <a:rPr lang="en-US" sz="2800" dirty="0"/>
              <a:t> may he let peace descent on us</a:t>
            </a:r>
          </a:p>
          <a:p>
            <a:r>
              <a:rPr lang="he-IL" sz="3600" dirty="0"/>
              <a:t> וְעַל כָּל יִשְׂרָאֵל </a:t>
            </a:r>
            <a:endParaRPr lang="en-US" sz="3600" dirty="0"/>
          </a:p>
          <a:p>
            <a:r>
              <a:rPr lang="en-US" sz="2800" dirty="0"/>
              <a:t>and on all Israel</a:t>
            </a:r>
          </a:p>
          <a:p>
            <a:r>
              <a:rPr lang="he-IL" sz="3600" dirty="0"/>
              <a:t>אָמֵן </a:t>
            </a:r>
            <a:r>
              <a:rPr lang="en-US" sz="3600" dirty="0"/>
              <a:t>  </a:t>
            </a:r>
            <a:r>
              <a:rPr lang="he-IL" sz="3600" dirty="0"/>
              <a:t>וְאִמְרוּ  אִמְרוּ</a:t>
            </a:r>
            <a:endParaRPr lang="en-US" sz="3600" dirty="0"/>
          </a:p>
          <a:p>
            <a:r>
              <a:rPr lang="en-US" sz="2800" dirty="0"/>
              <a:t>and say, say: </a:t>
            </a:r>
            <a:r>
              <a:rPr lang="en-US" sz="2800" dirty="0" smtClean="0"/>
              <a:t>Amen. </a:t>
            </a:r>
            <a:endParaRPr lang="en-US" sz="2800" dirty="0"/>
          </a:p>
          <a:p>
            <a:endParaRPr lang="en-US" sz="2800" dirty="0"/>
          </a:p>
        </p:txBody>
      </p:sp>
    </p:spTree>
    <p:extLst>
      <p:ext uri="{BB962C8B-B14F-4D97-AF65-F5344CB8AC3E}">
        <p14:creationId xmlns:p14="http://schemas.microsoft.com/office/powerpoint/2010/main" val="358719356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Substantive Examples</a:t>
            </a:r>
            <a:endParaRPr lang="en-US" dirty="0"/>
          </a:p>
        </p:txBody>
      </p:sp>
      <p:sp>
        <p:nvSpPr>
          <p:cNvPr id="3" name="Content Placeholder 2"/>
          <p:cNvSpPr>
            <a:spLocks noGrp="1"/>
          </p:cNvSpPr>
          <p:nvPr>
            <p:ph idx="1"/>
          </p:nvPr>
        </p:nvSpPr>
        <p:spPr/>
        <p:txBody>
          <a:bodyPr>
            <a:normAutofit/>
          </a:bodyPr>
          <a:lstStyle/>
          <a:p>
            <a:r>
              <a:rPr lang="he-IL" sz="3600" dirty="0" smtClean="0"/>
              <a:t>וְכִי־הוּא </a:t>
            </a:r>
            <a:r>
              <a:rPr lang="he-IL" sz="3600" dirty="0"/>
              <a:t>מֹשֵׁל בְּכָל־אֶרֶץ מִצְרָיִם </a:t>
            </a:r>
            <a:r>
              <a:rPr lang="en-US" sz="3600" dirty="0"/>
              <a:t>    </a:t>
            </a:r>
            <a:r>
              <a:rPr lang="en-US" sz="2800" dirty="0"/>
              <a:t>(Gen 45:26)</a:t>
            </a:r>
          </a:p>
          <a:p>
            <a:r>
              <a:rPr lang="en-US" sz="2800" dirty="0"/>
              <a:t> 	and he is ruler over all the land of Egypt </a:t>
            </a:r>
          </a:p>
          <a:p>
            <a:r>
              <a:rPr lang="he-IL" sz="3600" dirty="0"/>
              <a:t>הַעֹזְבִים אָרְחוֹת יֹשֶׁר לָלֶכֶת בְּדַרְכֵי־חֹשֶׁךְ </a:t>
            </a:r>
            <a:r>
              <a:rPr lang="en-US" sz="3600" dirty="0"/>
              <a:t>   </a:t>
            </a:r>
            <a:r>
              <a:rPr lang="en-US" sz="2800" dirty="0"/>
              <a:t>(</a:t>
            </a:r>
            <a:r>
              <a:rPr lang="en-US" sz="2800" dirty="0" err="1"/>
              <a:t>Prov</a:t>
            </a:r>
            <a:r>
              <a:rPr lang="en-US" sz="2800" dirty="0"/>
              <a:t> 2:13)</a:t>
            </a:r>
          </a:p>
          <a:p>
            <a:r>
              <a:rPr lang="en-US" sz="2800" dirty="0"/>
              <a:t>who forsake the paths of uprightness to walk in the ways of darkness (Pro 2:13 NRS)</a:t>
            </a:r>
          </a:p>
        </p:txBody>
      </p:sp>
    </p:spTree>
    <p:extLst>
      <p:ext uri="{BB962C8B-B14F-4D97-AF65-F5344CB8AC3E}">
        <p14:creationId xmlns:p14="http://schemas.microsoft.com/office/powerpoint/2010/main" val="421528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99012" y="2052918"/>
            <a:ext cx="11105804" cy="4195481"/>
          </a:xfrm>
        </p:spPr>
        <p:txBody>
          <a:bodyPr>
            <a:noAutofit/>
          </a:bodyPr>
          <a:lstStyle/>
          <a:p>
            <a:r>
              <a:rPr lang="en-US" sz="2800" dirty="0"/>
              <a:t>Since no tense is indicated by the participle itself, participles can also be used as verbs in the past, present and future tenses.  They match their subjects in gender and number and often as a normal verb precede the subject of the sentence (VSOM).  </a:t>
            </a:r>
            <a:endParaRPr lang="en-US" sz="2800" dirty="0" smtClean="0"/>
          </a:p>
          <a:p>
            <a:r>
              <a:rPr lang="en-US" sz="2800" dirty="0" smtClean="0"/>
              <a:t>The </a:t>
            </a:r>
            <a:r>
              <a:rPr lang="en-US" sz="2800" dirty="0"/>
              <a:t>time of the participle must be derived from the contextual indicators. </a:t>
            </a:r>
            <a:endParaRPr lang="en-US" sz="2800" dirty="0" smtClean="0"/>
          </a:p>
          <a:p>
            <a:endParaRPr lang="en-US" sz="2800" dirty="0"/>
          </a:p>
        </p:txBody>
      </p:sp>
    </p:spTree>
    <p:extLst>
      <p:ext uri="{BB962C8B-B14F-4D97-AF65-F5344CB8AC3E}">
        <p14:creationId xmlns:p14="http://schemas.microsoft.com/office/powerpoint/2010/main" val="1950021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a:t>One hint is that often </a:t>
            </a:r>
            <a:r>
              <a:rPr lang="he-IL" sz="3600" dirty="0"/>
              <a:t>הִנֵּה</a:t>
            </a:r>
            <a:r>
              <a:rPr lang="en-US" sz="2800" dirty="0"/>
              <a:t>  is used to indicate immediacy that something that is about to happen.  Sometimes the participle is used with the verb </a:t>
            </a:r>
            <a:r>
              <a:rPr lang="he-IL" sz="3600" dirty="0"/>
              <a:t>הָיָה</a:t>
            </a:r>
            <a:r>
              <a:rPr lang="he-IL" sz="2800" dirty="0"/>
              <a:t> </a:t>
            </a:r>
            <a:r>
              <a:rPr lang="en-US" sz="2800" dirty="0" smtClean="0"/>
              <a:t> indicating </a:t>
            </a:r>
            <a:r>
              <a:rPr lang="en-US" sz="2800" dirty="0"/>
              <a:t>the progressive nature of things. </a:t>
            </a:r>
            <a:r>
              <a:rPr lang="en-US" sz="2800" dirty="0" err="1"/>
              <a:t>Waltke</a:t>
            </a:r>
            <a:r>
              <a:rPr lang="en-US" sz="2800" dirty="0"/>
              <a:t>/O’Connor (628) sites:  </a:t>
            </a:r>
            <a:r>
              <a:rPr lang="he-IL" sz="3600" dirty="0"/>
              <a:t>הָיָה עֹמֵד אֶצְלִי</a:t>
            </a:r>
            <a:r>
              <a:rPr lang="en-US" sz="3600" dirty="0"/>
              <a:t>  </a:t>
            </a:r>
            <a:r>
              <a:rPr lang="en-US" sz="2800" dirty="0"/>
              <a:t>“he was standing beside me.”</a:t>
            </a:r>
          </a:p>
          <a:p>
            <a:endParaRPr lang="en-US" sz="2800" dirty="0"/>
          </a:p>
        </p:txBody>
      </p:sp>
    </p:spTree>
    <p:extLst>
      <p:ext uri="{BB962C8B-B14F-4D97-AF65-F5344CB8AC3E}">
        <p14:creationId xmlns:p14="http://schemas.microsoft.com/office/powerpoint/2010/main" val="20609815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675824" cy="1400530"/>
          </a:xfrm>
        </p:spPr>
        <p:txBody>
          <a:bodyPr/>
          <a:lstStyle/>
          <a:p>
            <a:r>
              <a:rPr lang="en-US" b="1" dirty="0"/>
              <a:t>13. F.   Chapter 13 Hebrew Vocabulary</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he-IL" sz="3600" dirty="0" smtClean="0"/>
              <a:t>חֶ֫רֶב</a:t>
            </a:r>
            <a:r>
              <a:rPr lang="he-IL" sz="2800" dirty="0" smtClean="0"/>
              <a:t> </a:t>
            </a:r>
            <a:r>
              <a:rPr lang="en-US" sz="2800" dirty="0"/>
              <a:t>		</a:t>
            </a:r>
            <a:r>
              <a:rPr lang="en-US" sz="2800" dirty="0" smtClean="0"/>
              <a:t>	sword</a:t>
            </a:r>
            <a:r>
              <a:rPr lang="en-US" sz="2800" dirty="0"/>
              <a:t>					412 </a:t>
            </a:r>
          </a:p>
          <a:p>
            <a:r>
              <a:rPr lang="he-IL" sz="3600" dirty="0"/>
              <a:t>יָם</a:t>
            </a:r>
            <a:r>
              <a:rPr lang="he-IL" sz="2800" dirty="0"/>
              <a:t> </a:t>
            </a:r>
            <a:r>
              <a:rPr lang="en-US" sz="2800" dirty="0"/>
              <a:t>		</a:t>
            </a:r>
            <a:r>
              <a:rPr lang="en-US" sz="2800" dirty="0" smtClean="0"/>
              <a:t>		sea</a:t>
            </a:r>
            <a:r>
              <a:rPr lang="en-US" sz="2800" dirty="0"/>
              <a:t>, lake				396</a:t>
            </a:r>
          </a:p>
          <a:p>
            <a:r>
              <a:rPr lang="he-IL" sz="2800" dirty="0"/>
              <a:t> </a:t>
            </a:r>
            <a:r>
              <a:rPr lang="he-IL" sz="3600" dirty="0"/>
              <a:t>יָרַד</a:t>
            </a:r>
            <a:r>
              <a:rPr lang="he-IL" sz="2800" dirty="0"/>
              <a:t> </a:t>
            </a:r>
            <a:r>
              <a:rPr lang="en-US" sz="2800" dirty="0"/>
              <a:t>		</a:t>
            </a:r>
            <a:r>
              <a:rPr lang="en-US" sz="2800" dirty="0" smtClean="0"/>
              <a:t>	to </a:t>
            </a:r>
            <a:r>
              <a:rPr lang="en-US" sz="2800" dirty="0"/>
              <a:t>go down 			380 </a:t>
            </a:r>
          </a:p>
          <a:p>
            <a:r>
              <a:rPr lang="he-IL" sz="3600" dirty="0" smtClean="0"/>
              <a:t>כֶּ֫סֶף</a:t>
            </a:r>
            <a:r>
              <a:rPr lang="he-IL" sz="2800" dirty="0" smtClean="0"/>
              <a:t> </a:t>
            </a:r>
            <a:r>
              <a:rPr lang="en-US" sz="2800" dirty="0" smtClean="0"/>
              <a:t>			silver 					402</a:t>
            </a:r>
          </a:p>
          <a:p>
            <a:r>
              <a:rPr lang="he-IL" sz="3600" dirty="0"/>
              <a:t>מִזְבֵּחַ</a:t>
            </a:r>
            <a:r>
              <a:rPr lang="he-IL" sz="2800" dirty="0"/>
              <a:t> </a:t>
            </a:r>
            <a:r>
              <a:rPr lang="en-US" sz="2800" dirty="0"/>
              <a:t>	</a:t>
            </a:r>
            <a:r>
              <a:rPr lang="en-US" sz="2800" dirty="0" smtClean="0"/>
              <a:t>		altar</a:t>
            </a:r>
            <a:r>
              <a:rPr lang="en-US" sz="2800" dirty="0"/>
              <a:t>		</a:t>
            </a:r>
            <a:r>
              <a:rPr lang="en-US" sz="2800" dirty="0" smtClean="0"/>
              <a:t>	</a:t>
            </a:r>
            <a:r>
              <a:rPr lang="en-US" sz="2800" dirty="0"/>
              <a:t>			401</a:t>
            </a:r>
          </a:p>
          <a:p>
            <a:endParaRPr lang="en-US" sz="2800" dirty="0"/>
          </a:p>
        </p:txBody>
      </p:sp>
    </p:spTree>
    <p:extLst>
      <p:ext uri="{BB962C8B-B14F-4D97-AF65-F5344CB8AC3E}">
        <p14:creationId xmlns:p14="http://schemas.microsoft.com/office/powerpoint/2010/main" val="3043923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F.   Chapter 13 Hebrew Vocabulary</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he-IL" sz="3600" dirty="0" smtClean="0"/>
              <a:t>עָנָה</a:t>
            </a:r>
            <a:r>
              <a:rPr lang="he-IL" sz="2800" dirty="0" smtClean="0"/>
              <a:t> </a:t>
            </a:r>
            <a:r>
              <a:rPr lang="en-US" sz="2800" dirty="0"/>
              <a:t>		to answer 	</a:t>
            </a:r>
            <a:r>
              <a:rPr lang="en-US" sz="2800" dirty="0" smtClean="0"/>
              <a:t>				</a:t>
            </a:r>
            <a:r>
              <a:rPr lang="en-US" sz="2800" dirty="0"/>
              <a:t>			413 </a:t>
            </a:r>
          </a:p>
          <a:p>
            <a:r>
              <a:rPr lang="he-IL" sz="3600" dirty="0"/>
              <a:t>עַתָּה</a:t>
            </a:r>
            <a:r>
              <a:rPr lang="he-IL" sz="2800" dirty="0"/>
              <a:t> </a:t>
            </a:r>
            <a:r>
              <a:rPr lang="en-US" sz="2800" dirty="0"/>
              <a:t>		now, then 				</a:t>
            </a:r>
            <a:r>
              <a:rPr lang="en-US" sz="2800" dirty="0" smtClean="0"/>
              <a:t>			433</a:t>
            </a:r>
            <a:endParaRPr lang="en-US" sz="2800" dirty="0"/>
          </a:p>
          <a:p>
            <a:r>
              <a:rPr lang="he-IL" sz="3600" dirty="0"/>
              <a:t>צָבָא</a:t>
            </a:r>
            <a:r>
              <a:rPr lang="en-US" sz="2800" dirty="0"/>
              <a:t> 		troops, military host 	</a:t>
            </a:r>
            <a:r>
              <a:rPr lang="en-US" sz="2800" dirty="0" smtClean="0"/>
              <a:t>		</a:t>
            </a:r>
            <a:r>
              <a:rPr lang="en-US" sz="2800" dirty="0"/>
              <a:t>	485</a:t>
            </a:r>
          </a:p>
          <a:p>
            <a:r>
              <a:rPr lang="he-IL" sz="3600" dirty="0"/>
              <a:t>רוּחַ</a:t>
            </a:r>
            <a:r>
              <a:rPr lang="he-IL" sz="2800" dirty="0"/>
              <a:t> </a:t>
            </a:r>
            <a:r>
              <a:rPr lang="en-US" sz="2800" dirty="0"/>
              <a:t>		spirit, wind, breath		</a:t>
            </a:r>
            <a:r>
              <a:rPr lang="en-US" sz="2800" dirty="0" smtClean="0"/>
              <a:t>		</a:t>
            </a:r>
            <a:r>
              <a:rPr lang="en-US" sz="2800" dirty="0"/>
              <a:t>	378</a:t>
            </a:r>
          </a:p>
          <a:p>
            <a:r>
              <a:rPr lang="he-IL" sz="3600" dirty="0"/>
              <a:t>שַׂר</a:t>
            </a:r>
            <a:r>
              <a:rPr lang="en-US" sz="2800" dirty="0"/>
              <a:t> 		official, commander, prince 	421</a:t>
            </a:r>
          </a:p>
          <a:p>
            <a:endParaRPr lang="en-US" sz="2800" dirty="0"/>
          </a:p>
        </p:txBody>
      </p:sp>
    </p:spTree>
    <p:extLst>
      <p:ext uri="{BB962C8B-B14F-4D97-AF65-F5344CB8AC3E}">
        <p14:creationId xmlns:p14="http://schemas.microsoft.com/office/powerpoint/2010/main" val="216058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Review</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61043288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675824" cy="1400530"/>
          </a:xfrm>
        </p:spPr>
        <p:txBody>
          <a:bodyPr/>
          <a:lstStyle/>
          <a:p>
            <a:r>
              <a:rPr lang="en-US" b="1" dirty="0"/>
              <a:t>13. F.   Chapter 13 Hebrew Vocabulary</a:t>
            </a:r>
            <a:r>
              <a:rPr lang="en-US" dirty="0"/>
              <a:t/>
            </a:r>
            <a:br>
              <a:rPr lang="en-US" dirty="0"/>
            </a:br>
            <a:endParaRPr lang="en-US" dirty="0"/>
          </a:p>
        </p:txBody>
      </p:sp>
      <p:sp>
        <p:nvSpPr>
          <p:cNvPr id="3" name="Content Placeholder 2"/>
          <p:cNvSpPr>
            <a:spLocks noGrp="1"/>
          </p:cNvSpPr>
          <p:nvPr>
            <p:ph idx="1"/>
          </p:nvPr>
        </p:nvSpPr>
        <p:spPr>
          <a:xfrm>
            <a:off x="1103312" y="1521230"/>
            <a:ext cx="8946541" cy="4727170"/>
          </a:xfrm>
        </p:spPr>
        <p:txBody>
          <a:bodyPr>
            <a:normAutofit lnSpcReduction="10000"/>
          </a:bodyPr>
          <a:lstStyle/>
          <a:p>
            <a:r>
              <a:rPr lang="he-IL" sz="3900" dirty="0" smtClean="0"/>
              <a:t>חֶ֫רֶב</a:t>
            </a:r>
            <a:r>
              <a:rPr lang="he-IL" sz="2800" dirty="0" smtClean="0"/>
              <a:t> </a:t>
            </a:r>
            <a:r>
              <a:rPr lang="en-US" sz="2800" dirty="0"/>
              <a:t>		</a:t>
            </a:r>
            <a:r>
              <a:rPr lang="en-US" sz="2800" dirty="0" smtClean="0"/>
              <a:t>	</a:t>
            </a:r>
          </a:p>
          <a:p>
            <a:r>
              <a:rPr lang="en-US" sz="2800" dirty="0" smtClean="0"/>
              <a:t>sword</a:t>
            </a:r>
            <a:r>
              <a:rPr lang="en-US" sz="2800" dirty="0"/>
              <a:t>					412 </a:t>
            </a:r>
          </a:p>
          <a:p>
            <a:r>
              <a:rPr lang="he-IL" sz="3600" dirty="0"/>
              <a:t>יָם</a:t>
            </a:r>
            <a:r>
              <a:rPr lang="he-IL" sz="2800" dirty="0"/>
              <a:t> </a:t>
            </a:r>
            <a:r>
              <a:rPr lang="en-US" sz="2800" dirty="0"/>
              <a:t>		</a:t>
            </a:r>
            <a:r>
              <a:rPr lang="en-US" sz="2800" dirty="0" smtClean="0"/>
              <a:t>		</a:t>
            </a:r>
          </a:p>
          <a:p>
            <a:r>
              <a:rPr lang="en-US" sz="2800" dirty="0" smtClean="0"/>
              <a:t>sea</a:t>
            </a:r>
            <a:r>
              <a:rPr lang="en-US" sz="2800" dirty="0"/>
              <a:t>, lake				396</a:t>
            </a:r>
          </a:p>
          <a:p>
            <a:r>
              <a:rPr lang="he-IL" sz="2800" dirty="0"/>
              <a:t> </a:t>
            </a:r>
            <a:r>
              <a:rPr lang="he-IL" sz="3600" dirty="0"/>
              <a:t>יָרַד</a:t>
            </a:r>
            <a:r>
              <a:rPr lang="he-IL" sz="2800" dirty="0"/>
              <a:t> </a:t>
            </a:r>
            <a:r>
              <a:rPr lang="en-US" sz="2800" dirty="0"/>
              <a:t>		</a:t>
            </a:r>
            <a:r>
              <a:rPr lang="en-US" sz="2800" dirty="0" smtClean="0"/>
              <a:t>	</a:t>
            </a:r>
          </a:p>
          <a:p>
            <a:r>
              <a:rPr lang="en-US" sz="2800" dirty="0" smtClean="0"/>
              <a:t>to </a:t>
            </a:r>
            <a:r>
              <a:rPr lang="en-US" sz="2800" dirty="0"/>
              <a:t>go down 			380 </a:t>
            </a:r>
          </a:p>
          <a:p>
            <a:r>
              <a:rPr lang="he-IL" sz="3600" dirty="0" smtClean="0"/>
              <a:t>כֶּ֫סֶף</a:t>
            </a:r>
            <a:r>
              <a:rPr lang="he-IL" sz="2800" dirty="0" smtClean="0"/>
              <a:t> </a:t>
            </a:r>
            <a:r>
              <a:rPr lang="en-US" sz="2800" dirty="0" smtClean="0"/>
              <a:t>			</a:t>
            </a:r>
          </a:p>
          <a:p>
            <a:r>
              <a:rPr lang="en-US" sz="2800" dirty="0" smtClean="0"/>
              <a:t>silver 					402</a:t>
            </a:r>
          </a:p>
          <a:p>
            <a:endParaRPr lang="en-US" sz="2800" dirty="0"/>
          </a:p>
        </p:txBody>
      </p:sp>
    </p:spTree>
    <p:extLst>
      <p:ext uri="{BB962C8B-B14F-4D97-AF65-F5344CB8AC3E}">
        <p14:creationId xmlns:p14="http://schemas.microsoft.com/office/powerpoint/2010/main" val="3703452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218624" cy="1400530"/>
          </a:xfrm>
        </p:spPr>
        <p:txBody>
          <a:bodyPr/>
          <a:lstStyle/>
          <a:p>
            <a:r>
              <a:rPr lang="en-US" b="1" dirty="0"/>
              <a:t>13. F.   Chapter 13 Hebrew </a:t>
            </a:r>
            <a:r>
              <a:rPr lang="en-US" b="1" dirty="0" err="1" smtClean="0"/>
              <a:t>Vocabular</a:t>
            </a:r>
            <a:endParaRPr lang="en-US" dirty="0"/>
          </a:p>
        </p:txBody>
      </p:sp>
      <p:sp>
        <p:nvSpPr>
          <p:cNvPr id="3" name="Content Placeholder 2"/>
          <p:cNvSpPr>
            <a:spLocks noGrp="1"/>
          </p:cNvSpPr>
          <p:nvPr>
            <p:ph idx="1"/>
          </p:nvPr>
        </p:nvSpPr>
        <p:spPr>
          <a:xfrm>
            <a:off x="1103312" y="1853248"/>
            <a:ext cx="8946541" cy="4830185"/>
          </a:xfrm>
        </p:spPr>
        <p:txBody>
          <a:bodyPr>
            <a:normAutofit fontScale="92500" lnSpcReduction="10000"/>
          </a:bodyPr>
          <a:lstStyle/>
          <a:p>
            <a:r>
              <a:rPr lang="he-IL" sz="3900" dirty="0"/>
              <a:t>מִזְבֵּחַ</a:t>
            </a:r>
            <a:r>
              <a:rPr lang="he-IL" sz="3600" dirty="0"/>
              <a:t> </a:t>
            </a:r>
            <a:r>
              <a:rPr lang="en-US" sz="3600" dirty="0"/>
              <a:t>		</a:t>
            </a:r>
            <a:endParaRPr lang="en-US" sz="3600" dirty="0" smtClean="0"/>
          </a:p>
          <a:p>
            <a:r>
              <a:rPr lang="en-US" sz="3600" dirty="0"/>
              <a:t>	altar						</a:t>
            </a:r>
            <a:r>
              <a:rPr lang="en-US" sz="3600" dirty="0" smtClean="0"/>
              <a:t>401</a:t>
            </a:r>
          </a:p>
          <a:p>
            <a:r>
              <a:rPr lang="he-IL" sz="3900" dirty="0" smtClean="0"/>
              <a:t>עָנָה</a:t>
            </a:r>
            <a:r>
              <a:rPr lang="he-IL" sz="2800" dirty="0" smtClean="0"/>
              <a:t> </a:t>
            </a:r>
            <a:r>
              <a:rPr lang="en-US" sz="2800" dirty="0"/>
              <a:t>		</a:t>
            </a:r>
            <a:endParaRPr lang="en-US" sz="2800" dirty="0" smtClean="0"/>
          </a:p>
          <a:p>
            <a:r>
              <a:rPr lang="en-US" sz="2800" dirty="0" smtClean="0"/>
              <a:t>to </a:t>
            </a:r>
            <a:r>
              <a:rPr lang="en-US" sz="2800" dirty="0"/>
              <a:t>answer 	</a:t>
            </a:r>
            <a:r>
              <a:rPr lang="en-US" sz="2800" dirty="0" smtClean="0"/>
              <a:t>				</a:t>
            </a:r>
            <a:r>
              <a:rPr lang="en-US" sz="2800" dirty="0"/>
              <a:t>			413 </a:t>
            </a:r>
          </a:p>
          <a:p>
            <a:r>
              <a:rPr lang="he-IL" sz="3900" dirty="0"/>
              <a:t>עַתָּה</a:t>
            </a:r>
            <a:r>
              <a:rPr lang="he-IL" sz="2800" dirty="0"/>
              <a:t> </a:t>
            </a:r>
            <a:r>
              <a:rPr lang="en-US" sz="2800" dirty="0"/>
              <a:t>	</a:t>
            </a:r>
            <a:endParaRPr lang="en-US" sz="2800" dirty="0" smtClean="0"/>
          </a:p>
          <a:p>
            <a:r>
              <a:rPr lang="en-US" sz="2800" dirty="0"/>
              <a:t>	now, then 				</a:t>
            </a:r>
            <a:r>
              <a:rPr lang="en-US" sz="2800" dirty="0" smtClean="0"/>
              <a:t>			433</a:t>
            </a:r>
            <a:endParaRPr lang="en-US" sz="2800" dirty="0"/>
          </a:p>
          <a:p>
            <a:r>
              <a:rPr lang="he-IL" sz="3900" dirty="0"/>
              <a:t>צָבָא</a:t>
            </a:r>
            <a:r>
              <a:rPr lang="en-US" sz="2800" dirty="0"/>
              <a:t> 	</a:t>
            </a:r>
            <a:endParaRPr lang="en-US" sz="2800" dirty="0" smtClean="0"/>
          </a:p>
          <a:p>
            <a:r>
              <a:rPr lang="en-US" sz="2800" dirty="0"/>
              <a:t>	troops, military host 	</a:t>
            </a:r>
            <a:r>
              <a:rPr lang="en-US" sz="2800" dirty="0" smtClean="0"/>
              <a:t>		</a:t>
            </a:r>
            <a:r>
              <a:rPr lang="en-US" sz="2800" dirty="0"/>
              <a:t>	485</a:t>
            </a:r>
          </a:p>
          <a:p>
            <a:endParaRPr lang="en-US" sz="2800" dirty="0"/>
          </a:p>
        </p:txBody>
      </p:sp>
    </p:spTree>
    <p:extLst>
      <p:ext uri="{BB962C8B-B14F-4D97-AF65-F5344CB8AC3E}">
        <p14:creationId xmlns:p14="http://schemas.microsoft.com/office/powerpoint/2010/main" val="975306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08580" cy="1400530"/>
          </a:xfrm>
        </p:spPr>
        <p:txBody>
          <a:bodyPr/>
          <a:lstStyle/>
          <a:p>
            <a:r>
              <a:rPr lang="en-US" b="1" dirty="0"/>
              <a:t>13. F.   Chapter 13 Hebrew </a:t>
            </a:r>
            <a:r>
              <a:rPr lang="en-US" b="1" dirty="0" smtClean="0"/>
              <a:t>Vocabulary</a:t>
            </a:r>
            <a:endParaRPr lang="en-US" dirty="0"/>
          </a:p>
        </p:txBody>
      </p:sp>
      <p:sp>
        <p:nvSpPr>
          <p:cNvPr id="3" name="Content Placeholder 2"/>
          <p:cNvSpPr>
            <a:spLocks noGrp="1"/>
          </p:cNvSpPr>
          <p:nvPr>
            <p:ph idx="1"/>
          </p:nvPr>
        </p:nvSpPr>
        <p:spPr>
          <a:xfrm>
            <a:off x="1103312" y="1720736"/>
            <a:ext cx="8946541" cy="4527664"/>
          </a:xfrm>
        </p:spPr>
        <p:txBody>
          <a:bodyPr>
            <a:normAutofit/>
          </a:bodyPr>
          <a:lstStyle/>
          <a:p>
            <a:r>
              <a:rPr lang="he-IL" sz="3600" dirty="0"/>
              <a:t>רוּחַ</a:t>
            </a:r>
            <a:r>
              <a:rPr lang="he-IL" sz="2800" dirty="0"/>
              <a:t> </a:t>
            </a:r>
            <a:r>
              <a:rPr lang="en-US" sz="2800" dirty="0"/>
              <a:t>		</a:t>
            </a:r>
            <a:endParaRPr lang="en-US" sz="2800" dirty="0" smtClean="0"/>
          </a:p>
          <a:p>
            <a:r>
              <a:rPr lang="en-US" sz="2800" dirty="0" smtClean="0"/>
              <a:t>spirit</a:t>
            </a:r>
            <a:r>
              <a:rPr lang="en-US" sz="2800" dirty="0"/>
              <a:t>, wind, breath					378</a:t>
            </a:r>
          </a:p>
          <a:p>
            <a:r>
              <a:rPr lang="he-IL" sz="3600" dirty="0"/>
              <a:t>שַׂר</a:t>
            </a:r>
            <a:r>
              <a:rPr lang="en-US" sz="2800" dirty="0"/>
              <a:t> 		</a:t>
            </a:r>
            <a:endParaRPr lang="en-US" sz="2800" dirty="0" smtClean="0"/>
          </a:p>
          <a:p>
            <a:r>
              <a:rPr lang="en-US" sz="2800" dirty="0" smtClean="0"/>
              <a:t>official</a:t>
            </a:r>
            <a:r>
              <a:rPr lang="en-US" sz="2800" dirty="0"/>
              <a:t>, commander, prince 	421</a:t>
            </a:r>
          </a:p>
          <a:p>
            <a:endParaRPr lang="en-US" sz="2800" dirty="0"/>
          </a:p>
        </p:txBody>
      </p:sp>
    </p:spTree>
    <p:extLst>
      <p:ext uri="{BB962C8B-B14F-4D97-AF65-F5344CB8AC3E}">
        <p14:creationId xmlns:p14="http://schemas.microsoft.com/office/powerpoint/2010/main" val="1204172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01504" cy="1400530"/>
          </a:xfrm>
        </p:spPr>
        <p:txBody>
          <a:bodyPr/>
          <a:lstStyle/>
          <a:p>
            <a:r>
              <a:rPr lang="en-US" b="1" dirty="0"/>
              <a:t>12. D.  Chapter 12 </a:t>
            </a:r>
            <a:r>
              <a:rPr lang="en-US" b="1" dirty="0" err="1"/>
              <a:t>Qal</a:t>
            </a:r>
            <a:r>
              <a:rPr lang="en-US" b="1" dirty="0"/>
              <a:t> </a:t>
            </a:r>
            <a:r>
              <a:rPr lang="en-US" b="1" dirty="0" smtClean="0"/>
              <a:t>Infinitive Vocab</a:t>
            </a:r>
            <a:r>
              <a:rPr lang="en-US" dirty="0"/>
              <a:t/>
            </a:r>
            <a:br>
              <a:rPr lang="en-US" dirty="0"/>
            </a:br>
            <a:endParaRPr lang="en-US" dirty="0"/>
          </a:p>
        </p:txBody>
      </p:sp>
      <p:sp>
        <p:nvSpPr>
          <p:cNvPr id="3" name="Content Placeholder 2"/>
          <p:cNvSpPr>
            <a:spLocks noGrp="1"/>
          </p:cNvSpPr>
          <p:nvPr>
            <p:ph idx="1"/>
          </p:nvPr>
        </p:nvSpPr>
        <p:spPr>
          <a:xfrm>
            <a:off x="1086687" y="1379587"/>
            <a:ext cx="8946541" cy="5154217"/>
          </a:xfrm>
        </p:spPr>
        <p:txBody>
          <a:bodyPr>
            <a:noAutofit/>
          </a:bodyPr>
          <a:lstStyle/>
          <a:p>
            <a:r>
              <a:rPr lang="he-IL" sz="3600" dirty="0" smtClean="0"/>
              <a:t>אָדוֹן </a:t>
            </a:r>
            <a:r>
              <a:rPr lang="he-IL" sz="3600" dirty="0"/>
              <a:t>/ אֲדֹנָי</a:t>
            </a:r>
            <a:r>
              <a:rPr lang="en-US" sz="3600" dirty="0"/>
              <a:t> </a:t>
            </a:r>
            <a:r>
              <a:rPr lang="en-US" sz="2800" dirty="0"/>
              <a:t>	</a:t>
            </a:r>
            <a:r>
              <a:rPr lang="en-US" sz="2800" dirty="0" smtClean="0"/>
              <a:t>	</a:t>
            </a:r>
          </a:p>
          <a:p>
            <a:r>
              <a:rPr lang="en-US" sz="2800" dirty="0" smtClean="0"/>
              <a:t>Lord</a:t>
            </a:r>
            <a:r>
              <a:rPr lang="en-US" sz="2800" dirty="0"/>
              <a:t>, master			</a:t>
            </a:r>
            <a:r>
              <a:rPr lang="en-US" sz="2800" dirty="0" smtClean="0"/>
              <a:t>		439</a:t>
            </a:r>
            <a:endParaRPr lang="en-US" sz="2800" dirty="0"/>
          </a:p>
          <a:p>
            <a:r>
              <a:rPr lang="he-IL" sz="3600" dirty="0"/>
              <a:t>יָלַד</a:t>
            </a:r>
            <a:r>
              <a:rPr lang="en-US" sz="2800" dirty="0"/>
              <a:t> 			</a:t>
            </a:r>
            <a:r>
              <a:rPr lang="en-US" sz="2800" dirty="0" smtClean="0"/>
              <a:t>	</a:t>
            </a:r>
          </a:p>
          <a:p>
            <a:r>
              <a:rPr lang="en-US" sz="2800" dirty="0" smtClean="0"/>
              <a:t>to </a:t>
            </a:r>
            <a:r>
              <a:rPr lang="en-US" sz="2800" dirty="0"/>
              <a:t>give birth, beget 		495</a:t>
            </a:r>
          </a:p>
          <a:p>
            <a:r>
              <a:rPr lang="he-IL" sz="3600" dirty="0"/>
              <a:t>מִי</a:t>
            </a:r>
            <a:r>
              <a:rPr lang="he-IL" sz="2800" dirty="0"/>
              <a:t> </a:t>
            </a:r>
            <a:r>
              <a:rPr lang="en-US" sz="2800" dirty="0"/>
              <a:t>			</a:t>
            </a:r>
            <a:r>
              <a:rPr lang="en-US" sz="2800" dirty="0" smtClean="0"/>
              <a:t>		</a:t>
            </a:r>
          </a:p>
          <a:p>
            <a:r>
              <a:rPr lang="en-US" sz="2800" dirty="0" smtClean="0"/>
              <a:t>who</a:t>
            </a:r>
            <a:r>
              <a:rPr lang="en-US" sz="2800" dirty="0"/>
              <a:t>, how?			</a:t>
            </a:r>
            <a:r>
              <a:rPr lang="en-US" sz="2800" dirty="0" smtClean="0"/>
              <a:t>		424</a:t>
            </a:r>
            <a:endParaRPr lang="en-US" sz="2800" dirty="0"/>
          </a:p>
        </p:txBody>
      </p:sp>
    </p:spTree>
    <p:extLst>
      <p:ext uri="{BB962C8B-B14F-4D97-AF65-F5344CB8AC3E}">
        <p14:creationId xmlns:p14="http://schemas.microsoft.com/office/powerpoint/2010/main" val="764474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27195"/>
          </a:xfrm>
        </p:spPr>
        <p:txBody>
          <a:bodyPr/>
          <a:lstStyle/>
          <a:p>
            <a:r>
              <a:rPr lang="en-US" b="1" dirty="0"/>
              <a:t>5.I.</a:t>
            </a:r>
            <a:r>
              <a:rPr lang="en-US" dirty="0"/>
              <a:t>  </a:t>
            </a:r>
            <a:r>
              <a:rPr lang="en-US" b="1" dirty="0" err="1"/>
              <a:t>Oseh</a:t>
            </a:r>
            <a:r>
              <a:rPr lang="en-US" b="1" dirty="0"/>
              <a:t> Shalom</a:t>
            </a:r>
            <a:endParaRPr lang="en-US" dirty="0"/>
          </a:p>
        </p:txBody>
      </p:sp>
      <p:sp>
        <p:nvSpPr>
          <p:cNvPr id="3" name="Content Placeholder 2"/>
          <p:cNvSpPr>
            <a:spLocks noGrp="1"/>
          </p:cNvSpPr>
          <p:nvPr>
            <p:ph idx="1"/>
          </p:nvPr>
        </p:nvSpPr>
        <p:spPr>
          <a:xfrm>
            <a:off x="1104293" y="1379913"/>
            <a:ext cx="8946541" cy="5170516"/>
          </a:xfrm>
        </p:spPr>
        <p:txBody>
          <a:bodyPr>
            <a:noAutofit/>
          </a:bodyPr>
          <a:lstStyle/>
          <a:p>
            <a:r>
              <a:rPr lang="he-IL" sz="3600" dirty="0"/>
              <a:t>יַעֲשֶׂה שָׁלוֹם</a:t>
            </a:r>
            <a:endParaRPr lang="en-US" sz="3600" dirty="0"/>
          </a:p>
          <a:p>
            <a:r>
              <a:rPr lang="en-US" sz="2800" dirty="0"/>
              <a:t>May he make peace,</a:t>
            </a:r>
          </a:p>
          <a:p>
            <a:r>
              <a:rPr lang="he-IL" sz="3600" dirty="0"/>
              <a:t>יַעֲשֶׂה שָׁלוֹם</a:t>
            </a:r>
            <a:endParaRPr lang="en-US" sz="3600" dirty="0"/>
          </a:p>
          <a:p>
            <a:r>
              <a:rPr lang="en-US" sz="2800" dirty="0"/>
              <a:t>may he make peace</a:t>
            </a:r>
          </a:p>
          <a:p>
            <a:r>
              <a:rPr lang="he-IL" sz="3600" dirty="0"/>
              <a:t>שָׁלוֹם עָלֵיֽנוּ</a:t>
            </a:r>
            <a:endParaRPr lang="en-US" sz="3600" dirty="0"/>
          </a:p>
          <a:p>
            <a:r>
              <a:rPr lang="en-US" sz="2800" dirty="0"/>
              <a:t>Peace​​ for us</a:t>
            </a:r>
          </a:p>
          <a:p>
            <a:r>
              <a:rPr lang="he-IL" sz="3600" dirty="0"/>
              <a:t>וְעַל כָּל יִשְׂרָאֵל</a:t>
            </a:r>
            <a:endParaRPr lang="en-US" sz="3600" dirty="0"/>
          </a:p>
          <a:p>
            <a:r>
              <a:rPr lang="en-US" sz="2800" dirty="0"/>
              <a:t>and for all Israel</a:t>
            </a:r>
          </a:p>
          <a:p>
            <a:endParaRPr lang="en-US" sz="2800" dirty="0"/>
          </a:p>
        </p:txBody>
      </p:sp>
    </p:spTree>
    <p:extLst>
      <p:ext uri="{BB962C8B-B14F-4D97-AF65-F5344CB8AC3E}">
        <p14:creationId xmlns:p14="http://schemas.microsoft.com/office/powerpoint/2010/main" val="43088354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817140" cy="993697"/>
          </a:xfrm>
        </p:spPr>
        <p:txBody>
          <a:bodyPr/>
          <a:lstStyle/>
          <a:p>
            <a:r>
              <a:rPr lang="en-US" b="1" dirty="0"/>
              <a:t>12. D.  Chapter 12 </a:t>
            </a:r>
            <a:r>
              <a:rPr lang="en-US" b="1" dirty="0" err="1"/>
              <a:t>Qal</a:t>
            </a:r>
            <a:r>
              <a:rPr lang="en-US" b="1" dirty="0"/>
              <a:t> Infinitive Vocab</a:t>
            </a:r>
            <a:r>
              <a:rPr lang="en-US" dirty="0"/>
              <a:t/>
            </a:r>
            <a:br>
              <a:rPr lang="en-US" dirty="0"/>
            </a:br>
            <a:endParaRPr lang="en-US" dirty="0"/>
          </a:p>
        </p:txBody>
      </p:sp>
      <p:sp>
        <p:nvSpPr>
          <p:cNvPr id="3" name="Content Placeholder 2"/>
          <p:cNvSpPr>
            <a:spLocks noGrp="1"/>
          </p:cNvSpPr>
          <p:nvPr>
            <p:ph idx="1"/>
          </p:nvPr>
        </p:nvSpPr>
        <p:spPr>
          <a:xfrm>
            <a:off x="1153188" y="1446415"/>
            <a:ext cx="8946541" cy="5079076"/>
          </a:xfrm>
        </p:spPr>
        <p:txBody>
          <a:bodyPr>
            <a:normAutofit lnSpcReduction="10000"/>
          </a:bodyPr>
          <a:lstStyle/>
          <a:p>
            <a:r>
              <a:rPr lang="he-IL" sz="4000" dirty="0"/>
              <a:t>מִשְׁפָּט</a:t>
            </a:r>
            <a:r>
              <a:rPr lang="he-IL" dirty="0"/>
              <a:t>	</a:t>
            </a:r>
            <a:r>
              <a:rPr lang="en-US" dirty="0"/>
              <a:t>	</a:t>
            </a:r>
            <a:endParaRPr lang="en-US" dirty="0" smtClean="0"/>
          </a:p>
          <a:p>
            <a:r>
              <a:rPr lang="en-US" sz="2800" dirty="0"/>
              <a:t>	justice, judgment			421</a:t>
            </a:r>
          </a:p>
          <a:p>
            <a:r>
              <a:rPr lang="he-IL" sz="4000" dirty="0"/>
              <a:t>נָכָה</a:t>
            </a:r>
            <a:r>
              <a:rPr lang="en-US" dirty="0"/>
              <a:t> 		</a:t>
            </a:r>
            <a:endParaRPr lang="en-US" dirty="0" smtClean="0"/>
          </a:p>
          <a:p>
            <a:r>
              <a:rPr lang="en-US" sz="2800" dirty="0"/>
              <a:t>	to strike, hit 					</a:t>
            </a:r>
            <a:r>
              <a:rPr lang="en-US" sz="2800" dirty="0" smtClean="0"/>
              <a:t>500</a:t>
            </a:r>
          </a:p>
          <a:p>
            <a:r>
              <a:rPr lang="he-IL" sz="4000" dirty="0"/>
              <a:t>פֶּה</a:t>
            </a:r>
            <a:r>
              <a:rPr lang="en-US" dirty="0"/>
              <a:t>  		</a:t>
            </a:r>
            <a:endParaRPr lang="en-US" dirty="0" smtClean="0"/>
          </a:p>
          <a:p>
            <a:r>
              <a:rPr lang="en-US" dirty="0"/>
              <a:t>	</a:t>
            </a:r>
            <a:r>
              <a:rPr lang="en-US" sz="2800" dirty="0"/>
              <a:t>mouth, opening 				497</a:t>
            </a:r>
          </a:p>
          <a:p>
            <a:r>
              <a:rPr lang="he-IL" sz="4000" dirty="0"/>
              <a:t>עוֹד</a:t>
            </a:r>
            <a:r>
              <a:rPr lang="he-IL" dirty="0"/>
              <a:t> </a:t>
            </a:r>
            <a:r>
              <a:rPr lang="en-US" dirty="0"/>
              <a:t>	</a:t>
            </a:r>
            <a:endParaRPr lang="en-US" dirty="0" smtClean="0"/>
          </a:p>
          <a:p>
            <a:r>
              <a:rPr lang="en-US" dirty="0"/>
              <a:t>		</a:t>
            </a:r>
            <a:r>
              <a:rPr lang="en-US" sz="2800" dirty="0"/>
              <a:t>again, still, yet 					490</a:t>
            </a:r>
          </a:p>
          <a:p>
            <a:endParaRPr lang="en-US" dirty="0"/>
          </a:p>
          <a:p>
            <a:endParaRPr lang="en-US" dirty="0"/>
          </a:p>
        </p:txBody>
      </p:sp>
    </p:spTree>
    <p:extLst>
      <p:ext uri="{BB962C8B-B14F-4D97-AF65-F5344CB8AC3E}">
        <p14:creationId xmlns:p14="http://schemas.microsoft.com/office/powerpoint/2010/main" val="3572137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492944" cy="1400530"/>
          </a:xfrm>
        </p:spPr>
        <p:txBody>
          <a:bodyPr/>
          <a:lstStyle/>
          <a:p>
            <a:r>
              <a:rPr lang="en-US" b="1" dirty="0"/>
              <a:t>12. D.  Chapter 12 </a:t>
            </a:r>
            <a:r>
              <a:rPr lang="en-US" b="1" dirty="0" err="1"/>
              <a:t>Qal</a:t>
            </a:r>
            <a:r>
              <a:rPr lang="en-US" b="1" dirty="0"/>
              <a:t> Infinitive </a:t>
            </a:r>
            <a:r>
              <a:rPr lang="en-US" b="1" dirty="0" smtClean="0"/>
              <a:t>Vocab</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he-IL" sz="3600" dirty="0" smtClean="0"/>
              <a:t>עוֹלָם</a:t>
            </a:r>
            <a:r>
              <a:rPr lang="he-IL" sz="2800" dirty="0" smtClean="0"/>
              <a:t> </a:t>
            </a:r>
            <a:r>
              <a:rPr lang="en-US" sz="2800" dirty="0"/>
              <a:t>		</a:t>
            </a:r>
            <a:r>
              <a:rPr lang="en-US" sz="2800" dirty="0" smtClean="0"/>
              <a:t> </a:t>
            </a:r>
          </a:p>
          <a:p>
            <a:r>
              <a:rPr lang="en-US" sz="2800" dirty="0" smtClean="0"/>
              <a:t>	eternity</a:t>
            </a:r>
            <a:r>
              <a:rPr lang="en-US" sz="2800" dirty="0"/>
              <a:t>, forever 		</a:t>
            </a:r>
            <a:r>
              <a:rPr lang="en-US" sz="2800" dirty="0" smtClean="0"/>
              <a:t>		439</a:t>
            </a:r>
            <a:endParaRPr lang="en-US" sz="2800" dirty="0"/>
          </a:p>
          <a:p>
            <a:r>
              <a:rPr lang="he-IL" sz="3600" dirty="0"/>
              <a:t>קֹ֫דֶשׁ</a:t>
            </a:r>
            <a:r>
              <a:rPr lang="he-IL" sz="2800" dirty="0"/>
              <a:t> </a:t>
            </a:r>
            <a:r>
              <a:rPr lang="en-US" sz="2800" dirty="0"/>
              <a:t>		</a:t>
            </a:r>
            <a:r>
              <a:rPr lang="en-US" sz="2800" dirty="0" smtClean="0"/>
              <a:t> </a:t>
            </a:r>
          </a:p>
          <a:p>
            <a:r>
              <a:rPr lang="en-US" sz="2800" dirty="0" smtClean="0"/>
              <a:t>	holy</a:t>
            </a:r>
            <a:r>
              <a:rPr lang="en-US" sz="2800" dirty="0"/>
              <a:t>, set apart, sacred 	</a:t>
            </a:r>
            <a:r>
              <a:rPr lang="en-US" sz="2800" dirty="0" smtClean="0"/>
              <a:t>	491</a:t>
            </a:r>
            <a:endParaRPr lang="en-US" sz="2800" dirty="0"/>
          </a:p>
          <a:p>
            <a:r>
              <a:rPr lang="he-IL" sz="3600" dirty="0"/>
              <a:t>קוֹל</a:t>
            </a:r>
            <a:r>
              <a:rPr lang="he-IL" sz="2800" dirty="0"/>
              <a:t>	</a:t>
            </a:r>
            <a:r>
              <a:rPr lang="en-US" sz="2800" dirty="0"/>
              <a:t>   		</a:t>
            </a:r>
            <a:endParaRPr lang="en-US" sz="2800" dirty="0" smtClean="0"/>
          </a:p>
          <a:p>
            <a:r>
              <a:rPr lang="en-US" sz="2800" dirty="0" smtClean="0"/>
              <a:t> 	voice</a:t>
            </a:r>
            <a:r>
              <a:rPr lang="en-US" sz="2800" dirty="0"/>
              <a:t>, sound 			</a:t>
            </a:r>
            <a:r>
              <a:rPr lang="en-US" sz="2800" dirty="0" smtClean="0"/>
              <a:t>		505</a:t>
            </a:r>
            <a:endParaRPr lang="en-US" sz="2800" dirty="0"/>
          </a:p>
          <a:p>
            <a:endParaRPr lang="en-US" sz="2800" dirty="0"/>
          </a:p>
          <a:p>
            <a:endParaRPr lang="en-US" sz="2800" dirty="0"/>
          </a:p>
        </p:txBody>
      </p:sp>
    </p:spTree>
    <p:extLst>
      <p:ext uri="{BB962C8B-B14F-4D97-AF65-F5344CB8AC3E}">
        <p14:creationId xmlns:p14="http://schemas.microsoft.com/office/powerpoint/2010/main" val="3445063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71123" cy="783899"/>
          </a:xfrm>
        </p:spPr>
        <p:txBody>
          <a:bodyPr/>
          <a:lstStyle/>
          <a:p>
            <a:r>
              <a:rPr lang="en-US" b="1" dirty="0"/>
              <a:t>11F. Chapter 11 </a:t>
            </a:r>
            <a:r>
              <a:rPr lang="en-US" b="1" dirty="0" err="1"/>
              <a:t>Qal</a:t>
            </a:r>
            <a:r>
              <a:rPr lang="en-US" b="1" dirty="0"/>
              <a:t> Imperative, </a:t>
            </a:r>
            <a:r>
              <a:rPr lang="en-US" b="1" dirty="0" smtClean="0"/>
              <a:t>Vocab</a:t>
            </a:r>
            <a:endParaRPr lang="en-US" dirty="0"/>
          </a:p>
        </p:txBody>
      </p:sp>
      <p:sp>
        <p:nvSpPr>
          <p:cNvPr id="3" name="Content Placeholder 2"/>
          <p:cNvSpPr>
            <a:spLocks noGrp="1"/>
          </p:cNvSpPr>
          <p:nvPr>
            <p:ph idx="1"/>
          </p:nvPr>
        </p:nvSpPr>
        <p:spPr>
          <a:xfrm>
            <a:off x="1103312" y="1837114"/>
            <a:ext cx="8946541" cy="4411286"/>
          </a:xfrm>
        </p:spPr>
        <p:txBody>
          <a:bodyPr>
            <a:normAutofit/>
          </a:bodyPr>
          <a:lstStyle/>
          <a:p>
            <a:r>
              <a:rPr lang="he-IL" sz="4000" dirty="0" smtClean="0"/>
              <a:t>אַיִן </a:t>
            </a:r>
            <a:r>
              <a:rPr lang="he-IL" sz="4000" dirty="0"/>
              <a:t>/ אֵין</a:t>
            </a:r>
            <a:r>
              <a:rPr lang="en-US" sz="4000" dirty="0"/>
              <a:t> </a:t>
            </a:r>
            <a:r>
              <a:rPr lang="en-US" sz="2800" dirty="0"/>
              <a:t>	no, nothing 			</a:t>
            </a:r>
            <a:r>
              <a:rPr lang="en-US" sz="2800" dirty="0" smtClean="0"/>
              <a:t>             847</a:t>
            </a:r>
            <a:endParaRPr lang="en-US" sz="2800" dirty="0"/>
          </a:p>
          <a:p>
            <a:r>
              <a:rPr lang="he-IL" sz="4000" dirty="0"/>
              <a:t>אָכַל</a:t>
            </a:r>
            <a:r>
              <a:rPr lang="he-IL" sz="2800" dirty="0"/>
              <a:t> </a:t>
            </a:r>
            <a:r>
              <a:rPr lang="en-US" sz="2800" dirty="0"/>
              <a:t>		</a:t>
            </a:r>
            <a:r>
              <a:rPr lang="en-US" sz="2800" dirty="0" smtClean="0"/>
              <a:t>    to </a:t>
            </a:r>
            <a:r>
              <a:rPr lang="en-US" sz="2800" dirty="0"/>
              <a:t>eat 				</a:t>
            </a:r>
            <a:r>
              <a:rPr lang="en-US" sz="2800" dirty="0" smtClean="0"/>
              <a:t>                  816</a:t>
            </a:r>
            <a:endParaRPr lang="en-US" sz="2800" dirty="0"/>
          </a:p>
          <a:p>
            <a:r>
              <a:rPr lang="he-IL" sz="4000" dirty="0"/>
              <a:t>גּוֹי</a:t>
            </a:r>
            <a:r>
              <a:rPr lang="he-IL" sz="2800" dirty="0"/>
              <a:t> </a:t>
            </a:r>
            <a:r>
              <a:rPr lang="en-US" sz="2800" dirty="0"/>
              <a:t>		</a:t>
            </a:r>
            <a:r>
              <a:rPr lang="en-US" sz="2800" dirty="0" smtClean="0"/>
              <a:t> 	    people</a:t>
            </a:r>
            <a:r>
              <a:rPr lang="en-US" sz="2800" dirty="0"/>
              <a:t>, nation		</a:t>
            </a:r>
            <a:r>
              <a:rPr lang="en-US" sz="2800" dirty="0" smtClean="0"/>
              <a:t>             552</a:t>
            </a:r>
            <a:endParaRPr lang="en-US" sz="2800" dirty="0"/>
          </a:p>
          <a:p>
            <a:r>
              <a:rPr lang="he-IL" sz="4000" dirty="0"/>
              <a:t>הֲ</a:t>
            </a:r>
            <a:r>
              <a:rPr lang="he-IL" sz="2800" dirty="0"/>
              <a:t>		</a:t>
            </a:r>
            <a:r>
              <a:rPr lang="en-US" sz="2800" dirty="0" smtClean="0"/>
              <a:t>        if</a:t>
            </a:r>
            <a:r>
              <a:rPr lang="en-US" sz="2800" dirty="0"/>
              <a:t>, whether, interrogative 	738</a:t>
            </a:r>
          </a:p>
          <a:p>
            <a:r>
              <a:rPr lang="he-IL" sz="4000" dirty="0"/>
              <a:t>יְהוּדָה</a:t>
            </a:r>
            <a:r>
              <a:rPr lang="en-US" sz="2800" dirty="0"/>
              <a:t> 	</a:t>
            </a:r>
            <a:r>
              <a:rPr lang="en-US" sz="2800" dirty="0" smtClean="0"/>
              <a:t>   Judah </a:t>
            </a:r>
            <a:r>
              <a:rPr lang="en-US" sz="2800" dirty="0"/>
              <a:t>				</a:t>
            </a:r>
            <a:r>
              <a:rPr lang="en-US" sz="2800" dirty="0" smtClean="0"/>
              <a:t>                   819</a:t>
            </a:r>
            <a:endParaRPr lang="en-US" sz="2800" dirty="0"/>
          </a:p>
          <a:p>
            <a:endParaRPr lang="en-US" sz="2800" dirty="0"/>
          </a:p>
        </p:txBody>
      </p:sp>
    </p:spTree>
    <p:extLst>
      <p:ext uri="{BB962C8B-B14F-4D97-AF65-F5344CB8AC3E}">
        <p14:creationId xmlns:p14="http://schemas.microsoft.com/office/powerpoint/2010/main" val="3694493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79832" cy="914528"/>
          </a:xfrm>
        </p:spPr>
        <p:txBody>
          <a:bodyPr/>
          <a:lstStyle/>
          <a:p>
            <a:r>
              <a:rPr lang="en-US" b="1" dirty="0"/>
              <a:t>11F. Chapter 11 </a:t>
            </a:r>
            <a:r>
              <a:rPr lang="en-US" b="1" dirty="0" err="1"/>
              <a:t>Qal</a:t>
            </a:r>
            <a:r>
              <a:rPr lang="en-US" b="1" dirty="0"/>
              <a:t> Imperative, Vocab</a:t>
            </a:r>
            <a:endParaRPr lang="en-US" dirty="0"/>
          </a:p>
        </p:txBody>
      </p:sp>
      <p:sp>
        <p:nvSpPr>
          <p:cNvPr id="3" name="Content Placeholder 2"/>
          <p:cNvSpPr>
            <a:spLocks noGrp="1"/>
          </p:cNvSpPr>
          <p:nvPr>
            <p:ph idx="1"/>
          </p:nvPr>
        </p:nvSpPr>
        <p:spPr/>
        <p:txBody>
          <a:bodyPr>
            <a:normAutofit/>
          </a:bodyPr>
          <a:lstStyle/>
          <a:p>
            <a:r>
              <a:rPr lang="he-IL" sz="4000" dirty="0"/>
              <a:t>יְרוּשָׁלַ֫םִ</a:t>
            </a:r>
            <a:r>
              <a:rPr lang="he-IL" sz="2800" dirty="0"/>
              <a:t> </a:t>
            </a:r>
            <a:r>
              <a:rPr lang="en-US" sz="2800" dirty="0"/>
              <a:t>	</a:t>
            </a:r>
            <a:r>
              <a:rPr lang="en-US" sz="2800" dirty="0" smtClean="0"/>
              <a:t>    Jerusalem </a:t>
            </a:r>
            <a:r>
              <a:rPr lang="en-US" sz="2800" dirty="0"/>
              <a:t>			</a:t>
            </a:r>
            <a:r>
              <a:rPr lang="en-US" sz="2800" dirty="0" smtClean="0"/>
              <a:t>             643</a:t>
            </a:r>
            <a:endParaRPr lang="en-US" sz="2800" dirty="0"/>
          </a:p>
          <a:p>
            <a:r>
              <a:rPr lang="he-IL" sz="4000" dirty="0"/>
              <a:t>כֹּה</a:t>
            </a:r>
            <a:r>
              <a:rPr lang="he-IL" sz="2800" dirty="0"/>
              <a:t> </a:t>
            </a:r>
            <a:r>
              <a:rPr lang="en-US" sz="2800" dirty="0"/>
              <a:t>		</a:t>
            </a:r>
            <a:r>
              <a:rPr lang="en-US" sz="2800" dirty="0" smtClean="0"/>
              <a:t>        thus</a:t>
            </a:r>
            <a:r>
              <a:rPr lang="en-US" sz="2800" dirty="0"/>
              <a:t>, here, now		</a:t>
            </a:r>
            <a:r>
              <a:rPr lang="en-US" sz="2800" dirty="0" smtClean="0"/>
              <a:t>         576</a:t>
            </a:r>
            <a:endParaRPr lang="en-US" sz="2800" dirty="0"/>
          </a:p>
          <a:p>
            <a:r>
              <a:rPr lang="he-IL" sz="4000" dirty="0"/>
              <a:t>נָשָׂא</a:t>
            </a:r>
            <a:r>
              <a:rPr lang="he-IL" sz="2800" dirty="0"/>
              <a:t> </a:t>
            </a:r>
            <a:r>
              <a:rPr lang="en-US" sz="2800" dirty="0"/>
              <a:t>		</a:t>
            </a:r>
            <a:r>
              <a:rPr lang="en-US" sz="2800" dirty="0" smtClean="0"/>
              <a:t>   to </a:t>
            </a:r>
            <a:r>
              <a:rPr lang="en-US" sz="2800" dirty="0"/>
              <a:t>carry, lift, raise 	</a:t>
            </a:r>
            <a:r>
              <a:rPr lang="en-US" sz="2800" dirty="0" smtClean="0"/>
              <a:t>         656</a:t>
            </a:r>
            <a:endParaRPr lang="en-US" sz="2800" dirty="0"/>
          </a:p>
          <a:p>
            <a:r>
              <a:rPr lang="he-IL" sz="4000" dirty="0"/>
              <a:t>עָבַר</a:t>
            </a:r>
            <a:r>
              <a:rPr lang="en-US" sz="2800" dirty="0"/>
              <a:t> 		</a:t>
            </a:r>
            <a:r>
              <a:rPr lang="en-US" sz="2800" dirty="0" smtClean="0"/>
              <a:t>   to </a:t>
            </a:r>
            <a:r>
              <a:rPr lang="en-US" sz="2800" dirty="0"/>
              <a:t>pass over, </a:t>
            </a:r>
            <a:r>
              <a:rPr lang="en-US" sz="2800" dirty="0" smtClean="0"/>
              <a:t>transgress</a:t>
            </a:r>
            <a:r>
              <a:rPr lang="en-US" sz="2800" dirty="0"/>
              <a:t>	623</a:t>
            </a:r>
          </a:p>
          <a:p>
            <a:r>
              <a:rPr lang="he-IL" sz="4000" dirty="0"/>
              <a:t>שִׂים</a:t>
            </a:r>
            <a:r>
              <a:rPr lang="en-US" sz="2800" dirty="0"/>
              <a:t> 		</a:t>
            </a:r>
            <a:r>
              <a:rPr lang="en-US" sz="2800" dirty="0" smtClean="0"/>
              <a:t>   to </a:t>
            </a:r>
            <a:r>
              <a:rPr lang="en-US" sz="2800" dirty="0"/>
              <a:t>set, put, lay 	</a:t>
            </a:r>
            <a:r>
              <a:rPr lang="en-US" sz="2800" dirty="0" smtClean="0"/>
              <a:t>               584</a:t>
            </a:r>
            <a:endParaRPr lang="en-US" sz="2800" dirty="0"/>
          </a:p>
          <a:p>
            <a:endParaRPr lang="en-US" sz="2800" dirty="0"/>
          </a:p>
        </p:txBody>
      </p:sp>
    </p:spTree>
    <p:extLst>
      <p:ext uri="{BB962C8B-B14F-4D97-AF65-F5344CB8AC3E}">
        <p14:creationId xmlns:p14="http://schemas.microsoft.com/office/powerpoint/2010/main" val="396478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10.G.   Chapter 10 Vocabulary </a:t>
            </a:r>
            <a:r>
              <a:rPr lang="en-US" b="1" dirty="0" smtClean="0"/>
              <a:t>List</a:t>
            </a:r>
            <a:endParaRPr lang="en-US" dirty="0"/>
          </a:p>
        </p:txBody>
      </p:sp>
      <p:sp>
        <p:nvSpPr>
          <p:cNvPr id="3" name="Content Placeholder 2"/>
          <p:cNvSpPr>
            <a:spLocks noGrp="1"/>
          </p:cNvSpPr>
          <p:nvPr>
            <p:ph idx="1"/>
          </p:nvPr>
        </p:nvSpPr>
        <p:spPr/>
        <p:txBody>
          <a:bodyPr>
            <a:normAutofit fontScale="92500" lnSpcReduction="20000"/>
          </a:bodyPr>
          <a:lstStyle/>
          <a:p>
            <a:r>
              <a:rPr lang="en-US" sz="3600" dirty="0"/>
              <a:t>lad, youth, </a:t>
            </a:r>
            <a:r>
              <a:rPr lang="en-US" sz="3600" dirty="0" smtClean="0"/>
              <a:t>attendan</a:t>
            </a:r>
            <a:r>
              <a:rPr lang="en-US" sz="3600" dirty="0"/>
              <a:t>t</a:t>
            </a:r>
            <a:r>
              <a:rPr lang="he-IL" sz="3600" dirty="0" smtClean="0"/>
              <a:t> </a:t>
            </a:r>
            <a:r>
              <a:rPr lang="en-US" sz="3600" dirty="0" smtClean="0"/>
              <a:t>    </a:t>
            </a:r>
          </a:p>
          <a:p>
            <a:r>
              <a:rPr lang="he-IL" sz="3600" dirty="0" smtClean="0"/>
              <a:t>   </a:t>
            </a:r>
            <a:r>
              <a:rPr lang="he-IL" sz="3600" cap="all" dirty="0" smtClean="0">
                <a:latin typeface="Times New Roman" panose="02020603050405020304" pitchFamily="18" charset="0"/>
                <a:cs typeface="Times New Roman" panose="02020603050405020304" pitchFamily="18" charset="0"/>
              </a:rPr>
              <a:t>נַ</a:t>
            </a:r>
            <a:r>
              <a:rPr lang="en-US" sz="3600" cap="all" dirty="0" smtClean="0">
                <a:latin typeface="Times New Roman" panose="02020603050405020304" pitchFamily="18" charset="0"/>
                <a:cs typeface="Times New Roman" panose="02020603050405020304" pitchFamily="18" charset="0"/>
              </a:rPr>
              <a:t>ע</a:t>
            </a:r>
            <a:r>
              <a:rPr lang="he-IL" sz="3600" cap="all" dirty="0" smtClean="0">
                <a:latin typeface="Times New Roman" panose="02020603050405020304" pitchFamily="18" charset="0"/>
                <a:cs typeface="Times New Roman" panose="02020603050405020304" pitchFamily="18" charset="0"/>
              </a:rPr>
              <a:t>ַר</a:t>
            </a:r>
            <a:r>
              <a:rPr lang="he-IL" sz="2800" cap="all" dirty="0" smtClean="0"/>
              <a:t>		</a:t>
            </a:r>
            <a:r>
              <a:rPr lang="en-US" sz="2800" cap="all" dirty="0" smtClean="0"/>
              <a:t>	</a:t>
            </a:r>
            <a:r>
              <a:rPr lang="en-US" sz="2800" dirty="0" smtClean="0"/>
              <a:t>			</a:t>
            </a:r>
            <a:r>
              <a:rPr lang="en-US" sz="2800" cap="all" dirty="0" smtClean="0"/>
              <a:t> </a:t>
            </a:r>
            <a:endParaRPr lang="en-US" sz="2800" dirty="0"/>
          </a:p>
          <a:p>
            <a:r>
              <a:rPr lang="en-US" sz="2800" dirty="0" smtClean="0"/>
              <a:t>to build								</a:t>
            </a:r>
          </a:p>
          <a:p>
            <a:r>
              <a:rPr lang="he-IL" sz="3600" dirty="0" smtClean="0"/>
              <a:t>בָּנָה</a:t>
            </a:r>
            <a:r>
              <a:rPr lang="he-IL" sz="2800" dirty="0" smtClean="0"/>
              <a:t> </a:t>
            </a:r>
            <a:r>
              <a:rPr lang="en-US" sz="2800" dirty="0"/>
              <a:t>	</a:t>
            </a:r>
            <a:r>
              <a:rPr lang="en-US" sz="2800" dirty="0" smtClean="0"/>
              <a:t> 	</a:t>
            </a:r>
          </a:p>
          <a:p>
            <a:r>
              <a:rPr lang="en-US" sz="2800" dirty="0" smtClean="0"/>
              <a:t>to miss, sin, offend					</a:t>
            </a:r>
          </a:p>
          <a:p>
            <a:r>
              <a:rPr lang="he-IL" sz="2800" dirty="0" smtClean="0"/>
              <a:t>       </a:t>
            </a:r>
            <a:r>
              <a:rPr lang="he-IL" sz="3600" dirty="0" smtClean="0">
                <a:latin typeface="Times New Roman" panose="02020603050405020304" pitchFamily="18" charset="0"/>
                <a:cs typeface="Times New Roman" panose="02020603050405020304" pitchFamily="18" charset="0"/>
              </a:rPr>
              <a:t>חָטָ</a:t>
            </a:r>
            <a:r>
              <a:rPr lang="en-US" sz="3600" dirty="0" smtClean="0">
                <a:latin typeface="Times New Roman" panose="02020603050405020304" pitchFamily="18" charset="0"/>
                <a:cs typeface="Times New Roman" panose="02020603050405020304" pitchFamily="18" charset="0"/>
              </a:rPr>
              <a:t>א</a:t>
            </a:r>
            <a:r>
              <a:rPr lang="el-GR" sz="3600" dirty="0" smtClean="0">
                <a:latin typeface="Times New Roman" panose="02020603050405020304" pitchFamily="18" charset="0"/>
                <a:cs typeface="Times New Roman" panose="02020603050405020304" pitchFamily="18" charset="0"/>
              </a:rPr>
              <a:t> </a:t>
            </a:r>
            <a:endParaRPr lang="en-US" sz="3600" dirty="0" smtClean="0">
              <a:latin typeface="Times New Roman" panose="02020603050405020304" pitchFamily="18" charset="0"/>
              <a:cs typeface="Times New Roman" panose="02020603050405020304" pitchFamily="18" charset="0"/>
            </a:endParaRPr>
          </a:p>
          <a:p>
            <a:r>
              <a:rPr lang="en-US" sz="2800" dirty="0" smtClean="0"/>
              <a:t>to die 									</a:t>
            </a:r>
          </a:p>
          <a:p>
            <a:r>
              <a:rPr lang="he-IL" sz="3600" dirty="0" smtClean="0"/>
              <a:t>מוּת</a:t>
            </a:r>
            <a:r>
              <a:rPr lang="he-IL" sz="2800" dirty="0" smtClean="0"/>
              <a:t> </a:t>
            </a:r>
            <a:r>
              <a:rPr lang="en-US" sz="2800" dirty="0"/>
              <a:t>	</a:t>
            </a:r>
            <a:r>
              <a:rPr lang="en-US" sz="2800" dirty="0" smtClean="0"/>
              <a:t>	</a:t>
            </a:r>
          </a:p>
        </p:txBody>
      </p:sp>
    </p:spTree>
    <p:extLst>
      <p:ext uri="{BB962C8B-B14F-4D97-AF65-F5344CB8AC3E}">
        <p14:creationId xmlns:p14="http://schemas.microsoft.com/office/powerpoint/2010/main" val="206598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10.G.   Chapter 10 Vocabulary List</a:t>
            </a:r>
            <a:endParaRPr lang="en-US" dirty="0"/>
          </a:p>
        </p:txBody>
      </p:sp>
      <p:sp>
        <p:nvSpPr>
          <p:cNvPr id="3" name="Content Placeholder 2"/>
          <p:cNvSpPr>
            <a:spLocks noGrp="1"/>
          </p:cNvSpPr>
          <p:nvPr>
            <p:ph idx="1"/>
          </p:nvPr>
        </p:nvSpPr>
        <p:spPr/>
        <p:txBody>
          <a:bodyPr>
            <a:normAutofit fontScale="92500" lnSpcReduction="20000"/>
          </a:bodyPr>
          <a:lstStyle/>
          <a:p>
            <a:r>
              <a:rPr lang="he-IL" sz="2800" dirty="0"/>
              <a:t> </a:t>
            </a:r>
            <a:r>
              <a:rPr lang="en-US" sz="2800" dirty="0"/>
              <a:t>to find									</a:t>
            </a:r>
          </a:p>
          <a:p>
            <a:r>
              <a:rPr lang="he-IL" sz="3600" dirty="0"/>
              <a:t>מָצָא </a:t>
            </a:r>
            <a:r>
              <a:rPr lang="en-US" sz="3600" dirty="0"/>
              <a:t>	</a:t>
            </a:r>
            <a:r>
              <a:rPr lang="he-IL" sz="2800" dirty="0"/>
              <a:t> </a:t>
            </a:r>
            <a:endParaRPr lang="en-US" sz="2800" dirty="0" smtClean="0"/>
          </a:p>
          <a:p>
            <a:r>
              <a:rPr lang="en-US" sz="2800" dirty="0" smtClean="0"/>
              <a:t>to fall							</a:t>
            </a:r>
          </a:p>
          <a:p>
            <a:r>
              <a:rPr lang="he-IL" sz="3600" dirty="0" smtClean="0"/>
              <a:t>נָפַל</a:t>
            </a:r>
            <a:r>
              <a:rPr lang="he-IL" dirty="0" smtClean="0"/>
              <a:t> </a:t>
            </a:r>
            <a:r>
              <a:rPr lang="en-US" dirty="0"/>
              <a:t>		</a:t>
            </a:r>
            <a:endParaRPr lang="en-US" dirty="0" smtClean="0"/>
          </a:p>
          <a:p>
            <a:r>
              <a:rPr lang="en-US" sz="2800" dirty="0" smtClean="0"/>
              <a:t>to go up, ascend			</a:t>
            </a:r>
            <a:endParaRPr lang="en-US" dirty="0" smtClean="0"/>
          </a:p>
          <a:p>
            <a:r>
              <a:rPr lang="he-IL" sz="3600" dirty="0" smtClean="0"/>
              <a:t>עָלָה</a:t>
            </a:r>
            <a:r>
              <a:rPr lang="he-IL" dirty="0" smtClean="0"/>
              <a:t> </a:t>
            </a:r>
            <a:r>
              <a:rPr lang="en-US" dirty="0"/>
              <a:t>		</a:t>
            </a:r>
            <a:endParaRPr lang="en-US" dirty="0" smtClean="0"/>
          </a:p>
          <a:p>
            <a:r>
              <a:rPr lang="en-US" sz="2800" dirty="0" smtClean="0"/>
              <a:t>to stand						</a:t>
            </a:r>
          </a:p>
          <a:p>
            <a:r>
              <a:rPr lang="he-IL" sz="3600" dirty="0" smtClean="0"/>
              <a:t>עָמַד</a:t>
            </a:r>
            <a:r>
              <a:rPr lang="he-IL" dirty="0" smtClean="0"/>
              <a:t> </a:t>
            </a:r>
            <a:r>
              <a:rPr lang="en-US" dirty="0" smtClean="0"/>
              <a:t>		</a:t>
            </a:r>
          </a:p>
          <a:p>
            <a:endParaRPr lang="en-US" dirty="0"/>
          </a:p>
        </p:txBody>
      </p:sp>
    </p:spTree>
    <p:extLst>
      <p:ext uri="{BB962C8B-B14F-4D97-AF65-F5344CB8AC3E}">
        <p14:creationId xmlns:p14="http://schemas.microsoft.com/office/powerpoint/2010/main" val="2685612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10.G.   Chapter 10 Vocabulary List</a:t>
            </a:r>
            <a:endParaRPr lang="en-US" dirty="0"/>
          </a:p>
        </p:txBody>
      </p:sp>
      <p:sp>
        <p:nvSpPr>
          <p:cNvPr id="3" name="Content Placeholder 2"/>
          <p:cNvSpPr>
            <a:spLocks noGrp="1"/>
          </p:cNvSpPr>
          <p:nvPr>
            <p:ph idx="1"/>
          </p:nvPr>
        </p:nvSpPr>
        <p:spPr/>
        <p:txBody>
          <a:bodyPr/>
          <a:lstStyle/>
          <a:p>
            <a:r>
              <a:rPr lang="en-US" dirty="0"/>
              <a:t>to rise, arise, stand			</a:t>
            </a:r>
          </a:p>
          <a:p>
            <a:r>
              <a:rPr lang="he-IL" sz="2800" dirty="0"/>
              <a:t>קוּם</a:t>
            </a:r>
            <a:r>
              <a:rPr lang="he-IL" dirty="0"/>
              <a:t> </a:t>
            </a:r>
            <a:r>
              <a:rPr lang="en-US" dirty="0"/>
              <a:t>		</a:t>
            </a:r>
          </a:p>
          <a:p>
            <a:r>
              <a:rPr lang="en-US" dirty="0"/>
              <a:t>to send, stretch out, dismiss		</a:t>
            </a:r>
          </a:p>
          <a:p>
            <a:r>
              <a:rPr lang="he-IL" sz="2800" dirty="0"/>
              <a:t>שָׁלַח</a:t>
            </a:r>
            <a:r>
              <a:rPr lang="he-IL" dirty="0"/>
              <a:t> </a:t>
            </a:r>
            <a:r>
              <a:rPr lang="en-US" dirty="0"/>
              <a:t>		</a:t>
            </a:r>
          </a:p>
          <a:p>
            <a:endParaRPr lang="en-US" dirty="0"/>
          </a:p>
        </p:txBody>
      </p:sp>
    </p:spTree>
    <p:extLst>
      <p:ext uri="{BB962C8B-B14F-4D97-AF65-F5344CB8AC3E}">
        <p14:creationId xmlns:p14="http://schemas.microsoft.com/office/powerpoint/2010/main" val="2287925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00953"/>
          </a:xfrm>
        </p:spPr>
        <p:txBody>
          <a:bodyPr/>
          <a:lstStyle/>
          <a:p>
            <a:r>
              <a:rPr lang="en-US" b="1" dirty="0"/>
              <a:t>9.G.   Chapter 9 Vocabulary </a:t>
            </a:r>
            <a:r>
              <a:rPr lang="en-US" b="1" dirty="0" smtClean="0"/>
              <a:t>List</a:t>
            </a:r>
            <a:endParaRPr lang="en-US" dirty="0"/>
          </a:p>
        </p:txBody>
      </p:sp>
      <p:sp>
        <p:nvSpPr>
          <p:cNvPr id="3" name="Content Placeholder 2"/>
          <p:cNvSpPr>
            <a:spLocks noGrp="1"/>
          </p:cNvSpPr>
          <p:nvPr>
            <p:ph idx="1"/>
          </p:nvPr>
        </p:nvSpPr>
        <p:spPr>
          <a:xfrm>
            <a:off x="1103312" y="1470212"/>
            <a:ext cx="10492943" cy="5196595"/>
          </a:xfrm>
        </p:spPr>
        <p:txBody>
          <a:bodyPr>
            <a:normAutofit lnSpcReduction="10000"/>
          </a:bodyPr>
          <a:lstStyle/>
          <a:p>
            <a:r>
              <a:rPr lang="en-US" sz="3600" dirty="0" smtClean="0"/>
              <a:t>to come in, enter, bring in		</a:t>
            </a:r>
          </a:p>
          <a:p>
            <a:r>
              <a:rPr lang="he-IL" sz="3600" dirty="0" smtClean="0"/>
              <a:t>בּוֹא </a:t>
            </a:r>
            <a:r>
              <a:rPr lang="en-US" sz="3600" dirty="0"/>
              <a:t>		</a:t>
            </a:r>
            <a:endParaRPr lang="en-US" sz="3600" dirty="0" smtClean="0"/>
          </a:p>
          <a:p>
            <a:r>
              <a:rPr lang="en-US" sz="3600" dirty="0" smtClean="0"/>
              <a:t>to know 									</a:t>
            </a:r>
          </a:p>
          <a:p>
            <a:r>
              <a:rPr lang="en-US" sz="3600" dirty="0" smtClean="0"/>
              <a:t> </a:t>
            </a:r>
            <a:r>
              <a:rPr lang="he-IL" sz="3600" dirty="0" smtClean="0"/>
              <a:t>יָדַע</a:t>
            </a:r>
            <a:r>
              <a:rPr lang="en-US" sz="3600" dirty="0" smtClean="0"/>
              <a:t> </a:t>
            </a:r>
            <a:r>
              <a:rPr lang="en-US" sz="3600" dirty="0"/>
              <a:t>	 	</a:t>
            </a:r>
            <a:endParaRPr lang="en-US" sz="3600" dirty="0" smtClean="0"/>
          </a:p>
          <a:p>
            <a:r>
              <a:rPr lang="en-US" sz="3600" dirty="0" smtClean="0"/>
              <a:t>to go out 										</a:t>
            </a:r>
          </a:p>
          <a:p>
            <a:r>
              <a:rPr lang="en-US" sz="3600" dirty="0" smtClean="0"/>
              <a:t> </a:t>
            </a:r>
            <a:r>
              <a:rPr lang="he-IL" sz="3600" dirty="0" smtClean="0"/>
              <a:t>יָצָא</a:t>
            </a:r>
            <a:r>
              <a:rPr lang="en-US" sz="3600" dirty="0" smtClean="0"/>
              <a:t> </a:t>
            </a:r>
            <a:r>
              <a:rPr lang="en-US" sz="3600" dirty="0"/>
              <a:t>		</a:t>
            </a:r>
            <a:endParaRPr lang="en-US" sz="3600" dirty="0" smtClean="0"/>
          </a:p>
          <a:p>
            <a:r>
              <a:rPr lang="en-US" sz="3600" dirty="0" smtClean="0"/>
              <a:t>to sit, dwell 									</a:t>
            </a:r>
          </a:p>
          <a:p>
            <a:r>
              <a:rPr lang="he-IL" sz="3600" dirty="0" smtClean="0"/>
              <a:t>יָשַׁב </a:t>
            </a:r>
            <a:r>
              <a:rPr lang="en-US" sz="3600" dirty="0" smtClean="0"/>
              <a:t>		</a:t>
            </a:r>
          </a:p>
        </p:txBody>
      </p:sp>
    </p:spTree>
    <p:extLst>
      <p:ext uri="{BB962C8B-B14F-4D97-AF65-F5344CB8AC3E}">
        <p14:creationId xmlns:p14="http://schemas.microsoft.com/office/powerpoint/2010/main" val="382250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9.G.   Chapter 9 Vocabulary List</a:t>
            </a:r>
            <a:endParaRPr lang="en-US" dirty="0"/>
          </a:p>
        </p:txBody>
      </p:sp>
      <p:sp>
        <p:nvSpPr>
          <p:cNvPr id="3" name="Content Placeholder 2"/>
          <p:cNvSpPr>
            <a:spLocks noGrp="1"/>
          </p:cNvSpPr>
          <p:nvPr>
            <p:ph idx="1"/>
          </p:nvPr>
        </p:nvSpPr>
        <p:spPr>
          <a:xfrm>
            <a:off x="1103312" y="2052918"/>
            <a:ext cx="9620106" cy="4805082"/>
          </a:xfrm>
        </p:spPr>
        <p:txBody>
          <a:bodyPr>
            <a:normAutofit fontScale="92500" lnSpcReduction="20000"/>
          </a:bodyPr>
          <a:lstStyle/>
          <a:p>
            <a:r>
              <a:rPr lang="en-US" sz="3600" dirty="0"/>
              <a:t>to take 											</a:t>
            </a:r>
          </a:p>
          <a:p>
            <a:r>
              <a:rPr lang="he-IL" sz="4200" dirty="0"/>
              <a:t>לָקַח</a:t>
            </a:r>
            <a:r>
              <a:rPr lang="he-IL" sz="3600" dirty="0"/>
              <a:t> </a:t>
            </a:r>
            <a:r>
              <a:rPr lang="en-US" sz="3600" dirty="0"/>
              <a:t>		</a:t>
            </a:r>
            <a:endParaRPr lang="en-US" sz="3600" dirty="0" smtClean="0"/>
          </a:p>
          <a:p>
            <a:r>
              <a:rPr lang="en-US" sz="3600" dirty="0" smtClean="0"/>
              <a:t>to turn, return, repent	</a:t>
            </a:r>
          </a:p>
          <a:p>
            <a:r>
              <a:rPr lang="he-IL" sz="4200" dirty="0" smtClean="0"/>
              <a:t>שׁוּב</a:t>
            </a:r>
            <a:r>
              <a:rPr lang="he-IL" sz="3600" dirty="0" smtClean="0"/>
              <a:t> </a:t>
            </a:r>
            <a:r>
              <a:rPr lang="en-US" sz="3600" dirty="0"/>
              <a:t>		</a:t>
            </a:r>
          </a:p>
          <a:p>
            <a:r>
              <a:rPr lang="en-US" sz="3600" dirty="0" smtClean="0"/>
              <a:t>to give 								</a:t>
            </a:r>
          </a:p>
          <a:p>
            <a:r>
              <a:rPr lang="he-IL" sz="4200" dirty="0" smtClean="0"/>
              <a:t>נָתַן</a:t>
            </a:r>
            <a:r>
              <a:rPr lang="he-IL" sz="3600" dirty="0" smtClean="0"/>
              <a:t> </a:t>
            </a:r>
            <a:r>
              <a:rPr lang="en-US" sz="3600" dirty="0" smtClean="0"/>
              <a:t>		</a:t>
            </a:r>
          </a:p>
          <a:p>
            <a:r>
              <a:rPr lang="en-US" sz="3600" dirty="0" smtClean="0"/>
              <a:t>to do, make 					 </a:t>
            </a:r>
          </a:p>
          <a:p>
            <a:r>
              <a:rPr lang="he-IL" sz="4100" dirty="0" smtClean="0"/>
              <a:t>עָשָׂה</a:t>
            </a:r>
            <a:r>
              <a:rPr lang="he-IL" sz="3600" dirty="0" smtClean="0"/>
              <a:t> </a:t>
            </a:r>
            <a:r>
              <a:rPr lang="en-US" sz="3600" dirty="0"/>
              <a:t>	</a:t>
            </a:r>
            <a:r>
              <a:rPr lang="en-US" sz="3600" dirty="0" smtClean="0"/>
              <a:t> 	</a:t>
            </a:r>
          </a:p>
          <a:p>
            <a:endParaRPr lang="en-US" dirty="0"/>
          </a:p>
        </p:txBody>
      </p:sp>
    </p:spTree>
    <p:extLst>
      <p:ext uri="{BB962C8B-B14F-4D97-AF65-F5344CB8AC3E}">
        <p14:creationId xmlns:p14="http://schemas.microsoft.com/office/powerpoint/2010/main" val="325518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9.G.   Chapter 9 Vocabulary List</a:t>
            </a:r>
            <a:endParaRPr lang="en-US" dirty="0"/>
          </a:p>
        </p:txBody>
      </p:sp>
      <p:sp>
        <p:nvSpPr>
          <p:cNvPr id="3" name="Content Placeholder 2"/>
          <p:cNvSpPr>
            <a:spLocks noGrp="1"/>
          </p:cNvSpPr>
          <p:nvPr>
            <p:ph idx="1"/>
          </p:nvPr>
        </p:nvSpPr>
        <p:spPr/>
        <p:txBody>
          <a:bodyPr/>
          <a:lstStyle/>
          <a:p>
            <a:r>
              <a:rPr lang="en-US" sz="2800" dirty="0"/>
              <a:t>to call, announce			 </a:t>
            </a:r>
          </a:p>
          <a:p>
            <a:r>
              <a:rPr lang="he-IL" sz="3600" dirty="0"/>
              <a:t>קָרָא</a:t>
            </a:r>
            <a:r>
              <a:rPr lang="he-IL" sz="2800" dirty="0"/>
              <a:t> </a:t>
            </a:r>
            <a:r>
              <a:rPr lang="en-US" sz="2800" dirty="0"/>
              <a:t>	 	</a:t>
            </a:r>
          </a:p>
          <a:p>
            <a:r>
              <a:rPr lang="en-US" sz="2800" dirty="0"/>
              <a:t>to see, understand 		</a:t>
            </a:r>
          </a:p>
          <a:p>
            <a:r>
              <a:rPr lang="he-IL" sz="3600" dirty="0"/>
              <a:t>רָאָה</a:t>
            </a:r>
            <a:r>
              <a:rPr lang="he-IL" sz="2800" dirty="0"/>
              <a:t> </a:t>
            </a:r>
            <a:r>
              <a:rPr lang="en-US" sz="2800" dirty="0"/>
              <a:t>	 	</a:t>
            </a:r>
          </a:p>
          <a:p>
            <a:endParaRPr lang="en-US" dirty="0"/>
          </a:p>
        </p:txBody>
      </p:sp>
    </p:spTree>
    <p:extLst>
      <p:ext uri="{BB962C8B-B14F-4D97-AF65-F5344CB8AC3E}">
        <p14:creationId xmlns:p14="http://schemas.microsoft.com/office/powerpoint/2010/main" val="84638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Alphabet Song</a:t>
            </a:r>
            <a:endParaRPr lang="en-US" dirty="0"/>
          </a:p>
        </p:txBody>
      </p:sp>
      <p:sp>
        <p:nvSpPr>
          <p:cNvPr id="3" name="Content Placeholder 2"/>
          <p:cNvSpPr>
            <a:spLocks noGrp="1"/>
          </p:cNvSpPr>
          <p:nvPr>
            <p:ph idx="1"/>
          </p:nvPr>
        </p:nvSpPr>
        <p:spPr>
          <a:xfrm>
            <a:off x="571501" y="2052918"/>
            <a:ext cx="11113476" cy="4195481"/>
          </a:xfrm>
        </p:spPr>
        <p:txBody>
          <a:bodyPr/>
          <a:lstStyle/>
          <a:p>
            <a:pPr marL="0" indent="0">
              <a:buNone/>
            </a:pPr>
            <a:r>
              <a:rPr lang="he-IL" sz="8000" dirty="0"/>
              <a:t>א  ב  ג  ד  ה  ו  ז  ח  ט  י  כ  ל  מ  נ  ס  ע  פ  </a:t>
            </a:r>
            <a:r>
              <a:rPr lang="he-IL" sz="8000" dirty="0" smtClean="0"/>
              <a:t>צ  </a:t>
            </a:r>
            <a:r>
              <a:rPr lang="he-IL" sz="8000" dirty="0"/>
              <a:t>ק  ר  שׂ  שׁ  ת</a:t>
            </a:r>
            <a:endParaRPr lang="en-US" sz="8000" dirty="0"/>
          </a:p>
          <a:p>
            <a:pPr marL="0" indent="0">
              <a:buNone/>
            </a:pPr>
            <a:endParaRPr lang="en-US" dirty="0"/>
          </a:p>
        </p:txBody>
      </p:sp>
    </p:spTree>
    <p:extLst>
      <p:ext uri="{BB962C8B-B14F-4D97-AF65-F5344CB8AC3E}">
        <p14:creationId xmlns:p14="http://schemas.microsoft.com/office/powerpoint/2010/main" val="245614766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02257"/>
          </a:xfrm>
        </p:spPr>
        <p:txBody>
          <a:bodyPr/>
          <a:lstStyle/>
          <a:p>
            <a:r>
              <a:rPr lang="en-US" b="1" dirty="0"/>
              <a:t>8.I.   Chapter 8 Vocabulary List </a:t>
            </a:r>
            <a:endParaRPr lang="en-US" dirty="0"/>
          </a:p>
        </p:txBody>
      </p:sp>
      <p:sp>
        <p:nvSpPr>
          <p:cNvPr id="3" name="Content Placeholder 2"/>
          <p:cNvSpPr>
            <a:spLocks noGrp="1"/>
          </p:cNvSpPr>
          <p:nvPr>
            <p:ph idx="1"/>
          </p:nvPr>
        </p:nvSpPr>
        <p:spPr>
          <a:xfrm>
            <a:off x="937057" y="1703783"/>
            <a:ext cx="8946541" cy="4963023"/>
          </a:xfrm>
        </p:spPr>
        <p:txBody>
          <a:bodyPr>
            <a:normAutofit lnSpcReduction="10000"/>
          </a:bodyPr>
          <a:lstStyle/>
          <a:p>
            <a:r>
              <a:rPr lang="en-US" sz="2800" dirty="0" smtClean="0"/>
              <a:t>after, behind				</a:t>
            </a:r>
          </a:p>
          <a:p>
            <a:r>
              <a:rPr lang="he-IL" sz="4000" dirty="0" smtClean="0"/>
              <a:t>אַחֲרֵי</a:t>
            </a:r>
            <a:r>
              <a:rPr lang="en-US" sz="2800" dirty="0"/>
              <a:t>		</a:t>
            </a:r>
            <a:r>
              <a:rPr lang="en-US" sz="2800" dirty="0" smtClean="0"/>
              <a:t>	</a:t>
            </a:r>
          </a:p>
          <a:p>
            <a:r>
              <a:rPr lang="en-US" sz="2800" dirty="0" smtClean="0"/>
              <a:t>no, not, nothing 	</a:t>
            </a:r>
          </a:p>
          <a:p>
            <a:r>
              <a:rPr lang="he-IL" sz="4000" dirty="0" smtClean="0"/>
              <a:t>אַל</a:t>
            </a:r>
            <a:r>
              <a:rPr lang="he-IL" sz="2800" dirty="0" smtClean="0"/>
              <a:t> </a:t>
            </a:r>
            <a:r>
              <a:rPr lang="en-US" sz="2800" dirty="0"/>
              <a:t>			</a:t>
            </a:r>
            <a:r>
              <a:rPr lang="en-US" sz="2800" dirty="0" smtClean="0"/>
              <a:t>	</a:t>
            </a:r>
          </a:p>
          <a:p>
            <a:r>
              <a:rPr lang="en-US" sz="2800" dirty="0" smtClean="0"/>
              <a:t>to bless, praise		</a:t>
            </a:r>
          </a:p>
          <a:p>
            <a:r>
              <a:rPr lang="he-IL" sz="4000" dirty="0" smtClean="0"/>
              <a:t>בָּרַךְ</a:t>
            </a:r>
            <a:r>
              <a:rPr lang="he-IL" sz="2800" dirty="0" smtClean="0"/>
              <a:t> </a:t>
            </a:r>
            <a:r>
              <a:rPr lang="en-US" sz="2800" dirty="0"/>
              <a:t>			</a:t>
            </a:r>
            <a:endParaRPr lang="en-US" sz="2800" dirty="0" smtClean="0"/>
          </a:p>
          <a:p>
            <a:r>
              <a:rPr lang="en-US" sz="2800" dirty="0" smtClean="0"/>
              <a:t>David 						</a:t>
            </a:r>
          </a:p>
          <a:p>
            <a:r>
              <a:rPr lang="he-IL" sz="4000" dirty="0" smtClean="0"/>
              <a:t>דָּוִד</a:t>
            </a:r>
            <a:r>
              <a:rPr lang="he-IL" sz="2800" dirty="0" smtClean="0"/>
              <a:t> </a:t>
            </a:r>
            <a:r>
              <a:rPr lang="en-US" sz="2800" dirty="0"/>
              <a:t>				</a:t>
            </a:r>
            <a:r>
              <a:rPr lang="en-US" sz="2800" dirty="0" smtClean="0"/>
              <a:t> 	</a:t>
            </a:r>
          </a:p>
          <a:p>
            <a:endParaRPr lang="en-US" sz="2800" dirty="0"/>
          </a:p>
        </p:txBody>
      </p:sp>
    </p:spTree>
    <p:extLst>
      <p:ext uri="{BB962C8B-B14F-4D97-AF65-F5344CB8AC3E}">
        <p14:creationId xmlns:p14="http://schemas.microsoft.com/office/powerpoint/2010/main" val="152791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77071"/>
          </a:xfrm>
        </p:spPr>
        <p:txBody>
          <a:bodyPr/>
          <a:lstStyle/>
          <a:p>
            <a:r>
              <a:rPr lang="en-US" b="1" dirty="0"/>
              <a:t>8.I.   Chapter 8 Vocabulary List </a:t>
            </a:r>
            <a:endParaRPr lang="en-US" dirty="0"/>
          </a:p>
        </p:txBody>
      </p:sp>
      <p:sp>
        <p:nvSpPr>
          <p:cNvPr id="3" name="Content Placeholder 2"/>
          <p:cNvSpPr>
            <a:spLocks noGrp="1"/>
          </p:cNvSpPr>
          <p:nvPr>
            <p:ph idx="1"/>
          </p:nvPr>
        </p:nvSpPr>
        <p:spPr>
          <a:xfrm>
            <a:off x="1103312" y="1662546"/>
            <a:ext cx="8946541" cy="5128952"/>
          </a:xfrm>
        </p:spPr>
        <p:txBody>
          <a:bodyPr>
            <a:normAutofit/>
          </a:bodyPr>
          <a:lstStyle/>
          <a:p>
            <a:r>
              <a:rPr lang="en-US" sz="2800" dirty="0" smtClean="0"/>
              <a:t>also, even, moreover 	</a:t>
            </a:r>
          </a:p>
          <a:p>
            <a:r>
              <a:rPr lang="he-IL" sz="4000" dirty="0" smtClean="0"/>
              <a:t>גָּם</a:t>
            </a:r>
            <a:r>
              <a:rPr lang="he-IL" sz="2800" dirty="0" smtClean="0"/>
              <a:t> </a:t>
            </a:r>
            <a:r>
              <a:rPr lang="he-IL" sz="2800" dirty="0"/>
              <a:t>			</a:t>
            </a:r>
            <a:r>
              <a:rPr lang="en-US" sz="2800" dirty="0" smtClean="0"/>
              <a:t>	</a:t>
            </a:r>
          </a:p>
          <a:p>
            <a:r>
              <a:rPr lang="en-US" sz="2800" dirty="0" smtClean="0"/>
              <a:t>what? how? 			 		</a:t>
            </a:r>
          </a:p>
          <a:p>
            <a:r>
              <a:rPr lang="he-IL" sz="4000" dirty="0" smtClean="0"/>
              <a:t>מָה</a:t>
            </a:r>
            <a:r>
              <a:rPr lang="he-IL" sz="2800" dirty="0" smtClean="0"/>
              <a:t> </a:t>
            </a:r>
            <a:r>
              <a:rPr lang="en-US" sz="2800" dirty="0"/>
              <a:t>			</a:t>
            </a:r>
            <a:endParaRPr lang="en-US" sz="2800" dirty="0" smtClean="0"/>
          </a:p>
          <a:p>
            <a:r>
              <a:rPr lang="en-US" sz="2800" dirty="0" smtClean="0"/>
              <a:t>to rule, be king 				</a:t>
            </a:r>
          </a:p>
          <a:p>
            <a:r>
              <a:rPr lang="he-IL" sz="4000" dirty="0" smtClean="0"/>
              <a:t>מָלַךְ</a:t>
            </a:r>
            <a:r>
              <a:rPr lang="he-IL" sz="2800" dirty="0" smtClean="0"/>
              <a:t> </a:t>
            </a:r>
            <a:r>
              <a:rPr lang="en-US" sz="2800" dirty="0"/>
              <a:t>			</a:t>
            </a:r>
            <a:endParaRPr lang="en-US" sz="2800" dirty="0" smtClean="0"/>
          </a:p>
          <a:p>
            <a:r>
              <a:rPr lang="en-US" sz="2800" dirty="0" smtClean="0"/>
              <a:t>to visit, number, appoint	</a:t>
            </a:r>
          </a:p>
          <a:p>
            <a:r>
              <a:rPr lang="he-IL" sz="4000" dirty="0" smtClean="0"/>
              <a:t>פָּקַד</a:t>
            </a:r>
            <a:r>
              <a:rPr lang="he-IL" sz="2800" dirty="0" smtClean="0"/>
              <a:t> </a:t>
            </a:r>
            <a:r>
              <a:rPr lang="en-US" sz="2800" dirty="0"/>
              <a:t>			</a:t>
            </a:r>
            <a:endParaRPr lang="en-US" sz="2800" dirty="0" smtClean="0"/>
          </a:p>
          <a:p>
            <a:endParaRPr lang="en-US" sz="2800" dirty="0"/>
          </a:p>
          <a:p>
            <a:endParaRPr lang="en-US" sz="2800" dirty="0"/>
          </a:p>
        </p:txBody>
      </p:sp>
    </p:spTree>
    <p:extLst>
      <p:ext uri="{BB962C8B-B14F-4D97-AF65-F5344CB8AC3E}">
        <p14:creationId xmlns:p14="http://schemas.microsoft.com/office/powerpoint/2010/main" val="259914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8.I.   Chapter 8 Vocabulary List </a:t>
            </a:r>
            <a:endParaRPr lang="en-US" dirty="0"/>
          </a:p>
        </p:txBody>
      </p:sp>
      <p:sp>
        <p:nvSpPr>
          <p:cNvPr id="3" name="Content Placeholder 2"/>
          <p:cNvSpPr>
            <a:spLocks noGrp="1"/>
          </p:cNvSpPr>
          <p:nvPr>
            <p:ph idx="1"/>
          </p:nvPr>
        </p:nvSpPr>
        <p:spPr/>
        <p:txBody>
          <a:bodyPr/>
          <a:lstStyle/>
          <a:p>
            <a:r>
              <a:rPr lang="en-US" sz="2800" dirty="0"/>
              <a:t>under, below 				</a:t>
            </a:r>
          </a:p>
          <a:p>
            <a:r>
              <a:rPr lang="he-IL" sz="3600" dirty="0"/>
              <a:t>תַּחַת </a:t>
            </a:r>
            <a:endParaRPr lang="en-US" sz="3600" dirty="0" smtClean="0"/>
          </a:p>
          <a:p>
            <a:r>
              <a:rPr lang="en-US" sz="2800" dirty="0" smtClean="0"/>
              <a:t>Moses				</a:t>
            </a:r>
          </a:p>
          <a:p>
            <a:r>
              <a:rPr lang="he-IL" sz="3600" dirty="0" smtClean="0"/>
              <a:t>מֹשֶׁה</a:t>
            </a:r>
            <a:r>
              <a:rPr lang="en-US" dirty="0"/>
              <a:t>		 	</a:t>
            </a:r>
            <a:endParaRPr lang="en-US" dirty="0" smtClean="0"/>
          </a:p>
          <a:p>
            <a:endParaRPr lang="en-US" dirty="0"/>
          </a:p>
        </p:txBody>
      </p:sp>
    </p:spTree>
    <p:extLst>
      <p:ext uri="{BB962C8B-B14F-4D97-AF65-F5344CB8AC3E}">
        <p14:creationId xmlns:p14="http://schemas.microsoft.com/office/powerpoint/2010/main" val="67996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7. I.  Chapter 7 Vocabulary List</a:t>
            </a:r>
            <a:r>
              <a:rPr lang="en-US" dirty="0"/>
              <a:t/>
            </a:r>
            <a:br>
              <a:rPr lang="en-US" dirty="0"/>
            </a:br>
            <a:endParaRPr lang="en-US" dirty="0"/>
          </a:p>
        </p:txBody>
      </p:sp>
      <p:sp>
        <p:nvSpPr>
          <p:cNvPr id="3" name="Content Placeholder 2"/>
          <p:cNvSpPr>
            <a:spLocks noGrp="1"/>
          </p:cNvSpPr>
          <p:nvPr>
            <p:ph idx="1"/>
          </p:nvPr>
        </p:nvSpPr>
        <p:spPr>
          <a:xfrm>
            <a:off x="1104293" y="1537856"/>
            <a:ext cx="8946541" cy="4876798"/>
          </a:xfrm>
        </p:spPr>
        <p:txBody>
          <a:bodyPr>
            <a:normAutofit/>
          </a:bodyPr>
          <a:lstStyle/>
          <a:p>
            <a:r>
              <a:rPr lang="en-US" sz="3200" dirty="0"/>
              <a:t>Moses						</a:t>
            </a:r>
          </a:p>
          <a:p>
            <a:r>
              <a:rPr lang="he-IL" sz="4400" dirty="0"/>
              <a:t>מֹשֶׁה</a:t>
            </a:r>
            <a:r>
              <a:rPr lang="en-US" sz="3200" dirty="0"/>
              <a:t>	</a:t>
            </a:r>
            <a:endParaRPr lang="en-US" sz="3000" dirty="0" smtClean="0"/>
          </a:p>
          <a:p>
            <a:r>
              <a:rPr lang="en-US" sz="3000" dirty="0" smtClean="0"/>
              <a:t>good </a:t>
            </a:r>
          </a:p>
          <a:p>
            <a:r>
              <a:rPr lang="he-IL" sz="3900" dirty="0" smtClean="0"/>
              <a:t>טוֹב</a:t>
            </a:r>
            <a:r>
              <a:rPr lang="en-US" sz="3900" dirty="0"/>
              <a:t>	</a:t>
            </a:r>
            <a:r>
              <a:rPr lang="en-US" sz="2800" dirty="0"/>
              <a:t>		</a:t>
            </a:r>
            <a:r>
              <a:rPr lang="he-IL" sz="2800" dirty="0"/>
              <a:t>		</a:t>
            </a:r>
            <a:r>
              <a:rPr lang="he-IL" sz="2800" dirty="0" smtClean="0"/>
              <a:t>		</a:t>
            </a:r>
            <a:endParaRPr lang="en-US" sz="2800" dirty="0" smtClean="0"/>
          </a:p>
          <a:p>
            <a:r>
              <a:rPr lang="en-US" sz="3000" dirty="0"/>
              <a:t>g</a:t>
            </a:r>
            <a:r>
              <a:rPr lang="en-US" sz="3000" dirty="0" smtClean="0"/>
              <a:t>reat</a:t>
            </a:r>
          </a:p>
          <a:p>
            <a:r>
              <a:rPr lang="en-US" sz="3900" dirty="0" smtClean="0"/>
              <a:t> </a:t>
            </a:r>
            <a:r>
              <a:rPr lang="he-IL" sz="3900" dirty="0"/>
              <a:t>גָּדוֹל </a:t>
            </a:r>
            <a:r>
              <a:rPr lang="en-US" sz="2800" dirty="0"/>
              <a:t>		</a:t>
            </a:r>
            <a:r>
              <a:rPr lang="he-IL" sz="2800" dirty="0"/>
              <a:t>	</a:t>
            </a:r>
            <a:r>
              <a:rPr lang="he-IL" sz="2800" dirty="0" smtClean="0"/>
              <a:t>				</a:t>
            </a:r>
            <a:r>
              <a:rPr lang="he-IL" sz="2800" dirty="0"/>
              <a:t>	</a:t>
            </a:r>
            <a:endParaRPr lang="en-US" sz="2800" dirty="0"/>
          </a:p>
        </p:txBody>
      </p:sp>
    </p:spTree>
    <p:extLst>
      <p:ext uri="{BB962C8B-B14F-4D97-AF65-F5344CB8AC3E}">
        <p14:creationId xmlns:p14="http://schemas.microsoft.com/office/powerpoint/2010/main" val="159192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7. I.  Chapter 7 Vocabulary List</a:t>
            </a:r>
            <a:r>
              <a:rPr lang="en-US" dirty="0"/>
              <a:t/>
            </a:r>
            <a:br>
              <a:rPr lang="en-US" dirty="0"/>
            </a:br>
            <a:endParaRPr lang="en-US" dirty="0"/>
          </a:p>
        </p:txBody>
      </p:sp>
      <p:sp>
        <p:nvSpPr>
          <p:cNvPr id="3" name="Content Placeholder 2"/>
          <p:cNvSpPr>
            <a:spLocks noGrp="1"/>
          </p:cNvSpPr>
          <p:nvPr>
            <p:ph idx="1"/>
          </p:nvPr>
        </p:nvSpPr>
        <p:spPr/>
        <p:txBody>
          <a:bodyPr/>
          <a:lstStyle/>
          <a:p>
            <a:r>
              <a:rPr lang="en-US" sz="2800" dirty="0"/>
              <a:t>much, many, great</a:t>
            </a:r>
          </a:p>
          <a:p>
            <a:r>
              <a:rPr lang="he-IL" sz="3600" dirty="0"/>
              <a:t>רַב </a:t>
            </a:r>
            <a:r>
              <a:rPr lang="en-US" dirty="0"/>
              <a:t>	</a:t>
            </a:r>
            <a:r>
              <a:rPr lang="en-US" sz="1800" dirty="0"/>
              <a:t>	</a:t>
            </a:r>
            <a:r>
              <a:rPr lang="he-IL" sz="1800" dirty="0"/>
              <a:t>	</a:t>
            </a:r>
            <a:endParaRPr lang="en-US" sz="1800" dirty="0"/>
          </a:p>
          <a:p>
            <a:r>
              <a:rPr lang="en-US" sz="2800" dirty="0"/>
              <a:t>	very (adv.), might (N.)</a:t>
            </a:r>
          </a:p>
          <a:p>
            <a:r>
              <a:rPr lang="he-IL" sz="3600" dirty="0"/>
              <a:t>מְאֹד </a:t>
            </a:r>
            <a:r>
              <a:rPr lang="en-US" sz="3600" dirty="0"/>
              <a:t>	</a:t>
            </a:r>
            <a:r>
              <a:rPr lang="he-IL" sz="1800" dirty="0"/>
              <a:t>	</a:t>
            </a:r>
            <a:endParaRPr lang="en-US" dirty="0"/>
          </a:p>
        </p:txBody>
      </p:sp>
    </p:spTree>
    <p:extLst>
      <p:ext uri="{BB962C8B-B14F-4D97-AF65-F5344CB8AC3E}">
        <p14:creationId xmlns:p14="http://schemas.microsoft.com/office/powerpoint/2010/main" val="359090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7. I.  Chapter 7 Vocabulary List</a:t>
            </a:r>
            <a:endParaRPr lang="en-US" dirty="0"/>
          </a:p>
        </p:txBody>
      </p:sp>
      <p:sp>
        <p:nvSpPr>
          <p:cNvPr id="3" name="Content Placeholder 2"/>
          <p:cNvSpPr>
            <a:spLocks noGrp="1"/>
          </p:cNvSpPr>
          <p:nvPr>
            <p:ph idx="1"/>
          </p:nvPr>
        </p:nvSpPr>
        <p:spPr>
          <a:xfrm>
            <a:off x="1103312" y="1587732"/>
            <a:ext cx="8946541" cy="4660668"/>
          </a:xfrm>
        </p:spPr>
        <p:txBody>
          <a:bodyPr>
            <a:normAutofit fontScale="92500" lnSpcReduction="10000"/>
          </a:bodyPr>
          <a:lstStyle/>
          <a:p>
            <a:r>
              <a:rPr lang="en-US" sz="3000" dirty="0"/>
              <a:t>this (</a:t>
            </a:r>
            <a:r>
              <a:rPr lang="en-US" sz="3000" dirty="0" err="1"/>
              <a:t>m.s.</a:t>
            </a:r>
            <a:r>
              <a:rPr lang="en-US" sz="3000" dirty="0"/>
              <a:t> / </a:t>
            </a:r>
            <a:r>
              <a:rPr lang="en-US" sz="3000" dirty="0" err="1"/>
              <a:t>f.s</a:t>
            </a:r>
            <a:r>
              <a:rPr lang="en-US" sz="3000" dirty="0"/>
              <a:t>.)</a:t>
            </a:r>
          </a:p>
          <a:p>
            <a:r>
              <a:rPr lang="he-IL" sz="3900" dirty="0"/>
              <a:t>זֹאת / זֶה 	</a:t>
            </a:r>
            <a:endParaRPr lang="en-US" sz="3900" dirty="0" smtClean="0"/>
          </a:p>
          <a:p>
            <a:r>
              <a:rPr lang="en-US" sz="3000" dirty="0" smtClean="0"/>
              <a:t>face</a:t>
            </a:r>
            <a:r>
              <a:rPr lang="en-US" sz="3000" dirty="0"/>
              <a:t>, front </a:t>
            </a:r>
            <a:endParaRPr lang="en-US" sz="3000" dirty="0" smtClean="0"/>
          </a:p>
          <a:p>
            <a:r>
              <a:rPr lang="en-US" sz="3900" dirty="0"/>
              <a:t>	</a:t>
            </a:r>
            <a:r>
              <a:rPr lang="he-IL" sz="3900" dirty="0"/>
              <a:t>פָּנִים </a:t>
            </a:r>
            <a:r>
              <a:rPr lang="en-US" dirty="0"/>
              <a:t>	</a:t>
            </a:r>
            <a:r>
              <a:rPr lang="en-US" sz="2800" dirty="0"/>
              <a:t>	</a:t>
            </a:r>
            <a:r>
              <a:rPr lang="he-IL" sz="2800" dirty="0"/>
              <a:t>	</a:t>
            </a:r>
            <a:endParaRPr lang="en-US" sz="2800" dirty="0"/>
          </a:p>
          <a:p>
            <a:r>
              <a:rPr lang="en-US" sz="3000" dirty="0" smtClean="0"/>
              <a:t>year</a:t>
            </a:r>
            <a:r>
              <a:rPr lang="en-US" sz="2800" dirty="0" smtClean="0"/>
              <a:t> </a:t>
            </a:r>
          </a:p>
          <a:p>
            <a:r>
              <a:rPr lang="en-US" sz="2800" dirty="0"/>
              <a:t>	</a:t>
            </a:r>
            <a:r>
              <a:rPr lang="he-IL" sz="3900" dirty="0"/>
              <a:t>שָׁנָה </a:t>
            </a:r>
            <a:r>
              <a:rPr lang="el-GR" dirty="0"/>
              <a:t>	</a:t>
            </a:r>
            <a:r>
              <a:rPr lang="en-US" sz="2800" dirty="0"/>
              <a:t>		</a:t>
            </a:r>
            <a:r>
              <a:rPr lang="he-IL" sz="2800" dirty="0" smtClean="0"/>
              <a:t>		</a:t>
            </a:r>
            <a:endParaRPr lang="en-US" sz="2800" dirty="0"/>
          </a:p>
          <a:p>
            <a:r>
              <a:rPr lang="en-US" sz="2800" dirty="0"/>
              <a:t>	</a:t>
            </a:r>
            <a:r>
              <a:rPr lang="en-US" sz="3000" dirty="0"/>
              <a:t>heart, </a:t>
            </a:r>
            <a:r>
              <a:rPr lang="en-US" sz="3000" dirty="0" smtClean="0"/>
              <a:t>mind</a:t>
            </a:r>
          </a:p>
          <a:p>
            <a:r>
              <a:rPr lang="en-US" sz="3900" dirty="0"/>
              <a:t>	</a:t>
            </a:r>
            <a:r>
              <a:rPr lang="he-IL" sz="3900" dirty="0"/>
              <a:t>לֵבָב / לֵב</a:t>
            </a:r>
            <a:r>
              <a:rPr lang="en-US" sz="3900" dirty="0"/>
              <a:t> </a:t>
            </a:r>
            <a:r>
              <a:rPr lang="en-US" sz="2800" dirty="0"/>
              <a:t>	</a:t>
            </a:r>
            <a:r>
              <a:rPr lang="he-IL" sz="2800" dirty="0"/>
              <a:t>	</a:t>
            </a:r>
            <a:endParaRPr lang="en-US" sz="2800" dirty="0"/>
          </a:p>
          <a:p>
            <a:endParaRPr lang="en-US" dirty="0"/>
          </a:p>
        </p:txBody>
      </p:sp>
    </p:spTree>
    <p:extLst>
      <p:ext uri="{BB962C8B-B14F-4D97-AF65-F5344CB8AC3E}">
        <p14:creationId xmlns:p14="http://schemas.microsoft.com/office/powerpoint/2010/main" val="601434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7. I.  Chapter 7 Vocabulary List</a:t>
            </a:r>
            <a:endParaRPr lang="en-US" dirty="0"/>
          </a:p>
        </p:txBody>
      </p:sp>
      <p:sp>
        <p:nvSpPr>
          <p:cNvPr id="3" name="Content Placeholder 2"/>
          <p:cNvSpPr>
            <a:spLocks noGrp="1"/>
          </p:cNvSpPr>
          <p:nvPr>
            <p:ph idx="1"/>
          </p:nvPr>
        </p:nvSpPr>
        <p:spPr/>
        <p:txBody>
          <a:bodyPr/>
          <a:lstStyle/>
          <a:p>
            <a:r>
              <a:rPr lang="en-US" sz="2800" dirty="0"/>
              <a:t>	there, thither</a:t>
            </a:r>
          </a:p>
          <a:p>
            <a:r>
              <a:rPr lang="he-IL" sz="3600" dirty="0" smtClean="0"/>
              <a:t>שָׁם </a:t>
            </a:r>
            <a:r>
              <a:rPr lang="en-US" dirty="0"/>
              <a:t>	</a:t>
            </a:r>
          </a:p>
          <a:p>
            <a:r>
              <a:rPr lang="en-US" sz="2800" dirty="0"/>
              <a:t>	thus, so </a:t>
            </a:r>
          </a:p>
          <a:p>
            <a:r>
              <a:rPr lang="en-US" sz="3600" dirty="0"/>
              <a:t>	</a:t>
            </a:r>
            <a:r>
              <a:rPr lang="he-IL" sz="3600" dirty="0"/>
              <a:t>כֵּן </a:t>
            </a:r>
            <a:r>
              <a:rPr lang="en-US" dirty="0"/>
              <a:t>	</a:t>
            </a:r>
            <a:r>
              <a:rPr lang="he-IL" dirty="0"/>
              <a:t>	</a:t>
            </a:r>
            <a:endParaRPr lang="en-US" dirty="0"/>
          </a:p>
        </p:txBody>
      </p:sp>
    </p:spTree>
    <p:extLst>
      <p:ext uri="{BB962C8B-B14F-4D97-AF65-F5344CB8AC3E}">
        <p14:creationId xmlns:p14="http://schemas.microsoft.com/office/powerpoint/2010/main" val="120072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6.L.   Chapter 6 Vocabulary List </a:t>
            </a:r>
            <a:r>
              <a:rPr lang="en-US" dirty="0"/>
              <a:t/>
            </a:r>
            <a:br>
              <a:rPr lang="en-US" dirty="0"/>
            </a:br>
            <a:endParaRPr lang="en-US" dirty="0"/>
          </a:p>
        </p:txBody>
      </p:sp>
      <p:sp>
        <p:nvSpPr>
          <p:cNvPr id="3" name="Content Placeholder 2"/>
          <p:cNvSpPr>
            <a:spLocks noGrp="1"/>
          </p:cNvSpPr>
          <p:nvPr>
            <p:ph idx="1"/>
          </p:nvPr>
        </p:nvSpPr>
        <p:spPr>
          <a:xfrm>
            <a:off x="1103312" y="1679172"/>
            <a:ext cx="8946541" cy="4569228"/>
          </a:xfrm>
        </p:spPr>
        <p:txBody>
          <a:bodyPr>
            <a:normAutofit fontScale="85000" lnSpcReduction="20000"/>
          </a:bodyPr>
          <a:lstStyle/>
          <a:p>
            <a:r>
              <a:rPr lang="en-US" sz="3000" dirty="0" smtClean="0"/>
              <a:t>spring</a:t>
            </a:r>
            <a:r>
              <a:rPr lang="en-US" sz="3000" dirty="0"/>
              <a:t>, </a:t>
            </a:r>
            <a:r>
              <a:rPr lang="en-US" sz="3000" dirty="0" smtClean="0"/>
              <a:t>eye</a:t>
            </a:r>
          </a:p>
          <a:p>
            <a:r>
              <a:rPr lang="en-US" sz="3000" dirty="0"/>
              <a:t>	</a:t>
            </a:r>
            <a:r>
              <a:rPr lang="he-IL" sz="4200" dirty="0"/>
              <a:t>עַ֫יִן</a:t>
            </a:r>
            <a:r>
              <a:rPr lang="he-IL" sz="3000" dirty="0"/>
              <a:t> </a:t>
            </a:r>
            <a:r>
              <a:rPr lang="en-US" sz="3000" dirty="0"/>
              <a:t>			</a:t>
            </a:r>
          </a:p>
          <a:p>
            <a:r>
              <a:rPr lang="en-US" sz="3000" dirty="0" smtClean="0"/>
              <a:t>servant</a:t>
            </a:r>
            <a:r>
              <a:rPr lang="en-US" sz="3000" dirty="0"/>
              <a:t>, </a:t>
            </a:r>
            <a:r>
              <a:rPr lang="en-US" sz="3000" dirty="0" smtClean="0"/>
              <a:t>slave</a:t>
            </a:r>
          </a:p>
          <a:p>
            <a:r>
              <a:rPr lang="en-US" sz="3000" dirty="0" smtClean="0"/>
              <a:t> </a:t>
            </a:r>
            <a:r>
              <a:rPr lang="en-US" sz="3000" dirty="0"/>
              <a:t>	</a:t>
            </a:r>
            <a:r>
              <a:rPr lang="he-IL" sz="4200" dirty="0"/>
              <a:t>עֶ֫בֶד</a:t>
            </a:r>
            <a:r>
              <a:rPr lang="en-US" sz="3000" dirty="0"/>
              <a:t>	</a:t>
            </a:r>
          </a:p>
          <a:p>
            <a:r>
              <a:rPr lang="en-US" sz="3000" dirty="0" smtClean="0"/>
              <a:t>Priest</a:t>
            </a:r>
          </a:p>
          <a:p>
            <a:r>
              <a:rPr lang="he-IL" sz="4600" dirty="0" smtClean="0"/>
              <a:t>כֹּהֵן</a:t>
            </a:r>
            <a:r>
              <a:rPr lang="he-IL" sz="3000" dirty="0" smtClean="0"/>
              <a:t> </a:t>
            </a:r>
            <a:r>
              <a:rPr lang="en-US" sz="3000" dirty="0"/>
              <a:t>		</a:t>
            </a:r>
          </a:p>
          <a:p>
            <a:r>
              <a:rPr lang="en-US" sz="3000" dirty="0" smtClean="0"/>
              <a:t>Egypt</a:t>
            </a:r>
          </a:p>
          <a:p>
            <a:r>
              <a:rPr lang="he-IL" sz="4600" dirty="0" smtClean="0"/>
              <a:t>מִצְרַ֫יִם</a:t>
            </a:r>
            <a:r>
              <a:rPr lang="he-IL" sz="3000" dirty="0" smtClean="0"/>
              <a:t> </a:t>
            </a:r>
            <a:r>
              <a:rPr lang="en-US" sz="3000" dirty="0"/>
              <a:t>		</a:t>
            </a:r>
            <a:r>
              <a:rPr lang="en-US" sz="2800" dirty="0"/>
              <a:t>	</a:t>
            </a:r>
            <a:r>
              <a:rPr lang="en-US" sz="2800" dirty="0" smtClean="0"/>
              <a:t>	</a:t>
            </a:r>
            <a:endParaRPr lang="en-US" sz="2800" dirty="0"/>
          </a:p>
          <a:p>
            <a:r>
              <a:rPr lang="en-US" sz="2800" dirty="0"/>
              <a:t>	</a:t>
            </a:r>
            <a:r>
              <a:rPr lang="en-US" sz="2800" dirty="0" smtClean="0"/>
              <a:t>		</a:t>
            </a:r>
            <a:endParaRPr lang="en-US" sz="2800" dirty="0"/>
          </a:p>
        </p:txBody>
      </p:sp>
    </p:spTree>
    <p:extLst>
      <p:ext uri="{BB962C8B-B14F-4D97-AF65-F5344CB8AC3E}">
        <p14:creationId xmlns:p14="http://schemas.microsoft.com/office/powerpoint/2010/main" val="289058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6.L.   Chapter 6 Vocabulary List</a:t>
            </a:r>
            <a:endParaRPr lang="en-US" dirty="0"/>
          </a:p>
        </p:txBody>
      </p:sp>
      <p:sp>
        <p:nvSpPr>
          <p:cNvPr id="3" name="Content Placeholder 2"/>
          <p:cNvSpPr>
            <a:spLocks noGrp="1"/>
          </p:cNvSpPr>
          <p:nvPr>
            <p:ph idx="1"/>
          </p:nvPr>
        </p:nvSpPr>
        <p:spPr/>
        <p:txBody>
          <a:bodyPr>
            <a:normAutofit fontScale="85000" lnSpcReduction="20000"/>
          </a:bodyPr>
          <a:lstStyle/>
          <a:p>
            <a:r>
              <a:rPr lang="en-US" sz="3600" dirty="0"/>
              <a:t>Brother</a:t>
            </a:r>
          </a:p>
          <a:p>
            <a:r>
              <a:rPr lang="he-IL" sz="3600" dirty="0"/>
              <a:t>אָח </a:t>
            </a:r>
            <a:r>
              <a:rPr lang="en-US" sz="3600" dirty="0"/>
              <a:t>	</a:t>
            </a:r>
          </a:p>
          <a:p>
            <a:r>
              <a:rPr lang="en-US" sz="2800" dirty="0" smtClean="0"/>
              <a:t>who</a:t>
            </a:r>
            <a:r>
              <a:rPr lang="en-US" sz="2800" dirty="0"/>
              <a:t>, which, </a:t>
            </a:r>
            <a:r>
              <a:rPr lang="en-US" sz="2800" dirty="0" smtClean="0"/>
              <a:t>because</a:t>
            </a:r>
          </a:p>
          <a:p>
            <a:r>
              <a:rPr lang="en-US" sz="2800" dirty="0"/>
              <a:t>	</a:t>
            </a:r>
            <a:r>
              <a:rPr lang="he-IL" sz="2800" dirty="0"/>
              <a:t>אֲשֶׂר</a:t>
            </a:r>
            <a:endParaRPr lang="en-US" sz="2800" dirty="0"/>
          </a:p>
          <a:p>
            <a:r>
              <a:rPr lang="en-US" sz="2800" dirty="0" smtClean="0"/>
              <a:t>Head</a:t>
            </a:r>
          </a:p>
          <a:p>
            <a:r>
              <a:rPr lang="en-US" sz="2800" dirty="0"/>
              <a:t>		</a:t>
            </a:r>
            <a:r>
              <a:rPr lang="he-IL" sz="2800" dirty="0"/>
              <a:t>רֹאשׁ </a:t>
            </a:r>
            <a:r>
              <a:rPr lang="en-US" sz="2800" dirty="0"/>
              <a:t>		</a:t>
            </a:r>
            <a:r>
              <a:rPr lang="en-US" sz="2800" dirty="0" smtClean="0"/>
              <a:t>		</a:t>
            </a:r>
            <a:endParaRPr lang="en-US" sz="2800" dirty="0"/>
          </a:p>
          <a:p>
            <a:r>
              <a:rPr lang="en-US" sz="2800" dirty="0" smtClean="0"/>
              <a:t>Daughter</a:t>
            </a:r>
          </a:p>
          <a:p>
            <a:r>
              <a:rPr lang="en-US" sz="2800" dirty="0" smtClean="0"/>
              <a:t> </a:t>
            </a:r>
            <a:r>
              <a:rPr lang="en-US" sz="2800" dirty="0"/>
              <a:t>	</a:t>
            </a:r>
            <a:r>
              <a:rPr lang="he-IL" sz="2800" dirty="0"/>
              <a:t>בַּת </a:t>
            </a:r>
            <a:r>
              <a:rPr lang="en-US" sz="2800" dirty="0"/>
              <a:t>			</a:t>
            </a:r>
            <a:r>
              <a:rPr lang="en-US" sz="2800" dirty="0" smtClean="0"/>
              <a:t>			</a:t>
            </a:r>
            <a:endParaRPr lang="en-US" sz="2800" dirty="0"/>
          </a:p>
          <a:p>
            <a:r>
              <a:rPr lang="en-US" sz="2800" dirty="0"/>
              <a:t>	</a:t>
            </a:r>
          </a:p>
          <a:p>
            <a:endParaRPr lang="en-US" dirty="0"/>
          </a:p>
        </p:txBody>
      </p:sp>
    </p:spTree>
    <p:extLst>
      <p:ext uri="{BB962C8B-B14F-4D97-AF65-F5344CB8AC3E}">
        <p14:creationId xmlns:p14="http://schemas.microsoft.com/office/powerpoint/2010/main" val="429089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6.L.   Chapter 6 Vocabulary List</a:t>
            </a:r>
            <a:endParaRPr lang="en-US" dirty="0"/>
          </a:p>
        </p:txBody>
      </p:sp>
      <p:sp>
        <p:nvSpPr>
          <p:cNvPr id="3" name="Content Placeholder 2"/>
          <p:cNvSpPr>
            <a:spLocks noGrp="1"/>
          </p:cNvSpPr>
          <p:nvPr>
            <p:ph idx="1"/>
          </p:nvPr>
        </p:nvSpPr>
        <p:spPr/>
        <p:txBody>
          <a:bodyPr>
            <a:normAutofit/>
          </a:bodyPr>
          <a:lstStyle/>
          <a:p>
            <a:r>
              <a:rPr lang="en-US" sz="2800" dirty="0"/>
              <a:t>Water</a:t>
            </a:r>
          </a:p>
          <a:p>
            <a:r>
              <a:rPr lang="en-US" sz="2800" dirty="0"/>
              <a:t> </a:t>
            </a:r>
            <a:r>
              <a:rPr lang="he-IL" sz="3600" dirty="0"/>
              <a:t>מַ֫יִם</a:t>
            </a:r>
            <a:r>
              <a:rPr lang="he-IL" sz="2800" dirty="0"/>
              <a:t> </a:t>
            </a:r>
            <a:r>
              <a:rPr lang="en-US" sz="2800" dirty="0"/>
              <a:t>								</a:t>
            </a:r>
          </a:p>
          <a:p>
            <a:r>
              <a:rPr lang="en-US" sz="2800" dirty="0"/>
              <a:t>man, mankind, </a:t>
            </a:r>
            <a:r>
              <a:rPr lang="en-US" sz="2800" dirty="0" smtClean="0"/>
              <a:t>Adam</a:t>
            </a:r>
          </a:p>
          <a:p>
            <a:r>
              <a:rPr lang="he-IL" sz="3600" dirty="0" smtClean="0"/>
              <a:t>אָדָם </a:t>
            </a:r>
            <a:r>
              <a:rPr lang="en-US" sz="2800" dirty="0"/>
              <a:t>	</a:t>
            </a:r>
          </a:p>
        </p:txBody>
      </p:sp>
    </p:spTree>
    <p:extLst>
      <p:ext uri="{BB962C8B-B14F-4D97-AF65-F5344CB8AC3E}">
        <p14:creationId xmlns:p14="http://schemas.microsoft.com/office/powerpoint/2010/main" val="1363701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Vanquishing the Vowel </a:t>
            </a:r>
            <a:endParaRPr lang="en-US" dirty="0"/>
          </a:p>
        </p:txBody>
      </p:sp>
      <p:graphicFrame>
        <p:nvGraphicFramePr>
          <p:cNvPr id="4" name="Content Placeholder 3"/>
          <p:cNvGraphicFramePr>
            <a:graphicFrameLocks noGrp="1"/>
          </p:cNvGraphicFramePr>
          <p:nvPr>
            <p:ph idx="1"/>
            <p:extLst/>
          </p:nvPr>
        </p:nvGraphicFramePr>
        <p:xfrm>
          <a:off x="822961" y="1853248"/>
          <a:ext cx="10025148" cy="4789338"/>
        </p:xfrm>
        <a:graphic>
          <a:graphicData uri="http://schemas.openxmlformats.org/drawingml/2006/table">
            <a:tbl>
              <a:tblPr firstRow="1" firstCol="1" bandRow="1">
                <a:tableStyleId>{1E171933-4619-4E11-9A3F-F7608DF75F80}</a:tableStyleId>
              </a:tblPr>
              <a:tblGrid>
                <a:gridCol w="2505751">
                  <a:extLst>
                    <a:ext uri="{9D8B030D-6E8A-4147-A177-3AD203B41FA5}">
                      <a16:colId xmlns:a16="http://schemas.microsoft.com/office/drawing/2014/main" val="629360631"/>
                    </a:ext>
                  </a:extLst>
                </a:gridCol>
                <a:gridCol w="2505751">
                  <a:extLst>
                    <a:ext uri="{9D8B030D-6E8A-4147-A177-3AD203B41FA5}">
                      <a16:colId xmlns:a16="http://schemas.microsoft.com/office/drawing/2014/main" val="206688610"/>
                    </a:ext>
                  </a:extLst>
                </a:gridCol>
                <a:gridCol w="2506823">
                  <a:extLst>
                    <a:ext uri="{9D8B030D-6E8A-4147-A177-3AD203B41FA5}">
                      <a16:colId xmlns:a16="http://schemas.microsoft.com/office/drawing/2014/main" val="3953036747"/>
                    </a:ext>
                  </a:extLst>
                </a:gridCol>
                <a:gridCol w="2506823">
                  <a:extLst>
                    <a:ext uri="{9D8B030D-6E8A-4147-A177-3AD203B41FA5}">
                      <a16:colId xmlns:a16="http://schemas.microsoft.com/office/drawing/2014/main" val="2042296291"/>
                    </a:ext>
                  </a:extLst>
                </a:gridCol>
              </a:tblGrid>
              <a:tr h="360881">
                <a:tc>
                  <a:txBody>
                    <a:bodyPr/>
                    <a:lstStyle/>
                    <a:p>
                      <a:pPr marL="0" marR="0">
                        <a:lnSpc>
                          <a:spcPct val="107000"/>
                        </a:lnSpc>
                        <a:spcBef>
                          <a:spcPts val="0"/>
                        </a:spcBef>
                        <a:spcAft>
                          <a:spcPts val="0"/>
                        </a:spcAft>
                      </a:pPr>
                      <a:r>
                        <a:rPr lang="en-US" sz="1600" dirty="0">
                          <a:effectLst/>
                        </a:rPr>
                        <a:t>Long </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rPr>
                        <a:t>Short</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rPr>
                        <a:t>Half</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rPr>
                        <a:t>Vowel Type</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8397626"/>
                  </a:ext>
                </a:extLst>
              </a:tr>
              <a:tr h="732415">
                <a:tc>
                  <a:txBody>
                    <a:bodyPr/>
                    <a:lstStyle/>
                    <a:p>
                      <a:pPr marL="0" marR="0">
                        <a:lnSpc>
                          <a:spcPct val="107000"/>
                        </a:lnSpc>
                        <a:spcBef>
                          <a:spcPts val="0"/>
                        </a:spcBef>
                        <a:spcAft>
                          <a:spcPts val="0"/>
                        </a:spcAft>
                      </a:pPr>
                      <a:r>
                        <a:rPr lang="he-IL" sz="2900" b="0" kern="1200" dirty="0" smtClean="0">
                          <a:solidFill>
                            <a:schemeClr val="dk1"/>
                          </a:solidFill>
                          <a:effectLst/>
                          <a:latin typeface="+mn-lt"/>
                          <a:ea typeface="+mn-ea"/>
                          <a:cs typeface="+mj-cs"/>
                        </a:rPr>
                        <a:t>בָּ(ה)</a:t>
                      </a:r>
                      <a:endParaRPr lang="en-US" sz="2900" b="0" kern="1200" dirty="0" smtClean="0">
                        <a:solidFill>
                          <a:schemeClr val="dk1"/>
                        </a:solidFill>
                        <a:effectLst/>
                        <a:latin typeface="+mn-lt"/>
                        <a:ea typeface="+mn-ea"/>
                        <a:cs typeface="+mj-cs"/>
                      </a:endParaRPr>
                    </a:p>
                    <a:p>
                      <a:pPr marL="0" marR="0">
                        <a:lnSpc>
                          <a:spcPct val="107000"/>
                        </a:lnSpc>
                        <a:spcBef>
                          <a:spcPts val="0"/>
                        </a:spcBef>
                        <a:spcAft>
                          <a:spcPts val="0"/>
                        </a:spcAft>
                      </a:pPr>
                      <a:r>
                        <a:rPr lang="en-US" sz="900" b="0" kern="1200" dirty="0" err="1" smtClean="0">
                          <a:solidFill>
                            <a:schemeClr val="dk1"/>
                          </a:solidFill>
                          <a:effectLst/>
                          <a:latin typeface="+mn-lt"/>
                          <a:ea typeface="+mn-ea"/>
                          <a:cs typeface="+mn-cs"/>
                        </a:rPr>
                        <a:t>BAh</a:t>
                      </a:r>
                      <a:r>
                        <a:rPr lang="en-US" sz="900" b="0" kern="1200" dirty="0" smtClean="0">
                          <a:solidFill>
                            <a:schemeClr val="dk1"/>
                          </a:solidFill>
                          <a:effectLst/>
                          <a:latin typeface="+mn-lt"/>
                          <a:ea typeface="+mn-ea"/>
                          <a:cs typeface="+mn-cs"/>
                        </a:rPr>
                        <a:t> -- Q</a:t>
                      </a:r>
                      <a:r>
                        <a:rPr lang="el-GR" sz="900" b="0" kern="1200" dirty="0" smtClean="0">
                          <a:solidFill>
                            <a:schemeClr val="dk1"/>
                          </a:solidFill>
                          <a:effectLst/>
                          <a:latin typeface="+mn-lt"/>
                          <a:ea typeface="+mn-ea"/>
                          <a:cs typeface="+mn-cs"/>
                        </a:rPr>
                        <a:t>ā</a:t>
                      </a:r>
                      <a:r>
                        <a:rPr lang="en-US" sz="900" b="0" kern="1200" dirty="0" err="1" smtClean="0">
                          <a:solidFill>
                            <a:schemeClr val="dk1"/>
                          </a:solidFill>
                          <a:effectLst/>
                          <a:latin typeface="+mn-lt"/>
                          <a:ea typeface="+mn-ea"/>
                          <a:cs typeface="+mn-cs"/>
                        </a:rPr>
                        <a:t>meṣ</a:t>
                      </a:r>
                      <a:endParaRPr lang="en-US" sz="800" b="0" kern="1200" dirty="0" smtClean="0">
                        <a:solidFill>
                          <a:schemeClr val="dk1"/>
                        </a:solidFill>
                        <a:effectLst/>
                        <a:latin typeface="Calibri" panose="020F0502020204030204" pitchFamily="34" charset="0"/>
                        <a:ea typeface="Calibri" panose="020F0502020204030204" pitchFamily="34" charset="0"/>
                        <a:cs typeface="+mn-cs"/>
                      </a:endParaRPr>
                    </a:p>
                    <a:p>
                      <a:pPr marL="0" marR="0">
                        <a:lnSpc>
                          <a:spcPct val="107000"/>
                        </a:lnSpc>
                        <a:spcBef>
                          <a:spcPts val="0"/>
                        </a:spcBef>
                        <a:spcAft>
                          <a:spcPts val="0"/>
                        </a:spcAft>
                      </a:pP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smtClean="0">
                          <a:effectLst/>
                          <a:cs typeface="+mj-cs"/>
                        </a:rPr>
                        <a:t>בַּ</a:t>
                      </a:r>
                    </a:p>
                    <a:p>
                      <a:pPr marL="0" marR="0">
                        <a:lnSpc>
                          <a:spcPct val="107000"/>
                        </a:lnSpc>
                        <a:spcBef>
                          <a:spcPts val="0"/>
                        </a:spcBef>
                        <a:spcAft>
                          <a:spcPts val="0"/>
                        </a:spcAft>
                      </a:pPr>
                      <a:r>
                        <a:rPr lang="en-US" sz="900" b="0" dirty="0" err="1" smtClean="0">
                          <a:effectLst/>
                          <a:cs typeface="+mj-cs"/>
                        </a:rPr>
                        <a:t>bAh</a:t>
                      </a:r>
                      <a:r>
                        <a:rPr lang="en-US" sz="900" b="0" dirty="0" smtClean="0">
                          <a:effectLst/>
                          <a:cs typeface="+mj-cs"/>
                        </a:rPr>
                        <a:t> -- </a:t>
                      </a:r>
                      <a:r>
                        <a:rPr lang="en-US" sz="900" b="0" dirty="0" err="1" smtClean="0">
                          <a:effectLst/>
                          <a:cs typeface="+mj-cs"/>
                        </a:rPr>
                        <a:t>Pataḥ</a:t>
                      </a:r>
                      <a:endParaRPr lang="en-US" sz="800" b="0" dirty="0" smtClean="0">
                        <a:effectLst/>
                        <a:latin typeface="Calibri" panose="020F0502020204030204" pitchFamily="34" charset="0"/>
                        <a:ea typeface="Calibri" panose="020F0502020204030204" pitchFamily="34" charset="0"/>
                        <a:cs typeface="+mj-cs"/>
                      </a:endParaRPr>
                    </a:p>
                    <a:p>
                      <a:pPr marL="0" marR="0">
                        <a:lnSpc>
                          <a:spcPct val="107000"/>
                        </a:lnSpc>
                        <a:spcBef>
                          <a:spcPts val="0"/>
                        </a:spcBef>
                        <a:spcAft>
                          <a:spcPts val="0"/>
                        </a:spcAft>
                      </a:pP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a:effectLst/>
                          <a:cs typeface="+mj-cs"/>
                        </a:rPr>
                        <a:t>בֲּ</a:t>
                      </a:r>
                      <a:endParaRPr lang="en-US" sz="900" b="0" dirty="0">
                        <a:effectLst/>
                        <a:cs typeface="+mj-cs"/>
                      </a:endParaRPr>
                    </a:p>
                    <a:p>
                      <a:pPr marL="0" marR="0">
                        <a:lnSpc>
                          <a:spcPct val="107000"/>
                        </a:lnSpc>
                        <a:spcBef>
                          <a:spcPts val="0"/>
                        </a:spcBef>
                        <a:spcAft>
                          <a:spcPts val="0"/>
                        </a:spcAft>
                      </a:pPr>
                      <a:r>
                        <a:rPr lang="en-US" sz="1100" b="0" dirty="0">
                          <a:effectLst/>
                          <a:cs typeface="+mj-cs"/>
                        </a:rPr>
                        <a:t>Bah -- </a:t>
                      </a:r>
                      <a:r>
                        <a:rPr lang="en-US" sz="1100" b="0" dirty="0" err="1">
                          <a:effectLst/>
                          <a:cs typeface="+mj-cs"/>
                        </a:rPr>
                        <a:t>Ḥatēf-pa</a:t>
                      </a:r>
                      <a:r>
                        <a:rPr lang="en-US" sz="1100" b="0" u="sng" dirty="0" err="1">
                          <a:effectLst/>
                          <a:cs typeface="+mj-cs"/>
                        </a:rPr>
                        <a:t>t</a:t>
                      </a:r>
                      <a:r>
                        <a:rPr lang="en-US" sz="1100" b="0" dirty="0" err="1">
                          <a:effectLst/>
                          <a:cs typeface="+mj-cs"/>
                        </a:rPr>
                        <a:t>aḥ</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0" dirty="0">
                          <a:effectLst/>
                          <a:cs typeface="+mj-cs"/>
                        </a:rPr>
                        <a:t>A - type</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0231295"/>
                  </a:ext>
                </a:extLst>
              </a:tr>
              <a:tr h="732415">
                <a:tc>
                  <a:txBody>
                    <a:bodyPr/>
                    <a:lstStyle/>
                    <a:p>
                      <a:pPr marL="0" marR="0">
                        <a:lnSpc>
                          <a:spcPct val="107000"/>
                        </a:lnSpc>
                        <a:spcBef>
                          <a:spcPts val="0"/>
                        </a:spcBef>
                        <a:spcAft>
                          <a:spcPts val="0"/>
                        </a:spcAft>
                      </a:pPr>
                      <a:r>
                        <a:rPr lang="he-IL" sz="2900" b="0" dirty="0">
                          <a:effectLst/>
                          <a:cs typeface="+mj-cs"/>
                        </a:rPr>
                        <a:t>בֵּ(י)</a:t>
                      </a:r>
                      <a:endParaRPr lang="en-US" sz="900" b="0" dirty="0">
                        <a:effectLst/>
                        <a:cs typeface="+mj-cs"/>
                      </a:endParaRPr>
                    </a:p>
                    <a:p>
                      <a:pPr marL="0" marR="0">
                        <a:lnSpc>
                          <a:spcPct val="107000"/>
                        </a:lnSpc>
                        <a:spcBef>
                          <a:spcPts val="0"/>
                        </a:spcBef>
                        <a:spcAft>
                          <a:spcPts val="0"/>
                        </a:spcAft>
                      </a:pPr>
                      <a:r>
                        <a:rPr lang="en-US" sz="1100" b="0" dirty="0">
                          <a:effectLst/>
                          <a:cs typeface="+mj-cs"/>
                        </a:rPr>
                        <a:t>Bay –  </a:t>
                      </a:r>
                      <a:r>
                        <a:rPr lang="en-US" sz="1100" b="0" dirty="0" err="1">
                          <a:effectLst/>
                          <a:cs typeface="+mj-cs"/>
                        </a:rPr>
                        <a:t>Ṣerê</a:t>
                      </a:r>
                      <a:r>
                        <a:rPr lang="en-US" sz="1100" b="0" dirty="0">
                          <a:effectLst/>
                          <a:cs typeface="+mj-cs"/>
                        </a:rPr>
                        <a:t> (</a:t>
                      </a:r>
                      <a:r>
                        <a:rPr lang="en-US" sz="1100" b="0" dirty="0" err="1">
                          <a:effectLst/>
                          <a:cs typeface="+mj-cs"/>
                        </a:rPr>
                        <a:t>Yôd</a:t>
                      </a:r>
                      <a:r>
                        <a:rPr lang="en-US" sz="1100" b="0" dirty="0">
                          <a:effectLst/>
                          <a:cs typeface="+mj-cs"/>
                        </a:rPr>
                        <a:t>)</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a:effectLst/>
                          <a:cs typeface="+mj-cs"/>
                        </a:rPr>
                        <a:t>בֶּ(י)</a:t>
                      </a:r>
                      <a:endParaRPr lang="en-US" sz="900" b="0" dirty="0">
                        <a:effectLst/>
                        <a:cs typeface="+mj-cs"/>
                      </a:endParaRPr>
                    </a:p>
                    <a:p>
                      <a:pPr marL="0" marR="0">
                        <a:lnSpc>
                          <a:spcPct val="107000"/>
                        </a:lnSpc>
                        <a:spcBef>
                          <a:spcPts val="0"/>
                        </a:spcBef>
                        <a:spcAft>
                          <a:spcPts val="0"/>
                        </a:spcAft>
                      </a:pPr>
                      <a:r>
                        <a:rPr lang="en-US" sz="1100" b="0" dirty="0" err="1">
                          <a:effectLst/>
                          <a:cs typeface="+mj-cs"/>
                        </a:rPr>
                        <a:t>Beh</a:t>
                      </a:r>
                      <a:r>
                        <a:rPr lang="en-US" sz="1100" b="0" dirty="0">
                          <a:effectLst/>
                          <a:cs typeface="+mj-cs"/>
                        </a:rPr>
                        <a:t> – </a:t>
                      </a:r>
                      <a:r>
                        <a:rPr lang="en-US" sz="1100" b="0" dirty="0" err="1">
                          <a:effectLst/>
                          <a:cs typeface="+mj-cs"/>
                        </a:rPr>
                        <a:t>Seghôl</a:t>
                      </a:r>
                      <a:r>
                        <a:rPr lang="en-US" sz="1100" b="0" dirty="0">
                          <a:effectLst/>
                          <a:cs typeface="+mj-cs"/>
                        </a:rPr>
                        <a:t> (</a:t>
                      </a:r>
                      <a:r>
                        <a:rPr lang="en-US" sz="1100" b="0" dirty="0" err="1">
                          <a:effectLst/>
                          <a:cs typeface="+mj-cs"/>
                        </a:rPr>
                        <a:t>Yôd</a:t>
                      </a:r>
                      <a:r>
                        <a:rPr lang="en-US" sz="1100" b="0" dirty="0">
                          <a:effectLst/>
                          <a:cs typeface="+mj-cs"/>
                        </a:rPr>
                        <a:t>)</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a:effectLst/>
                          <a:cs typeface="+mj-cs"/>
                        </a:rPr>
                        <a:t>בֱּ</a:t>
                      </a:r>
                      <a:endParaRPr lang="en-US" sz="900" b="0">
                        <a:effectLst/>
                        <a:cs typeface="+mj-cs"/>
                      </a:endParaRPr>
                    </a:p>
                    <a:p>
                      <a:pPr marL="0" marR="0">
                        <a:lnSpc>
                          <a:spcPct val="107000"/>
                        </a:lnSpc>
                        <a:spcBef>
                          <a:spcPts val="0"/>
                        </a:spcBef>
                        <a:spcAft>
                          <a:spcPts val="0"/>
                        </a:spcAft>
                      </a:pPr>
                      <a:r>
                        <a:rPr lang="en-US" sz="1100" b="0">
                          <a:effectLst/>
                          <a:cs typeface="+mj-cs"/>
                        </a:rPr>
                        <a:t>Beh – Ḥatēf-Seghôl</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0">
                          <a:effectLst/>
                          <a:cs typeface="+mj-cs"/>
                        </a:rPr>
                        <a:t>E - type</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50136209"/>
                  </a:ext>
                </a:extLst>
              </a:tr>
              <a:tr h="732415">
                <a:tc>
                  <a:txBody>
                    <a:bodyPr/>
                    <a:lstStyle/>
                    <a:p>
                      <a:pPr marL="0" marR="0">
                        <a:lnSpc>
                          <a:spcPct val="107000"/>
                        </a:lnSpc>
                        <a:spcBef>
                          <a:spcPts val="0"/>
                        </a:spcBef>
                        <a:spcAft>
                          <a:spcPts val="0"/>
                        </a:spcAft>
                      </a:pPr>
                      <a:r>
                        <a:rPr lang="he-IL" sz="2900" b="0">
                          <a:effectLst/>
                          <a:cs typeface="+mj-cs"/>
                        </a:rPr>
                        <a:t>בִּי</a:t>
                      </a:r>
                      <a:endParaRPr lang="en-US" sz="900" b="0">
                        <a:effectLst/>
                        <a:cs typeface="+mj-cs"/>
                      </a:endParaRPr>
                    </a:p>
                    <a:p>
                      <a:pPr marL="0" marR="0">
                        <a:lnSpc>
                          <a:spcPct val="107000"/>
                        </a:lnSpc>
                        <a:spcBef>
                          <a:spcPts val="0"/>
                        </a:spcBef>
                        <a:spcAft>
                          <a:spcPts val="0"/>
                        </a:spcAft>
                      </a:pPr>
                      <a:r>
                        <a:rPr lang="en-US" sz="1100" b="0">
                          <a:effectLst/>
                          <a:cs typeface="+mj-cs"/>
                        </a:rPr>
                        <a:t>Bee -- Ḥîreq Yôd</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a:effectLst/>
                          <a:cs typeface="+mj-cs"/>
                        </a:rPr>
                        <a:t>בִּ</a:t>
                      </a:r>
                      <a:endParaRPr lang="en-US" sz="900" b="0" dirty="0">
                        <a:effectLst/>
                        <a:cs typeface="+mj-cs"/>
                      </a:endParaRPr>
                    </a:p>
                    <a:p>
                      <a:pPr marL="0" marR="0">
                        <a:lnSpc>
                          <a:spcPct val="107000"/>
                        </a:lnSpc>
                        <a:spcBef>
                          <a:spcPts val="0"/>
                        </a:spcBef>
                        <a:spcAft>
                          <a:spcPts val="0"/>
                        </a:spcAft>
                      </a:pPr>
                      <a:r>
                        <a:rPr lang="en-US" sz="1100" b="0" dirty="0">
                          <a:effectLst/>
                          <a:cs typeface="+mj-cs"/>
                        </a:rPr>
                        <a:t>Bi(t)-- </a:t>
                      </a:r>
                      <a:r>
                        <a:rPr lang="en-US" sz="1100" b="0" dirty="0" err="1">
                          <a:effectLst/>
                          <a:cs typeface="+mj-cs"/>
                        </a:rPr>
                        <a:t>Ḥîreq</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0">
                          <a:effectLst/>
                          <a:cs typeface="+mj-cs"/>
                        </a:rPr>
                        <a:t> </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0">
                          <a:effectLst/>
                          <a:cs typeface="+mj-cs"/>
                        </a:rPr>
                        <a:t>I - Type</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4800734"/>
                  </a:ext>
                </a:extLst>
              </a:tr>
              <a:tr h="732415">
                <a:tc>
                  <a:txBody>
                    <a:bodyPr/>
                    <a:lstStyle/>
                    <a:p>
                      <a:pPr marL="0" marR="0">
                        <a:lnSpc>
                          <a:spcPct val="107000"/>
                        </a:lnSpc>
                        <a:spcBef>
                          <a:spcPts val="0"/>
                        </a:spcBef>
                        <a:spcAft>
                          <a:spcPts val="0"/>
                        </a:spcAft>
                      </a:pPr>
                      <a:r>
                        <a:rPr lang="he-IL" sz="2900" b="0">
                          <a:effectLst/>
                          <a:cs typeface="+mj-cs"/>
                        </a:rPr>
                        <a:t>בֹּ(וֹ)</a:t>
                      </a:r>
                      <a:endParaRPr lang="en-US" sz="900" b="0">
                        <a:effectLst/>
                        <a:cs typeface="+mj-cs"/>
                      </a:endParaRPr>
                    </a:p>
                    <a:p>
                      <a:pPr marL="0" marR="0">
                        <a:lnSpc>
                          <a:spcPct val="107000"/>
                        </a:lnSpc>
                        <a:spcBef>
                          <a:spcPts val="0"/>
                        </a:spcBef>
                        <a:spcAft>
                          <a:spcPts val="0"/>
                        </a:spcAft>
                      </a:pPr>
                      <a:r>
                        <a:rPr lang="en-US" sz="1100" b="0">
                          <a:effectLst/>
                          <a:cs typeface="+mj-cs"/>
                        </a:rPr>
                        <a:t>Bow– Ḥôlem (Vāv)</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a:effectLst/>
                          <a:cs typeface="+mj-cs"/>
                        </a:rPr>
                        <a:t>בָּ</a:t>
                      </a:r>
                      <a:endParaRPr lang="en-US" sz="900" b="0" dirty="0">
                        <a:effectLst/>
                        <a:cs typeface="+mj-cs"/>
                      </a:endParaRPr>
                    </a:p>
                    <a:p>
                      <a:pPr marL="0" marR="0">
                        <a:lnSpc>
                          <a:spcPct val="107000"/>
                        </a:lnSpc>
                        <a:spcBef>
                          <a:spcPts val="0"/>
                        </a:spcBef>
                        <a:spcAft>
                          <a:spcPts val="0"/>
                        </a:spcAft>
                      </a:pPr>
                      <a:r>
                        <a:rPr lang="en-US" sz="1100" b="0" dirty="0">
                          <a:effectLst/>
                          <a:cs typeface="+mj-cs"/>
                        </a:rPr>
                        <a:t>Bow-- </a:t>
                      </a:r>
                      <a:r>
                        <a:rPr lang="en-US" sz="1100" b="0" dirty="0" err="1">
                          <a:effectLst/>
                          <a:cs typeface="+mj-cs"/>
                        </a:rPr>
                        <a:t>Qāmeṣ</a:t>
                      </a:r>
                      <a:r>
                        <a:rPr lang="en-US" sz="1100" b="0" dirty="0">
                          <a:effectLst/>
                          <a:cs typeface="+mj-cs"/>
                        </a:rPr>
                        <a:t> </a:t>
                      </a:r>
                      <a:r>
                        <a:rPr lang="en-US" sz="1100" b="0" dirty="0" err="1">
                          <a:effectLst/>
                          <a:cs typeface="+mj-cs"/>
                        </a:rPr>
                        <a:t>Ḥatûf</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a:effectLst/>
                          <a:cs typeface="+mj-cs"/>
                        </a:rPr>
                        <a:t>בֳּ</a:t>
                      </a:r>
                      <a:endParaRPr lang="en-US" sz="900" b="0" dirty="0">
                        <a:effectLst/>
                        <a:cs typeface="+mj-cs"/>
                      </a:endParaRPr>
                    </a:p>
                    <a:p>
                      <a:pPr marL="0" marR="0">
                        <a:lnSpc>
                          <a:spcPct val="107000"/>
                        </a:lnSpc>
                        <a:spcBef>
                          <a:spcPts val="0"/>
                        </a:spcBef>
                        <a:spcAft>
                          <a:spcPts val="0"/>
                        </a:spcAft>
                      </a:pPr>
                      <a:r>
                        <a:rPr lang="en-US" sz="1100" b="0" dirty="0">
                          <a:effectLst/>
                          <a:cs typeface="+mj-cs"/>
                        </a:rPr>
                        <a:t>Bow-- </a:t>
                      </a:r>
                      <a:r>
                        <a:rPr lang="en-US" sz="1100" b="0" dirty="0" err="1">
                          <a:effectLst/>
                          <a:cs typeface="+mj-cs"/>
                        </a:rPr>
                        <a:t>Ḥatēf</a:t>
                      </a:r>
                      <a:r>
                        <a:rPr lang="en-US" sz="1100" b="0" dirty="0">
                          <a:effectLst/>
                          <a:cs typeface="+mj-cs"/>
                        </a:rPr>
                        <a:t> </a:t>
                      </a:r>
                      <a:r>
                        <a:rPr lang="en-US" sz="1100" b="0" dirty="0" err="1">
                          <a:effectLst/>
                          <a:cs typeface="+mj-cs"/>
                        </a:rPr>
                        <a:t>Qāmeṣ</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0">
                          <a:effectLst/>
                          <a:cs typeface="+mj-cs"/>
                        </a:rPr>
                        <a:t>O - Type</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1565614"/>
                  </a:ext>
                </a:extLst>
              </a:tr>
              <a:tr h="732415">
                <a:tc>
                  <a:txBody>
                    <a:bodyPr/>
                    <a:lstStyle/>
                    <a:p>
                      <a:pPr marL="0" marR="0">
                        <a:lnSpc>
                          <a:spcPct val="107000"/>
                        </a:lnSpc>
                        <a:spcBef>
                          <a:spcPts val="0"/>
                        </a:spcBef>
                        <a:spcAft>
                          <a:spcPts val="0"/>
                        </a:spcAft>
                      </a:pPr>
                      <a:r>
                        <a:rPr lang="he-IL" sz="2900" b="0" dirty="0">
                          <a:effectLst/>
                          <a:cs typeface="+mj-cs"/>
                        </a:rPr>
                        <a:t>בּוּ</a:t>
                      </a:r>
                      <a:endParaRPr lang="en-US" sz="900" b="0" dirty="0">
                        <a:effectLst/>
                        <a:cs typeface="+mj-cs"/>
                      </a:endParaRPr>
                    </a:p>
                    <a:p>
                      <a:pPr marL="0" marR="0">
                        <a:lnSpc>
                          <a:spcPct val="107000"/>
                        </a:lnSpc>
                        <a:spcBef>
                          <a:spcPts val="0"/>
                        </a:spcBef>
                        <a:spcAft>
                          <a:spcPts val="0"/>
                        </a:spcAft>
                      </a:pPr>
                      <a:r>
                        <a:rPr lang="en-US" sz="1100" b="0" dirty="0" err="1" smtClean="0">
                          <a:effectLst/>
                          <a:cs typeface="+mj-cs"/>
                        </a:rPr>
                        <a:t>Booh</a:t>
                      </a:r>
                      <a:r>
                        <a:rPr lang="en-US" sz="1100" b="0" dirty="0" smtClean="0">
                          <a:effectLst/>
                          <a:cs typeface="+mj-cs"/>
                        </a:rPr>
                        <a:t>—</a:t>
                      </a:r>
                      <a:r>
                        <a:rPr lang="en-US" sz="1100" b="0" dirty="0" err="1" smtClean="0">
                          <a:effectLst/>
                          <a:cs typeface="+mj-cs"/>
                        </a:rPr>
                        <a:t>Šûreq</a:t>
                      </a:r>
                      <a:r>
                        <a:rPr lang="en-US" sz="1100" b="0" dirty="0" smtClean="0">
                          <a:effectLst/>
                          <a:cs typeface="+mj-cs"/>
                        </a:rPr>
                        <a:t> </a:t>
                      </a:r>
                      <a:r>
                        <a:rPr lang="en-US" sz="1100" b="0" dirty="0">
                          <a:effectLst/>
                          <a:cs typeface="+mj-cs"/>
                        </a:rPr>
                        <a:t>(rule)</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a:effectLst/>
                          <a:cs typeface="+mj-cs"/>
                        </a:rPr>
                        <a:t>בֻּ</a:t>
                      </a:r>
                      <a:endParaRPr lang="en-US" sz="900" b="0" dirty="0">
                        <a:effectLst/>
                        <a:cs typeface="+mj-cs"/>
                      </a:endParaRPr>
                    </a:p>
                    <a:p>
                      <a:pPr marL="0" marR="0">
                        <a:lnSpc>
                          <a:spcPct val="107000"/>
                        </a:lnSpc>
                        <a:spcBef>
                          <a:spcPts val="0"/>
                        </a:spcBef>
                        <a:spcAft>
                          <a:spcPts val="0"/>
                        </a:spcAft>
                      </a:pPr>
                      <a:r>
                        <a:rPr lang="en-US" sz="1100" b="0" dirty="0" err="1" smtClean="0">
                          <a:effectLst/>
                          <a:cs typeface="+mj-cs"/>
                        </a:rPr>
                        <a:t>Booh</a:t>
                      </a:r>
                      <a:r>
                        <a:rPr lang="en-US" sz="1100" b="0" dirty="0" smtClean="0">
                          <a:effectLst/>
                          <a:cs typeface="+mj-cs"/>
                        </a:rPr>
                        <a:t>-</a:t>
                      </a:r>
                      <a:r>
                        <a:rPr lang="en-US" sz="1100" b="0" dirty="0">
                          <a:effectLst/>
                          <a:cs typeface="+mj-cs"/>
                        </a:rPr>
                        <a:t>- </a:t>
                      </a:r>
                      <a:r>
                        <a:rPr lang="en-US" sz="1100" b="0" dirty="0" err="1">
                          <a:effectLst/>
                          <a:cs typeface="+mj-cs"/>
                        </a:rPr>
                        <a:t>Qibbûṣ</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0" dirty="0">
                          <a:effectLst/>
                          <a:cs typeface="+mj-cs"/>
                        </a:rPr>
                        <a:t> </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0" dirty="0">
                          <a:effectLst/>
                          <a:cs typeface="+mj-cs"/>
                        </a:rPr>
                        <a:t>U - Type</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36195814"/>
                  </a:ext>
                </a:extLst>
              </a:tr>
              <a:tr h="732415">
                <a:tc>
                  <a:txBody>
                    <a:bodyPr/>
                    <a:lstStyle/>
                    <a:p>
                      <a:pPr marL="0" marR="0">
                        <a:lnSpc>
                          <a:spcPct val="107000"/>
                        </a:lnSpc>
                        <a:spcBef>
                          <a:spcPts val="0"/>
                        </a:spcBef>
                        <a:spcAft>
                          <a:spcPts val="0"/>
                        </a:spcAft>
                      </a:pPr>
                      <a:r>
                        <a:rPr lang="he-IL" sz="2900" b="0">
                          <a:effectLst/>
                          <a:cs typeface="+mj-cs"/>
                        </a:rPr>
                        <a:t> </a:t>
                      </a:r>
                      <a:endParaRPr lang="en-US" sz="900" b="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a:effectLst/>
                          <a:cs typeface="+mj-cs"/>
                        </a:rPr>
                        <a:t>בְּ</a:t>
                      </a:r>
                      <a:endParaRPr lang="en-US" sz="900" b="0" dirty="0">
                        <a:effectLst/>
                        <a:cs typeface="+mj-cs"/>
                      </a:endParaRPr>
                    </a:p>
                    <a:p>
                      <a:pPr marL="0" marR="0">
                        <a:lnSpc>
                          <a:spcPct val="107000"/>
                        </a:lnSpc>
                        <a:spcBef>
                          <a:spcPts val="0"/>
                        </a:spcBef>
                        <a:spcAft>
                          <a:spcPts val="0"/>
                        </a:spcAft>
                      </a:pPr>
                      <a:r>
                        <a:rPr lang="en-US" sz="1100" b="0" dirty="0" err="1">
                          <a:effectLst/>
                          <a:cs typeface="+mj-cs"/>
                        </a:rPr>
                        <a:t>Beh</a:t>
                      </a:r>
                      <a:r>
                        <a:rPr lang="en-US" sz="1100" b="0" dirty="0">
                          <a:effectLst/>
                          <a:cs typeface="+mj-cs"/>
                        </a:rPr>
                        <a:t>—vocal </a:t>
                      </a:r>
                      <a:r>
                        <a:rPr lang="en-US" sz="1100" b="0" dirty="0" err="1">
                          <a:effectLst/>
                          <a:cs typeface="+mj-cs"/>
                        </a:rPr>
                        <a:t>Š</a:t>
                      </a:r>
                      <a:r>
                        <a:rPr lang="en-US" sz="1100" b="0" baseline="30000" dirty="0" err="1">
                          <a:effectLst/>
                          <a:cs typeface="+mj-cs"/>
                        </a:rPr>
                        <a:t>e</a:t>
                      </a:r>
                      <a:r>
                        <a:rPr lang="en-US" sz="1100" b="0" dirty="0" err="1">
                          <a:effectLst/>
                          <a:cs typeface="+mj-cs"/>
                        </a:rPr>
                        <a:t>vā</a:t>
                      </a:r>
                      <a:r>
                        <a:rPr lang="en-US" sz="1100" b="0" dirty="0">
                          <a:effectLst/>
                          <a:cs typeface="+mj-cs"/>
                        </a:rPr>
                        <a:t>’ </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he-IL" sz="2900" b="0" dirty="0">
                          <a:effectLst/>
                          <a:cs typeface="+mj-cs"/>
                        </a:rPr>
                        <a:t>בַּבְ</a:t>
                      </a:r>
                      <a:r>
                        <a:rPr lang="en-US" sz="2900" b="0" dirty="0">
                          <a:effectLst/>
                          <a:cs typeface="+mj-cs"/>
                        </a:rPr>
                        <a:t>-</a:t>
                      </a:r>
                      <a:r>
                        <a:rPr lang="he-IL" sz="2900" b="0" dirty="0">
                          <a:effectLst/>
                          <a:cs typeface="+mj-cs"/>
                        </a:rPr>
                        <a:t> (בְ)</a:t>
                      </a:r>
                      <a:endParaRPr lang="en-US" sz="900" b="0" dirty="0">
                        <a:effectLst/>
                        <a:cs typeface="+mj-cs"/>
                      </a:endParaRPr>
                    </a:p>
                    <a:p>
                      <a:pPr marL="0" marR="0">
                        <a:lnSpc>
                          <a:spcPct val="107000"/>
                        </a:lnSpc>
                        <a:spcBef>
                          <a:spcPts val="0"/>
                        </a:spcBef>
                        <a:spcAft>
                          <a:spcPts val="0"/>
                        </a:spcAft>
                      </a:pPr>
                      <a:r>
                        <a:rPr lang="en-US" sz="1100" b="0" dirty="0">
                          <a:effectLst/>
                          <a:cs typeface="+mj-cs"/>
                        </a:rPr>
                        <a:t>Bah-v—silent </a:t>
                      </a:r>
                      <a:r>
                        <a:rPr lang="en-US" sz="1100" b="0" dirty="0" err="1">
                          <a:effectLst/>
                          <a:cs typeface="+mj-cs"/>
                        </a:rPr>
                        <a:t>Š</a:t>
                      </a:r>
                      <a:r>
                        <a:rPr lang="en-US" sz="1100" b="0" baseline="30000" dirty="0" err="1">
                          <a:effectLst/>
                          <a:cs typeface="+mj-cs"/>
                        </a:rPr>
                        <a:t>e</a:t>
                      </a:r>
                      <a:r>
                        <a:rPr lang="en-US" sz="1100" b="0" dirty="0" err="1">
                          <a:effectLst/>
                          <a:cs typeface="+mj-cs"/>
                        </a:rPr>
                        <a:t>vā</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100" b="0" dirty="0">
                          <a:effectLst/>
                          <a:cs typeface="+mj-cs"/>
                        </a:rPr>
                        <a:t> </a:t>
                      </a:r>
                      <a:endParaRPr lang="en-US" sz="900" b="0" dirty="0">
                        <a:effectLst/>
                        <a:latin typeface="Calibri" panose="020F0502020204030204" pitchFamily="34" charset="0"/>
                        <a:ea typeface="Calibri" panose="020F0502020204030204" pitchFamily="34" charset="0"/>
                        <a:cs typeface="+mj-cs"/>
                      </a:endParaRPr>
                    </a:p>
                  </a:txBody>
                  <a:tcPr marL="55465" marR="55465"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089357"/>
                  </a:ext>
                </a:extLst>
              </a:tr>
            </a:tbl>
          </a:graphicData>
        </a:graphic>
      </p:graphicFrame>
    </p:spTree>
    <p:extLst>
      <p:ext uri="{BB962C8B-B14F-4D97-AF65-F5344CB8AC3E}">
        <p14:creationId xmlns:p14="http://schemas.microsoft.com/office/powerpoint/2010/main" val="3267429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5.G.  Chapter 5 Vocabulary List</a:t>
            </a:r>
            <a:r>
              <a:rPr lang="en-US" dirty="0"/>
              <a:t/>
            </a:r>
            <a:br>
              <a:rPr lang="en-US" dirty="0"/>
            </a:br>
            <a:endParaRPr lang="en-US" dirty="0"/>
          </a:p>
        </p:txBody>
      </p:sp>
      <p:sp>
        <p:nvSpPr>
          <p:cNvPr id="3" name="Content Placeholder 2"/>
          <p:cNvSpPr>
            <a:spLocks noGrp="1"/>
          </p:cNvSpPr>
          <p:nvPr>
            <p:ph idx="1"/>
          </p:nvPr>
        </p:nvSpPr>
        <p:spPr>
          <a:xfrm>
            <a:off x="1103312" y="1620982"/>
            <a:ext cx="8946541" cy="4846320"/>
          </a:xfrm>
        </p:spPr>
        <p:txBody>
          <a:bodyPr>
            <a:normAutofit fontScale="92500" lnSpcReduction="10000"/>
          </a:bodyPr>
          <a:lstStyle/>
          <a:p>
            <a:r>
              <a:rPr lang="en-US" sz="3000" dirty="0" smtClean="0"/>
              <a:t>to</a:t>
            </a:r>
            <a:r>
              <a:rPr lang="en-US" sz="3000" dirty="0"/>
              <a:t>, into, </a:t>
            </a:r>
            <a:r>
              <a:rPr lang="en-US" sz="3000" dirty="0" smtClean="0"/>
              <a:t>towards</a:t>
            </a:r>
          </a:p>
          <a:p>
            <a:r>
              <a:rPr lang="en-US" sz="3900" dirty="0"/>
              <a:t>	</a:t>
            </a:r>
            <a:r>
              <a:rPr lang="he-IL" sz="3900" dirty="0"/>
              <a:t>אֶל</a:t>
            </a:r>
            <a:r>
              <a:rPr lang="en-US" sz="3900" dirty="0"/>
              <a:t>	</a:t>
            </a:r>
            <a:r>
              <a:rPr lang="en-US" sz="3000" dirty="0"/>
              <a:t>		</a:t>
            </a:r>
          </a:p>
          <a:p>
            <a:r>
              <a:rPr lang="en-US" sz="3000" dirty="0" smtClean="0"/>
              <a:t>in</a:t>
            </a:r>
            <a:r>
              <a:rPr lang="en-US" sz="3000" dirty="0"/>
              <a:t>, at, with, among, </a:t>
            </a:r>
            <a:r>
              <a:rPr lang="en-US" sz="3000" dirty="0" smtClean="0"/>
              <a:t>from</a:t>
            </a:r>
          </a:p>
          <a:p>
            <a:r>
              <a:rPr lang="en-US" sz="3900" dirty="0" smtClean="0"/>
              <a:t> </a:t>
            </a:r>
            <a:r>
              <a:rPr lang="he-IL" sz="3900" dirty="0"/>
              <a:t>בְּ </a:t>
            </a:r>
            <a:r>
              <a:rPr lang="en-US" sz="3900" dirty="0"/>
              <a:t>	</a:t>
            </a:r>
            <a:r>
              <a:rPr lang="en-US" sz="3000" dirty="0"/>
              <a:t>	</a:t>
            </a:r>
          </a:p>
          <a:p>
            <a:r>
              <a:rPr lang="en-US" sz="3000" dirty="0" smtClean="0"/>
              <a:t>like</a:t>
            </a:r>
            <a:r>
              <a:rPr lang="en-US" sz="3000" dirty="0"/>
              <a:t>, </a:t>
            </a:r>
            <a:r>
              <a:rPr lang="en-US" sz="3000" dirty="0" smtClean="0"/>
              <a:t>as</a:t>
            </a:r>
          </a:p>
          <a:p>
            <a:r>
              <a:rPr lang="he-IL" sz="3900" dirty="0" smtClean="0"/>
              <a:t>כְּ </a:t>
            </a:r>
            <a:r>
              <a:rPr lang="en-US" sz="3000" dirty="0"/>
              <a:t>	</a:t>
            </a:r>
            <a:r>
              <a:rPr lang="en-US" sz="3000" dirty="0" smtClean="0"/>
              <a:t>				</a:t>
            </a:r>
            <a:endParaRPr lang="en-US" sz="3000" dirty="0"/>
          </a:p>
          <a:p>
            <a:r>
              <a:rPr lang="en-US" sz="3000" dirty="0"/>
              <a:t>	</a:t>
            </a:r>
            <a:r>
              <a:rPr lang="en-US" sz="3000" dirty="0" smtClean="0"/>
              <a:t>because</a:t>
            </a:r>
            <a:r>
              <a:rPr lang="en-US" sz="3000" dirty="0"/>
              <a:t>, that, for, </a:t>
            </a:r>
            <a:r>
              <a:rPr lang="en-US" sz="3000" dirty="0" smtClean="0"/>
              <a:t>when</a:t>
            </a:r>
          </a:p>
          <a:p>
            <a:r>
              <a:rPr lang="en-US" sz="3900" dirty="0"/>
              <a:t>	</a:t>
            </a:r>
            <a:r>
              <a:rPr lang="he-IL" sz="3900" dirty="0"/>
              <a:t>כִּי</a:t>
            </a:r>
            <a:r>
              <a:rPr lang="en-US" sz="3900" dirty="0"/>
              <a:t> </a:t>
            </a:r>
            <a:r>
              <a:rPr lang="en-US" sz="3000" dirty="0" smtClean="0"/>
              <a:t> </a:t>
            </a:r>
            <a:r>
              <a:rPr lang="en-US" sz="3000" dirty="0"/>
              <a:t>	</a:t>
            </a:r>
          </a:p>
          <a:p>
            <a:endParaRPr lang="en-US" dirty="0"/>
          </a:p>
        </p:txBody>
      </p:sp>
    </p:spTree>
    <p:extLst>
      <p:ext uri="{BB962C8B-B14F-4D97-AF65-F5344CB8AC3E}">
        <p14:creationId xmlns:p14="http://schemas.microsoft.com/office/powerpoint/2010/main" val="1123823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5.G.  Chapter 5 Vocabulary List</a:t>
            </a:r>
            <a:r>
              <a:rPr lang="en-US" dirty="0"/>
              <a:t/>
            </a:r>
            <a:br>
              <a:rPr lang="en-US" dirty="0"/>
            </a:br>
            <a:endParaRPr lang="en-US" dirty="0"/>
          </a:p>
        </p:txBody>
      </p:sp>
      <p:sp>
        <p:nvSpPr>
          <p:cNvPr id="3" name="Content Placeholder 2"/>
          <p:cNvSpPr>
            <a:spLocks noGrp="1"/>
          </p:cNvSpPr>
          <p:nvPr>
            <p:ph idx="1"/>
          </p:nvPr>
        </p:nvSpPr>
        <p:spPr>
          <a:xfrm>
            <a:off x="1103312" y="1562794"/>
            <a:ext cx="8946541" cy="4685606"/>
          </a:xfrm>
        </p:spPr>
        <p:txBody>
          <a:bodyPr>
            <a:normAutofit lnSpcReduction="10000"/>
          </a:bodyPr>
          <a:lstStyle/>
          <a:p>
            <a:r>
              <a:rPr lang="en-US" sz="2800" dirty="0"/>
              <a:t>for, to, until, towards</a:t>
            </a:r>
          </a:p>
          <a:p>
            <a:r>
              <a:rPr lang="he-IL" sz="3600" dirty="0" smtClean="0"/>
              <a:t>לְ </a:t>
            </a:r>
            <a:r>
              <a:rPr lang="en-US" sz="2800" dirty="0"/>
              <a:t>		</a:t>
            </a:r>
          </a:p>
          <a:p>
            <a:r>
              <a:rPr lang="en-US" sz="2800" dirty="0"/>
              <a:t>	</a:t>
            </a:r>
            <a:r>
              <a:rPr lang="en-US" sz="2800" dirty="0" smtClean="0"/>
              <a:t>from</a:t>
            </a:r>
            <a:r>
              <a:rPr lang="en-US" sz="2800" dirty="0"/>
              <a:t>, out of, because, </a:t>
            </a:r>
            <a:r>
              <a:rPr lang="en-US" sz="2800" dirty="0" smtClean="0"/>
              <a:t>since</a:t>
            </a:r>
          </a:p>
          <a:p>
            <a:r>
              <a:rPr lang="en-US" sz="3600" dirty="0" smtClean="0"/>
              <a:t> </a:t>
            </a:r>
            <a:r>
              <a:rPr lang="he-IL" sz="3600" dirty="0"/>
              <a:t>מִן </a:t>
            </a:r>
            <a:r>
              <a:rPr lang="en-US" sz="3600" dirty="0"/>
              <a:t>	</a:t>
            </a:r>
          </a:p>
          <a:p>
            <a:r>
              <a:rPr lang="en-US" sz="2800" dirty="0"/>
              <a:t>	</a:t>
            </a:r>
            <a:r>
              <a:rPr lang="en-US" sz="2800" dirty="0" smtClean="0"/>
              <a:t>until</a:t>
            </a:r>
            <a:r>
              <a:rPr lang="en-US" sz="2800" dirty="0"/>
              <a:t>, while, </a:t>
            </a:r>
            <a:r>
              <a:rPr lang="en-US" sz="2800" dirty="0" smtClean="0"/>
              <a:t>toward</a:t>
            </a:r>
          </a:p>
          <a:p>
            <a:r>
              <a:rPr lang="he-IL" sz="3600" dirty="0" smtClean="0"/>
              <a:t>עַד </a:t>
            </a:r>
            <a:r>
              <a:rPr lang="en-US" sz="3600" dirty="0"/>
              <a:t>	</a:t>
            </a:r>
          </a:p>
          <a:p>
            <a:r>
              <a:rPr lang="en-US" sz="2800" dirty="0" smtClean="0"/>
              <a:t>town</a:t>
            </a:r>
            <a:r>
              <a:rPr lang="en-US" sz="2800" dirty="0"/>
              <a:t>, </a:t>
            </a:r>
            <a:r>
              <a:rPr lang="en-US" sz="2800" dirty="0" smtClean="0"/>
              <a:t>city</a:t>
            </a:r>
          </a:p>
          <a:p>
            <a:r>
              <a:rPr lang="en-US" sz="2800" dirty="0" smtClean="0"/>
              <a:t> </a:t>
            </a:r>
            <a:r>
              <a:rPr lang="en-US" sz="2800" dirty="0"/>
              <a:t>	</a:t>
            </a:r>
            <a:r>
              <a:rPr lang="he-IL" sz="3600" dirty="0" smtClean="0"/>
              <a:t>עִיר </a:t>
            </a:r>
            <a:r>
              <a:rPr lang="en-US" sz="2800" dirty="0"/>
              <a:t>		</a:t>
            </a:r>
            <a:r>
              <a:rPr lang="en-US" sz="2800" dirty="0" smtClean="0"/>
              <a:t>		</a:t>
            </a:r>
            <a:endParaRPr lang="en-US" sz="2800" dirty="0"/>
          </a:p>
          <a:p>
            <a:endParaRPr lang="en-US" sz="2800" dirty="0"/>
          </a:p>
          <a:p>
            <a:endParaRPr lang="en-US" dirty="0"/>
          </a:p>
        </p:txBody>
      </p:sp>
    </p:spTree>
    <p:extLst>
      <p:ext uri="{BB962C8B-B14F-4D97-AF65-F5344CB8AC3E}">
        <p14:creationId xmlns:p14="http://schemas.microsoft.com/office/powerpoint/2010/main" val="2949312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60198"/>
          </a:xfrm>
        </p:spPr>
        <p:txBody>
          <a:bodyPr/>
          <a:lstStyle/>
          <a:p>
            <a:r>
              <a:rPr lang="en-US" b="1" dirty="0"/>
              <a:t>5.G.  Chapter 5 Vocabulary </a:t>
            </a:r>
            <a:r>
              <a:rPr lang="en-US" b="1" dirty="0" smtClean="0"/>
              <a:t>List</a:t>
            </a:r>
            <a:endParaRPr lang="en-US" dirty="0"/>
          </a:p>
        </p:txBody>
      </p:sp>
      <p:sp>
        <p:nvSpPr>
          <p:cNvPr id="3" name="Content Placeholder 2"/>
          <p:cNvSpPr>
            <a:spLocks noGrp="1"/>
          </p:cNvSpPr>
          <p:nvPr>
            <p:ph idx="1"/>
          </p:nvPr>
        </p:nvSpPr>
        <p:spPr/>
        <p:txBody>
          <a:bodyPr>
            <a:normAutofit/>
          </a:bodyPr>
          <a:lstStyle/>
          <a:p>
            <a:r>
              <a:rPr lang="en-US" sz="2800" dirty="0" smtClean="0"/>
              <a:t>on</a:t>
            </a:r>
            <a:r>
              <a:rPr lang="en-US" sz="2800" dirty="0"/>
              <a:t>, upon, above, </a:t>
            </a:r>
            <a:r>
              <a:rPr lang="en-US" sz="2800" dirty="0" smtClean="0"/>
              <a:t>over</a:t>
            </a:r>
          </a:p>
          <a:p>
            <a:r>
              <a:rPr lang="en-US" sz="2800" dirty="0"/>
              <a:t>	</a:t>
            </a:r>
            <a:r>
              <a:rPr lang="he-IL" sz="3600" dirty="0"/>
              <a:t>עַל</a:t>
            </a:r>
            <a:r>
              <a:rPr lang="en-US" sz="2800" dirty="0"/>
              <a:t>	</a:t>
            </a:r>
          </a:p>
          <a:p>
            <a:r>
              <a:rPr lang="en-US" sz="2800" dirty="0" smtClean="0"/>
              <a:t>with </a:t>
            </a:r>
          </a:p>
          <a:p>
            <a:r>
              <a:rPr lang="he-IL" sz="2800" dirty="0" smtClean="0"/>
              <a:t>ע</a:t>
            </a:r>
            <a:r>
              <a:rPr lang="he-IL" sz="3600" dirty="0" smtClean="0"/>
              <a:t>ִם </a:t>
            </a:r>
            <a:r>
              <a:rPr lang="en-US" sz="2800" dirty="0"/>
              <a:t>	</a:t>
            </a:r>
          </a:p>
        </p:txBody>
      </p:sp>
    </p:spTree>
    <p:extLst>
      <p:ext uri="{BB962C8B-B14F-4D97-AF65-F5344CB8AC3E}">
        <p14:creationId xmlns:p14="http://schemas.microsoft.com/office/powerpoint/2010/main" val="2342759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4 Vocabulary List</a:t>
            </a:r>
            <a:endParaRPr lang="en-US" dirty="0"/>
          </a:p>
        </p:txBody>
      </p:sp>
      <p:sp>
        <p:nvSpPr>
          <p:cNvPr id="3" name="Content Placeholder 2"/>
          <p:cNvSpPr>
            <a:spLocks noGrp="1"/>
          </p:cNvSpPr>
          <p:nvPr>
            <p:ph idx="1"/>
          </p:nvPr>
        </p:nvSpPr>
        <p:spPr>
          <a:xfrm>
            <a:off x="875201" y="1612344"/>
            <a:ext cx="8946541" cy="4954711"/>
          </a:xfrm>
        </p:spPr>
        <p:txBody>
          <a:bodyPr>
            <a:noAutofit/>
          </a:bodyPr>
          <a:lstStyle/>
          <a:p>
            <a:r>
              <a:rPr lang="en-US" sz="2800" dirty="0" smtClean="0"/>
              <a:t>son</a:t>
            </a:r>
            <a:r>
              <a:rPr lang="en-US" sz="2800" dirty="0"/>
              <a:t>, </a:t>
            </a:r>
            <a:r>
              <a:rPr lang="en-US" sz="2800" dirty="0" smtClean="0"/>
              <a:t>descendant</a:t>
            </a:r>
          </a:p>
          <a:p>
            <a:r>
              <a:rPr lang="en-US" sz="3600" dirty="0"/>
              <a:t>	</a:t>
            </a:r>
            <a:r>
              <a:rPr lang="he-IL" sz="3600" dirty="0" smtClean="0"/>
              <a:t>בֵּן </a:t>
            </a:r>
            <a:r>
              <a:rPr lang="en-US" sz="3600" dirty="0"/>
              <a:t>	</a:t>
            </a:r>
            <a:r>
              <a:rPr lang="en-US" sz="2800" dirty="0"/>
              <a:t>	</a:t>
            </a:r>
            <a:r>
              <a:rPr lang="en-US" sz="2800" dirty="0" smtClean="0"/>
              <a:t>	</a:t>
            </a:r>
            <a:endParaRPr lang="en-US" sz="2800" dirty="0"/>
          </a:p>
          <a:p>
            <a:r>
              <a:rPr lang="en-US" sz="2800" dirty="0"/>
              <a:t>	</a:t>
            </a:r>
            <a:r>
              <a:rPr lang="en-US" sz="2800" dirty="0" smtClean="0"/>
              <a:t>all</a:t>
            </a:r>
            <a:r>
              <a:rPr lang="en-US" sz="2800" dirty="0"/>
              <a:t>, each, every	</a:t>
            </a:r>
            <a:endParaRPr lang="en-US" sz="2800" dirty="0" smtClean="0"/>
          </a:p>
          <a:p>
            <a:r>
              <a:rPr lang="en-US" sz="3600" dirty="0"/>
              <a:t>	</a:t>
            </a:r>
            <a:r>
              <a:rPr lang="he-IL" sz="3600" dirty="0"/>
              <a:t>כֹּל </a:t>
            </a:r>
            <a:r>
              <a:rPr lang="en-US" sz="3600" dirty="0"/>
              <a:t>	</a:t>
            </a:r>
            <a:r>
              <a:rPr lang="en-US" sz="2800" dirty="0"/>
              <a:t>		</a:t>
            </a:r>
          </a:p>
          <a:p>
            <a:r>
              <a:rPr lang="en-US" sz="2800" dirty="0"/>
              <a:t>	</a:t>
            </a:r>
            <a:r>
              <a:rPr lang="en-US" sz="2800" dirty="0" smtClean="0"/>
              <a:t>way</a:t>
            </a:r>
            <a:r>
              <a:rPr lang="en-US" sz="2800" dirty="0"/>
              <a:t>, road</a:t>
            </a:r>
            <a:r>
              <a:rPr lang="he-IL" sz="2800" dirty="0"/>
              <a:t>	</a:t>
            </a:r>
            <a:endParaRPr lang="en-US" sz="2800" dirty="0" smtClean="0"/>
          </a:p>
          <a:p>
            <a:r>
              <a:rPr lang="en-US" sz="3600" dirty="0"/>
              <a:t>	</a:t>
            </a:r>
            <a:r>
              <a:rPr lang="he-IL" sz="3600" dirty="0"/>
              <a:t>דֶּ֫רֶךְ</a:t>
            </a:r>
            <a:r>
              <a:rPr lang="en-US" sz="2800" dirty="0"/>
              <a:t>			</a:t>
            </a:r>
          </a:p>
          <a:p>
            <a:r>
              <a:rPr lang="en-US" sz="2800" dirty="0"/>
              <a:t>	</a:t>
            </a:r>
            <a:r>
              <a:rPr lang="en-US" sz="2800" dirty="0" smtClean="0"/>
              <a:t>hand</a:t>
            </a:r>
            <a:r>
              <a:rPr lang="en-US" sz="2800" dirty="0"/>
              <a:t>, </a:t>
            </a:r>
            <a:r>
              <a:rPr lang="en-US" sz="2800" dirty="0" smtClean="0"/>
              <a:t>forearm</a:t>
            </a:r>
          </a:p>
          <a:p>
            <a:r>
              <a:rPr lang="he-IL" sz="3600" dirty="0" smtClean="0"/>
              <a:t>יָד </a:t>
            </a:r>
            <a:r>
              <a:rPr lang="en-US" sz="3600" dirty="0"/>
              <a:t>	</a:t>
            </a:r>
            <a:r>
              <a:rPr lang="en-US" sz="2800" dirty="0"/>
              <a:t>	</a:t>
            </a:r>
          </a:p>
        </p:txBody>
      </p:sp>
    </p:spTree>
    <p:extLst>
      <p:ext uri="{BB962C8B-B14F-4D97-AF65-F5344CB8AC3E}">
        <p14:creationId xmlns:p14="http://schemas.microsoft.com/office/powerpoint/2010/main" val="1269034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76824"/>
          </a:xfrm>
        </p:spPr>
        <p:txBody>
          <a:bodyPr/>
          <a:lstStyle/>
          <a:p>
            <a:r>
              <a:rPr lang="en-US" dirty="0" smtClean="0"/>
              <a:t>Chapter 4 Vocabulary List</a:t>
            </a:r>
            <a:endParaRPr lang="en-US" dirty="0"/>
          </a:p>
        </p:txBody>
      </p:sp>
      <p:sp>
        <p:nvSpPr>
          <p:cNvPr id="3" name="Content Placeholder 2"/>
          <p:cNvSpPr>
            <a:spLocks noGrp="1"/>
          </p:cNvSpPr>
          <p:nvPr>
            <p:ph idx="1"/>
          </p:nvPr>
        </p:nvSpPr>
        <p:spPr>
          <a:xfrm>
            <a:off x="875201" y="1645594"/>
            <a:ext cx="8946541" cy="5071090"/>
          </a:xfrm>
        </p:spPr>
        <p:txBody>
          <a:bodyPr>
            <a:normAutofit/>
          </a:bodyPr>
          <a:lstStyle/>
          <a:p>
            <a:r>
              <a:rPr lang="en-US" dirty="0"/>
              <a:t> </a:t>
            </a:r>
            <a:r>
              <a:rPr lang="en-US" sz="2800" dirty="0"/>
              <a:t>name</a:t>
            </a:r>
          </a:p>
          <a:p>
            <a:r>
              <a:rPr lang="en-US" sz="3600" dirty="0"/>
              <a:t>	</a:t>
            </a:r>
            <a:r>
              <a:rPr lang="he-IL" sz="3600" dirty="0"/>
              <a:t>שֵׁם </a:t>
            </a:r>
            <a:r>
              <a:rPr lang="en-US" sz="2800" dirty="0"/>
              <a:t>					</a:t>
            </a:r>
            <a:endParaRPr lang="en-US" sz="2800" dirty="0" smtClean="0"/>
          </a:p>
          <a:p>
            <a:r>
              <a:rPr lang="en-US" sz="2800" dirty="0"/>
              <a:t>	</a:t>
            </a:r>
            <a:r>
              <a:rPr lang="en-US" sz="2800" dirty="0" smtClean="0"/>
              <a:t>behold</a:t>
            </a:r>
            <a:r>
              <a:rPr lang="en-US" sz="2800" dirty="0"/>
              <a:t>! lo</a:t>
            </a:r>
            <a:r>
              <a:rPr lang="en-US" sz="2800" dirty="0" smtClean="0"/>
              <a:t>!</a:t>
            </a:r>
          </a:p>
          <a:p>
            <a:r>
              <a:rPr lang="en-US" sz="3600" dirty="0" smtClean="0"/>
              <a:t> </a:t>
            </a:r>
            <a:r>
              <a:rPr lang="he-IL" sz="3600" dirty="0" smtClean="0"/>
              <a:t>הִנֵּה</a:t>
            </a:r>
            <a:r>
              <a:rPr lang="en-US" sz="3600" dirty="0"/>
              <a:t>	</a:t>
            </a:r>
            <a:r>
              <a:rPr lang="en-US" sz="2800" dirty="0"/>
              <a:t>			</a:t>
            </a:r>
          </a:p>
          <a:p>
            <a:r>
              <a:rPr lang="en-US" sz="2800" dirty="0"/>
              <a:t>	</a:t>
            </a:r>
            <a:r>
              <a:rPr lang="en-US" sz="2800" dirty="0" smtClean="0"/>
              <a:t>soul</a:t>
            </a:r>
            <a:r>
              <a:rPr lang="en-US" sz="2800" dirty="0"/>
              <a:t>, </a:t>
            </a:r>
            <a:r>
              <a:rPr lang="en-US" sz="2800" dirty="0" smtClean="0"/>
              <a:t>life</a:t>
            </a:r>
          </a:p>
          <a:p>
            <a:r>
              <a:rPr lang="en-US" sz="2800" dirty="0" smtClean="0"/>
              <a:t> </a:t>
            </a:r>
            <a:r>
              <a:rPr lang="en-US" sz="2800" dirty="0"/>
              <a:t>	</a:t>
            </a:r>
            <a:r>
              <a:rPr lang="he-IL" sz="3600" dirty="0"/>
              <a:t>נֶ֫פֶשׁ</a:t>
            </a:r>
            <a:r>
              <a:rPr lang="he-IL" sz="2800" dirty="0"/>
              <a:t> </a:t>
            </a:r>
            <a:r>
              <a:rPr lang="en-US" sz="2800" dirty="0"/>
              <a:t>			</a:t>
            </a:r>
          </a:p>
          <a:p>
            <a:r>
              <a:rPr lang="en-US" sz="2800" dirty="0"/>
              <a:t>	</a:t>
            </a:r>
            <a:r>
              <a:rPr lang="en-US" sz="2800" dirty="0" smtClean="0"/>
              <a:t>heavens</a:t>
            </a:r>
            <a:r>
              <a:rPr lang="en-US" sz="2800" dirty="0"/>
              <a:t>, </a:t>
            </a:r>
            <a:r>
              <a:rPr lang="en-US" sz="2800" dirty="0" smtClean="0"/>
              <a:t>sky</a:t>
            </a:r>
          </a:p>
          <a:p>
            <a:r>
              <a:rPr lang="en-US" sz="2800" dirty="0" smtClean="0"/>
              <a:t> </a:t>
            </a:r>
            <a:r>
              <a:rPr lang="he-IL" sz="3600" dirty="0" smtClean="0"/>
              <a:t>שָׁמִַ֫יִם</a:t>
            </a:r>
            <a:r>
              <a:rPr lang="en-US" sz="2800" dirty="0"/>
              <a:t>		</a:t>
            </a:r>
          </a:p>
        </p:txBody>
      </p:sp>
    </p:spTree>
    <p:extLst>
      <p:ext uri="{BB962C8B-B14F-4D97-AF65-F5344CB8AC3E}">
        <p14:creationId xmlns:p14="http://schemas.microsoft.com/office/powerpoint/2010/main" val="16505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4 Vocabulary List</a:t>
            </a:r>
          </a:p>
        </p:txBody>
      </p:sp>
      <p:sp>
        <p:nvSpPr>
          <p:cNvPr id="3" name="Content Placeholder 2"/>
          <p:cNvSpPr>
            <a:spLocks noGrp="1"/>
          </p:cNvSpPr>
          <p:nvPr>
            <p:ph idx="1"/>
          </p:nvPr>
        </p:nvSpPr>
        <p:spPr/>
        <p:txBody>
          <a:bodyPr>
            <a:normAutofit/>
          </a:bodyPr>
          <a:lstStyle/>
          <a:p>
            <a:r>
              <a:rPr lang="en-US" sz="2800" dirty="0" smtClean="0"/>
              <a:t>to </a:t>
            </a:r>
            <a:r>
              <a:rPr lang="en-US" sz="2800" dirty="0"/>
              <a:t>hear, listen, </a:t>
            </a:r>
            <a:r>
              <a:rPr lang="en-US" sz="2800" dirty="0" smtClean="0"/>
              <a:t>obey</a:t>
            </a:r>
          </a:p>
          <a:p>
            <a:r>
              <a:rPr lang="en-US" sz="3600" dirty="0"/>
              <a:t>	</a:t>
            </a:r>
            <a:r>
              <a:rPr lang="he-IL" sz="3600" dirty="0"/>
              <a:t>שָׁמַע </a:t>
            </a:r>
            <a:endParaRPr lang="en-US" sz="3600" dirty="0"/>
          </a:p>
          <a:p>
            <a:r>
              <a:rPr lang="en-US" sz="2800" dirty="0"/>
              <a:t>	</a:t>
            </a:r>
            <a:r>
              <a:rPr lang="en-US" sz="2800" dirty="0" smtClean="0"/>
              <a:t>law</a:t>
            </a:r>
            <a:r>
              <a:rPr lang="en-US" sz="2800" dirty="0"/>
              <a:t>, </a:t>
            </a:r>
            <a:r>
              <a:rPr lang="en-US" sz="2800" dirty="0" smtClean="0"/>
              <a:t>instruction</a:t>
            </a:r>
          </a:p>
          <a:p>
            <a:r>
              <a:rPr lang="en-US" sz="3600" dirty="0"/>
              <a:t>	</a:t>
            </a:r>
            <a:r>
              <a:rPr lang="he-IL" sz="3600" dirty="0"/>
              <a:t>תּוֹרָה </a:t>
            </a:r>
            <a:r>
              <a:rPr lang="en-US" sz="3600" dirty="0"/>
              <a:t>	</a:t>
            </a:r>
            <a:r>
              <a:rPr lang="en-US" sz="2800" dirty="0"/>
              <a:t>		</a:t>
            </a:r>
          </a:p>
          <a:p>
            <a:endParaRPr lang="en-US" sz="2800" dirty="0"/>
          </a:p>
        </p:txBody>
      </p:sp>
    </p:spTree>
    <p:extLst>
      <p:ext uri="{BB962C8B-B14F-4D97-AF65-F5344CB8AC3E}">
        <p14:creationId xmlns:p14="http://schemas.microsoft.com/office/powerpoint/2010/main" val="3261218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 Vocabulary</a:t>
            </a:r>
            <a:endParaRPr lang="en-US" dirty="0"/>
          </a:p>
        </p:txBody>
      </p:sp>
      <p:sp>
        <p:nvSpPr>
          <p:cNvPr id="3" name="Content Placeholder 2"/>
          <p:cNvSpPr>
            <a:spLocks noGrp="1"/>
          </p:cNvSpPr>
          <p:nvPr>
            <p:ph idx="1"/>
          </p:nvPr>
        </p:nvSpPr>
        <p:spPr>
          <a:xfrm>
            <a:off x="1103312" y="1496292"/>
            <a:ext cx="10142757" cy="4752108"/>
          </a:xfrm>
        </p:spPr>
        <p:txBody>
          <a:bodyPr>
            <a:normAutofit lnSpcReduction="10000"/>
          </a:bodyPr>
          <a:lstStyle/>
          <a:p>
            <a:r>
              <a:rPr lang="en-US" sz="3200" dirty="0" smtClean="0"/>
              <a:t> </a:t>
            </a:r>
            <a:r>
              <a:rPr lang="en-US" sz="2800" dirty="0" smtClean="0"/>
              <a:t>father</a:t>
            </a:r>
            <a:r>
              <a:rPr lang="en-US" sz="2800" dirty="0"/>
              <a:t>, ancestor	</a:t>
            </a:r>
            <a:endParaRPr lang="en-US" sz="2800" dirty="0" smtClean="0"/>
          </a:p>
          <a:p>
            <a:r>
              <a:rPr lang="en-US" sz="3600" dirty="0"/>
              <a:t>	</a:t>
            </a:r>
            <a:r>
              <a:rPr lang="he-IL" sz="3600" dirty="0"/>
              <a:t>אָב </a:t>
            </a:r>
            <a:r>
              <a:rPr lang="en-US" sz="3600" dirty="0"/>
              <a:t>	</a:t>
            </a:r>
          </a:p>
          <a:p>
            <a:r>
              <a:rPr lang="en-US" sz="2800" dirty="0"/>
              <a:t>	</a:t>
            </a:r>
            <a:r>
              <a:rPr lang="en-US" sz="2800" dirty="0" smtClean="0"/>
              <a:t> God</a:t>
            </a:r>
            <a:r>
              <a:rPr lang="en-US" sz="2800" dirty="0"/>
              <a:t>, </a:t>
            </a:r>
            <a:r>
              <a:rPr lang="en-US" sz="2800" dirty="0" smtClean="0"/>
              <a:t>god</a:t>
            </a:r>
          </a:p>
          <a:p>
            <a:r>
              <a:rPr lang="en-US" sz="2800" dirty="0"/>
              <a:t>	</a:t>
            </a:r>
            <a:r>
              <a:rPr lang="he-IL" sz="3600" dirty="0" smtClean="0"/>
              <a:t>אֱלֹהִים </a:t>
            </a:r>
            <a:r>
              <a:rPr lang="en-US" sz="3600" dirty="0"/>
              <a:t>	</a:t>
            </a:r>
            <a:r>
              <a:rPr lang="en-US" sz="2800" dirty="0"/>
              <a:t>	</a:t>
            </a:r>
            <a:r>
              <a:rPr lang="en-US" sz="2800" dirty="0" smtClean="0"/>
              <a:t>	</a:t>
            </a:r>
            <a:endParaRPr lang="en-US" sz="2800" dirty="0"/>
          </a:p>
          <a:p>
            <a:r>
              <a:rPr lang="en-US" sz="2800" dirty="0"/>
              <a:t>	</a:t>
            </a:r>
            <a:r>
              <a:rPr lang="en-US" sz="2800" dirty="0" smtClean="0"/>
              <a:t> to say</a:t>
            </a:r>
          </a:p>
          <a:p>
            <a:r>
              <a:rPr lang="en-US" sz="3600" dirty="0"/>
              <a:t>	</a:t>
            </a:r>
            <a:r>
              <a:rPr lang="he-IL" sz="3600" dirty="0" smtClean="0"/>
              <a:t>אָמַר</a:t>
            </a:r>
            <a:r>
              <a:rPr lang="en-US" sz="2800" dirty="0"/>
              <a:t>			</a:t>
            </a:r>
            <a:r>
              <a:rPr lang="en-US" sz="2800" dirty="0" smtClean="0"/>
              <a:t>		 </a:t>
            </a:r>
            <a:endParaRPr lang="en-US" sz="2800" dirty="0"/>
          </a:p>
          <a:p>
            <a:r>
              <a:rPr lang="en-US" sz="2800" dirty="0"/>
              <a:t>	</a:t>
            </a:r>
            <a:r>
              <a:rPr lang="en-US" sz="2800" dirty="0" smtClean="0"/>
              <a:t> house</a:t>
            </a:r>
            <a:r>
              <a:rPr lang="en-US" sz="2800" dirty="0"/>
              <a:t>, palace, </a:t>
            </a:r>
            <a:r>
              <a:rPr lang="en-US" sz="2800" dirty="0" smtClean="0"/>
              <a:t>dynasty</a:t>
            </a:r>
          </a:p>
          <a:p>
            <a:r>
              <a:rPr lang="en-US" sz="2800" dirty="0"/>
              <a:t>	</a:t>
            </a:r>
            <a:r>
              <a:rPr lang="he-IL" sz="3600" dirty="0"/>
              <a:t>בַּ֫יִת</a:t>
            </a:r>
            <a:r>
              <a:rPr lang="en-US" sz="3600" dirty="0"/>
              <a:t>	</a:t>
            </a:r>
            <a:r>
              <a:rPr lang="en-US" sz="2800" dirty="0"/>
              <a:t>	</a:t>
            </a:r>
          </a:p>
        </p:txBody>
      </p:sp>
    </p:spTree>
    <p:extLst>
      <p:ext uri="{BB962C8B-B14F-4D97-AF65-F5344CB8AC3E}">
        <p14:creationId xmlns:p14="http://schemas.microsoft.com/office/powerpoint/2010/main" val="2115153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68512"/>
          </a:xfrm>
        </p:spPr>
        <p:txBody>
          <a:bodyPr/>
          <a:lstStyle/>
          <a:p>
            <a:r>
              <a:rPr lang="en-US" dirty="0" smtClean="0"/>
              <a:t>Chapter 3 Vocabulary</a:t>
            </a:r>
            <a:endParaRPr lang="en-US" dirty="0"/>
          </a:p>
        </p:txBody>
      </p:sp>
      <p:sp>
        <p:nvSpPr>
          <p:cNvPr id="3" name="Content Placeholder 2"/>
          <p:cNvSpPr>
            <a:spLocks noGrp="1"/>
          </p:cNvSpPr>
          <p:nvPr>
            <p:ph idx="1"/>
          </p:nvPr>
        </p:nvSpPr>
        <p:spPr>
          <a:xfrm>
            <a:off x="1103312" y="1521230"/>
            <a:ext cx="10121736" cy="4727170"/>
          </a:xfrm>
        </p:spPr>
        <p:txBody>
          <a:bodyPr>
            <a:normAutofit lnSpcReduction="10000"/>
          </a:bodyPr>
          <a:lstStyle/>
          <a:p>
            <a:r>
              <a:rPr lang="en-US" sz="2800" dirty="0"/>
              <a:t>	</a:t>
            </a:r>
            <a:r>
              <a:rPr lang="en-US" sz="2800" dirty="0" smtClean="0"/>
              <a:t>to </a:t>
            </a:r>
            <a:r>
              <a:rPr lang="en-US" sz="2800" dirty="0"/>
              <a:t>be, become, </a:t>
            </a:r>
            <a:r>
              <a:rPr lang="en-US" sz="2800" dirty="0" smtClean="0"/>
              <a:t>happen</a:t>
            </a:r>
          </a:p>
          <a:p>
            <a:r>
              <a:rPr lang="en-US" sz="3600" dirty="0"/>
              <a:t>	</a:t>
            </a:r>
            <a:r>
              <a:rPr lang="he-IL" sz="3600" dirty="0"/>
              <a:t>הָיָה </a:t>
            </a:r>
            <a:r>
              <a:rPr lang="en-US" sz="2800" dirty="0"/>
              <a:t>		</a:t>
            </a:r>
            <a:endParaRPr lang="en-US" sz="2800" dirty="0" smtClean="0"/>
          </a:p>
          <a:p>
            <a:r>
              <a:rPr lang="en-US" sz="2800" dirty="0"/>
              <a:t>	</a:t>
            </a:r>
            <a:r>
              <a:rPr lang="en-US" sz="2800" dirty="0" smtClean="0"/>
              <a:t>to </a:t>
            </a:r>
            <a:r>
              <a:rPr lang="en-US" sz="2800" dirty="0"/>
              <a:t>remember, </a:t>
            </a:r>
            <a:r>
              <a:rPr lang="en-US" sz="2800" dirty="0" smtClean="0"/>
              <a:t>mention</a:t>
            </a:r>
          </a:p>
          <a:p>
            <a:r>
              <a:rPr lang="en-US" sz="3600" dirty="0"/>
              <a:t>	</a:t>
            </a:r>
            <a:r>
              <a:rPr lang="he-IL" sz="3600" dirty="0" smtClean="0"/>
              <a:t>זָכַר </a:t>
            </a:r>
            <a:r>
              <a:rPr lang="en-US" sz="2800" dirty="0"/>
              <a:t>	</a:t>
            </a:r>
            <a:r>
              <a:rPr lang="en-US" sz="2800" dirty="0" smtClean="0"/>
              <a:t>	</a:t>
            </a:r>
            <a:endParaRPr lang="en-US" sz="2800" dirty="0"/>
          </a:p>
          <a:p>
            <a:r>
              <a:rPr lang="en-US" sz="2800" dirty="0"/>
              <a:t>	</a:t>
            </a:r>
            <a:r>
              <a:rPr lang="en-US" sz="2800" dirty="0" smtClean="0"/>
              <a:t>to </a:t>
            </a:r>
            <a:r>
              <a:rPr lang="en-US" sz="2800" dirty="0"/>
              <a:t>write </a:t>
            </a:r>
            <a:endParaRPr lang="en-US" sz="2800" dirty="0" smtClean="0"/>
          </a:p>
          <a:p>
            <a:r>
              <a:rPr lang="en-US" sz="2800" dirty="0"/>
              <a:t>	</a:t>
            </a:r>
            <a:r>
              <a:rPr lang="en-US" sz="2800" dirty="0" smtClean="0"/>
              <a:t> </a:t>
            </a:r>
            <a:r>
              <a:rPr lang="he-IL" sz="3600" dirty="0" smtClean="0"/>
              <a:t>כָּתַב</a:t>
            </a:r>
            <a:r>
              <a:rPr lang="en-US" sz="3600" dirty="0"/>
              <a:t>		</a:t>
            </a:r>
            <a:r>
              <a:rPr lang="en-US" sz="3600" dirty="0" smtClean="0"/>
              <a:t>				</a:t>
            </a:r>
            <a:endParaRPr lang="en-US" sz="3600" dirty="0"/>
          </a:p>
          <a:p>
            <a:r>
              <a:rPr lang="en-US" sz="2800" dirty="0"/>
              <a:t>	</a:t>
            </a:r>
            <a:r>
              <a:rPr lang="en-US" sz="2800" dirty="0" smtClean="0"/>
              <a:t>people</a:t>
            </a:r>
            <a:r>
              <a:rPr lang="en-US" sz="2800" dirty="0"/>
              <a:t>	</a:t>
            </a:r>
            <a:endParaRPr lang="en-US" sz="2800" dirty="0" smtClean="0"/>
          </a:p>
          <a:p>
            <a:r>
              <a:rPr lang="en-US" sz="3600" dirty="0"/>
              <a:t>	</a:t>
            </a:r>
            <a:r>
              <a:rPr lang="he-IL" sz="3600" dirty="0"/>
              <a:t>עַם </a:t>
            </a:r>
            <a:r>
              <a:rPr lang="en-US" sz="3600" dirty="0"/>
              <a:t>	</a:t>
            </a:r>
            <a:r>
              <a:rPr lang="en-US" sz="2800" dirty="0"/>
              <a:t>		</a:t>
            </a:r>
            <a:r>
              <a:rPr lang="en-US" sz="2800" dirty="0" smtClean="0"/>
              <a:t>					</a:t>
            </a:r>
            <a:endParaRPr lang="en-US" sz="2800" dirty="0"/>
          </a:p>
          <a:p>
            <a:endParaRPr lang="en-US" sz="2800" dirty="0"/>
          </a:p>
        </p:txBody>
      </p:sp>
    </p:spTree>
    <p:extLst>
      <p:ext uri="{BB962C8B-B14F-4D97-AF65-F5344CB8AC3E}">
        <p14:creationId xmlns:p14="http://schemas.microsoft.com/office/powerpoint/2010/main" val="347620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3 Vocabulary</a:t>
            </a:r>
          </a:p>
        </p:txBody>
      </p:sp>
      <p:sp>
        <p:nvSpPr>
          <p:cNvPr id="3" name="Content Placeholder 2"/>
          <p:cNvSpPr>
            <a:spLocks noGrp="1"/>
          </p:cNvSpPr>
          <p:nvPr>
            <p:ph idx="1"/>
          </p:nvPr>
        </p:nvSpPr>
        <p:spPr/>
        <p:txBody>
          <a:bodyPr>
            <a:normAutofit/>
          </a:bodyPr>
          <a:lstStyle/>
          <a:p>
            <a:r>
              <a:rPr lang="en-US" sz="2800" dirty="0"/>
              <a:t>	</a:t>
            </a:r>
            <a:r>
              <a:rPr lang="en-US" sz="2800" dirty="0" smtClean="0"/>
              <a:t>to </a:t>
            </a:r>
            <a:r>
              <a:rPr lang="en-US" sz="2800" dirty="0"/>
              <a:t>slay, </a:t>
            </a:r>
            <a:r>
              <a:rPr lang="en-US" sz="2800" dirty="0" smtClean="0"/>
              <a:t>kill</a:t>
            </a:r>
          </a:p>
          <a:p>
            <a:r>
              <a:rPr lang="he-IL" sz="3600" dirty="0" smtClean="0"/>
              <a:t>קָטַל</a:t>
            </a:r>
            <a:r>
              <a:rPr lang="he-IL" sz="2800" dirty="0" smtClean="0"/>
              <a:t> </a:t>
            </a:r>
            <a:r>
              <a:rPr lang="en-US" sz="2800" dirty="0"/>
              <a:t>							</a:t>
            </a:r>
          </a:p>
          <a:p>
            <a:r>
              <a:rPr lang="en-US" sz="2800" dirty="0"/>
              <a:t>	</a:t>
            </a:r>
            <a:r>
              <a:rPr lang="en-US" sz="2800" dirty="0" smtClean="0"/>
              <a:t>to </a:t>
            </a:r>
            <a:r>
              <a:rPr lang="en-US" sz="2800" dirty="0"/>
              <a:t>keep, watch over, </a:t>
            </a:r>
            <a:r>
              <a:rPr lang="en-US" sz="2800" dirty="0" smtClean="0"/>
              <a:t>guard</a:t>
            </a:r>
          </a:p>
          <a:p>
            <a:r>
              <a:rPr lang="en-US" sz="2800" dirty="0"/>
              <a:t>	</a:t>
            </a:r>
            <a:r>
              <a:rPr lang="he-IL" sz="3600" dirty="0"/>
              <a:t>שָׁמַר</a:t>
            </a:r>
            <a:r>
              <a:rPr lang="he-IL" sz="2800" dirty="0"/>
              <a:t> </a:t>
            </a:r>
            <a:r>
              <a:rPr lang="en-US" sz="2800" dirty="0" smtClean="0"/>
              <a:t>   </a:t>
            </a:r>
            <a:endParaRPr lang="en-US" sz="2800" dirty="0"/>
          </a:p>
          <a:p>
            <a:endParaRPr lang="en-US" sz="2800" dirty="0"/>
          </a:p>
        </p:txBody>
      </p:sp>
    </p:spTree>
    <p:extLst>
      <p:ext uri="{BB962C8B-B14F-4D97-AF65-F5344CB8AC3E}">
        <p14:creationId xmlns:p14="http://schemas.microsoft.com/office/powerpoint/2010/main" val="309526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Vocabulary </a:t>
            </a:r>
            <a:endParaRPr lang="en-US" dirty="0"/>
          </a:p>
        </p:txBody>
      </p:sp>
      <p:sp>
        <p:nvSpPr>
          <p:cNvPr id="3" name="Content Placeholder 2"/>
          <p:cNvSpPr>
            <a:spLocks noGrp="1"/>
          </p:cNvSpPr>
          <p:nvPr>
            <p:ph idx="1"/>
          </p:nvPr>
        </p:nvSpPr>
        <p:spPr>
          <a:xfrm>
            <a:off x="1103312" y="1504604"/>
            <a:ext cx="10045334" cy="5079076"/>
          </a:xfrm>
        </p:spPr>
        <p:txBody>
          <a:bodyPr>
            <a:normAutofit lnSpcReduction="10000"/>
          </a:bodyPr>
          <a:lstStyle/>
          <a:p>
            <a:r>
              <a:rPr lang="en-US" sz="4800" dirty="0"/>
              <a:t>	</a:t>
            </a:r>
            <a:r>
              <a:rPr lang="en-US" sz="2800" dirty="0" smtClean="0"/>
              <a:t> land</a:t>
            </a:r>
            <a:r>
              <a:rPr lang="en-US" sz="2800" dirty="0"/>
              <a:t>, earth, </a:t>
            </a:r>
            <a:r>
              <a:rPr lang="en-US" sz="2800" dirty="0" smtClean="0"/>
              <a:t>ground</a:t>
            </a:r>
          </a:p>
          <a:p>
            <a:r>
              <a:rPr lang="en-US" sz="2800" dirty="0"/>
              <a:t>	</a:t>
            </a:r>
            <a:r>
              <a:rPr lang="he-IL" sz="3600" dirty="0"/>
              <a:t>אֶ֫רֶץ</a:t>
            </a:r>
            <a:r>
              <a:rPr lang="en-US" sz="2800" dirty="0"/>
              <a:t>		</a:t>
            </a:r>
          </a:p>
          <a:p>
            <a:r>
              <a:rPr lang="en-US" sz="2800" dirty="0"/>
              <a:t>	</a:t>
            </a:r>
            <a:r>
              <a:rPr lang="en-US" sz="2800" dirty="0" smtClean="0"/>
              <a:t> man</a:t>
            </a:r>
            <a:r>
              <a:rPr lang="en-US" sz="2800" dirty="0"/>
              <a:t>, </a:t>
            </a:r>
            <a:r>
              <a:rPr lang="en-US" sz="2800" dirty="0" smtClean="0"/>
              <a:t>human</a:t>
            </a:r>
          </a:p>
          <a:p>
            <a:r>
              <a:rPr lang="en-US" sz="2800" dirty="0" smtClean="0"/>
              <a:t> </a:t>
            </a:r>
            <a:r>
              <a:rPr lang="en-US" sz="2800" dirty="0"/>
              <a:t>	</a:t>
            </a:r>
            <a:r>
              <a:rPr lang="he-IL" sz="3600" dirty="0"/>
              <a:t>אִישׁ</a:t>
            </a:r>
            <a:r>
              <a:rPr lang="en-US" sz="2800" dirty="0"/>
              <a:t>			</a:t>
            </a:r>
          </a:p>
          <a:p>
            <a:r>
              <a:rPr lang="en-US" sz="2800" dirty="0"/>
              <a:t>	</a:t>
            </a:r>
            <a:r>
              <a:rPr lang="en-US" sz="2800" dirty="0" smtClean="0"/>
              <a:t> woman</a:t>
            </a:r>
            <a:r>
              <a:rPr lang="en-US" sz="2800" dirty="0"/>
              <a:t>, </a:t>
            </a:r>
            <a:r>
              <a:rPr lang="en-US" sz="2800" dirty="0" smtClean="0"/>
              <a:t>wife</a:t>
            </a:r>
          </a:p>
          <a:p>
            <a:r>
              <a:rPr lang="en-US" sz="2800" dirty="0"/>
              <a:t>	</a:t>
            </a:r>
            <a:r>
              <a:rPr lang="he-IL" sz="3600" dirty="0" smtClean="0"/>
              <a:t>אִשָּׁה</a:t>
            </a:r>
            <a:r>
              <a:rPr lang="en-US" sz="2800" dirty="0"/>
              <a:t>		</a:t>
            </a:r>
          </a:p>
          <a:p>
            <a:r>
              <a:rPr lang="en-US" sz="2800" dirty="0"/>
              <a:t>	word, matter, thing </a:t>
            </a:r>
            <a:endParaRPr lang="en-US" sz="2800" dirty="0" smtClean="0"/>
          </a:p>
          <a:p>
            <a:r>
              <a:rPr lang="en-US" sz="2800" dirty="0"/>
              <a:t>	</a:t>
            </a:r>
            <a:r>
              <a:rPr lang="he-IL" sz="3600" dirty="0" smtClean="0"/>
              <a:t>דָּבָר</a:t>
            </a:r>
            <a:r>
              <a:rPr lang="he-IL" sz="2800" dirty="0" smtClean="0"/>
              <a:t> </a:t>
            </a:r>
            <a:r>
              <a:rPr lang="en-US" sz="2800" dirty="0"/>
              <a:t>		</a:t>
            </a:r>
          </a:p>
        </p:txBody>
      </p:sp>
    </p:spTree>
    <p:extLst>
      <p:ext uri="{BB962C8B-B14F-4D97-AF65-F5344CB8AC3E}">
        <p14:creationId xmlns:p14="http://schemas.microsoft.com/office/powerpoint/2010/main" val="3898443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Qal</a:t>
            </a:r>
            <a:r>
              <a:rPr lang="en-US" dirty="0" smtClean="0"/>
              <a:t> Perfect Chant </a:t>
            </a:r>
            <a:endParaRPr lang="en-US" dirty="0"/>
          </a:p>
        </p:txBody>
      </p:sp>
      <p:sp>
        <p:nvSpPr>
          <p:cNvPr id="3" name="Content Placeholder 2"/>
          <p:cNvSpPr>
            <a:spLocks noGrp="1"/>
          </p:cNvSpPr>
          <p:nvPr>
            <p:ph idx="1"/>
          </p:nvPr>
        </p:nvSpPr>
        <p:spPr>
          <a:xfrm>
            <a:off x="469783" y="2052918"/>
            <a:ext cx="11417417" cy="4195481"/>
          </a:xfrm>
        </p:spPr>
        <p:txBody>
          <a:bodyPr/>
          <a:lstStyle/>
          <a:p>
            <a:r>
              <a:rPr lang="en-US" dirty="0"/>
              <a:t>1CS		</a:t>
            </a:r>
            <a:r>
              <a:rPr lang="he-IL" sz="4400" dirty="0" smtClean="0"/>
              <a:t>שָׁמַרְתִּי</a:t>
            </a:r>
            <a:r>
              <a:rPr lang="en-US" dirty="0" smtClean="0"/>
              <a:t>    </a:t>
            </a:r>
            <a:r>
              <a:rPr lang="en-US" dirty="0"/>
              <a:t>I guarded		</a:t>
            </a:r>
            <a:r>
              <a:rPr lang="en-US" dirty="0" smtClean="0"/>
              <a:t> 		1 </a:t>
            </a:r>
            <a:r>
              <a:rPr lang="en-US" dirty="0"/>
              <a:t>CP     </a:t>
            </a:r>
            <a:r>
              <a:rPr lang="he-IL" sz="4400" dirty="0"/>
              <a:t>שָׁמַרְנוּ</a:t>
            </a:r>
            <a:r>
              <a:rPr lang="en-US" dirty="0"/>
              <a:t>   we guarded    </a:t>
            </a:r>
          </a:p>
          <a:p>
            <a:r>
              <a:rPr lang="en-US" dirty="0"/>
              <a:t>2 MS        </a:t>
            </a:r>
            <a:r>
              <a:rPr lang="he-IL" sz="4400" dirty="0"/>
              <a:t>שָׁמַרְתָּ</a:t>
            </a:r>
            <a:r>
              <a:rPr lang="he-IL" dirty="0"/>
              <a:t>  </a:t>
            </a:r>
            <a:r>
              <a:rPr lang="en-US" dirty="0"/>
              <a:t>     you (m.) guarded	</a:t>
            </a:r>
            <a:r>
              <a:rPr lang="en-US" dirty="0" smtClean="0"/>
              <a:t>	2 </a:t>
            </a:r>
            <a:r>
              <a:rPr lang="en-US" dirty="0"/>
              <a:t>MP   </a:t>
            </a:r>
            <a:r>
              <a:rPr lang="he-IL" sz="4800" dirty="0"/>
              <a:t>שְׁמַרְתֶּם</a:t>
            </a:r>
            <a:r>
              <a:rPr lang="en-US" dirty="0"/>
              <a:t>  you (m.) guarded  </a:t>
            </a:r>
          </a:p>
          <a:p>
            <a:r>
              <a:rPr lang="en-US" dirty="0"/>
              <a:t>2 FS              </a:t>
            </a:r>
            <a:r>
              <a:rPr lang="he-IL" sz="4400" dirty="0"/>
              <a:t>שָׁמַרְתְּ</a:t>
            </a:r>
            <a:r>
              <a:rPr lang="en-US" dirty="0"/>
              <a:t>     you (f.) guarded 	</a:t>
            </a:r>
            <a:r>
              <a:rPr lang="en-US" dirty="0" smtClean="0"/>
              <a:t>	2 </a:t>
            </a:r>
            <a:r>
              <a:rPr lang="en-US" dirty="0"/>
              <a:t>FP     </a:t>
            </a:r>
            <a:r>
              <a:rPr lang="he-IL" sz="4400" dirty="0"/>
              <a:t>שְׁמַרְתֶּן</a:t>
            </a:r>
            <a:r>
              <a:rPr lang="en-US" dirty="0"/>
              <a:t>   you (f.) guarded     </a:t>
            </a:r>
          </a:p>
          <a:p>
            <a:r>
              <a:rPr lang="en-US" dirty="0"/>
              <a:t>3 MS            </a:t>
            </a:r>
            <a:r>
              <a:rPr lang="he-IL" sz="4400" dirty="0"/>
              <a:t>שָׁמַר</a:t>
            </a:r>
            <a:r>
              <a:rPr lang="en-US" dirty="0"/>
              <a:t>      he guarded  		</a:t>
            </a:r>
            <a:r>
              <a:rPr lang="en-US" dirty="0" smtClean="0"/>
              <a:t>	3 </a:t>
            </a:r>
            <a:r>
              <a:rPr lang="en-US" dirty="0"/>
              <a:t>CP       </a:t>
            </a:r>
            <a:r>
              <a:rPr lang="he-IL" sz="4400" dirty="0"/>
              <a:t>שָֽׁמְרוּ</a:t>
            </a:r>
            <a:r>
              <a:rPr lang="en-US" dirty="0"/>
              <a:t>   they guarded   </a:t>
            </a:r>
          </a:p>
          <a:p>
            <a:r>
              <a:rPr lang="en-US" dirty="0"/>
              <a:t>3 FS            </a:t>
            </a:r>
            <a:r>
              <a:rPr lang="he-IL" sz="4400" dirty="0"/>
              <a:t>שָֽׁמְרָה</a:t>
            </a:r>
            <a:r>
              <a:rPr lang="en-US" dirty="0"/>
              <a:t>     she guarded      	</a:t>
            </a:r>
          </a:p>
          <a:p>
            <a:endParaRPr lang="en-US" dirty="0"/>
          </a:p>
        </p:txBody>
      </p:sp>
    </p:spTree>
    <p:extLst>
      <p:ext uri="{BB962C8B-B14F-4D97-AF65-F5344CB8AC3E}">
        <p14:creationId xmlns:p14="http://schemas.microsoft.com/office/powerpoint/2010/main" val="3981318186"/>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Vocabulary</a:t>
            </a:r>
            <a:endParaRPr lang="en-US" dirty="0"/>
          </a:p>
        </p:txBody>
      </p:sp>
      <p:sp>
        <p:nvSpPr>
          <p:cNvPr id="3" name="Content Placeholder 2"/>
          <p:cNvSpPr>
            <a:spLocks noGrp="1"/>
          </p:cNvSpPr>
          <p:nvPr>
            <p:ph idx="1"/>
          </p:nvPr>
        </p:nvSpPr>
        <p:spPr>
          <a:xfrm>
            <a:off x="1050559" y="1463040"/>
            <a:ext cx="10089296" cy="5079075"/>
          </a:xfrm>
        </p:spPr>
        <p:txBody>
          <a:bodyPr>
            <a:normAutofit/>
          </a:bodyPr>
          <a:lstStyle/>
          <a:p>
            <a:r>
              <a:rPr lang="en-US" sz="3000" dirty="0" smtClean="0"/>
              <a:t> to </a:t>
            </a:r>
            <a:r>
              <a:rPr lang="en-US" sz="3000" dirty="0"/>
              <a:t>go, </a:t>
            </a:r>
            <a:r>
              <a:rPr lang="en-US" sz="3000" dirty="0" smtClean="0"/>
              <a:t>walk</a:t>
            </a:r>
          </a:p>
          <a:p>
            <a:r>
              <a:rPr lang="en-US" sz="3000" dirty="0" smtClean="0"/>
              <a:t> </a:t>
            </a:r>
            <a:r>
              <a:rPr lang="en-US" sz="3000" dirty="0"/>
              <a:t>	</a:t>
            </a:r>
            <a:r>
              <a:rPr lang="he-IL" sz="3600" dirty="0"/>
              <a:t>הָלַךְ</a:t>
            </a:r>
            <a:r>
              <a:rPr lang="he-IL" sz="3000" dirty="0"/>
              <a:t> </a:t>
            </a:r>
            <a:r>
              <a:rPr lang="en-US" sz="3000" dirty="0"/>
              <a:t>				</a:t>
            </a:r>
            <a:endParaRPr lang="en-US" sz="3000" dirty="0" smtClean="0"/>
          </a:p>
          <a:p>
            <a:r>
              <a:rPr lang="he-IL" sz="3000" dirty="0"/>
              <a:t>	</a:t>
            </a:r>
            <a:r>
              <a:rPr lang="en-US" sz="3000" dirty="0" smtClean="0"/>
              <a:t>Yahweh</a:t>
            </a:r>
            <a:r>
              <a:rPr lang="en-US" sz="3000" dirty="0"/>
              <a:t>, Jehovah, </a:t>
            </a:r>
            <a:r>
              <a:rPr lang="en-US" sz="3000" dirty="0" smtClean="0"/>
              <a:t>LORD</a:t>
            </a:r>
          </a:p>
          <a:p>
            <a:r>
              <a:rPr lang="en-US" sz="3000" dirty="0" smtClean="0"/>
              <a:t> </a:t>
            </a:r>
            <a:r>
              <a:rPr lang="he-IL" sz="3600" dirty="0"/>
              <a:t>יְהוָה</a:t>
            </a:r>
            <a:r>
              <a:rPr lang="en-US" sz="3000" dirty="0"/>
              <a:t> </a:t>
            </a:r>
          </a:p>
          <a:p>
            <a:r>
              <a:rPr lang="en-US" sz="3000" dirty="0"/>
              <a:t>	</a:t>
            </a:r>
            <a:r>
              <a:rPr lang="en-US" sz="3000" dirty="0" smtClean="0"/>
              <a:t>day</a:t>
            </a:r>
            <a:r>
              <a:rPr lang="en-US" sz="3000" dirty="0"/>
              <a:t>, daylight, </a:t>
            </a:r>
            <a:r>
              <a:rPr lang="en-US" sz="3000" dirty="0" smtClean="0"/>
              <a:t>time</a:t>
            </a:r>
          </a:p>
          <a:p>
            <a:r>
              <a:rPr lang="en-US" sz="3000" dirty="0"/>
              <a:t>	</a:t>
            </a:r>
            <a:r>
              <a:rPr lang="he-IL" sz="3600" dirty="0"/>
              <a:t>יוֺם</a:t>
            </a:r>
            <a:r>
              <a:rPr lang="he-IL" sz="3000" dirty="0"/>
              <a:t> </a:t>
            </a:r>
            <a:r>
              <a:rPr lang="en-US" sz="3000" dirty="0"/>
              <a:t>		</a:t>
            </a:r>
          </a:p>
          <a:p>
            <a:r>
              <a:rPr lang="en-US" sz="3000" dirty="0"/>
              <a:t>	</a:t>
            </a:r>
            <a:r>
              <a:rPr lang="en-US" sz="3000" dirty="0" smtClean="0"/>
              <a:t>Israel</a:t>
            </a:r>
          </a:p>
          <a:p>
            <a:r>
              <a:rPr lang="en-US" sz="3000" dirty="0"/>
              <a:t>	</a:t>
            </a:r>
            <a:r>
              <a:rPr lang="he-IL" sz="3600" dirty="0" smtClean="0"/>
              <a:t>יִשְׂרָאֵל</a:t>
            </a:r>
            <a:r>
              <a:rPr lang="he-IL" sz="3000" dirty="0" smtClean="0"/>
              <a:t> </a:t>
            </a:r>
            <a:r>
              <a:rPr lang="en-US" sz="3000" dirty="0"/>
              <a:t>				</a:t>
            </a:r>
            <a:r>
              <a:rPr lang="en-US" sz="3000" dirty="0" smtClean="0"/>
              <a:t>	</a:t>
            </a:r>
            <a:endParaRPr lang="en-US" sz="3000" dirty="0"/>
          </a:p>
          <a:p>
            <a:endParaRPr lang="en-US" sz="3200" dirty="0"/>
          </a:p>
        </p:txBody>
      </p:sp>
    </p:spTree>
    <p:extLst>
      <p:ext uri="{BB962C8B-B14F-4D97-AF65-F5344CB8AC3E}">
        <p14:creationId xmlns:p14="http://schemas.microsoft.com/office/powerpoint/2010/main" val="2420899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2 Vocabulary</a:t>
            </a:r>
          </a:p>
        </p:txBody>
      </p:sp>
      <p:sp>
        <p:nvSpPr>
          <p:cNvPr id="3" name="Content Placeholder 2"/>
          <p:cNvSpPr>
            <a:spLocks noGrp="1"/>
          </p:cNvSpPr>
          <p:nvPr>
            <p:ph idx="1"/>
          </p:nvPr>
        </p:nvSpPr>
        <p:spPr>
          <a:xfrm>
            <a:off x="1103312" y="1687484"/>
            <a:ext cx="8946541" cy="4560915"/>
          </a:xfrm>
        </p:spPr>
        <p:txBody>
          <a:bodyPr/>
          <a:lstStyle/>
          <a:p>
            <a:r>
              <a:rPr lang="en-US" sz="4000" dirty="0"/>
              <a:t>	</a:t>
            </a:r>
            <a:r>
              <a:rPr lang="en-US" sz="2800" dirty="0" smtClean="0"/>
              <a:t>no</a:t>
            </a:r>
            <a:r>
              <a:rPr lang="en-US" sz="2800" dirty="0"/>
              <a:t>, not	</a:t>
            </a:r>
            <a:endParaRPr lang="en-US" sz="2800" dirty="0" smtClean="0"/>
          </a:p>
          <a:p>
            <a:r>
              <a:rPr lang="en-US" sz="2800" dirty="0"/>
              <a:t>	</a:t>
            </a:r>
            <a:r>
              <a:rPr lang="he-IL" sz="3600" dirty="0"/>
              <a:t>לֹא</a:t>
            </a:r>
            <a:r>
              <a:rPr lang="he-IL" sz="2800" dirty="0"/>
              <a:t> </a:t>
            </a:r>
            <a:r>
              <a:rPr lang="en-US" sz="2800" dirty="0"/>
              <a:t>					</a:t>
            </a:r>
          </a:p>
          <a:p>
            <a:r>
              <a:rPr lang="en-US" sz="2800" dirty="0"/>
              <a:t>	</a:t>
            </a:r>
            <a:r>
              <a:rPr lang="en-US" sz="2800" dirty="0" smtClean="0"/>
              <a:t>king</a:t>
            </a:r>
            <a:r>
              <a:rPr lang="en-US" sz="2800" dirty="0"/>
              <a:t>, ruler, </a:t>
            </a:r>
            <a:r>
              <a:rPr lang="en-US" sz="2800" dirty="0" smtClean="0"/>
              <a:t>prince</a:t>
            </a:r>
          </a:p>
          <a:p>
            <a:r>
              <a:rPr lang="en-US" sz="2800" dirty="0"/>
              <a:t>	</a:t>
            </a:r>
            <a:r>
              <a:rPr lang="he-IL" sz="3600" dirty="0"/>
              <a:t>מֶ֫לֶךְ</a:t>
            </a:r>
            <a:r>
              <a:rPr lang="he-IL" sz="2800" dirty="0"/>
              <a:t> </a:t>
            </a:r>
            <a:r>
              <a:rPr lang="en-US" sz="2800" dirty="0"/>
              <a:t>			</a:t>
            </a:r>
          </a:p>
          <a:p>
            <a:endParaRPr lang="en-US" dirty="0"/>
          </a:p>
        </p:txBody>
      </p:sp>
    </p:spTree>
    <p:extLst>
      <p:ext uri="{BB962C8B-B14F-4D97-AF65-F5344CB8AC3E}">
        <p14:creationId xmlns:p14="http://schemas.microsoft.com/office/powerpoint/2010/main" val="234176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671" y="219961"/>
            <a:ext cx="9404723" cy="777566"/>
          </a:xfrm>
        </p:spPr>
        <p:txBody>
          <a:bodyPr/>
          <a:lstStyle/>
          <a:p>
            <a:r>
              <a:rPr lang="en-US" dirty="0" smtClean="0"/>
              <a:t>Noun Chant </a:t>
            </a:r>
            <a:endParaRPr lang="en-US" dirty="0"/>
          </a:p>
        </p:txBody>
      </p:sp>
      <p:sp>
        <p:nvSpPr>
          <p:cNvPr id="3" name="Content Placeholder 2"/>
          <p:cNvSpPr>
            <a:spLocks noGrp="1"/>
          </p:cNvSpPr>
          <p:nvPr>
            <p:ph idx="1"/>
          </p:nvPr>
        </p:nvSpPr>
        <p:spPr>
          <a:xfrm>
            <a:off x="299258" y="1371599"/>
            <a:ext cx="11130742" cy="5112327"/>
          </a:xfrm>
        </p:spPr>
        <p:txBody>
          <a:bodyPr>
            <a:noAutofit/>
          </a:bodyPr>
          <a:lstStyle/>
          <a:p>
            <a:r>
              <a:rPr lang="en-US" sz="2800" b="1" dirty="0"/>
              <a:t>Masculine 					       </a:t>
            </a:r>
            <a:endParaRPr lang="en-US" sz="2800" dirty="0"/>
          </a:p>
          <a:p>
            <a:r>
              <a:rPr lang="he-IL" sz="4800" dirty="0" smtClean="0"/>
              <a:t>דָּבָר</a:t>
            </a:r>
            <a:r>
              <a:rPr lang="he-IL" sz="4400" dirty="0" smtClean="0"/>
              <a:t> </a:t>
            </a:r>
            <a:r>
              <a:rPr lang="en-US" sz="4400" dirty="0" smtClean="0"/>
              <a:t>     </a:t>
            </a:r>
            <a:r>
              <a:rPr lang="en-US" sz="4400" dirty="0">
                <a:sym typeface="Wingdings" panose="05000000000000000000" pitchFamily="2" charset="2"/>
              </a:rPr>
              <a:t></a:t>
            </a:r>
            <a:r>
              <a:rPr lang="en-US" sz="4400" dirty="0"/>
              <a:t>  </a:t>
            </a:r>
            <a:r>
              <a:rPr lang="he-IL" sz="4400" dirty="0"/>
              <a:t>  </a:t>
            </a:r>
            <a:r>
              <a:rPr lang="he-IL" sz="4800" dirty="0"/>
              <a:t>דְּבַר</a:t>
            </a:r>
            <a:r>
              <a:rPr lang="en-US" sz="4400" dirty="0"/>
              <a:t> 	     </a:t>
            </a:r>
            <a:r>
              <a:rPr lang="he-IL" sz="4400" dirty="0"/>
              <a:t>  </a:t>
            </a:r>
            <a:r>
              <a:rPr lang="he-IL" sz="4400" dirty="0" smtClean="0"/>
              <a:t>   </a:t>
            </a:r>
            <a:r>
              <a:rPr lang="en-US" sz="4400" dirty="0" smtClean="0"/>
              <a:t> </a:t>
            </a:r>
            <a:r>
              <a:rPr lang="he-IL" sz="4400" dirty="0" smtClean="0"/>
              <a:t> </a:t>
            </a:r>
            <a:r>
              <a:rPr lang="en-US" sz="4400" dirty="0" smtClean="0"/>
              <a:t> </a:t>
            </a:r>
            <a:r>
              <a:rPr lang="en-US" sz="4400" dirty="0"/>
              <a:t>	</a:t>
            </a:r>
            <a:r>
              <a:rPr lang="he-IL" sz="4800" dirty="0"/>
              <a:t>דְּבָרִים</a:t>
            </a:r>
            <a:r>
              <a:rPr lang="he-IL" sz="4400" dirty="0"/>
              <a:t> </a:t>
            </a:r>
            <a:r>
              <a:rPr lang="en-US" sz="4400" dirty="0" smtClean="0"/>
              <a:t> </a:t>
            </a:r>
            <a:r>
              <a:rPr lang="en-US" sz="4400" dirty="0" smtClean="0">
                <a:sym typeface="Wingdings" panose="05000000000000000000" pitchFamily="2" charset="2"/>
              </a:rPr>
              <a:t></a:t>
            </a:r>
            <a:r>
              <a:rPr lang="en-US" sz="4400" dirty="0" smtClean="0"/>
              <a:t> </a:t>
            </a:r>
            <a:r>
              <a:rPr lang="he-IL" sz="4800" dirty="0"/>
              <a:t>דִּבְרֵי</a:t>
            </a:r>
            <a:r>
              <a:rPr lang="he-IL" sz="4400" dirty="0"/>
              <a:t>	</a:t>
            </a:r>
            <a:r>
              <a:rPr lang="he-IL" sz="2800" dirty="0"/>
              <a:t> </a:t>
            </a:r>
            <a:endParaRPr lang="en-US" sz="2800" dirty="0"/>
          </a:p>
          <a:p>
            <a:r>
              <a:rPr lang="en-US" sz="2800" b="1" dirty="0" smtClean="0"/>
              <a:t>Feminine</a:t>
            </a:r>
            <a:endParaRPr lang="en-US" sz="2800" dirty="0"/>
          </a:p>
          <a:p>
            <a:r>
              <a:rPr lang="he-IL" sz="2800" dirty="0" smtClean="0"/>
              <a:t>  </a:t>
            </a:r>
            <a:r>
              <a:rPr lang="en-US" sz="2800" dirty="0"/>
              <a:t>	</a:t>
            </a:r>
            <a:r>
              <a:rPr lang="he-IL" sz="4800" dirty="0"/>
              <a:t>תּוֹרָה</a:t>
            </a:r>
            <a:r>
              <a:rPr lang="en-US" sz="2800" dirty="0"/>
              <a:t>  </a:t>
            </a:r>
            <a:r>
              <a:rPr lang="en-US" sz="2800" dirty="0">
                <a:sym typeface="Wingdings" panose="05000000000000000000" pitchFamily="2" charset="2"/>
              </a:rPr>
              <a:t></a:t>
            </a:r>
            <a:r>
              <a:rPr lang="en-US" sz="2800" dirty="0"/>
              <a:t>  </a:t>
            </a:r>
            <a:r>
              <a:rPr lang="he-IL" sz="4800" dirty="0"/>
              <a:t>תּוֹרַת</a:t>
            </a:r>
            <a:r>
              <a:rPr lang="he-IL" sz="2800" dirty="0"/>
              <a:t> </a:t>
            </a:r>
            <a:r>
              <a:rPr lang="en-US" sz="2800" dirty="0"/>
              <a:t>		</a:t>
            </a:r>
            <a:r>
              <a:rPr lang="en-US" sz="2800" dirty="0" smtClean="0"/>
              <a:t>                       </a:t>
            </a:r>
            <a:r>
              <a:rPr lang="en-US" sz="2800" dirty="0"/>
              <a:t>	</a:t>
            </a:r>
            <a:r>
              <a:rPr lang="he-IL" sz="4800" dirty="0"/>
              <a:t>תּוֹרוֺת</a:t>
            </a:r>
            <a:r>
              <a:rPr lang="en-US" sz="2800" dirty="0"/>
              <a:t>  </a:t>
            </a:r>
            <a:r>
              <a:rPr lang="en-US" sz="2800" dirty="0">
                <a:sym typeface="Wingdings" panose="05000000000000000000" pitchFamily="2" charset="2"/>
              </a:rPr>
              <a:t></a:t>
            </a:r>
            <a:r>
              <a:rPr lang="en-US" sz="2800" dirty="0"/>
              <a:t> </a:t>
            </a:r>
            <a:r>
              <a:rPr lang="he-IL" sz="4800" dirty="0"/>
              <a:t>תּוֹרוֹת</a:t>
            </a:r>
            <a:r>
              <a:rPr lang="he-IL" sz="2800" dirty="0"/>
              <a:t> </a:t>
            </a:r>
            <a:endParaRPr lang="en-US" sz="2800" dirty="0"/>
          </a:p>
          <a:p>
            <a:r>
              <a:rPr lang="he-IL" sz="2800" dirty="0"/>
              <a:t> </a:t>
            </a:r>
            <a:r>
              <a:rPr lang="en-US" sz="2800" b="1" dirty="0" smtClean="0"/>
              <a:t>Dual</a:t>
            </a:r>
            <a:r>
              <a:rPr lang="en-US" sz="4400" b="1" dirty="0"/>
              <a:t>:   </a:t>
            </a:r>
            <a:r>
              <a:rPr lang="en-US" sz="4400" dirty="0"/>
              <a:t> </a:t>
            </a:r>
            <a:r>
              <a:rPr lang="he-IL" sz="4800" dirty="0"/>
              <a:t>יָד</a:t>
            </a:r>
            <a:r>
              <a:rPr lang="en-US" sz="4400" dirty="0"/>
              <a:t>   </a:t>
            </a:r>
            <a:r>
              <a:rPr lang="en-US" sz="4400" dirty="0">
                <a:sym typeface="Wingdings" panose="05000000000000000000" pitchFamily="2" charset="2"/>
              </a:rPr>
              <a:t></a:t>
            </a:r>
            <a:r>
              <a:rPr lang="he-IL" sz="4400" dirty="0"/>
              <a:t> </a:t>
            </a:r>
            <a:r>
              <a:rPr lang="he-IL" sz="4800" dirty="0" smtClean="0"/>
              <a:t>יָדַיִם</a:t>
            </a:r>
            <a:r>
              <a:rPr lang="he-IL" sz="4400" dirty="0" smtClean="0"/>
              <a:t>                    </a:t>
            </a:r>
            <a:r>
              <a:rPr lang="he-IL" sz="4800" dirty="0"/>
              <a:t>יַד</a:t>
            </a:r>
            <a:r>
              <a:rPr lang="he-IL" sz="4400" dirty="0" smtClean="0"/>
              <a:t>    </a:t>
            </a:r>
            <a:r>
              <a:rPr lang="en-US" sz="4400" dirty="0" smtClean="0">
                <a:sym typeface="Wingdings" panose="05000000000000000000" pitchFamily="2" charset="2"/>
              </a:rPr>
              <a:t></a:t>
            </a:r>
            <a:r>
              <a:rPr lang="he-IL" sz="4400" dirty="0" smtClean="0"/>
              <a:t> </a:t>
            </a:r>
            <a:r>
              <a:rPr lang="he-IL" sz="4800" dirty="0"/>
              <a:t>יְדֵי</a:t>
            </a:r>
            <a:r>
              <a:rPr lang="he-IL" sz="4400" dirty="0"/>
              <a:t>    </a:t>
            </a:r>
            <a:endParaRPr lang="en-US" sz="4400" dirty="0"/>
          </a:p>
        </p:txBody>
      </p:sp>
    </p:spTree>
    <p:extLst>
      <p:ext uri="{BB962C8B-B14F-4D97-AF65-F5344CB8AC3E}">
        <p14:creationId xmlns:p14="http://schemas.microsoft.com/office/powerpoint/2010/main" val="33639359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TM02836342[[fn=Ion]]</Template>
  <TotalTime>373</TotalTime>
  <Words>1458</Words>
  <Application>Microsoft Office PowerPoint</Application>
  <PresentationFormat>Widescreen</PresentationFormat>
  <Paragraphs>516</Paragraphs>
  <Slides>81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81</vt:i4>
      </vt:variant>
    </vt:vector>
  </HeadingPairs>
  <TitlesOfParts>
    <vt:vector size="88" baseType="lpstr">
      <vt:lpstr>Arial</vt:lpstr>
      <vt:lpstr>Calibri</vt:lpstr>
      <vt:lpstr>Century Gothic</vt:lpstr>
      <vt:lpstr>Times New Roman</vt:lpstr>
      <vt:lpstr>Wingdings</vt:lpstr>
      <vt:lpstr>Wingdings 3</vt:lpstr>
      <vt:lpstr>Ion</vt:lpstr>
      <vt:lpstr>Ch. 13 Qal Pariticples</vt:lpstr>
      <vt:lpstr>PowerPoint Presentation</vt:lpstr>
      <vt:lpstr>4.L.  Sing: Shema lullaby </vt:lpstr>
      <vt:lpstr> 5.I.  Oseh Shalom  </vt:lpstr>
      <vt:lpstr>5.I.  Oseh Shalom</vt:lpstr>
      <vt:lpstr>Alphabet Song</vt:lpstr>
      <vt:lpstr>Vanquishing the Vowel </vt:lpstr>
      <vt:lpstr>Qal Perfect Chant </vt:lpstr>
      <vt:lpstr>Noun Chant </vt:lpstr>
      <vt:lpstr>Chant Personal Pronouns</vt:lpstr>
      <vt:lpstr>Chant:  Preposition with Pronominal Suffixes </vt:lpstr>
      <vt:lpstr>Demonstrative Pronouns:  this and that </vt:lpstr>
      <vt:lpstr>Qal Imperfect Chant</vt:lpstr>
      <vt:lpstr>9. F.  Chant:  Qal Perfect Weak Verb</vt:lpstr>
      <vt:lpstr>10.B.   Chant:  Ι. Pē position--weak guttural  </vt:lpstr>
      <vt:lpstr>10.C.  Chant II. ‘Ayin position weak guttural: </vt:lpstr>
      <vt:lpstr>10.D.  Chant: III. Lāmed position:   </vt:lpstr>
      <vt:lpstr>11. D. Learn the following chant for שָׁמַר:  Imperative chant </vt:lpstr>
      <vt:lpstr>12. A. Introduction to Infinitives</vt:lpstr>
      <vt:lpstr>13. C. Participle chant: </vt:lpstr>
      <vt:lpstr>13. C. Participle chant: </vt:lpstr>
      <vt:lpstr>13. A. Introduction to Participle:</vt:lpstr>
      <vt:lpstr>3 Usages of Participle:</vt:lpstr>
      <vt:lpstr>Qal Active / Qal Pasive Participles</vt:lpstr>
      <vt:lpstr>13. B. Formation of the Qal Active and Qal Passive Participles for Strong Verbs </vt:lpstr>
      <vt:lpstr>Participle Endings: </vt:lpstr>
      <vt:lpstr>13. C. Participle chant: </vt:lpstr>
      <vt:lpstr>13. C. Participle chant: </vt:lpstr>
      <vt:lpstr>Parsing format:  </vt:lpstr>
      <vt:lpstr>13. D. Formation of the Qal Active Participles for Verbs </vt:lpstr>
      <vt:lpstr>13. D. Formation of the Qal Active Participles for Verbs</vt:lpstr>
      <vt:lpstr>13. D. Formation of the Qal Active Participles for Verbs</vt:lpstr>
      <vt:lpstr>13. D. Formation of the Qal Passive Participles for Verbs </vt:lpstr>
      <vt:lpstr>13. D. Formation of the Qal Passive Participles for Verbs</vt:lpstr>
      <vt:lpstr>Attributive Usage:</vt:lpstr>
      <vt:lpstr>Attributive Examples</vt:lpstr>
      <vt:lpstr>2. Predicate Usage: </vt:lpstr>
      <vt:lpstr>Predicate Examples</vt:lpstr>
      <vt:lpstr>3. Substantive Usage: </vt:lpstr>
      <vt:lpstr>Substantive Examples</vt:lpstr>
      <vt:lpstr>PowerPoint Presentation</vt:lpstr>
      <vt:lpstr>PowerPoint Presentation</vt:lpstr>
      <vt:lpstr>13. F.   Chapter 13 Hebrew Vocabulary </vt:lpstr>
      <vt:lpstr>13. F.   Chapter 13 Hebrew Vocabulary </vt:lpstr>
      <vt:lpstr>Vocabulary Review</vt:lpstr>
      <vt:lpstr>13. F.   Chapter 13 Hebrew Vocabulary </vt:lpstr>
      <vt:lpstr>13. F.   Chapter 13 Hebrew Vocabular</vt:lpstr>
      <vt:lpstr>13. F.   Chapter 13 Hebrew Vocabulary</vt:lpstr>
      <vt:lpstr>12. D.  Chapter 12 Qal Infinitive Vocab </vt:lpstr>
      <vt:lpstr>12. D.  Chapter 12 Qal Infinitive Vocab </vt:lpstr>
      <vt:lpstr>12. D.  Chapter 12 Qal Infinitive Vocab </vt:lpstr>
      <vt:lpstr>11F. Chapter 11 Qal Imperative, Vocab</vt:lpstr>
      <vt:lpstr>11F. Chapter 11 Qal Imperative, Vocab</vt:lpstr>
      <vt:lpstr>10.G.   Chapter 10 Vocabulary List</vt:lpstr>
      <vt:lpstr>10.G.   Chapter 10 Vocabulary List</vt:lpstr>
      <vt:lpstr>10.G.   Chapter 10 Vocabulary List</vt:lpstr>
      <vt:lpstr>9.G.   Chapter 9 Vocabulary List</vt:lpstr>
      <vt:lpstr>9.G.   Chapter 9 Vocabulary List</vt:lpstr>
      <vt:lpstr>9.G.   Chapter 9 Vocabulary List</vt:lpstr>
      <vt:lpstr>8.I.   Chapter 8 Vocabulary List </vt:lpstr>
      <vt:lpstr>8.I.   Chapter 8 Vocabulary List </vt:lpstr>
      <vt:lpstr>8.I.   Chapter 8 Vocabulary List </vt:lpstr>
      <vt:lpstr>7. I.  Chapter 7 Vocabulary List </vt:lpstr>
      <vt:lpstr>7. I.  Chapter 7 Vocabulary List </vt:lpstr>
      <vt:lpstr>7. I.  Chapter 7 Vocabulary List</vt:lpstr>
      <vt:lpstr>7. I.  Chapter 7 Vocabulary List</vt:lpstr>
      <vt:lpstr>6.L.   Chapter 6 Vocabulary List  </vt:lpstr>
      <vt:lpstr>6.L.   Chapter 6 Vocabulary List</vt:lpstr>
      <vt:lpstr>6.L.   Chapter 6 Vocabulary List</vt:lpstr>
      <vt:lpstr>5.G.  Chapter 5 Vocabulary List </vt:lpstr>
      <vt:lpstr>5.G.  Chapter 5 Vocabulary List </vt:lpstr>
      <vt:lpstr>5.G.  Chapter 5 Vocabulary List</vt:lpstr>
      <vt:lpstr>Chapter 4 Vocabulary List</vt:lpstr>
      <vt:lpstr>Chapter 4 Vocabulary List</vt:lpstr>
      <vt:lpstr>Chapter 4 Vocabulary List</vt:lpstr>
      <vt:lpstr>Chapter 3 Vocabulary</vt:lpstr>
      <vt:lpstr>Chapter 3 Vocabulary</vt:lpstr>
      <vt:lpstr>Chapter 3 Vocabulary</vt:lpstr>
      <vt:lpstr>Chapter 2 Vocabulary </vt:lpstr>
      <vt:lpstr>Chapter 2 Vocabulary</vt:lpstr>
      <vt:lpstr>Chapter 2 Vocabulary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13 Qal Pariticples</dc:title>
  <dc:creator>Ted Hildebrandt</dc:creator>
  <cp:lastModifiedBy>Ted Hildebrandt</cp:lastModifiedBy>
  <cp:revision>17</cp:revision>
  <dcterms:created xsi:type="dcterms:W3CDTF">2018-11-05T14:07:08Z</dcterms:created>
  <dcterms:modified xsi:type="dcterms:W3CDTF">2018-11-09T15:25:03Z</dcterms:modified>
</cp:coreProperties>
</file>