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70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f6VgvkWq48" TargetMode="External"/><Relationship Id="rId2" Type="http://schemas.openxmlformats.org/officeDocument/2006/relationships/hyperlink" Target="https://www.youtube.com/watch?v=1DPqNHkm1b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12: Infinitives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285913" cy="1026458"/>
          </a:xfrm>
        </p:spPr>
        <p:txBody>
          <a:bodyPr/>
          <a:lstStyle/>
          <a:p>
            <a:r>
              <a:rPr lang="en-US" sz="4400" b="1" dirty="0"/>
              <a:t>High frequency Infinitive Construct forms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2052918"/>
            <a:ext cx="10335653" cy="4195481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שְׂמֹר</a:t>
            </a:r>
            <a:r>
              <a:rPr lang="en-US" sz="2800" dirty="0" smtClean="0"/>
              <a:t> </a:t>
            </a:r>
            <a:r>
              <a:rPr lang="en-US" sz="2800" dirty="0"/>
              <a:t>		from 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keep, guard</a:t>
            </a:r>
          </a:p>
          <a:p>
            <a:r>
              <a:rPr lang="he-IL" sz="3600" dirty="0"/>
              <a:t>נְתֹן</a:t>
            </a:r>
            <a:r>
              <a:rPr lang="en-US" sz="2800" dirty="0"/>
              <a:t> 		</a:t>
            </a:r>
            <a:r>
              <a:rPr lang="he-IL" sz="2800" dirty="0"/>
              <a:t>	</a:t>
            </a:r>
            <a:r>
              <a:rPr lang="en-US" sz="2800" dirty="0"/>
              <a:t>from </a:t>
            </a:r>
            <a:r>
              <a:rPr lang="he-IL" sz="3600" dirty="0"/>
              <a:t>נָתַן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give  (alternative form </a:t>
            </a:r>
            <a:r>
              <a:rPr lang="he-IL" sz="2800" dirty="0"/>
              <a:t>תֵּת</a:t>
            </a:r>
            <a:r>
              <a:rPr lang="en-US" sz="2800" dirty="0"/>
              <a:t>) </a:t>
            </a:r>
          </a:p>
          <a:p>
            <a:r>
              <a:rPr lang="he-IL" sz="3600" dirty="0"/>
              <a:t>נְשׂא</a:t>
            </a:r>
            <a:r>
              <a:rPr lang="en-US" sz="2800" dirty="0"/>
              <a:t> 		</a:t>
            </a:r>
            <a:r>
              <a:rPr lang="he-IL" sz="2800" dirty="0"/>
              <a:t>	</a:t>
            </a:r>
            <a:r>
              <a:rPr lang="en-US" sz="2800" dirty="0"/>
              <a:t>from </a:t>
            </a:r>
            <a:r>
              <a:rPr lang="en-US" sz="2800" dirty="0" smtClean="0"/>
              <a:t> </a:t>
            </a:r>
            <a:r>
              <a:rPr lang="he-IL" sz="3600" dirty="0" smtClean="0"/>
              <a:t>נָשָׂא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lift, carry (alternative form </a:t>
            </a:r>
            <a:r>
              <a:rPr lang="he-IL" sz="3600" dirty="0"/>
              <a:t>שְׁאֵת</a:t>
            </a:r>
            <a:r>
              <a:rPr lang="en-US" sz="2800" dirty="0"/>
              <a:t>) </a:t>
            </a:r>
          </a:p>
          <a:p>
            <a:r>
              <a:rPr lang="he-IL" sz="3600" dirty="0"/>
              <a:t>אֱמֹר</a:t>
            </a:r>
            <a:r>
              <a:rPr lang="en-US" sz="2800" dirty="0"/>
              <a:t> 		 	from </a:t>
            </a:r>
            <a:r>
              <a:rPr lang="en-US" sz="2800" dirty="0" smtClean="0"/>
              <a:t> </a:t>
            </a:r>
            <a:r>
              <a:rPr lang="he-IL" sz="3600" dirty="0" smtClean="0"/>
              <a:t>אָמַר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say</a:t>
            </a:r>
          </a:p>
          <a:p>
            <a:r>
              <a:rPr lang="he-IL" sz="3600" dirty="0"/>
              <a:t>שֶׁ֫בֶת</a:t>
            </a:r>
            <a:r>
              <a:rPr lang="en-US" sz="2800" dirty="0"/>
              <a:t> 		from </a:t>
            </a:r>
            <a:r>
              <a:rPr lang="en-US" sz="2800" dirty="0" smtClean="0"/>
              <a:t> </a:t>
            </a:r>
            <a:r>
              <a:rPr lang="he-IL" sz="3600" dirty="0" smtClean="0"/>
              <a:t>יָשַׁב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sit, dwell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29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54218" cy="909917"/>
          </a:xfrm>
        </p:spPr>
        <p:txBody>
          <a:bodyPr/>
          <a:lstStyle/>
          <a:p>
            <a:r>
              <a:rPr lang="en-US" sz="4000" b="1" dirty="0"/>
              <a:t>High frequency Infinitive Construct forms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242" y="1075765"/>
            <a:ext cx="8946541" cy="4805081"/>
          </a:xfrm>
        </p:spPr>
        <p:txBody>
          <a:bodyPr>
            <a:noAutofit/>
          </a:bodyPr>
          <a:lstStyle/>
          <a:p>
            <a:r>
              <a:rPr lang="he-IL" sz="3600" dirty="0"/>
              <a:t>לֶ֫כֶת</a:t>
            </a:r>
            <a:r>
              <a:rPr lang="en-US" sz="2800" dirty="0"/>
              <a:t> 			from </a:t>
            </a:r>
            <a:r>
              <a:rPr lang="he-IL" sz="2800" dirty="0"/>
              <a:t>הָלַךְ </a:t>
            </a:r>
            <a:r>
              <a:rPr lang="en-US" sz="2800" dirty="0" smtClean="0"/>
              <a:t> to </a:t>
            </a:r>
            <a:r>
              <a:rPr lang="en-US" sz="2800" dirty="0"/>
              <a:t>walk, go</a:t>
            </a:r>
          </a:p>
          <a:p>
            <a:r>
              <a:rPr lang="he-IL" sz="3600" dirty="0"/>
              <a:t>דַ֫עַת</a:t>
            </a:r>
            <a:r>
              <a:rPr lang="en-US" sz="2800" dirty="0"/>
              <a:t> 			from </a:t>
            </a:r>
            <a:r>
              <a:rPr lang="he-IL" sz="2800" dirty="0" smtClean="0"/>
              <a:t>יָדַע </a:t>
            </a:r>
            <a:r>
              <a:rPr lang="en-US" sz="2800" dirty="0" smtClean="0"/>
              <a:t> to </a:t>
            </a:r>
            <a:r>
              <a:rPr lang="en-US" sz="2800" dirty="0"/>
              <a:t>know</a:t>
            </a:r>
          </a:p>
          <a:p>
            <a:r>
              <a:rPr lang="he-IL" sz="3600" dirty="0"/>
              <a:t>בּוֹא</a:t>
            </a:r>
            <a:r>
              <a:rPr lang="en-US" sz="2800" dirty="0"/>
              <a:t> 		</a:t>
            </a:r>
            <a:r>
              <a:rPr lang="en-US" sz="2800" dirty="0" smtClean="0"/>
              <a:t>	from </a:t>
            </a:r>
            <a:r>
              <a:rPr lang="he-IL" sz="2800" dirty="0"/>
              <a:t>בּוֹא </a:t>
            </a:r>
            <a:r>
              <a:rPr lang="en-US" sz="2800" dirty="0" smtClean="0"/>
              <a:t> to </a:t>
            </a:r>
            <a:r>
              <a:rPr lang="en-US" sz="2800" dirty="0"/>
              <a:t>come</a:t>
            </a:r>
          </a:p>
          <a:p>
            <a:r>
              <a:rPr lang="he-IL" sz="3600" dirty="0"/>
              <a:t>שׁוּב</a:t>
            </a:r>
            <a:r>
              <a:rPr lang="en-US" sz="2800" dirty="0"/>
              <a:t> 			from </a:t>
            </a:r>
            <a:r>
              <a:rPr lang="he-IL" sz="2800" dirty="0"/>
              <a:t>שׁוּב </a:t>
            </a:r>
            <a:r>
              <a:rPr lang="en-US" sz="2800" dirty="0" smtClean="0"/>
              <a:t> to </a:t>
            </a:r>
            <a:r>
              <a:rPr lang="en-US" sz="2800" dirty="0"/>
              <a:t>turn, repent</a:t>
            </a:r>
          </a:p>
          <a:p>
            <a:r>
              <a:rPr lang="he-IL" sz="3600" dirty="0"/>
              <a:t>בְּנוֹת</a:t>
            </a:r>
            <a:r>
              <a:rPr lang="en-US" sz="2800" dirty="0"/>
              <a:t> 			from </a:t>
            </a:r>
            <a:r>
              <a:rPr lang="he-IL" sz="2800" dirty="0"/>
              <a:t>בָּנָה </a:t>
            </a:r>
            <a:r>
              <a:rPr lang="en-US" sz="2800" dirty="0" smtClean="0"/>
              <a:t> to </a:t>
            </a:r>
            <a:r>
              <a:rPr lang="en-US" sz="2800" dirty="0"/>
              <a:t>build</a:t>
            </a:r>
          </a:p>
          <a:p>
            <a:r>
              <a:rPr lang="he-IL" sz="3600" dirty="0"/>
              <a:t>הֱיוֹת</a:t>
            </a:r>
            <a:r>
              <a:rPr lang="en-US" sz="2800" dirty="0"/>
              <a:t> 			from </a:t>
            </a:r>
            <a:r>
              <a:rPr lang="he-IL" sz="2800" dirty="0"/>
              <a:t>הָיָה </a:t>
            </a:r>
            <a:r>
              <a:rPr lang="en-US" sz="2800" dirty="0" smtClean="0"/>
              <a:t> to </a:t>
            </a:r>
            <a:r>
              <a:rPr lang="en-US" sz="2800" dirty="0"/>
              <a:t>be</a:t>
            </a:r>
          </a:p>
          <a:p>
            <a:r>
              <a:rPr lang="he-IL" sz="3600" dirty="0"/>
              <a:t>רְאוֹת</a:t>
            </a:r>
            <a:r>
              <a:rPr lang="en-US" sz="2800" dirty="0"/>
              <a:t> 		</a:t>
            </a:r>
            <a:r>
              <a:rPr lang="en-US" sz="2800" dirty="0" smtClean="0"/>
              <a:t>	from </a:t>
            </a:r>
            <a:r>
              <a:rPr lang="he-IL" sz="2800" dirty="0"/>
              <a:t>רָאָה </a:t>
            </a:r>
            <a:r>
              <a:rPr lang="en-US" sz="2800" dirty="0" smtClean="0"/>
              <a:t> to </a:t>
            </a:r>
            <a:r>
              <a:rPr lang="en-US" sz="2800" dirty="0"/>
              <a:t>see</a:t>
            </a:r>
          </a:p>
          <a:p>
            <a:r>
              <a:rPr lang="he-IL" sz="3600" dirty="0"/>
              <a:t>שְׁמֹעַ</a:t>
            </a:r>
            <a:r>
              <a:rPr lang="en-US" sz="2800" dirty="0"/>
              <a:t> 			from </a:t>
            </a:r>
            <a:r>
              <a:rPr lang="he-IL" sz="2800" dirty="0"/>
              <a:t>שָׁמַע </a:t>
            </a:r>
            <a:r>
              <a:rPr lang="en-US" sz="2800" dirty="0" smtClean="0"/>
              <a:t> to </a:t>
            </a:r>
            <a:r>
              <a:rPr lang="en-US" sz="2800" dirty="0"/>
              <a:t>hear</a:t>
            </a:r>
          </a:p>
        </p:txBody>
      </p:sp>
    </p:spTree>
    <p:extLst>
      <p:ext uri="{BB962C8B-B14F-4D97-AF65-F5344CB8AC3E}">
        <p14:creationId xmlns:p14="http://schemas.microsoft.com/office/powerpoint/2010/main" val="32095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5776"/>
          </a:xfrm>
        </p:spPr>
        <p:txBody>
          <a:bodyPr/>
          <a:lstStyle/>
          <a:p>
            <a:r>
              <a:rPr lang="en-US" dirty="0" smtClean="0"/>
              <a:t>Infinitive Construct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1930"/>
            <a:ext cx="10712170" cy="4706470"/>
          </a:xfrm>
        </p:spPr>
        <p:txBody>
          <a:bodyPr>
            <a:noAutofit/>
          </a:bodyPr>
          <a:lstStyle/>
          <a:p>
            <a:r>
              <a:rPr lang="en-US" sz="2800" dirty="0"/>
              <a:t>Examples: </a:t>
            </a:r>
          </a:p>
          <a:p>
            <a:r>
              <a:rPr lang="he-IL" sz="3600" dirty="0"/>
              <a:t>וַיְבָרֶךְ אֹתָם אֱלֹהִים לֵאמֹר פְּרוּ וּרְבוּ וּמִלְאוּ  </a:t>
            </a:r>
            <a:r>
              <a:rPr lang="en-US" sz="3600" dirty="0"/>
              <a:t> </a:t>
            </a:r>
            <a:r>
              <a:rPr lang="en-US" sz="2800" dirty="0"/>
              <a:t> (Gen 1:22)</a:t>
            </a:r>
          </a:p>
          <a:p>
            <a:r>
              <a:rPr lang="en-US" sz="2800" dirty="0"/>
              <a:t>God blessed them, saying, "Be fruitful and multiply and fill </a:t>
            </a:r>
          </a:p>
          <a:p>
            <a:r>
              <a:rPr lang="he-IL" sz="3600" dirty="0"/>
              <a:t>כִּי בְּיוֹם אֲכָלְךָ מִמֶּנּוּ מוֹת תָּמוּת </a:t>
            </a:r>
            <a:r>
              <a:rPr lang="en-US" sz="2800" dirty="0"/>
              <a:t>  (Gen 2:17)</a:t>
            </a:r>
          </a:p>
          <a:p>
            <a:r>
              <a:rPr lang="en-US" sz="2800" dirty="0"/>
              <a:t>for in the day that you eat of it you shall die </a:t>
            </a:r>
          </a:p>
          <a:p>
            <a:r>
              <a:rPr lang="he-IL" sz="3600" dirty="0"/>
              <a:t>לִשְׁמֹר אֶת־דֶּרֶךְ עֵץ הַחַיִּים </a:t>
            </a:r>
            <a:r>
              <a:rPr lang="en-US" sz="3600" dirty="0"/>
              <a:t> </a:t>
            </a:r>
            <a:r>
              <a:rPr lang="en-US" sz="2800" dirty="0"/>
              <a:t> (Gen </a:t>
            </a:r>
            <a:r>
              <a:rPr lang="en-US" sz="2800" dirty="0" smtClean="0"/>
              <a:t>3:24)</a:t>
            </a:r>
            <a:endParaRPr lang="en-US" sz="2800" dirty="0"/>
          </a:p>
          <a:p>
            <a:r>
              <a:rPr lang="en-US" sz="2800" dirty="0"/>
              <a:t>to guard the way to the tree of life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85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Infinitive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e-IL" sz="3600" dirty="0" smtClean="0"/>
              <a:t>אָדוֹן </a:t>
            </a:r>
            <a:r>
              <a:rPr lang="he-IL" sz="3600" dirty="0"/>
              <a:t>/ אֲדֹנָי</a:t>
            </a:r>
            <a:r>
              <a:rPr lang="en-US" sz="36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Lord</a:t>
            </a:r>
            <a:r>
              <a:rPr lang="en-US" sz="2800" dirty="0"/>
              <a:t>, master			</a:t>
            </a:r>
            <a:r>
              <a:rPr lang="en-US" sz="2800" dirty="0" smtClean="0"/>
              <a:t>		439</a:t>
            </a:r>
            <a:endParaRPr lang="en-US" sz="2800" dirty="0"/>
          </a:p>
          <a:p>
            <a:r>
              <a:rPr lang="he-IL" sz="3600" dirty="0"/>
              <a:t>יָלַד</a:t>
            </a:r>
            <a:r>
              <a:rPr lang="en-US" sz="2800" dirty="0"/>
              <a:t> 			</a:t>
            </a:r>
            <a:r>
              <a:rPr lang="en-US" sz="2800" dirty="0" smtClean="0"/>
              <a:t>	to </a:t>
            </a:r>
            <a:r>
              <a:rPr lang="en-US" sz="2800" dirty="0"/>
              <a:t>give birth, beget 		495</a:t>
            </a:r>
          </a:p>
          <a:p>
            <a:r>
              <a:rPr lang="he-IL" sz="3600" dirty="0"/>
              <a:t>מִי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	who</a:t>
            </a:r>
            <a:r>
              <a:rPr lang="en-US" sz="2800" dirty="0"/>
              <a:t>, how?			</a:t>
            </a:r>
            <a:r>
              <a:rPr lang="en-US" sz="2800" dirty="0" smtClean="0"/>
              <a:t>		424</a:t>
            </a:r>
            <a:endParaRPr lang="en-US" sz="2800" dirty="0"/>
          </a:p>
          <a:p>
            <a:r>
              <a:rPr lang="he-IL" sz="3600" dirty="0"/>
              <a:t>מִשְׁפָּט</a:t>
            </a:r>
            <a:r>
              <a:rPr lang="he-IL" sz="28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	justice</a:t>
            </a:r>
            <a:r>
              <a:rPr lang="en-US" sz="2800" dirty="0"/>
              <a:t>, judgment		</a:t>
            </a:r>
            <a:r>
              <a:rPr lang="en-US" sz="2800" dirty="0" smtClean="0"/>
              <a:t>	421</a:t>
            </a:r>
            <a:endParaRPr lang="en-US" sz="2800" dirty="0"/>
          </a:p>
          <a:p>
            <a:r>
              <a:rPr lang="he-IL" sz="3600" dirty="0"/>
              <a:t>נָכָה</a:t>
            </a:r>
            <a:r>
              <a:rPr lang="en-US" sz="2800" dirty="0"/>
              <a:t> 			</a:t>
            </a:r>
            <a:r>
              <a:rPr lang="en-US" sz="2800" dirty="0" smtClean="0"/>
              <a:t>	to </a:t>
            </a:r>
            <a:r>
              <a:rPr lang="en-US" sz="2800" dirty="0"/>
              <a:t>strike, hit 			</a:t>
            </a:r>
            <a:r>
              <a:rPr lang="en-US" sz="2800" dirty="0" smtClean="0"/>
              <a:t>		500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830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Infinitive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פֶּה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	mouth</a:t>
            </a:r>
            <a:r>
              <a:rPr lang="en-US" sz="2800" dirty="0"/>
              <a:t>, opening 		</a:t>
            </a:r>
            <a:r>
              <a:rPr lang="en-US" sz="2800" dirty="0" smtClean="0"/>
              <a:t>		497</a:t>
            </a:r>
            <a:endParaRPr lang="en-US" sz="2800" dirty="0"/>
          </a:p>
          <a:p>
            <a:r>
              <a:rPr lang="he-IL" sz="3600" dirty="0" smtClean="0"/>
              <a:t>עוֹד</a:t>
            </a:r>
            <a:r>
              <a:rPr lang="he-IL" sz="2800" dirty="0" smtClean="0"/>
              <a:t> </a:t>
            </a:r>
            <a:r>
              <a:rPr lang="en-US" sz="2800" dirty="0"/>
              <a:t>			again, still, yet 		</a:t>
            </a:r>
            <a:r>
              <a:rPr lang="en-US" sz="2800" dirty="0" smtClean="0"/>
              <a:t>			490</a:t>
            </a:r>
            <a:endParaRPr lang="en-US" sz="2800" dirty="0"/>
          </a:p>
          <a:p>
            <a:r>
              <a:rPr lang="he-IL" sz="3600" dirty="0"/>
              <a:t>עוֹלָם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	eternity</a:t>
            </a:r>
            <a:r>
              <a:rPr lang="en-US" sz="2800" dirty="0"/>
              <a:t>, forever 		</a:t>
            </a:r>
            <a:r>
              <a:rPr lang="en-US" sz="2800" dirty="0" smtClean="0"/>
              <a:t>		439</a:t>
            </a:r>
            <a:endParaRPr lang="en-US" sz="2800" dirty="0"/>
          </a:p>
          <a:p>
            <a:r>
              <a:rPr lang="he-IL" sz="3600" dirty="0"/>
              <a:t>קֹ֫דֶשׁ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	holy</a:t>
            </a:r>
            <a:r>
              <a:rPr lang="en-US" sz="2800" dirty="0"/>
              <a:t>, set apart, sacred 	</a:t>
            </a:r>
            <a:r>
              <a:rPr lang="en-US" sz="2800" dirty="0" smtClean="0"/>
              <a:t>	491</a:t>
            </a:r>
            <a:endParaRPr lang="en-US" sz="2800" dirty="0"/>
          </a:p>
          <a:p>
            <a:r>
              <a:rPr lang="he-IL" sz="3600" dirty="0"/>
              <a:t>קוֹל</a:t>
            </a:r>
            <a:r>
              <a:rPr lang="he-IL" sz="2800" dirty="0"/>
              <a:t>	</a:t>
            </a:r>
            <a:r>
              <a:rPr lang="en-US" sz="2800" dirty="0"/>
              <a:t>   		</a:t>
            </a:r>
            <a:r>
              <a:rPr lang="en-US" sz="2800" dirty="0" smtClean="0"/>
              <a:t> 	voice</a:t>
            </a:r>
            <a:r>
              <a:rPr lang="en-US" sz="2800" dirty="0"/>
              <a:t>, sound 			</a:t>
            </a:r>
            <a:r>
              <a:rPr lang="en-US" sz="2800" dirty="0" smtClean="0"/>
              <a:t>		505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027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12.G.  Chapter 10-11:  Sing Song</a:t>
            </a:r>
            <a:r>
              <a:rPr lang="en-US" dirty="0"/>
              <a:t>:  </a:t>
            </a:r>
            <a:r>
              <a:rPr lang="en-US" b="1" dirty="0" err="1"/>
              <a:t>Hatikva</a:t>
            </a:r>
            <a:r>
              <a:rPr lang="en-US" dirty="0"/>
              <a:t> (The Hope)—Israeli National Anthem (from a poem by </a:t>
            </a:r>
            <a:r>
              <a:rPr lang="en-US" dirty="0" err="1"/>
              <a:t>Ukranian</a:t>
            </a:r>
            <a:r>
              <a:rPr lang="en-US" dirty="0"/>
              <a:t> Jew, Naftali </a:t>
            </a:r>
            <a:r>
              <a:rPr lang="en-US" dirty="0" err="1"/>
              <a:t>Herz</a:t>
            </a:r>
            <a:r>
              <a:rPr lang="en-US" dirty="0"/>
              <a:t> </a:t>
            </a:r>
            <a:r>
              <a:rPr lang="en-US" dirty="0" err="1"/>
              <a:t>Imber</a:t>
            </a:r>
            <a:r>
              <a:rPr lang="en-US" dirty="0"/>
              <a:t>, 1877).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://www.youtube.com/watch?v=1DPqNHkm1bM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https://www.youtube.com/watch?v=af6VgvkWq48</a:t>
            </a:r>
            <a:r>
              <a:rPr lang="en-US" dirty="0"/>
              <a:t> </a:t>
            </a:r>
          </a:p>
          <a:p>
            <a:r>
              <a:rPr lang="he-IL" dirty="0"/>
              <a:t>כָּל עוֹד בַלֵבָב פְנִימָה</a:t>
            </a:r>
            <a:r>
              <a:rPr lang="en-US" dirty="0"/>
              <a:t>			As long as in the heart, within</a:t>
            </a:r>
          </a:p>
          <a:p>
            <a:r>
              <a:rPr lang="he-IL" dirty="0"/>
              <a:t>נֶפֶשׁ יְהוֹדִי הוֹמִיָּה,</a:t>
            </a:r>
            <a:r>
              <a:rPr lang="en-US" dirty="0"/>
              <a:t>			A Jewish soul still yearns</a:t>
            </a:r>
          </a:p>
          <a:p>
            <a:r>
              <a:rPr lang="he-IL" dirty="0"/>
              <a:t>וּלְפַחֲתֵי מִזרָח קָדִימָה</a:t>
            </a:r>
            <a:r>
              <a:rPr lang="en-US" dirty="0"/>
              <a:t>			And onward, towards the ends of the east,</a:t>
            </a:r>
          </a:p>
          <a:p>
            <a:r>
              <a:rPr lang="he-IL" dirty="0"/>
              <a:t>עַיִן לְצִיּוֹן צוֹפִיָּה;</a:t>
            </a:r>
            <a:r>
              <a:rPr lang="en-US" dirty="0"/>
              <a:t>			an eye still gazes toward Zion;</a:t>
            </a:r>
          </a:p>
          <a:p>
            <a:r>
              <a:rPr lang="he-IL" dirty="0"/>
              <a:t> </a:t>
            </a:r>
            <a:endParaRPr lang="en-US" dirty="0"/>
          </a:p>
          <a:p>
            <a:r>
              <a:rPr lang="he-IL" dirty="0"/>
              <a:t>עוֹד לֹא אָבְדָה תִּקְוָתֵנוּ</a:t>
            </a:r>
            <a:r>
              <a:rPr lang="en-US" dirty="0"/>
              <a:t>			Our hope is not yet lost,</a:t>
            </a:r>
          </a:p>
          <a:p>
            <a:r>
              <a:rPr lang="he-IL" dirty="0"/>
              <a:t>הַתִּקְוָה בַּת שְׁנוֹת אַלְפַּיִם</a:t>
            </a:r>
            <a:r>
              <a:rPr lang="en-US" dirty="0"/>
              <a:t>		The hope two thousand years old,</a:t>
            </a:r>
          </a:p>
          <a:p>
            <a:r>
              <a:rPr lang="he-IL" dirty="0"/>
              <a:t>לִהְיוֹת עַם חָפְשִׁי בְּאַרְצֵנוּ</a:t>
            </a:r>
            <a:r>
              <a:rPr lang="en-US" dirty="0"/>
              <a:t>		To be a free nation in our land,</a:t>
            </a:r>
          </a:p>
          <a:p>
            <a:r>
              <a:rPr lang="he-IL" dirty="0"/>
              <a:t>אֶרֶץ צִיּוֹן וִירוּשָׁלַיִם</a:t>
            </a:r>
            <a:r>
              <a:rPr lang="en-US" dirty="0"/>
              <a:t>			The land of Zion and Jerusalem.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6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66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96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2009"/>
          </a:xfrm>
        </p:spPr>
        <p:txBody>
          <a:bodyPr/>
          <a:lstStyle/>
          <a:p>
            <a:r>
              <a:rPr lang="en-US" b="1" dirty="0"/>
              <a:t>12. A. Introduction to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66" y="1562794"/>
            <a:ext cx="10789920" cy="468560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Finite </a:t>
            </a:r>
            <a:r>
              <a:rPr lang="en-US" sz="2800" dirty="0"/>
              <a:t>verbs are limited or specify the gender, person and number of the subject of the verb.  </a:t>
            </a:r>
            <a:endParaRPr lang="en-US" sz="2800" dirty="0" smtClean="0"/>
          </a:p>
          <a:p>
            <a:r>
              <a:rPr lang="en-US" sz="2800" dirty="0" smtClean="0"/>
              <a:t>An </a:t>
            </a:r>
            <a:r>
              <a:rPr lang="en-US" sz="2800" dirty="0"/>
              <a:t>infinitive has no limitation of subject in gender, person or number.  In English an infinitive is indicated by a “to” before the verb (e.g. to run, to go, to jump). </a:t>
            </a:r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/>
              <a:t>are two types of Hebrew infinitives: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the </a:t>
            </a:r>
            <a:r>
              <a:rPr lang="en-US" sz="2800" dirty="0"/>
              <a:t>Infinitive Absolute and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the </a:t>
            </a:r>
            <a:r>
              <a:rPr lang="en-US" sz="2800" dirty="0"/>
              <a:t>Infinitive Construct. 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399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A. Introduction to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37608"/>
            <a:ext cx="9935990" cy="4610792"/>
          </a:xfrm>
        </p:spPr>
        <p:txBody>
          <a:bodyPr>
            <a:normAutofit/>
          </a:bodyPr>
          <a:lstStyle/>
          <a:p>
            <a:r>
              <a:rPr lang="en-US" sz="2800" dirty="0"/>
              <a:t>There are about 513 </a:t>
            </a:r>
            <a:r>
              <a:rPr lang="en-US" sz="2800" dirty="0" err="1"/>
              <a:t>Qal</a:t>
            </a:r>
            <a:r>
              <a:rPr lang="en-US" sz="2800" dirty="0"/>
              <a:t> Infinitive Absolutes and 4561 </a:t>
            </a:r>
            <a:r>
              <a:rPr lang="en-US" sz="2800" dirty="0" err="1"/>
              <a:t>Qal</a:t>
            </a:r>
            <a:r>
              <a:rPr lang="en-US" sz="2800" dirty="0"/>
              <a:t> Infinitive Constructs.  </a:t>
            </a:r>
          </a:p>
          <a:p>
            <a:r>
              <a:rPr lang="en-US" sz="2800" dirty="0"/>
              <a:t>The difference is that the absolute usually follows or precedes a verb with the same root without any attached prefixing prepositions (other than a conjunctive </a:t>
            </a:r>
            <a:r>
              <a:rPr lang="he-IL" sz="2800" dirty="0"/>
              <a:t>וְ</a:t>
            </a:r>
            <a:r>
              <a:rPr lang="en-US" sz="2800" dirty="0"/>
              <a:t> ) or suffixed pronouns.  The construct is often constructed with a preposition and/or pronominal suffix.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53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A. Introduction to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537856"/>
            <a:ext cx="11587941" cy="4710544"/>
          </a:xfrm>
        </p:spPr>
        <p:txBody>
          <a:bodyPr>
            <a:normAutofit/>
          </a:bodyPr>
          <a:lstStyle/>
          <a:p>
            <a:r>
              <a:rPr lang="en-US" sz="2800" dirty="0"/>
              <a:t>The forms and chant is:  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Inf</a:t>
            </a:r>
            <a:r>
              <a:rPr lang="en-US" sz="2800" dirty="0"/>
              <a:t>. Construct:   	</a:t>
            </a:r>
            <a:r>
              <a:rPr lang="he-IL" sz="2800" dirty="0"/>
              <a:t>שְׂמֹר</a:t>
            </a:r>
            <a:r>
              <a:rPr lang="en-US" sz="2800" dirty="0"/>
              <a:t>    (note it is the same as the 2ms Imperative)</a:t>
            </a:r>
          </a:p>
          <a:p>
            <a:r>
              <a:rPr lang="en-US" sz="2800" dirty="0"/>
              <a:t> 		Inf. Absolute: 	</a:t>
            </a:r>
            <a:r>
              <a:rPr lang="he-IL" sz="2800" dirty="0"/>
              <a:t>שָׂמוֹר</a:t>
            </a:r>
            <a:endParaRPr lang="en-US" sz="2800" dirty="0"/>
          </a:p>
          <a:p>
            <a:r>
              <a:rPr lang="en-US" sz="2800" b="1" dirty="0"/>
              <a:t>Parsing</a:t>
            </a:r>
            <a:r>
              <a:rPr lang="en-US" sz="2800" dirty="0"/>
              <a:t>:  because there is no person, gender or number these are easily parsed as simply</a:t>
            </a:r>
          </a:p>
          <a:p>
            <a:r>
              <a:rPr lang="en-US" sz="2800" dirty="0"/>
              <a:t> 	</a:t>
            </a:r>
            <a:r>
              <a:rPr lang="he-IL" sz="3600" dirty="0"/>
              <a:t>נָתוֺן</a:t>
            </a:r>
            <a:r>
              <a:rPr lang="en-US" sz="2800" dirty="0"/>
              <a:t>	</a:t>
            </a:r>
            <a:r>
              <a:rPr lang="en-US" sz="2800" dirty="0" err="1"/>
              <a:t>Qal</a:t>
            </a:r>
            <a:r>
              <a:rPr lang="en-US" sz="2800" dirty="0"/>
              <a:t> Inf. Absolute from </a:t>
            </a:r>
            <a:r>
              <a:rPr lang="he-IL" sz="3600" dirty="0"/>
              <a:t>נָתַן</a:t>
            </a:r>
            <a:r>
              <a:rPr lang="en-US" sz="2800" dirty="0"/>
              <a:t>  to give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481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B. Infinitive </a:t>
            </a:r>
            <a:r>
              <a:rPr lang="en-US" b="1" dirty="0" smtClean="0"/>
              <a:t>Absolute</a:t>
            </a:r>
            <a:r>
              <a:rPr lang="en-US" dirty="0" smtClean="0"/>
              <a:t> 3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012" y="1720736"/>
            <a:ext cx="10399059" cy="452766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Surely [before]:  </a:t>
            </a:r>
            <a:r>
              <a:rPr lang="en-US" sz="2800" dirty="0" smtClean="0"/>
              <a:t>When </a:t>
            </a:r>
            <a:r>
              <a:rPr lang="en-US" sz="2800" dirty="0"/>
              <a:t>an infinitive absolute stands in front of its cognate verb it is often for emphasis (e.g. surely keep). 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Continually [after]:  </a:t>
            </a:r>
            <a:r>
              <a:rPr lang="en-US" sz="2800" dirty="0" smtClean="0"/>
              <a:t>When </a:t>
            </a:r>
            <a:r>
              <a:rPr lang="en-US" sz="2800" dirty="0"/>
              <a:t>it follows its cognate verb it often emphasizes the duration or continuation of the verbal concept.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Imperative [alone] </a:t>
            </a:r>
            <a:r>
              <a:rPr lang="en-US" sz="2800" dirty="0" smtClean="0"/>
              <a:t>When </a:t>
            </a:r>
            <a:r>
              <a:rPr lang="en-US" sz="2800" dirty="0"/>
              <a:t>it stands alone sometimes it can be translated as an imperative or as a normal perfect or imperfect.  </a:t>
            </a:r>
          </a:p>
        </p:txBody>
      </p:sp>
    </p:spTree>
    <p:extLst>
      <p:ext uri="{BB962C8B-B14F-4D97-AF65-F5344CB8AC3E}">
        <p14:creationId xmlns:p14="http://schemas.microsoft.com/office/powerpoint/2010/main" val="378709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en-US" b="1" dirty="0"/>
              <a:t>12. B. Infinitive </a:t>
            </a:r>
            <a:r>
              <a:rPr lang="en-US" b="1" dirty="0" smtClean="0"/>
              <a:t>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6400"/>
            <a:ext cx="8946541" cy="4571999"/>
          </a:xfrm>
        </p:spPr>
        <p:txBody>
          <a:bodyPr>
            <a:normAutofit/>
          </a:bodyPr>
          <a:lstStyle/>
          <a:p>
            <a:r>
              <a:rPr lang="he-IL" sz="3600" dirty="0"/>
              <a:t>אָכוֹל</a:t>
            </a:r>
            <a:r>
              <a:rPr lang="he-IL" sz="2800" dirty="0"/>
              <a:t> </a:t>
            </a:r>
            <a:r>
              <a:rPr lang="en-US" sz="2800" dirty="0"/>
              <a:t> or defectively as </a:t>
            </a:r>
            <a:r>
              <a:rPr lang="he-IL" sz="3600" dirty="0"/>
              <a:t>אָכֹל</a:t>
            </a:r>
            <a:r>
              <a:rPr lang="en-US" sz="2800" dirty="0"/>
              <a:t>  from </a:t>
            </a:r>
            <a:r>
              <a:rPr lang="he-IL" sz="3600" dirty="0"/>
              <a:t>אָכַל</a:t>
            </a:r>
            <a:r>
              <a:rPr lang="en-US" sz="2800" dirty="0"/>
              <a:t>  to eat</a:t>
            </a:r>
          </a:p>
          <a:p>
            <a:r>
              <a:rPr lang="en-US" sz="2800" dirty="0"/>
              <a:t> 	</a:t>
            </a:r>
            <a:r>
              <a:rPr lang="he-IL" sz="3600" dirty="0"/>
              <a:t>אָמוֹר</a:t>
            </a:r>
            <a:r>
              <a:rPr lang="he-IL" sz="2800" dirty="0"/>
              <a:t> </a:t>
            </a:r>
            <a:r>
              <a:rPr lang="en-US" sz="2800" dirty="0" smtClean="0"/>
              <a:t> from </a:t>
            </a:r>
            <a:r>
              <a:rPr lang="he-IL" sz="3600" dirty="0"/>
              <a:t>אָמַל</a:t>
            </a:r>
            <a:r>
              <a:rPr lang="en-US" sz="2800" dirty="0"/>
              <a:t>  to say</a:t>
            </a:r>
          </a:p>
          <a:p>
            <a:r>
              <a:rPr lang="en-US" sz="2800" dirty="0"/>
              <a:t> 	</a:t>
            </a:r>
            <a:r>
              <a:rPr lang="he-IL" sz="3600" dirty="0"/>
              <a:t>בּוֹא</a:t>
            </a:r>
            <a:r>
              <a:rPr lang="he-IL" sz="2800" dirty="0"/>
              <a:t> </a:t>
            </a:r>
            <a:r>
              <a:rPr lang="en-US" sz="2800" dirty="0"/>
              <a:t>	from </a:t>
            </a:r>
            <a:r>
              <a:rPr lang="en-US" sz="2800" dirty="0" smtClean="0"/>
              <a:t> </a:t>
            </a:r>
            <a:r>
              <a:rPr lang="he-IL" sz="3600" dirty="0" smtClean="0"/>
              <a:t>בּוֹא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enter</a:t>
            </a:r>
          </a:p>
          <a:p>
            <a:r>
              <a:rPr lang="he-IL" sz="2800" dirty="0"/>
              <a:t>	</a:t>
            </a:r>
            <a:r>
              <a:rPr lang="he-IL" sz="3600" dirty="0"/>
              <a:t>הָיֹה</a:t>
            </a:r>
            <a:r>
              <a:rPr lang="he-IL" sz="2800" dirty="0"/>
              <a:t> </a:t>
            </a:r>
            <a:r>
              <a:rPr lang="en-US" sz="2800" dirty="0" smtClean="0"/>
              <a:t> or </a:t>
            </a:r>
            <a:r>
              <a:rPr lang="he-IL" sz="3600" dirty="0"/>
              <a:t>הָיוֹ</a:t>
            </a:r>
            <a:r>
              <a:rPr lang="en-US" sz="2800" dirty="0"/>
              <a:t>	from </a:t>
            </a:r>
            <a:r>
              <a:rPr lang="he-IL" sz="3600" dirty="0"/>
              <a:t>הָיָה</a:t>
            </a:r>
            <a:r>
              <a:rPr lang="en-US" sz="2800" dirty="0"/>
              <a:t>  to be</a:t>
            </a:r>
          </a:p>
          <a:p>
            <a:r>
              <a:rPr lang="en-US" sz="2800" dirty="0"/>
              <a:t>	</a:t>
            </a:r>
            <a:r>
              <a:rPr lang="he-IL" sz="3600" dirty="0"/>
              <a:t>הָלוֹךְ</a:t>
            </a:r>
            <a:r>
              <a:rPr lang="en-US" sz="2800" dirty="0"/>
              <a:t>	from </a:t>
            </a:r>
            <a:r>
              <a:rPr lang="he-IL" sz="3600" dirty="0"/>
              <a:t>הָלַךְ</a:t>
            </a:r>
            <a:r>
              <a:rPr lang="en-US" sz="2800" dirty="0"/>
              <a:t>  to go</a:t>
            </a:r>
          </a:p>
          <a:p>
            <a:r>
              <a:rPr lang="en-US" sz="2800" dirty="0"/>
              <a:t> 	</a:t>
            </a:r>
            <a:r>
              <a:rPr lang="he-IL" sz="3600" dirty="0"/>
              <a:t>יָדוֹעַ</a:t>
            </a:r>
            <a:r>
              <a:rPr lang="he-IL" sz="2800" dirty="0"/>
              <a:t> </a:t>
            </a:r>
            <a:r>
              <a:rPr lang="en-US" sz="2800" dirty="0"/>
              <a:t>	from </a:t>
            </a:r>
            <a:r>
              <a:rPr lang="he-IL" sz="3600" dirty="0"/>
              <a:t>יָדַע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know (notice the </a:t>
            </a:r>
            <a:r>
              <a:rPr lang="en-US" sz="2800" dirty="0" err="1"/>
              <a:t>Pataḥ</a:t>
            </a:r>
            <a:r>
              <a:rPr lang="en-US" sz="2800" dirty="0"/>
              <a:t> furtive under the ‘</a:t>
            </a:r>
            <a:r>
              <a:rPr lang="en-US" sz="2800" dirty="0" err="1"/>
              <a:t>Ayin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811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B. Infinitive Absolute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2612"/>
            <a:ext cx="8946541" cy="4625787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he-IL" sz="3600" dirty="0"/>
              <a:t>יָצוֹא</a:t>
            </a:r>
            <a:r>
              <a:rPr lang="he-IL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	from </a:t>
            </a:r>
            <a:r>
              <a:rPr lang="en-US" sz="2800" dirty="0" smtClean="0"/>
              <a:t> </a:t>
            </a:r>
            <a:r>
              <a:rPr lang="he-IL" sz="3600" dirty="0" smtClean="0"/>
              <a:t>יָצָא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go out</a:t>
            </a:r>
          </a:p>
          <a:p>
            <a:r>
              <a:rPr lang="he-IL" sz="2800" dirty="0"/>
              <a:t> 	</a:t>
            </a:r>
            <a:r>
              <a:rPr lang="he-IL" sz="3600" dirty="0"/>
              <a:t>נָתוֺן</a:t>
            </a:r>
            <a:r>
              <a:rPr lang="en-US" sz="2800" dirty="0"/>
              <a:t>	from </a:t>
            </a:r>
            <a:r>
              <a:rPr lang="he-IL" sz="3600" dirty="0"/>
              <a:t>נָתַן</a:t>
            </a:r>
            <a:r>
              <a:rPr lang="en-US" sz="2800" dirty="0"/>
              <a:t>  to give</a:t>
            </a:r>
          </a:p>
          <a:p>
            <a:r>
              <a:rPr lang="he-IL" sz="2800" dirty="0"/>
              <a:t> 	</a:t>
            </a:r>
            <a:r>
              <a:rPr lang="en-US" sz="2800" dirty="0" smtClean="0"/>
              <a:t> </a:t>
            </a:r>
            <a:r>
              <a:rPr lang="he-IL" sz="3600" dirty="0" smtClean="0"/>
              <a:t>עָשֹׂה</a:t>
            </a:r>
            <a:r>
              <a:rPr lang="he-IL" sz="2800" dirty="0" smtClean="0"/>
              <a:t> </a:t>
            </a:r>
            <a:r>
              <a:rPr lang="en-US" sz="2800" dirty="0" smtClean="0"/>
              <a:t> or </a:t>
            </a:r>
            <a:r>
              <a:rPr lang="he-IL" sz="3600" dirty="0"/>
              <a:t>עָשׂוֹ</a:t>
            </a:r>
            <a:r>
              <a:rPr lang="he-IL" sz="2800" dirty="0"/>
              <a:t> </a:t>
            </a:r>
            <a:r>
              <a:rPr lang="en-US" sz="2800" dirty="0" smtClean="0"/>
              <a:t> from </a:t>
            </a:r>
            <a:r>
              <a:rPr lang="he-IL" sz="3600" dirty="0"/>
              <a:t>עָשָׂה</a:t>
            </a:r>
            <a:endParaRPr lang="en-US" sz="2800" dirty="0"/>
          </a:p>
          <a:p>
            <a:r>
              <a:rPr lang="en-US" sz="2800" dirty="0"/>
              <a:t> 	</a:t>
            </a:r>
            <a:r>
              <a:rPr lang="he-IL" sz="3600" dirty="0"/>
              <a:t>קוֺם</a:t>
            </a:r>
            <a:r>
              <a:rPr lang="he-IL" sz="2800" dirty="0"/>
              <a:t> </a:t>
            </a:r>
            <a:r>
              <a:rPr lang="en-US" sz="2800" dirty="0"/>
              <a:t>	from </a:t>
            </a:r>
            <a:r>
              <a:rPr lang="he-IL" sz="3600" dirty="0"/>
              <a:t>קוּם</a:t>
            </a:r>
            <a:r>
              <a:rPr lang="en-US" sz="2800" dirty="0"/>
              <a:t>  to rise</a:t>
            </a:r>
          </a:p>
          <a:p>
            <a:r>
              <a:rPr lang="en-US" sz="2800" dirty="0"/>
              <a:t> 	</a:t>
            </a:r>
            <a:r>
              <a:rPr lang="he-IL" sz="3600" dirty="0"/>
              <a:t>רָאֹה</a:t>
            </a:r>
            <a:r>
              <a:rPr lang="he-IL" sz="2800" dirty="0"/>
              <a:t> </a:t>
            </a:r>
            <a:r>
              <a:rPr lang="en-US" sz="2800" dirty="0" smtClean="0"/>
              <a:t> or </a:t>
            </a:r>
            <a:r>
              <a:rPr lang="he-IL" sz="3600" dirty="0"/>
              <a:t>רָאוֹ</a:t>
            </a:r>
            <a:r>
              <a:rPr lang="he-IL" sz="2800" dirty="0"/>
              <a:t> </a:t>
            </a:r>
            <a:r>
              <a:rPr lang="en-US" sz="2800" dirty="0" smtClean="0"/>
              <a:t> from </a:t>
            </a:r>
            <a:r>
              <a:rPr lang="he-IL" sz="3600" dirty="0"/>
              <a:t>רָאָה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see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שָׁמוֹעַ</a:t>
            </a:r>
            <a:r>
              <a:rPr lang="he-IL" sz="2800" dirty="0" smtClean="0"/>
              <a:t> </a:t>
            </a:r>
            <a:r>
              <a:rPr lang="en-US" sz="2800" dirty="0" smtClean="0"/>
              <a:t> from  </a:t>
            </a:r>
            <a:r>
              <a:rPr lang="he-IL" sz="3600" dirty="0" smtClean="0"/>
              <a:t>שָׁמַע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hear (notice the </a:t>
            </a:r>
            <a:r>
              <a:rPr lang="en-US" sz="2800" dirty="0" err="1"/>
              <a:t>Pataḥ</a:t>
            </a:r>
            <a:r>
              <a:rPr lang="en-US" sz="2800" dirty="0"/>
              <a:t> furtive under the ‘</a:t>
            </a:r>
            <a:r>
              <a:rPr lang="en-US" sz="2800" dirty="0" err="1"/>
              <a:t>Ayin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506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B. Infinitive </a:t>
            </a:r>
            <a:r>
              <a:rPr lang="en-US" b="1" dirty="0" smtClean="0"/>
              <a:t>Absolute: </a:t>
            </a:r>
            <a:r>
              <a:rPr lang="en-US" sz="4400" b="1" dirty="0"/>
              <a:t>Examples: 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3646"/>
            <a:ext cx="10667347" cy="4634753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וַיֹּאמֶר </a:t>
            </a:r>
            <a:r>
              <a:rPr lang="he-IL" sz="3600" dirty="0"/>
              <a:t>לְאַבְרָם יָדֹעַ תֵּדַע כִּי־גֵר יִהְיֶה  </a:t>
            </a:r>
            <a:r>
              <a:rPr lang="en-US" sz="3600" dirty="0"/>
              <a:t>  </a:t>
            </a:r>
            <a:r>
              <a:rPr lang="en-US" sz="2800" dirty="0"/>
              <a:t>(Gen 15:13)</a:t>
            </a:r>
          </a:p>
          <a:p>
            <a:r>
              <a:rPr lang="en-US" sz="2800" dirty="0"/>
              <a:t>   </a:t>
            </a:r>
            <a:r>
              <a:rPr lang="en-US" sz="2800" dirty="0" smtClean="0"/>
              <a:t>Know </a:t>
            </a:r>
            <a:r>
              <a:rPr lang="en-US" sz="2800" dirty="0"/>
              <a:t>for certain that your descendants will be strangers </a:t>
            </a:r>
          </a:p>
          <a:p>
            <a:r>
              <a:rPr lang="en-US" sz="3600" dirty="0" smtClean="0"/>
              <a:t>  </a:t>
            </a:r>
            <a:r>
              <a:rPr lang="he-IL" sz="3600" dirty="0" smtClean="0"/>
              <a:t>וַיֹּאמֶר </a:t>
            </a:r>
            <a:r>
              <a:rPr lang="he-IL" sz="3600" dirty="0"/>
              <a:t>שׁוֹב אָשׁוּב אֵלֶיךָ </a:t>
            </a:r>
            <a:r>
              <a:rPr lang="en-US" sz="3600" dirty="0" smtClean="0"/>
              <a:t>  </a:t>
            </a:r>
            <a:r>
              <a:rPr lang="en-US" sz="2800" dirty="0" smtClean="0"/>
              <a:t>(</a:t>
            </a:r>
            <a:r>
              <a:rPr lang="en-US" sz="2800" dirty="0"/>
              <a:t>Gen 18:10)</a:t>
            </a:r>
          </a:p>
          <a:p>
            <a:r>
              <a:rPr lang="en-US" sz="2800" dirty="0"/>
              <a:t> 		I will surely return to you </a:t>
            </a:r>
          </a:p>
          <a:p>
            <a:r>
              <a:rPr lang="en-US" sz="2800" baseline="30000" dirty="0"/>
              <a:t>  </a:t>
            </a:r>
            <a:r>
              <a:rPr lang="he-IL" sz="3600" dirty="0"/>
              <a:t>וַיֹּאמֶר מֹשֶׁה אֶל־הָעָם זָכוֹר אֶת־הַיּוֹם הַזֶּה  </a:t>
            </a:r>
            <a:r>
              <a:rPr lang="en-US" sz="3600" dirty="0"/>
              <a:t>  </a:t>
            </a:r>
            <a:r>
              <a:rPr lang="en-US" sz="2800" dirty="0"/>
              <a:t>(</a:t>
            </a:r>
            <a:r>
              <a:rPr lang="en-US" sz="2800" dirty="0" err="1"/>
              <a:t>Exod</a:t>
            </a:r>
            <a:r>
              <a:rPr lang="en-US" sz="2800" dirty="0"/>
              <a:t> 13:3)</a:t>
            </a:r>
          </a:p>
          <a:p>
            <a:r>
              <a:rPr lang="en-US" sz="2800" dirty="0"/>
              <a:t> 	Moses said to the people, "Remember this day”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054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C. Infinitive Construct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052" y="1299883"/>
            <a:ext cx="10461159" cy="5495364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infinitive construct often is prefixed by a preposition (and suffixed by pronominal suffix):</a:t>
            </a:r>
          </a:p>
          <a:p>
            <a:r>
              <a:rPr lang="en-US" sz="2800" dirty="0"/>
              <a:t> 	</a:t>
            </a:r>
            <a:r>
              <a:rPr lang="he-IL" sz="3600" dirty="0"/>
              <a:t>לְ</a:t>
            </a:r>
            <a:r>
              <a:rPr lang="he-IL" sz="2800" dirty="0"/>
              <a:t> </a:t>
            </a:r>
            <a:r>
              <a:rPr lang="en-US" sz="2800" dirty="0" smtClean="0"/>
              <a:t> + </a:t>
            </a:r>
            <a:r>
              <a:rPr lang="en-US" sz="2800" dirty="0"/>
              <a:t>Inf. Construct verb = purpose or intention “in order to,” or by </a:t>
            </a:r>
            <a:r>
              <a:rPr lang="en-US" sz="2800" dirty="0" smtClean="0"/>
              <a:t> </a:t>
            </a:r>
            <a:r>
              <a:rPr lang="en-US" sz="2800" dirty="0"/>
              <a:t>			--  </a:t>
            </a:r>
            <a:r>
              <a:rPr lang="en-US" sz="2800" dirty="0" smtClean="0"/>
              <a:t> </a:t>
            </a:r>
            <a:r>
              <a:rPr lang="he-IL" sz="3600" dirty="0" smtClean="0"/>
              <a:t>לַדְרוֹשׂ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seek </a:t>
            </a:r>
          </a:p>
          <a:p>
            <a:pPr lvl="1"/>
            <a:r>
              <a:rPr lang="en-US" sz="2600" dirty="0"/>
              <a:t> 	</a:t>
            </a:r>
            <a:r>
              <a:rPr lang="he-IL" sz="3400" dirty="0" smtClean="0"/>
              <a:t>לֵאמֹר</a:t>
            </a:r>
            <a:r>
              <a:rPr lang="he-IL" sz="2600" dirty="0" smtClean="0"/>
              <a:t> </a:t>
            </a:r>
            <a:r>
              <a:rPr lang="en-US" sz="2600" dirty="0" smtClean="0"/>
              <a:t> is </a:t>
            </a:r>
            <a:r>
              <a:rPr lang="en-US" sz="2600" dirty="0"/>
              <a:t>a frequent fixed forming meaning “saying” as a marker of direct </a:t>
            </a:r>
            <a:r>
              <a:rPr lang="en-US" sz="2600" dirty="0" smtClean="0"/>
              <a:t>discourse </a:t>
            </a:r>
            <a:endParaRPr lang="en-US" sz="2600" dirty="0"/>
          </a:p>
          <a:p>
            <a:r>
              <a:rPr lang="en-US" sz="2800" dirty="0"/>
              <a:t> 	</a:t>
            </a:r>
            <a:r>
              <a:rPr lang="en-US" sz="2800" dirty="0" smtClean="0"/>
              <a:t> </a:t>
            </a:r>
            <a:r>
              <a:rPr lang="he-IL" sz="3600" dirty="0" smtClean="0"/>
              <a:t>בְּ</a:t>
            </a:r>
            <a:r>
              <a:rPr lang="he-IL" sz="2800" dirty="0" smtClean="0"/>
              <a:t> </a:t>
            </a:r>
            <a:r>
              <a:rPr lang="en-US" sz="2800" dirty="0" smtClean="0"/>
              <a:t> + </a:t>
            </a:r>
            <a:r>
              <a:rPr lang="en-US" sz="2800" dirty="0"/>
              <a:t>Inf. Construct Verb = “when” or “while”  x verb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[</a:t>
            </a:r>
            <a:r>
              <a:rPr lang="en-US" sz="2800" dirty="0"/>
              <a:t>went, arrived…]</a:t>
            </a:r>
          </a:p>
          <a:p>
            <a:r>
              <a:rPr lang="en-US" sz="2800" dirty="0"/>
              <a:t>	</a:t>
            </a:r>
            <a:r>
              <a:rPr lang="he-IL" sz="3600" dirty="0"/>
              <a:t>כְּ</a:t>
            </a:r>
            <a:r>
              <a:rPr lang="he-IL" sz="2800" dirty="0"/>
              <a:t> </a:t>
            </a:r>
            <a:r>
              <a:rPr lang="en-US" sz="2800" dirty="0" smtClean="0"/>
              <a:t> + </a:t>
            </a:r>
            <a:r>
              <a:rPr lang="en-US" sz="2800" dirty="0"/>
              <a:t>Inf. Construct Verb = “when” or “while” x verb [went, arrived…]</a:t>
            </a:r>
          </a:p>
          <a:p>
            <a:r>
              <a:rPr lang="en-US" sz="2800" dirty="0"/>
              <a:t> 		These are sometimes used with </a:t>
            </a:r>
            <a:r>
              <a:rPr lang="he-IL" sz="2800" dirty="0"/>
              <a:t>וַיְהִי </a:t>
            </a:r>
            <a:r>
              <a:rPr lang="en-US" sz="2800" dirty="0"/>
              <a:t>to trigger the past tense and </a:t>
            </a:r>
            <a:r>
              <a:rPr lang="he-IL" sz="2800" dirty="0"/>
              <a:t>וְהָיָה </a:t>
            </a:r>
            <a:r>
              <a:rPr lang="en-US" sz="2800" dirty="0"/>
              <a:t>to </a:t>
            </a:r>
            <a:br>
              <a:rPr lang="en-US" sz="2800" dirty="0"/>
            </a:br>
            <a:r>
              <a:rPr lang="en-US" sz="2800" dirty="0"/>
              <a:t> 			indicate a future tense.  </a:t>
            </a:r>
          </a:p>
          <a:p>
            <a:r>
              <a:rPr lang="en-US" sz="2800" dirty="0"/>
              <a:t>	</a:t>
            </a:r>
            <a:r>
              <a:rPr lang="he-IL" sz="2800" dirty="0"/>
              <a:t>מִ </a:t>
            </a:r>
            <a:r>
              <a:rPr lang="en-US" sz="2800" dirty="0"/>
              <a:t>(short form of </a:t>
            </a:r>
            <a:r>
              <a:rPr lang="he-IL" sz="2800" dirty="0"/>
              <a:t>מִן</a:t>
            </a:r>
            <a:r>
              <a:rPr lang="en-US" sz="2800" dirty="0"/>
              <a:t>) + Inf. Construct Verb = from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43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169</TotalTime>
  <Words>387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Ion</vt:lpstr>
      <vt:lpstr>Chapter 12: Infinitives</vt:lpstr>
      <vt:lpstr>12. A. Introduction to Infinitives</vt:lpstr>
      <vt:lpstr>12. A. Introduction to Infinitives</vt:lpstr>
      <vt:lpstr>12. A. Introduction to Infinitives</vt:lpstr>
      <vt:lpstr>12. B. Infinitive Absolute 3 Usages</vt:lpstr>
      <vt:lpstr>12. B. Infinitive Absolute</vt:lpstr>
      <vt:lpstr>12. B. Infinitive Absolute</vt:lpstr>
      <vt:lpstr>12. B. Infinitive Absolute: Examples:  </vt:lpstr>
      <vt:lpstr>12. C. Infinitive Construct </vt:lpstr>
      <vt:lpstr>High frequency Infinitive Construct forms </vt:lpstr>
      <vt:lpstr>High frequency Infinitive Construct forms </vt:lpstr>
      <vt:lpstr>Infinitive Construct Examples</vt:lpstr>
      <vt:lpstr>12. D.  Chapter 12 Qal Infinitive Vocabulary List </vt:lpstr>
      <vt:lpstr>12. D.  Chapter 12 Qal Infinitive Vocabulary List </vt:lpstr>
      <vt:lpstr>12.G.  Chapter 10-11:  Sing Song:  Hatikva (The Hope)—Israeli National Anthem (from a poem by Ukranian Jew, Naftali Herz Imber, 1877).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Infinitives</dc:title>
  <dc:creator>Ted Hildebrandt</dc:creator>
  <cp:lastModifiedBy>Ted Hildebrandt</cp:lastModifiedBy>
  <cp:revision>6</cp:revision>
  <dcterms:created xsi:type="dcterms:W3CDTF">2018-11-01T16:19:03Z</dcterms:created>
  <dcterms:modified xsi:type="dcterms:W3CDTF">2018-11-02T15:06:08Z</dcterms:modified>
</cp:coreProperties>
</file>